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74" r:id="rId4"/>
    <p:sldId id="260" r:id="rId5"/>
    <p:sldId id="275" r:id="rId6"/>
    <p:sldId id="276" r:id="rId7"/>
    <p:sldId id="259" r:id="rId8"/>
    <p:sldId id="277" r:id="rId9"/>
    <p:sldId id="278" r:id="rId10"/>
    <p:sldId id="261" r:id="rId11"/>
    <p:sldId id="262" r:id="rId12"/>
    <p:sldId id="287" r:id="rId13"/>
    <p:sldId id="288" r:id="rId14"/>
    <p:sldId id="289" r:id="rId15"/>
    <p:sldId id="290" r:id="rId16"/>
    <p:sldId id="292" r:id="rId17"/>
    <p:sldId id="263" r:id="rId18"/>
    <p:sldId id="279" r:id="rId19"/>
    <p:sldId id="280" r:id="rId20"/>
    <p:sldId id="264" r:id="rId21"/>
    <p:sldId id="281" r:id="rId22"/>
    <p:sldId id="282" r:id="rId23"/>
    <p:sldId id="283" r:id="rId24"/>
    <p:sldId id="284" r:id="rId25"/>
    <p:sldId id="285" r:id="rId26"/>
    <p:sldId id="296" r:id="rId27"/>
    <p:sldId id="265" r:id="rId28"/>
    <p:sldId id="293" r:id="rId29"/>
    <p:sldId id="294" r:id="rId30"/>
    <p:sldId id="266" r:id="rId31"/>
    <p:sldId id="295" r:id="rId32"/>
    <p:sldId id="297" r:id="rId33"/>
    <p:sldId id="286" r:id="rId34"/>
    <p:sldId id="267" r:id="rId35"/>
    <p:sldId id="302" r:id="rId36"/>
    <p:sldId id="269" r:id="rId37"/>
    <p:sldId id="303" r:id="rId38"/>
    <p:sldId id="304" r:id="rId39"/>
    <p:sldId id="305" r:id="rId40"/>
    <p:sldId id="299" r:id="rId41"/>
    <p:sldId id="300" r:id="rId42"/>
    <p:sldId id="309" r:id="rId43"/>
    <p:sldId id="301" r:id="rId44"/>
    <p:sldId id="306" r:id="rId45"/>
    <p:sldId id="272" r:id="rId46"/>
    <p:sldId id="310" r:id="rId47"/>
    <p:sldId id="30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12 - </a:t>
            </a:r>
            <a:fld id="{90994C07-E970-A243-9601-A1D642E986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12 - </a:t>
            </a:r>
            <a:fld id="{90994C07-E970-A243-9601-A1D642E986E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 to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Collections - Stacks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7" y="1130303"/>
            <a:ext cx="3384636" cy="4253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- Conceptual View</a:t>
            </a:r>
            <a:endParaRPr lang="en-US" dirty="0"/>
          </a:p>
        </p:txBody>
      </p:sp>
      <p:pic>
        <p:nvPicPr>
          <p:cNvPr id="6" name="Content Placeholder 5" descr="Fig12.3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2406" r="-12406"/>
          <a:stretch>
            <a:fillRect/>
          </a:stretch>
        </p:blipFill>
        <p:spPr>
          <a:xfrm>
            <a:off x="1270701" y="1617858"/>
            <a:ext cx="6564311" cy="38525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collections use particular terms for their operations</a:t>
            </a:r>
          </a:p>
          <a:p>
            <a:r>
              <a:rPr lang="en-US" dirty="0" smtClean="0"/>
              <a:t>These are the classic stack 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Fig12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71" y="3089551"/>
            <a:ext cx="7161501" cy="213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OO concepts, new and old, will be brought to bear as we explore collections</a:t>
            </a:r>
          </a:p>
          <a:p>
            <a:r>
              <a:rPr lang="en-US" dirty="0" smtClean="0"/>
              <a:t>We'll rely on type compatibility rules, interfaces, inheritance, and polymorphism</a:t>
            </a:r>
          </a:p>
          <a:p>
            <a:r>
              <a:rPr lang="en-US" dirty="0" smtClean="0"/>
              <a:t>Review these concepts as necessary</a:t>
            </a:r>
          </a:p>
          <a:p>
            <a:r>
              <a:rPr lang="en-US" dirty="0" smtClean="0"/>
              <a:t>We'll also rely on a programming mechanism introduced in Java 5, </a:t>
            </a:r>
            <a:r>
              <a:rPr lang="en-US" i="1" dirty="0" smtClean="0"/>
              <a:t>generics</a:t>
            </a:r>
            <a:r>
              <a:rPr lang="en-US" dirty="0" smtClean="0"/>
              <a:t>, which are particularly appropriate for implementing collections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we define a stack that holds </a:t>
            </a:r>
            <a:r>
              <a:rPr lang="en-US" dirty="0" smtClean="0">
                <a:latin typeface="Courier New"/>
                <a:cs typeface="Courier New"/>
              </a:rPr>
              <a:t>Object </a:t>
            </a:r>
            <a:r>
              <a:rPr lang="en-US" dirty="0" smtClean="0"/>
              <a:t>references, which would allow it to hold any object</a:t>
            </a:r>
          </a:p>
          <a:p>
            <a:r>
              <a:rPr lang="en-US" dirty="0" smtClean="0"/>
              <a:t>But then we lose control over which types of elements are added to the stack, and we'd have to cast elements to their proper type when removed</a:t>
            </a:r>
          </a:p>
          <a:p>
            <a:r>
              <a:rPr lang="en-US" dirty="0" smtClean="0"/>
              <a:t>A better solution is to define a class that is based on a </a:t>
            </a:r>
            <a:r>
              <a:rPr lang="en-US" i="1" dirty="0" smtClean="0"/>
              <a:t>generic type</a:t>
            </a:r>
          </a:p>
          <a:p>
            <a:r>
              <a:rPr lang="en-US" dirty="0" smtClean="0"/>
              <a:t>The type is referred to generically in the class, and the specific type is specified only when an object of that class is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The generic type placeholder is specified in angle brackets in the class header: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class Box&lt;T&gt;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	    // declarations and code that refer to T</a:t>
            </a:r>
          </a:p>
          <a:p>
            <a:pPr>
              <a:spcAft>
                <a:spcPts val="1200"/>
              </a:spcAft>
              <a:buNone/>
            </a:pPr>
            <a:r>
              <a:rPr lang="en-US" sz="18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dirty="0" smtClean="0"/>
              <a:t>Any identifier can be used, but T (for Type) or E (for element) have become standard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Then, when a </a:t>
            </a:r>
            <a:r>
              <a:rPr lang="en-US" dirty="0" smtClean="0">
                <a:latin typeface="Courier New"/>
                <a:cs typeface="Courier New"/>
              </a:rPr>
              <a:t>Box </a:t>
            </a:r>
            <a:r>
              <a:rPr lang="en-US" dirty="0" smtClean="0"/>
              <a:t>is needed, it is instantiated with a specific class instead of T: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Box&lt;Widget&gt; box1 = new Box&lt;Widget&gt;();</a:t>
            </a:r>
          </a:p>
          <a:p>
            <a:r>
              <a:rPr lang="en-US" dirty="0" smtClean="0"/>
              <a:t>Now, </a:t>
            </a:r>
            <a:r>
              <a:rPr lang="en-US" dirty="0" smtClean="0">
                <a:latin typeface="Courier New"/>
                <a:cs typeface="Courier New"/>
              </a:rPr>
              <a:t>box1 </a:t>
            </a:r>
            <a:r>
              <a:rPr lang="en-US" dirty="0" smtClean="0"/>
              <a:t>can only hold </a:t>
            </a:r>
            <a:r>
              <a:rPr lang="en-US" dirty="0" smtClean="0">
                <a:latin typeface="Courier New"/>
                <a:cs typeface="Courier New"/>
              </a:rPr>
              <a:t>Widget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The compiler will issue errors if we try to add a non-</a:t>
            </a:r>
            <a:r>
              <a:rPr lang="en-US" dirty="0" smtClean="0">
                <a:latin typeface="Courier New"/>
                <a:cs typeface="Courier New"/>
              </a:rPr>
              <a:t>Widget</a:t>
            </a:r>
            <a:r>
              <a:rPr lang="en-US" dirty="0" smtClean="0">
                <a:cs typeface="Courier New"/>
              </a:rPr>
              <a:t> to the box</a:t>
            </a:r>
            <a:endParaRPr lang="en-US" dirty="0" smtClean="0"/>
          </a:p>
          <a:p>
            <a:r>
              <a:rPr lang="en-US" dirty="0" smtClean="0"/>
              <a:t>And when an object is removed from the box, it is assumed to be a </a:t>
            </a:r>
            <a:r>
              <a:rPr lang="en-US" dirty="0" smtClean="0">
                <a:latin typeface="Courier New"/>
                <a:cs typeface="Courier New"/>
              </a:rPr>
              <a:t>Widget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Using the same class, another object can be instantiated: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Box&lt;Gadget&gt; box2 = new Box&lt;Gadget&gt;();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box2 </a:t>
            </a:r>
            <a:r>
              <a:rPr lang="en-US" dirty="0" smtClean="0"/>
              <a:t>object can only hold </a:t>
            </a:r>
            <a:r>
              <a:rPr lang="en-US" dirty="0" smtClean="0">
                <a:latin typeface="Courier New"/>
                <a:cs typeface="Courier New"/>
              </a:rPr>
              <a:t>Gadget </a:t>
            </a:r>
            <a:r>
              <a:rPr lang="en-US" dirty="0" smtClean="0"/>
              <a:t>objects</a:t>
            </a:r>
          </a:p>
          <a:p>
            <a:r>
              <a:rPr lang="en-US" dirty="0" smtClean="0">
                <a:cs typeface="Courier New"/>
              </a:rPr>
              <a:t>Generics provide better type management control at compile-time and simplify the use of collection classes</a:t>
            </a:r>
            <a:endParaRPr lang="en-US" dirty="0"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see how a stack can be used to help us solve the problem of evaluating postfix expressions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postfix expression </a:t>
            </a:r>
            <a:r>
              <a:rPr lang="en-US" dirty="0" smtClean="0"/>
              <a:t>is written with the operator following the two operands instead of between them:</a:t>
            </a:r>
          </a:p>
          <a:p>
            <a:pPr algn="ctr">
              <a:buNone/>
            </a:pPr>
            <a:r>
              <a:rPr lang="en-US" dirty="0" smtClean="0"/>
              <a:t>15  8  -</a:t>
            </a:r>
          </a:p>
          <a:p>
            <a:pPr>
              <a:buNone/>
            </a:pPr>
            <a:r>
              <a:rPr lang="en-US" dirty="0" smtClean="0"/>
              <a:t>	is equivalent to the traditional (infix) expression</a:t>
            </a:r>
          </a:p>
          <a:p>
            <a:pPr algn="ctr">
              <a:buNone/>
            </a:pPr>
            <a:r>
              <a:rPr lang="en-US" dirty="0" smtClean="0"/>
              <a:t>15  -  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expressions eliminate the need for parentheses to specify the order of operations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 infix expression</a:t>
            </a:r>
          </a:p>
          <a:p>
            <a:pPr algn="ctr">
              <a:spcAft>
                <a:spcPts val="1800"/>
              </a:spcAft>
              <a:buNone/>
            </a:pPr>
            <a:r>
              <a:rPr lang="en-US" dirty="0" smtClean="0"/>
              <a:t>(3 * 4 – (2 + 5)) * 4 / 2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	is equivalent to the postfix expression</a:t>
            </a:r>
          </a:p>
          <a:p>
            <a:pPr algn="ctr">
              <a:buNone/>
            </a:pPr>
            <a:r>
              <a:rPr lang="en-US" dirty="0" smtClean="0"/>
              <a:t>3  4  *  2  5  +  –  4  *  2  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We'll use a stack as follows to evaluate a postfix expression:</a:t>
            </a:r>
          </a:p>
          <a:p>
            <a:pPr lvl="1"/>
            <a:r>
              <a:rPr lang="en-US" dirty="0" smtClean="0"/>
              <a:t>Scan the expression left to right</a:t>
            </a:r>
          </a:p>
          <a:p>
            <a:pPr lvl="1"/>
            <a:r>
              <a:rPr lang="en-US" dirty="0" smtClean="0"/>
              <a:t>When an operand is encountered, push it on the stack</a:t>
            </a:r>
          </a:p>
          <a:p>
            <a:pPr lvl="1"/>
            <a:r>
              <a:rPr lang="en-US" dirty="0" smtClean="0"/>
              <a:t>When an operator is encountered, pop the top two elements on the stack, perform the operation, then push the result on the stack</a:t>
            </a:r>
          </a:p>
          <a:p>
            <a:r>
              <a:rPr lang="en-US" dirty="0" smtClean="0"/>
              <a:t>When the expression is exhausted, the value on the stack is the final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terminology</a:t>
            </a:r>
          </a:p>
          <a:p>
            <a:r>
              <a:rPr lang="en-US" dirty="0" smtClean="0"/>
              <a:t>The Java Collections API</a:t>
            </a:r>
          </a:p>
          <a:p>
            <a:r>
              <a:rPr lang="en-US" dirty="0" smtClean="0"/>
              <a:t>Abstract nature of collections</a:t>
            </a:r>
          </a:p>
          <a:p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Conceptually</a:t>
            </a:r>
          </a:p>
          <a:p>
            <a:pPr lvl="1"/>
            <a:r>
              <a:rPr lang="en-US" dirty="0" smtClean="0"/>
              <a:t>Used to solve problems</a:t>
            </a:r>
          </a:p>
          <a:p>
            <a:pPr lvl="1"/>
            <a:r>
              <a:rPr lang="en-US" dirty="0" smtClean="0"/>
              <a:t>Implementation using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Here's how the stack changes as the following expression is evaluated:</a:t>
            </a:r>
          </a:p>
          <a:p>
            <a:pPr algn="ctr">
              <a:buNone/>
            </a:pPr>
            <a:r>
              <a:rPr lang="en-US" dirty="0" smtClean="0"/>
              <a:t>7    4    -3    *    1    5    +    /    *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Fig12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7" y="3500122"/>
            <a:ext cx="7483559" cy="193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java.util.Scanner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stack to evaluate postfix expressions.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PostfixTester</a:t>
            </a: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Reads and evaluates multiple postfix expressions.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static void </a:t>
            </a:r>
            <a:r>
              <a:rPr lang="en-US" dirty="0" err="1" smtClean="0">
                <a:latin typeface="Courier New"/>
                <a:cs typeface="Courier New"/>
              </a:rPr>
              <a:t>main(String</a:t>
            </a:r>
            <a:r>
              <a:rPr lang="en-US" dirty="0" smtClean="0">
                <a:latin typeface="Courier New"/>
                <a:cs typeface="Courier New"/>
              </a:rPr>
              <a:t>[]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String expression, again;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Scanner in = new </a:t>
            </a:r>
            <a:r>
              <a:rPr lang="en-US" dirty="0" err="1" smtClean="0">
                <a:latin typeface="Courier New"/>
                <a:cs typeface="Courier New"/>
              </a:rPr>
              <a:t>Scanner(System.in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{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PostfixEvaluator</a:t>
            </a:r>
            <a:r>
              <a:rPr lang="en-US" dirty="0" smtClean="0">
                <a:latin typeface="Courier New"/>
                <a:cs typeface="Courier New"/>
              </a:rPr>
              <a:t> evaluator = new </a:t>
            </a:r>
            <a:r>
              <a:rPr lang="en-US" dirty="0" err="1" smtClean="0">
                <a:latin typeface="Courier New"/>
                <a:cs typeface="Courier New"/>
              </a:rPr>
              <a:t>PostfixEvaluator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System.out.println("Enter</a:t>
            </a:r>
            <a:r>
              <a:rPr lang="en-US" dirty="0" smtClean="0">
                <a:latin typeface="Courier New"/>
                <a:cs typeface="Courier New"/>
              </a:rPr>
              <a:t> a valid post-fix expression one token " +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					   "at a time with a space between each token (e.g. 5 4 + 3 2 1 - + *)");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System.out.println("Each</a:t>
            </a:r>
            <a:r>
              <a:rPr lang="en-US" dirty="0" smtClean="0">
                <a:latin typeface="Courier New"/>
                <a:cs typeface="Courier New"/>
              </a:rPr>
              <a:t> token must be an integer or an operator (+,-,*,/)");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expression = </a:t>
            </a:r>
            <a:r>
              <a:rPr lang="en-US" dirty="0" err="1" smtClean="0">
                <a:latin typeface="Courier New"/>
                <a:cs typeface="Courier New"/>
              </a:rPr>
              <a:t>in.nextLine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result = </a:t>
            </a:r>
            <a:r>
              <a:rPr lang="en-US" dirty="0" err="1" smtClean="0">
                <a:latin typeface="Courier New"/>
                <a:cs typeface="Courier New"/>
              </a:rPr>
              <a:t>evaluator.evaluate(expression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System.out.println("That</a:t>
            </a:r>
            <a:r>
              <a:rPr lang="en-US" dirty="0" smtClean="0">
                <a:latin typeface="Courier New"/>
                <a:cs typeface="Courier New"/>
              </a:rPr>
              <a:t> expression equals " + result);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System.out.print("Evaluate</a:t>
            </a:r>
            <a:r>
              <a:rPr lang="en-US" dirty="0" smtClean="0">
                <a:latin typeface="Courier New"/>
                <a:cs typeface="Courier New"/>
              </a:rPr>
              <a:t> another expression [Y/N]? 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again = </a:t>
            </a:r>
            <a:r>
              <a:rPr lang="en-US" dirty="0" err="1" smtClean="0">
                <a:latin typeface="Courier New"/>
                <a:cs typeface="Courier New"/>
              </a:rPr>
              <a:t>in.nextLine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while (</a:t>
            </a:r>
            <a:r>
              <a:rPr lang="en-US" dirty="0" err="1" smtClean="0">
                <a:latin typeface="Courier New"/>
                <a:cs typeface="Courier New"/>
              </a:rPr>
              <a:t>again.equalsIgnoreCase("y</a:t>
            </a:r>
            <a:r>
              <a:rPr lang="en-US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java.util.Stack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an integer evaluator of postfix expressions. Assumes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 operands are constants.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char ADD = '+';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char SUBTRACT = '-';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char MULTIPLY = '*';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char DIVIDE = '/';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Stack&lt;Integer&gt; stack;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by creating a new stack.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stack = new Stack&lt;Integer&gt;();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the specified postfix expression. If an operand is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encountered, it is pushed onto the stack. If an operator is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encountered, two operands are popped, the operation is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evaluated, and the result is pushed onto the stack.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string representation of a postfix expression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value of the given expression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evaluate(String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expr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op1, op2, result = 0;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String token;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Scanner parser = new </a:t>
            </a:r>
            <a:r>
              <a:rPr lang="en-US" sz="1050" dirty="0" err="1" smtClean="0">
                <a:latin typeface="Courier New"/>
                <a:cs typeface="Courier New"/>
              </a:rPr>
              <a:t>Scanner(expr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while (</a:t>
            </a:r>
            <a:r>
              <a:rPr lang="en-US" sz="1050" dirty="0" err="1" smtClean="0">
                <a:latin typeface="Courier New"/>
                <a:cs typeface="Courier New"/>
              </a:rPr>
              <a:t>parser.hasNext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token = </a:t>
            </a:r>
            <a:r>
              <a:rPr lang="en-US" sz="1050" dirty="0" err="1" smtClean="0">
                <a:latin typeface="Courier New"/>
                <a:cs typeface="Courier New"/>
              </a:rPr>
              <a:t>parser.next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if (</a:t>
            </a:r>
            <a:r>
              <a:rPr lang="en-US" sz="1050" dirty="0" err="1" smtClean="0">
                <a:latin typeface="Courier New"/>
                <a:cs typeface="Courier New"/>
              </a:rPr>
              <a:t>isOperator(token</a:t>
            </a:r>
            <a:r>
              <a:rPr lang="en-US" sz="105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op2 = (</a:t>
            </a:r>
            <a:r>
              <a:rPr lang="en-US" sz="1050" dirty="0" err="1" smtClean="0">
                <a:latin typeface="Courier New"/>
                <a:cs typeface="Courier New"/>
              </a:rPr>
              <a:t>stack.pop()).intValue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op1 = (</a:t>
            </a:r>
            <a:r>
              <a:rPr lang="en-US" sz="1050" dirty="0" err="1" smtClean="0">
                <a:latin typeface="Courier New"/>
                <a:cs typeface="Courier New"/>
              </a:rPr>
              <a:t>stack.pop()).intValue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result = evaluateSingleOperator(token.charAt(0), op1, op2);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</a:t>
            </a:r>
            <a:r>
              <a:rPr lang="en-US" sz="1050" dirty="0" err="1" smtClean="0">
                <a:latin typeface="Courier New"/>
                <a:cs typeface="Courier New"/>
              </a:rPr>
              <a:t>stack.push(new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Integer(result</a:t>
            </a:r>
            <a:r>
              <a:rPr lang="en-US" sz="105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</a:t>
            </a:r>
            <a:r>
              <a:rPr lang="en-US" sz="1050" dirty="0" err="1" smtClean="0">
                <a:latin typeface="Courier New"/>
                <a:cs typeface="Courier New"/>
              </a:rPr>
              <a:t>stack.push(new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Integer(Integer.parseInt(token</a:t>
            </a:r>
            <a:r>
              <a:rPr lang="en-US" sz="1050" dirty="0" smtClean="0">
                <a:latin typeface="Courier New"/>
                <a:cs typeface="Courier New"/>
              </a:rPr>
              <a:t>)));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Determines if the specified token is an operator.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token the token to be evaluated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token is operator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isOperator(String</a:t>
            </a:r>
            <a:r>
              <a:rPr lang="en-US" sz="1200" dirty="0" smtClean="0">
                <a:latin typeface="Courier New"/>
                <a:cs typeface="Courier New"/>
              </a:rPr>
              <a:t> token)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( </a:t>
            </a:r>
            <a:r>
              <a:rPr lang="en-US" sz="1200" dirty="0" err="1" smtClean="0">
                <a:latin typeface="Courier New"/>
                <a:cs typeface="Courier New"/>
              </a:rPr>
              <a:t>token.equals</a:t>
            </a:r>
            <a:r>
              <a:rPr lang="en-US" sz="1200" dirty="0" smtClean="0">
                <a:latin typeface="Courier New"/>
                <a:cs typeface="Courier New"/>
              </a:rPr>
              <a:t>("+") || </a:t>
            </a:r>
            <a:r>
              <a:rPr lang="en-US" sz="1200" dirty="0" err="1" smtClean="0">
                <a:latin typeface="Courier New"/>
                <a:cs typeface="Courier New"/>
              </a:rPr>
              <a:t>token.equals</a:t>
            </a:r>
            <a:r>
              <a:rPr lang="en-US" sz="1200" dirty="0" smtClean="0">
                <a:latin typeface="Courier New"/>
                <a:cs typeface="Courier New"/>
              </a:rPr>
              <a:t>("-")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</a:t>
            </a:r>
            <a:r>
              <a:rPr lang="en-US" sz="1200" dirty="0" err="1" smtClean="0">
                <a:latin typeface="Courier New"/>
                <a:cs typeface="Courier New"/>
              </a:rPr>
              <a:t>token.equals</a:t>
            </a:r>
            <a:r>
              <a:rPr lang="en-US" sz="1200" dirty="0" smtClean="0">
                <a:latin typeface="Courier New"/>
                <a:cs typeface="Courier New"/>
              </a:rPr>
              <a:t>("*") || </a:t>
            </a:r>
            <a:r>
              <a:rPr lang="en-US" sz="1200" dirty="0" err="1" smtClean="0">
                <a:latin typeface="Courier New"/>
                <a:cs typeface="Courier New"/>
              </a:rPr>
              <a:t>token.equals</a:t>
            </a:r>
            <a:r>
              <a:rPr lang="en-US" sz="1200" dirty="0" smtClean="0">
                <a:latin typeface="Courier New"/>
                <a:cs typeface="Courier New"/>
              </a:rPr>
              <a:t>("/") 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Peforms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integer evaluation on a single expression consisting of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specified operator and operands.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operation operation to be performed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op1 the first operand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op2 the second operand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value of the expression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evaluateSingleOperator(char</a:t>
            </a:r>
            <a:r>
              <a:rPr lang="en-US" dirty="0" smtClean="0">
                <a:latin typeface="Courier New"/>
                <a:cs typeface="Courier New"/>
              </a:rPr>
              <a:t> operation,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op1,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switch (operation)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case ADD: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result = op1 + op2;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case SUBTRACT: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result = op1 - op2;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case MULTIPLY: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result = op1 * op2;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case DIVIDE: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result = op1 / op2;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postfix example uses the </a:t>
            </a:r>
            <a:r>
              <a:rPr lang="en-US" dirty="0" err="1" smtClean="0"/>
              <a:t>java.util.Stack</a:t>
            </a:r>
            <a:r>
              <a:rPr lang="en-US" dirty="0" smtClean="0"/>
              <a:t> class, which has been part of the Java collections API since Java 1.0.</a:t>
            </a:r>
          </a:p>
          <a:p>
            <a:r>
              <a:rPr lang="en-US" dirty="0" smtClean="0"/>
              <a:t>It implements the classic operations, without any separate interfaces defined</a:t>
            </a:r>
          </a:p>
          <a:p>
            <a:r>
              <a:rPr lang="en-US" dirty="0" smtClean="0"/>
              <a:t>As we'll see, there is not a lot of consistency regarding how collections are implemented in the Java API, and we'll explore their relative benefits as appropriate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Evaluator UML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 descr="Fig12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0" y="1466535"/>
            <a:ext cx="4662974" cy="4235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documentation style used in the postfix example is called </a:t>
            </a:r>
            <a:r>
              <a:rPr lang="en-US" i="1" dirty="0" err="1" smtClean="0"/>
              <a:t>Javadoc</a:t>
            </a:r>
            <a:endParaRPr lang="en-US" i="1" dirty="0" smtClean="0"/>
          </a:p>
          <a:p>
            <a:r>
              <a:rPr lang="en-US" dirty="0" err="1" smtClean="0"/>
              <a:t>Javadoc</a:t>
            </a:r>
            <a:r>
              <a:rPr lang="en-US" dirty="0" smtClean="0"/>
              <a:t> comments are written in a format that allow a tool to parse the comments and extract key information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Javadoc</a:t>
            </a:r>
            <a:r>
              <a:rPr lang="en-US" dirty="0" smtClean="0"/>
              <a:t> tool is used to create online documentation in HTML about a set of classes</a:t>
            </a:r>
          </a:p>
          <a:p>
            <a:r>
              <a:rPr lang="en-US" dirty="0" smtClean="0"/>
              <a:t>The Java API documentation is generated in this 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comments begin with /** and end with */</a:t>
            </a:r>
          </a:p>
          <a:p>
            <a:r>
              <a:rPr lang="en-US" dirty="0" smtClean="0"/>
              <a:t>Specific </a:t>
            </a:r>
            <a:r>
              <a:rPr lang="en-US" dirty="0" err="1" smtClean="0"/>
              <a:t>Javadoc</a:t>
            </a:r>
            <a:r>
              <a:rPr lang="en-US" dirty="0" smtClean="0"/>
              <a:t> tags, which begin with a @, are used to identify particular information</a:t>
            </a:r>
          </a:p>
          <a:p>
            <a:r>
              <a:rPr lang="en-US" dirty="0" smtClean="0"/>
              <a:t>Examples of </a:t>
            </a:r>
            <a:r>
              <a:rPr lang="en-US" dirty="0" err="1" smtClean="0"/>
              <a:t>Javadoc</a:t>
            </a:r>
            <a:r>
              <a:rPr lang="en-US" dirty="0" smtClean="0"/>
              <a:t> tags:</a:t>
            </a:r>
          </a:p>
          <a:p>
            <a:pPr lvl="1"/>
            <a:r>
              <a:rPr lang="en-US" dirty="0" smtClean="0"/>
              <a:t>@author</a:t>
            </a:r>
          </a:p>
          <a:p>
            <a:pPr lvl="1"/>
            <a:r>
              <a:rPr lang="en-US" dirty="0" smtClean="0"/>
              <a:t>@version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@return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collection </a:t>
            </a:r>
            <a:r>
              <a:rPr lang="en-US" dirty="0" smtClean="0"/>
              <a:t>is an object that holds and organizes other objects</a:t>
            </a:r>
          </a:p>
          <a:p>
            <a:r>
              <a:rPr lang="en-US" dirty="0" smtClean="0"/>
              <a:t>It provides operations for accessing and managing its </a:t>
            </a:r>
            <a:r>
              <a:rPr lang="en-US" i="1" dirty="0" smtClean="0"/>
              <a:t>elements</a:t>
            </a:r>
          </a:p>
          <a:p>
            <a:r>
              <a:rPr lang="en-US" dirty="0" smtClean="0"/>
              <a:t>Many standard collections have been defined over time</a:t>
            </a:r>
          </a:p>
          <a:p>
            <a:r>
              <a:rPr lang="en-US" dirty="0" smtClean="0"/>
              <a:t>Some collections are </a:t>
            </a:r>
            <a:r>
              <a:rPr lang="en-US" i="1" dirty="0" smtClean="0"/>
              <a:t>linear </a:t>
            </a:r>
            <a:r>
              <a:rPr lang="en-US" dirty="0" smtClean="0"/>
              <a:t>in nature, others are </a:t>
            </a:r>
            <a:r>
              <a:rPr lang="en-US" i="1" dirty="0" smtClean="0"/>
              <a:t>non-linear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Syntax javado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40" y="1601369"/>
            <a:ext cx="6850779" cy="350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exceptions be thrown from a collection class?</a:t>
            </a:r>
          </a:p>
          <a:p>
            <a:r>
              <a:rPr lang="en-US" dirty="0" smtClean="0"/>
              <a:t>Only when a problem is specific to the concept of the collection (not its implementation or its use)</a:t>
            </a:r>
          </a:p>
          <a:p>
            <a:r>
              <a:rPr lang="en-US" dirty="0" smtClean="0"/>
              <a:t>There's no need for the user of a collection to worry about it getting "full," so we'll take care of any such limitations internally</a:t>
            </a:r>
          </a:p>
          <a:p>
            <a:r>
              <a:rPr lang="en-US" dirty="0" smtClean="0"/>
              <a:t>But a stack should throw an exception if the user attempts to pop an empty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API version of a stack did not rely on a formal interface, we will define one for our own version</a:t>
            </a:r>
          </a:p>
          <a:p>
            <a:r>
              <a:rPr lang="en-US" dirty="0" smtClean="0"/>
              <a:t>To distinguish them, our collection interface names will have ADT (abstract data type) attached</a:t>
            </a:r>
          </a:p>
          <a:p>
            <a:r>
              <a:rPr lang="en-US" dirty="0" smtClean="0"/>
              <a:t>Furthermore, our collection classes and interfaces will be defined as part of a package called </a:t>
            </a:r>
            <a:r>
              <a:rPr lang="en-US" dirty="0" err="1" smtClean="0"/>
              <a:t>jsjf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package </a:t>
            </a:r>
            <a:r>
              <a:rPr lang="en-US" dirty="0" err="1" smtClean="0">
                <a:latin typeface="Courier New"/>
                <a:cs typeface="Courier New"/>
              </a:rPr>
              <a:t>jsjf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Defines the interface to a stack collection.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interface </a:t>
            </a:r>
            <a:r>
              <a:rPr lang="en-US" dirty="0" err="1" smtClean="0">
                <a:latin typeface="Courier New"/>
                <a:cs typeface="Courier New"/>
              </a:rPr>
              <a:t>StackADT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element to be pushed onto the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push(T</a:t>
            </a:r>
            <a:r>
              <a:rPr lang="en-US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top element from this stack.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removed from the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pop();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without removing the top element of this stack.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on top of the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peek();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stack contains no elements.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stack is empty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stack.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elements in the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stack.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String 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 descr="Syntax interfa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46" y="2226262"/>
            <a:ext cx="4546600" cy="190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Stack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 descr="Fig12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30" y="1547565"/>
            <a:ext cx="3581283" cy="4200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now explore our own implementation of a stack, using an array as the underlying structure in which we'll store the stack elements</a:t>
            </a:r>
          </a:p>
          <a:p>
            <a:r>
              <a:rPr lang="en-US" dirty="0" smtClean="0"/>
              <a:t>We'll have to take into account the possibility that the array could become full</a:t>
            </a:r>
          </a:p>
          <a:p>
            <a:r>
              <a:rPr lang="en-US" dirty="0" smtClean="0"/>
              <a:t>And remember that an array of objects really stores references to those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Stacks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object references: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 descr="Fig12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60" y="2011363"/>
            <a:ext cx="2418194" cy="409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cells in an array is called its </a:t>
            </a:r>
            <a:r>
              <a:rPr lang="en-US" i="1" dirty="0" smtClean="0"/>
              <a:t>capacity</a:t>
            </a:r>
          </a:p>
          <a:p>
            <a:r>
              <a:rPr lang="en-US" dirty="0" smtClean="0"/>
              <a:t>It's not possible to change the capacity of an array in Java once it's been created</a:t>
            </a:r>
          </a:p>
          <a:p>
            <a:r>
              <a:rPr lang="en-US" dirty="0" smtClean="0"/>
              <a:t>Therefore, to expand the capacity of the stack, we'll create a new (larger) array and copy over the elements</a:t>
            </a:r>
          </a:p>
          <a:p>
            <a:r>
              <a:rPr lang="en-US" dirty="0" smtClean="0"/>
              <a:t>This will happen infrequently, and the user of the stack need not worry about it happening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Stacks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convention, collection class names indicate the underlying structure</a:t>
            </a:r>
          </a:p>
          <a:p>
            <a:pPr lvl="1"/>
            <a:r>
              <a:rPr lang="en-US" dirty="0" smtClean="0"/>
              <a:t>So ours will be called </a:t>
            </a:r>
            <a:r>
              <a:rPr lang="en-US" dirty="0" err="1" smtClean="0">
                <a:latin typeface="Courier New"/>
                <a:cs typeface="Courier New"/>
              </a:rPr>
              <a:t>ArrayStack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java.util.Stack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is an exception to this convention</a:t>
            </a:r>
          </a:p>
          <a:p>
            <a:r>
              <a:rPr lang="en-US" dirty="0" smtClean="0"/>
              <a:t>Our solution will keep the bottom of the stack fixed at index 0 of the array</a:t>
            </a:r>
          </a:p>
          <a:p>
            <a:r>
              <a:rPr lang="en-US" dirty="0" smtClean="0"/>
              <a:t>A separate integer called </a:t>
            </a:r>
            <a:r>
              <a:rPr lang="en-US" dirty="0" smtClean="0">
                <a:latin typeface="Courier New"/>
                <a:cs typeface="Courier New"/>
              </a:rPr>
              <a:t>top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will indicate where the top of the stack is, as well as how many elements are in the stack currently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stack with elements A, B, C, and D pushed on in that order: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 descr="Fig12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32" y="2742785"/>
            <a:ext cx="6648759" cy="2073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and Non-Linear Collections</a:t>
            </a:r>
            <a:endParaRPr lang="en-US" dirty="0"/>
          </a:p>
        </p:txBody>
      </p:sp>
      <p:pic>
        <p:nvPicPr>
          <p:cNvPr id="6" name="Content Placeholder 5" descr="Fig12.1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1" r="-51"/>
          <a:stretch>
            <a:fillRect/>
          </a:stretch>
        </p:blipFill>
        <p:spPr>
          <a:xfrm>
            <a:off x="1705867" y="1680023"/>
            <a:ext cx="6437922" cy="37783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package </a:t>
            </a:r>
            <a:r>
              <a:rPr lang="en-US" sz="1800" dirty="0" err="1" smtClean="0">
                <a:latin typeface="Courier New"/>
                <a:cs typeface="Courier New"/>
              </a:rPr>
              <a:t>jsjf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import </a:t>
            </a:r>
            <a:r>
              <a:rPr lang="en-US" sz="1800" dirty="0" err="1" smtClean="0">
                <a:latin typeface="Courier New"/>
                <a:cs typeface="Courier New"/>
              </a:rPr>
              <a:t>jsjf.exceptions</a:t>
            </a:r>
            <a:r>
              <a:rPr lang="en-US" sz="18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import </a:t>
            </a:r>
            <a:r>
              <a:rPr lang="en-US" sz="1800" dirty="0" err="1" smtClean="0">
                <a:latin typeface="Courier New"/>
                <a:cs typeface="Courier New"/>
              </a:rPr>
              <a:t>java.util.Arrays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 An array implementation of a stack in which the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 bottom of the stack is fixed at index 0.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ArrayStack</a:t>
            </a:r>
            <a:r>
              <a:rPr lang="en-US" sz="1800" dirty="0" smtClean="0">
                <a:latin typeface="Courier New"/>
                <a:cs typeface="Courier New"/>
              </a:rPr>
              <a:t>&lt;T&gt; implements </a:t>
            </a:r>
            <a:r>
              <a:rPr lang="en-US" sz="1800" dirty="0" err="1" smtClean="0">
                <a:latin typeface="Courier New"/>
                <a:cs typeface="Courier New"/>
              </a:rPr>
              <a:t>StackADT</a:t>
            </a:r>
            <a:r>
              <a:rPr lang="en-US" sz="18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private final 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private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top; 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private T[] stack;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* Creates an empty stack using the default capacity.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public </a:t>
            </a:r>
            <a:r>
              <a:rPr lang="en-US" sz="1800" dirty="0" err="1" smtClean="0">
                <a:latin typeface="Courier New"/>
                <a:cs typeface="Courier New"/>
              </a:rPr>
              <a:t>ArrayStack</a:t>
            </a:r>
            <a:r>
              <a:rPr lang="en-US" sz="18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this(DEFAULT_CAPACITY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stack using the specified capacity.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the initial size of the array </a:t>
            </a:r>
          </a:p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public </a:t>
            </a:r>
            <a:r>
              <a:rPr lang="en-US" sz="1800" dirty="0" err="1" smtClean="0">
                <a:latin typeface="Courier New"/>
                <a:cs typeface="Courier New"/>
              </a:rPr>
              <a:t>ArrayStack(int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initialCapacity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top = 0;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stack = (</a:t>
            </a:r>
            <a:r>
              <a:rPr lang="en-US" sz="1800" dirty="0" err="1" smtClean="0">
                <a:latin typeface="Courier New"/>
                <a:cs typeface="Courier New"/>
              </a:rPr>
              <a:t>T[])(new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Object[initialCapacity</a:t>
            </a:r>
            <a:r>
              <a:rPr lang="en-US" sz="18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 of a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instantiate an array of a generic type directly</a:t>
            </a:r>
          </a:p>
          <a:p>
            <a:r>
              <a:rPr lang="en-US" dirty="0" smtClean="0"/>
              <a:t>Instead, create an array of </a:t>
            </a:r>
            <a:r>
              <a:rPr lang="en-US" dirty="0" smtClean="0">
                <a:latin typeface="Courier New"/>
                <a:cs typeface="Courier New"/>
              </a:rPr>
              <a:t>Object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references and cast them to the generic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 descr="Syntax array of generic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56" y="3605702"/>
            <a:ext cx="6223962" cy="2438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stack, expanding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capacity of the array if necessary.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generic element to be pushed onto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push(T</a:t>
            </a:r>
            <a:r>
              <a:rPr lang="en-US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if (size() == </a:t>
            </a:r>
            <a:r>
              <a:rPr lang="en-US" dirty="0" err="1" smtClean="0">
                <a:latin typeface="Courier New"/>
                <a:cs typeface="Courier New"/>
              </a:rPr>
              <a:t>stack.length</a:t>
            </a:r>
            <a:r>
              <a:rPr lang="en-US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expandCapacity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stack[top</a:t>
            </a:r>
            <a:r>
              <a:rPr lang="en-US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top++;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array to store the contents of this stack with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twice the capacity of the old one.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void </a:t>
            </a:r>
            <a:r>
              <a:rPr lang="en-US" dirty="0" err="1" smtClean="0">
                <a:latin typeface="Courier New"/>
                <a:cs typeface="Courier New"/>
              </a:rPr>
              <a:t>expandCapacity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stack = </a:t>
            </a:r>
            <a:r>
              <a:rPr lang="en-US" dirty="0" err="1" smtClean="0">
                <a:latin typeface="Courier New"/>
                <a:cs typeface="Courier New"/>
              </a:rPr>
              <a:t>Arrays.copyOf(stack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stack.length</a:t>
            </a:r>
            <a:r>
              <a:rPr lang="en-US" dirty="0" smtClean="0">
                <a:latin typeface="Courier New"/>
                <a:cs typeface="Courier New"/>
              </a:rPr>
              <a:t> * 2);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top of this stack and returns a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removed from top of stack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if stack is empty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pop() throws </a:t>
            </a:r>
            <a:r>
              <a:rPr lang="en-US" sz="1050" dirty="0" err="1" smtClean="0">
                <a:latin typeface="Courier New"/>
                <a:cs typeface="Courier New"/>
              </a:rPr>
              <a:t>EmptyCollectionException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</a:t>
            </a:r>
            <a:r>
              <a:rPr lang="en-US" sz="1050" dirty="0" err="1" smtClean="0">
                <a:latin typeface="Courier New"/>
                <a:cs typeface="Courier New"/>
              </a:rPr>
              <a:t>isEmpty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throw new </a:t>
            </a:r>
            <a:r>
              <a:rPr lang="en-US" sz="1050" dirty="0" err="1" smtClean="0">
                <a:latin typeface="Courier New"/>
                <a:cs typeface="Courier New"/>
              </a:rPr>
              <a:t>EmptyCollectionException("stack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top--;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T result = </a:t>
            </a:r>
            <a:r>
              <a:rPr lang="en-US" sz="1050" dirty="0" err="1" smtClean="0">
                <a:latin typeface="Courier New"/>
                <a:cs typeface="Courier New"/>
              </a:rPr>
              <a:t>stack[top</a:t>
            </a:r>
            <a:r>
              <a:rPr lang="en-US" sz="105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stack[top</a:t>
            </a:r>
            <a:r>
              <a:rPr lang="en-US" sz="1050" dirty="0" smtClean="0">
                <a:latin typeface="Courier New"/>
                <a:cs typeface="Courier New"/>
              </a:rPr>
              <a:t>] = null; 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element at the top of this stack.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element is not removed from the stack. 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on top of stack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if stack is empty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peek() throws </a:t>
            </a:r>
            <a:r>
              <a:rPr lang="en-US" sz="1050" dirty="0" err="1" smtClean="0">
                <a:latin typeface="Courier New"/>
                <a:cs typeface="Courier New"/>
              </a:rPr>
              <a:t>EmptyCollectionException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</a:t>
            </a:r>
            <a:r>
              <a:rPr lang="en-US" sz="1050" dirty="0" err="1" smtClean="0">
                <a:latin typeface="Courier New"/>
                <a:cs typeface="Courier New"/>
              </a:rPr>
              <a:t>isEmpty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throw new </a:t>
            </a:r>
            <a:r>
              <a:rPr lang="en-US" sz="1050" dirty="0" err="1" smtClean="0">
                <a:latin typeface="Courier New"/>
                <a:cs typeface="Courier New"/>
              </a:rPr>
              <a:t>EmptyCollectionException("stack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stack[top-1];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Popping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pushing element 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popping: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 descr="Fig12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27" y="1967630"/>
            <a:ext cx="4891409" cy="1519661"/>
          </a:xfrm>
          <a:prstGeom prst="rect">
            <a:avLst/>
          </a:prstGeom>
        </p:spPr>
      </p:pic>
      <p:pic>
        <p:nvPicPr>
          <p:cNvPr id="7" name="Picture 6" descr="Fig12.1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27" y="4372076"/>
            <a:ext cx="5011039" cy="1547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latin typeface="Courier New"/>
                <a:cs typeface="Courier New"/>
              </a:rPr>
              <a:t>EmptyCollectionException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is thrown when a pop or a peek is attempted and the stack is empty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EmptyCollectionException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is defined to extend </a:t>
            </a:r>
            <a:r>
              <a:rPr lang="en-US" dirty="0" err="1" smtClean="0">
                <a:latin typeface="Courier New"/>
                <a:cs typeface="Courier New"/>
              </a:rPr>
              <a:t>RuntimeException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By passing a string into its constructor, this exception can be used for other collections as 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package </a:t>
            </a:r>
            <a:r>
              <a:rPr lang="en-US" dirty="0" err="1" smtClean="0">
                <a:latin typeface="Courier New"/>
                <a:cs typeface="Courier New"/>
              </a:rPr>
              <a:t>jsjf.exceptions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the situation in which a collection is empty.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EmptyCollectionException</a:t>
            </a:r>
            <a:r>
              <a:rPr lang="en-US" dirty="0" smtClean="0">
                <a:latin typeface="Courier New"/>
                <a:cs typeface="Courier New"/>
              </a:rPr>
              <a:t> extends </a:t>
            </a:r>
            <a:r>
              <a:rPr lang="en-US" dirty="0" err="1" smtClean="0">
                <a:latin typeface="Courier New"/>
                <a:cs typeface="Courier New"/>
              </a:rPr>
              <a:t>RuntimeException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exception with an appropriate message.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collection the name of the collection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EmptyCollectionException(String</a:t>
            </a:r>
            <a:r>
              <a:rPr lang="en-US" dirty="0" smtClean="0">
                <a:latin typeface="Courier New"/>
                <a:cs typeface="Courier New"/>
              </a:rPr>
              <a:t> collection)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super("The</a:t>
            </a:r>
            <a:r>
              <a:rPr lang="en-US" dirty="0" smtClean="0">
                <a:latin typeface="Courier New"/>
                <a:cs typeface="Courier New"/>
              </a:rPr>
              <a:t> " + collection + " is empty.");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abstraction </a:t>
            </a:r>
            <a:r>
              <a:rPr lang="en-US" dirty="0" smtClean="0"/>
              <a:t>hides details to make a concept easier to manage</a:t>
            </a:r>
          </a:p>
          <a:p>
            <a:r>
              <a:rPr lang="en-US" dirty="0" smtClean="0"/>
              <a:t>All objects are abstractions in that they provide well-defined operations (the </a:t>
            </a:r>
            <a:r>
              <a:rPr lang="en-US" i="1" dirty="0" smtClean="0"/>
              <a:t>interface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They hide (</a:t>
            </a:r>
            <a:r>
              <a:rPr lang="en-US" i="1" dirty="0" smtClean="0"/>
              <a:t>encapsulate</a:t>
            </a:r>
            <a:r>
              <a:rPr lang="en-US" dirty="0" smtClean="0"/>
              <a:t>) the object's data and the implementation of the operations</a:t>
            </a:r>
          </a:p>
          <a:p>
            <a:r>
              <a:rPr lang="en-US" dirty="0" smtClean="0"/>
              <a:t>An object is a great mechanism for implementing a collection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data type </a:t>
            </a:r>
            <a:r>
              <a:rPr lang="en-US" dirty="0" smtClean="0"/>
              <a:t>is a group of values and the operations defined on those values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abstract data type </a:t>
            </a:r>
            <a:r>
              <a:rPr lang="en-US" dirty="0" smtClean="0"/>
              <a:t>(ADT) is a data type that isn't pre-defined in the programming language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data structure </a:t>
            </a:r>
            <a:r>
              <a:rPr lang="en-US" dirty="0" smtClean="0"/>
              <a:t>is the set of programming constructs and techniques used to implement a collection</a:t>
            </a:r>
          </a:p>
          <a:p>
            <a:r>
              <a:rPr lang="en-US" dirty="0" smtClean="0"/>
              <a:t>The distinction between the terms ADT, data structure, and collection is sometimes blurred in casual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uses a collection interacts with it through a particular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Fig12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81" y="2476069"/>
            <a:ext cx="5514780" cy="3277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Collections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know, the various classes provided with Java are referred to as the Java API (application programmer interface)</a:t>
            </a:r>
          </a:p>
          <a:p>
            <a:r>
              <a:rPr lang="en-US" dirty="0" smtClean="0"/>
              <a:t>The subset of those classes that support collections is called the </a:t>
            </a:r>
            <a:r>
              <a:rPr lang="en-US" i="1" dirty="0" smtClean="0"/>
              <a:t>Java Collections API</a:t>
            </a:r>
          </a:p>
          <a:p>
            <a:r>
              <a:rPr lang="en-US" dirty="0" smtClean="0"/>
              <a:t>As we explore a particular collection, we will also examine any support provided in the Collections API for that collection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stack </a:t>
            </a:r>
            <a:r>
              <a:rPr lang="en-US" dirty="0" smtClean="0"/>
              <a:t>is a classic collection used to help solve many types of problems</a:t>
            </a:r>
          </a:p>
          <a:p>
            <a:r>
              <a:rPr lang="en-US" dirty="0" smtClean="0"/>
              <a:t>A stack is a linear collection whose elements are added in a </a:t>
            </a:r>
            <a:r>
              <a:rPr lang="en-US" i="1" dirty="0" smtClean="0"/>
              <a:t>last in, first out </a:t>
            </a:r>
            <a:r>
              <a:rPr lang="en-US" dirty="0" smtClean="0"/>
              <a:t>(LIFO) manner</a:t>
            </a:r>
          </a:p>
          <a:p>
            <a:r>
              <a:rPr lang="en-US" dirty="0" smtClean="0"/>
              <a:t>That is, the last element to be put on a stack is the first one to be removed</a:t>
            </a:r>
          </a:p>
          <a:p>
            <a:r>
              <a:rPr lang="en-US" dirty="0" smtClean="0"/>
              <a:t>Think of a stack of books, where you add and remove from the top, but can't reach into the middle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12 - </a:t>
            </a:r>
            <a:fld id="{90994C07-E970-A243-9601-A1D642E986E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3122</Words>
  <Application>Microsoft Macintosh PowerPoint</Application>
  <PresentationFormat>On-screen Show (4:3)</PresentationFormat>
  <Paragraphs>535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Courier New</vt:lpstr>
      <vt:lpstr>Arial</vt:lpstr>
      <vt:lpstr>Office Theme</vt:lpstr>
      <vt:lpstr>PowerPoint Presentation</vt:lpstr>
      <vt:lpstr>Chapter Scope</vt:lpstr>
      <vt:lpstr>Collections</vt:lpstr>
      <vt:lpstr>Linear and Non-Linear Collections</vt:lpstr>
      <vt:lpstr>Abstraction</vt:lpstr>
      <vt:lpstr>Abstract Data Type</vt:lpstr>
      <vt:lpstr>Collection Abstraction</vt:lpstr>
      <vt:lpstr>The Java Collections API</vt:lpstr>
      <vt:lpstr>Stacks</vt:lpstr>
      <vt:lpstr>Stack - Conceptual View</vt:lpstr>
      <vt:lpstr>Stack Operations</vt:lpstr>
      <vt:lpstr>Object-Oriented Concepts</vt:lpstr>
      <vt:lpstr>Generics</vt:lpstr>
      <vt:lpstr>Generics</vt:lpstr>
      <vt:lpstr>Generics</vt:lpstr>
      <vt:lpstr>Generics</vt:lpstr>
      <vt:lpstr>Postfix Expressions</vt:lpstr>
      <vt:lpstr>Postfix Expressions</vt:lpstr>
      <vt:lpstr>Evaluating Postfix Expressions</vt:lpstr>
      <vt:lpstr>Evaluating Postfix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Stacks in the Java API</vt:lpstr>
      <vt:lpstr>Postfix Evaluator UML</vt:lpstr>
      <vt:lpstr>Javadoc</vt:lpstr>
      <vt:lpstr>Javadoc</vt:lpstr>
      <vt:lpstr>Javadoc</vt:lpstr>
      <vt:lpstr>Exceptions</vt:lpstr>
      <vt:lpstr>A Stack Interface</vt:lpstr>
      <vt:lpstr>PowerPoint Presentation</vt:lpstr>
      <vt:lpstr>A Stack Interface</vt:lpstr>
      <vt:lpstr>Implementing a Stack with an Array</vt:lpstr>
      <vt:lpstr>Implementing Stacks with an Array</vt:lpstr>
      <vt:lpstr>Managing Capacity</vt:lpstr>
      <vt:lpstr>Implementing Stacks with an Array</vt:lpstr>
      <vt:lpstr>Implementing a Stack with an Array</vt:lpstr>
      <vt:lpstr>PowerPoint Presentation</vt:lpstr>
      <vt:lpstr>PowerPoint Presentation</vt:lpstr>
      <vt:lpstr>Creating an Array of a Generic Type</vt:lpstr>
      <vt:lpstr>PowerPoint Presentation</vt:lpstr>
      <vt:lpstr>PowerPoint Presentation</vt:lpstr>
      <vt:lpstr>Pushing and Popping a Stack</vt:lpstr>
      <vt:lpstr>Defining an Exception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7</cp:revision>
  <dcterms:created xsi:type="dcterms:W3CDTF">2013-07-01T13:47:17Z</dcterms:created>
  <dcterms:modified xsi:type="dcterms:W3CDTF">2017-01-04T14:52:10Z</dcterms:modified>
</cp:coreProperties>
</file>