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307" r:id="rId4"/>
    <p:sldId id="289" r:id="rId5"/>
    <p:sldId id="290" r:id="rId6"/>
    <p:sldId id="291" r:id="rId7"/>
    <p:sldId id="292" r:id="rId8"/>
    <p:sldId id="293" r:id="rId9"/>
    <p:sldId id="308" r:id="rId10"/>
    <p:sldId id="295" r:id="rId11"/>
    <p:sldId id="309" r:id="rId12"/>
    <p:sldId id="310" r:id="rId13"/>
    <p:sldId id="311" r:id="rId14"/>
    <p:sldId id="312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301" r:id="rId23"/>
    <p:sldId id="302" r:id="rId24"/>
    <p:sldId id="313" r:id="rId25"/>
    <p:sldId id="296" r:id="rId26"/>
    <p:sldId id="297" r:id="rId27"/>
    <p:sldId id="298" r:id="rId28"/>
    <p:sldId id="303" r:id="rId29"/>
    <p:sldId id="304" r:id="rId30"/>
    <p:sldId id="305" r:id="rId31"/>
    <p:sldId id="306" r:id="rId32"/>
    <p:sldId id="300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64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13 -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13 -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13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Linked Structures - Stacks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3" y="1048107"/>
            <a:ext cx="3215959" cy="4041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There are many variations on the basic linked list concept</a:t>
            </a:r>
          </a:p>
          <a:p>
            <a:r>
              <a:rPr lang="en-US" sz="2800" dirty="0" smtClean="0"/>
              <a:t>For example, we could create a </a:t>
            </a:r>
            <a:r>
              <a:rPr lang="en-US" sz="2800" i="1" dirty="0" smtClean="0"/>
              <a:t>doubly-linked list </a:t>
            </a:r>
            <a:r>
              <a:rPr lang="en-US" sz="2800" dirty="0" smtClean="0"/>
              <a:t>with </a:t>
            </a:r>
            <a:r>
              <a:rPr lang="en-US" sz="2800" dirty="0" smtClean="0">
                <a:latin typeface="Courier New"/>
                <a:cs typeface="Courier New"/>
              </a:rPr>
              <a:t>next</a:t>
            </a:r>
            <a:r>
              <a:rPr lang="en-US" sz="2800" dirty="0" smtClean="0">
                <a:cs typeface="Courier New"/>
              </a:rPr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latin typeface="Courier New"/>
                <a:cs typeface="Courier New"/>
              </a:rPr>
              <a:t>previous</a:t>
            </a:r>
            <a:r>
              <a:rPr lang="en-US" sz="2800" dirty="0" smtClean="0">
                <a:cs typeface="Courier New"/>
              </a:rPr>
              <a:t> </a:t>
            </a:r>
            <a:r>
              <a:rPr lang="en-US" sz="2800" dirty="0" smtClean="0"/>
              <a:t>references in each node and a separate pointer to the rear of the list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pic>
        <p:nvPicPr>
          <p:cNvPr id="6" name="Picture 5" descr="Fig13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187" y="3857096"/>
            <a:ext cx="5653774" cy="213730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previous chapter we developed our own array-based version of a stack, and we also used the </a:t>
            </a:r>
            <a:r>
              <a:rPr lang="en-US" dirty="0" err="1" smtClean="0">
                <a:latin typeface="Courier New"/>
                <a:cs typeface="Courier New"/>
              </a:rPr>
              <a:t>java.util.Stack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class from the Java API</a:t>
            </a:r>
          </a:p>
          <a:p>
            <a:r>
              <a:rPr lang="en-US" dirty="0" smtClean="0"/>
              <a:t>The API's stack class is derived from </a:t>
            </a:r>
            <a:r>
              <a:rPr lang="en-US" dirty="0" smtClean="0">
                <a:latin typeface="Courier New"/>
                <a:cs typeface="Courier New"/>
              </a:rPr>
              <a:t>Vector</a:t>
            </a:r>
            <a:r>
              <a:rPr lang="en-US" dirty="0" smtClean="0"/>
              <a:t>, which has many non-stack abilities</a:t>
            </a:r>
          </a:p>
          <a:p>
            <a:r>
              <a:rPr lang="en-US" dirty="0" smtClean="0"/>
              <a:t>It is, therefore, not the best example of inheritance, because a stack is not a vector</a:t>
            </a:r>
          </a:p>
          <a:p>
            <a:r>
              <a:rPr lang="en-US" dirty="0" smtClean="0"/>
              <a:t>It's up to the user to use a </a:t>
            </a:r>
            <a:r>
              <a:rPr lang="en-US" dirty="0" smtClean="0">
                <a:latin typeface="Courier New"/>
                <a:cs typeface="Courier New"/>
              </a:rPr>
              <a:t>Stack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object only as intended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characteristics can also be found by using the </a:t>
            </a:r>
            <a:r>
              <a:rPr lang="en-US" dirty="0" err="1" smtClean="0">
                <a:latin typeface="Courier New"/>
                <a:cs typeface="Courier New"/>
              </a:rPr>
              <a:t>Deque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interface from the API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LinkedList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class implements the </a:t>
            </a:r>
            <a:r>
              <a:rPr lang="en-US" dirty="0" err="1" smtClean="0">
                <a:latin typeface="Courier New"/>
                <a:cs typeface="Courier New"/>
              </a:rPr>
              <a:t>Deque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interface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Deque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stands for double-ended queue, and will be explored further later</a:t>
            </a:r>
          </a:p>
          <a:p>
            <a:r>
              <a:rPr lang="en-US" dirty="0" smtClean="0"/>
              <a:t>For now, we will use the stack characteristics of a </a:t>
            </a:r>
            <a:r>
              <a:rPr lang="en-US" dirty="0" err="1" smtClean="0">
                <a:latin typeface="Courier New"/>
                <a:cs typeface="Courier New"/>
              </a:rPr>
              <a:t>Deque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to solve the problem of traversing a maze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Maze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Suppose a two-dimensional maze is represented as a grid of 1 (path) and 0 (wall) </a:t>
            </a:r>
          </a:p>
          <a:p>
            <a:r>
              <a:rPr lang="en-US" sz="2800" dirty="0" smtClean="0"/>
              <a:t>Goal: traverse from the upper left corner to the bottom right (no diagonal moves)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7067" y="3259667"/>
            <a:ext cx="3647716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9 13</a:t>
            </a:r>
          </a:p>
          <a:p>
            <a:r>
              <a:rPr lang="en-US" dirty="0" smtClean="0">
                <a:latin typeface="Courier New"/>
                <a:cs typeface="Courier New"/>
              </a:rPr>
              <a:t>1 1 1 0 1 1 0 0 0 1 1 1 1</a:t>
            </a:r>
          </a:p>
          <a:p>
            <a:r>
              <a:rPr lang="en-US" dirty="0" smtClean="0">
                <a:latin typeface="Courier New"/>
                <a:cs typeface="Courier New"/>
              </a:rPr>
              <a:t>1 0 0 1 1 0 1 1 1 1 0 0 1</a:t>
            </a:r>
          </a:p>
          <a:p>
            <a:r>
              <a:rPr lang="en-US" dirty="0" smtClean="0">
                <a:latin typeface="Courier New"/>
                <a:cs typeface="Courier New"/>
              </a:rPr>
              <a:t>1 1 1 1 1 0 1 0 1 0 1 0 0</a:t>
            </a:r>
          </a:p>
          <a:p>
            <a:r>
              <a:rPr lang="en-US" dirty="0" smtClean="0">
                <a:latin typeface="Courier New"/>
                <a:cs typeface="Courier New"/>
              </a:rPr>
              <a:t>0 0 0 0 1 1 1 0 1 0 1 1 1</a:t>
            </a:r>
          </a:p>
          <a:p>
            <a:r>
              <a:rPr lang="en-US" dirty="0" smtClean="0">
                <a:latin typeface="Courier New"/>
                <a:cs typeface="Courier New"/>
              </a:rPr>
              <a:t>1 1 1 0 1 1 1 0 1 0 1 1 1</a:t>
            </a:r>
          </a:p>
          <a:p>
            <a:r>
              <a:rPr lang="en-US" dirty="0" smtClean="0">
                <a:latin typeface="Courier New"/>
                <a:cs typeface="Courier New"/>
              </a:rPr>
              <a:t>1 0 1 0 0 0 0 1 1 1 0 0 1</a:t>
            </a:r>
          </a:p>
          <a:p>
            <a:r>
              <a:rPr lang="en-US" dirty="0" smtClean="0">
                <a:latin typeface="Courier New"/>
                <a:cs typeface="Courier New"/>
              </a:rPr>
              <a:t>1 0 1 1 1 1 1 1 0 1 1 1 1</a:t>
            </a:r>
          </a:p>
          <a:p>
            <a:r>
              <a:rPr lang="en-US" dirty="0" smtClean="0">
                <a:latin typeface="Courier New"/>
                <a:cs typeface="Courier New"/>
              </a:rPr>
              <a:t>1 0 0 0 0 0 0 0 0 0 0 0 0</a:t>
            </a:r>
          </a:p>
          <a:p>
            <a:r>
              <a:rPr lang="en-US" dirty="0" smtClean="0">
                <a:latin typeface="Courier New"/>
                <a:cs typeface="Courier New"/>
              </a:rPr>
              <a:t>1 1 1 1 1 1 1 1 1 1 1 1 1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Maze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stack, we can perform a backtracking algorithm to find a solution to the maze</a:t>
            </a:r>
          </a:p>
          <a:p>
            <a:r>
              <a:rPr lang="en-US" dirty="0" smtClean="0"/>
              <a:t>An object representing a position in the maze is pushed onto the stack when trying a path</a:t>
            </a:r>
          </a:p>
          <a:p>
            <a:r>
              <a:rPr lang="en-US" dirty="0" smtClean="0"/>
              <a:t>If a dead end is encountered, the position is popped and another path is tried</a:t>
            </a:r>
          </a:p>
          <a:p>
            <a:r>
              <a:rPr lang="en-US" dirty="0" smtClean="0"/>
              <a:t>We'll change the integers in the maze grid to represent tried-but-failed paths (2) and the successful path (3)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import </a:t>
            </a:r>
            <a:r>
              <a:rPr lang="en-US" sz="1400" dirty="0" err="1" smtClean="0">
                <a:latin typeface="Courier New"/>
                <a:cs typeface="Courier New"/>
              </a:rPr>
              <a:t>java.util</a:t>
            </a:r>
            <a:r>
              <a:rPr lang="en-US" sz="14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import </a:t>
            </a:r>
            <a:r>
              <a:rPr lang="en-US" sz="1400" dirty="0" err="1" smtClean="0">
                <a:latin typeface="Courier New"/>
                <a:cs typeface="Courier New"/>
              </a:rPr>
              <a:t>java.io</a:t>
            </a:r>
            <a:r>
              <a:rPr lang="en-US" sz="14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* Maze represents a maze of characters. The goal is to get from the</a:t>
            </a:r>
          </a:p>
          <a:p>
            <a:pPr>
              <a:buNone/>
            </a:pP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* top left corner to the bottom right, following a path of 1's. Arbitrary</a:t>
            </a:r>
          </a:p>
          <a:p>
            <a:pPr>
              <a:buNone/>
            </a:pP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* constants are used to represent locations in the maze that have been TRIED</a:t>
            </a:r>
          </a:p>
          <a:p>
            <a:pPr>
              <a:buNone/>
            </a:pP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* and that are part of the solution PATH.</a:t>
            </a:r>
          </a:p>
          <a:p>
            <a:pPr>
              <a:buNone/>
            </a:pP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public class Maze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 private static final 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TRIED = 2;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 private static final 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PATH = 3;</a:t>
            </a: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 private 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numberRows</a:t>
            </a:r>
            <a:r>
              <a:rPr lang="en-US" sz="1400" dirty="0" smtClean="0">
                <a:latin typeface="Courier New"/>
                <a:cs typeface="Courier New"/>
              </a:rPr>
              <a:t>, </a:t>
            </a:r>
            <a:r>
              <a:rPr lang="en-US" sz="1400" dirty="0" err="1" smtClean="0">
                <a:latin typeface="Courier New"/>
                <a:cs typeface="Courier New"/>
              </a:rPr>
              <a:t>numberColumns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 private 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[][] grid;</a:t>
            </a:r>
          </a:p>
          <a:p>
            <a:pPr>
              <a:buNone/>
            </a:pP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 </a:t>
            </a: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Constructor for the Maze class. Loads a maze from the given file.  </a:t>
            </a:r>
          </a:p>
          <a:p>
            <a:pPr>
              <a:buNone/>
            </a:pP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Throws a </a:t>
            </a:r>
            <a:r>
              <a:rPr lang="en-US" sz="14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FileNotFoundException</a:t>
            </a: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given file is not found.</a:t>
            </a:r>
          </a:p>
          <a:p>
            <a:pPr>
              <a:buNone/>
            </a:pP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4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filename the name of the file to load</a:t>
            </a:r>
          </a:p>
          <a:p>
            <a:pPr>
              <a:buNone/>
            </a:pP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14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FileNotFoundException</a:t>
            </a: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given file is not found</a:t>
            </a:r>
          </a:p>
          <a:p>
            <a:pPr>
              <a:buNone/>
            </a:pPr>
            <a:r>
              <a:rPr lang="en-US" sz="14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 public </a:t>
            </a:r>
            <a:r>
              <a:rPr lang="en-US" sz="1400" dirty="0" err="1" smtClean="0">
                <a:latin typeface="Courier New"/>
                <a:cs typeface="Courier New"/>
              </a:rPr>
              <a:t>Maze(String</a:t>
            </a:r>
            <a:r>
              <a:rPr lang="en-US" sz="1400" dirty="0" smtClean="0">
                <a:latin typeface="Courier New"/>
                <a:cs typeface="Courier New"/>
              </a:rPr>
              <a:t> filename) throws </a:t>
            </a:r>
            <a:r>
              <a:rPr lang="en-US" sz="1400" dirty="0" err="1" smtClean="0">
                <a:latin typeface="Courier New"/>
                <a:cs typeface="Courier New"/>
              </a:rPr>
              <a:t>FileNotFoundException</a:t>
            </a:r>
            <a:endParaRPr lang="en-US" sz="14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     Scanner scan = new </a:t>
            </a:r>
            <a:r>
              <a:rPr lang="en-US" sz="1400" dirty="0" err="1" smtClean="0">
                <a:latin typeface="Courier New"/>
                <a:cs typeface="Courier New"/>
              </a:rPr>
              <a:t>Scanner(new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File(filename</a:t>
            </a:r>
            <a:r>
              <a:rPr lang="en-US" sz="14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     </a:t>
            </a:r>
            <a:r>
              <a:rPr lang="en-US" sz="1400" dirty="0" err="1" smtClean="0">
                <a:latin typeface="Courier New"/>
                <a:cs typeface="Courier New"/>
              </a:rPr>
              <a:t>numberRows</a:t>
            </a:r>
            <a:r>
              <a:rPr lang="en-US" sz="1400" dirty="0" smtClean="0">
                <a:latin typeface="Courier New"/>
                <a:cs typeface="Courier New"/>
              </a:rPr>
              <a:t> = </a:t>
            </a:r>
            <a:r>
              <a:rPr lang="en-US" sz="1400" dirty="0" err="1" smtClean="0">
                <a:latin typeface="Courier New"/>
                <a:cs typeface="Courier New"/>
              </a:rPr>
              <a:t>scan.nextInt</a:t>
            </a:r>
            <a:r>
              <a:rPr lang="en-US" sz="14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     </a:t>
            </a:r>
            <a:r>
              <a:rPr lang="en-US" sz="1400" dirty="0" err="1" smtClean="0">
                <a:latin typeface="Courier New"/>
                <a:cs typeface="Courier New"/>
              </a:rPr>
              <a:t>numberColumns</a:t>
            </a:r>
            <a:r>
              <a:rPr lang="en-US" sz="1400" dirty="0" smtClean="0">
                <a:latin typeface="Courier New"/>
                <a:cs typeface="Courier New"/>
              </a:rPr>
              <a:t> = </a:t>
            </a:r>
            <a:r>
              <a:rPr lang="en-US" sz="1400" dirty="0" err="1" smtClean="0">
                <a:latin typeface="Courier New"/>
                <a:cs typeface="Courier New"/>
              </a:rPr>
              <a:t>scan.nextInt</a:t>
            </a:r>
            <a:r>
              <a:rPr lang="en-US" sz="14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     grid = new </a:t>
            </a:r>
            <a:r>
              <a:rPr lang="en-US" sz="1400" dirty="0" err="1" smtClean="0">
                <a:latin typeface="Courier New"/>
                <a:cs typeface="Courier New"/>
              </a:rPr>
              <a:t>int[numberRows][numberColumns</a:t>
            </a:r>
            <a:r>
              <a:rPr lang="en-US" sz="14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     for (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i</a:t>
            </a:r>
            <a:r>
              <a:rPr lang="en-US" sz="1400" dirty="0" smtClean="0">
                <a:latin typeface="Courier New"/>
                <a:cs typeface="Courier New"/>
              </a:rPr>
              <a:t> = 0; </a:t>
            </a:r>
            <a:r>
              <a:rPr lang="en-US" sz="1400" dirty="0" err="1" smtClean="0">
                <a:latin typeface="Courier New"/>
                <a:cs typeface="Courier New"/>
              </a:rPr>
              <a:t>i</a:t>
            </a:r>
            <a:r>
              <a:rPr lang="en-US" sz="1400" dirty="0" smtClean="0">
                <a:latin typeface="Courier New"/>
                <a:cs typeface="Courier New"/>
              </a:rPr>
              <a:t> &lt; </a:t>
            </a:r>
            <a:r>
              <a:rPr lang="en-US" sz="1400" dirty="0" err="1" smtClean="0">
                <a:latin typeface="Courier New"/>
                <a:cs typeface="Courier New"/>
              </a:rPr>
              <a:t>numberRows</a:t>
            </a:r>
            <a:r>
              <a:rPr lang="en-US" sz="1400" dirty="0" smtClean="0">
                <a:latin typeface="Courier New"/>
                <a:cs typeface="Courier New"/>
              </a:rPr>
              <a:t>; </a:t>
            </a:r>
            <a:r>
              <a:rPr lang="en-US" sz="1400" dirty="0" err="1" smtClean="0">
                <a:latin typeface="Courier New"/>
                <a:cs typeface="Courier New"/>
              </a:rPr>
              <a:t>i</a:t>
            </a:r>
            <a:r>
              <a:rPr lang="en-US" sz="1400" dirty="0" smtClean="0"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         for (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j</a:t>
            </a:r>
            <a:r>
              <a:rPr lang="en-US" sz="1400" dirty="0" smtClean="0">
                <a:latin typeface="Courier New"/>
                <a:cs typeface="Courier New"/>
              </a:rPr>
              <a:t> = 0; </a:t>
            </a:r>
            <a:r>
              <a:rPr lang="en-US" sz="1400" dirty="0" err="1" smtClean="0">
                <a:latin typeface="Courier New"/>
                <a:cs typeface="Courier New"/>
              </a:rPr>
              <a:t>j</a:t>
            </a:r>
            <a:r>
              <a:rPr lang="en-US" sz="1400" dirty="0" smtClean="0">
                <a:latin typeface="Courier New"/>
                <a:cs typeface="Courier New"/>
              </a:rPr>
              <a:t> &lt; </a:t>
            </a:r>
            <a:r>
              <a:rPr lang="en-US" sz="1400" dirty="0" err="1" smtClean="0">
                <a:latin typeface="Courier New"/>
                <a:cs typeface="Courier New"/>
              </a:rPr>
              <a:t>numberColumns</a:t>
            </a:r>
            <a:r>
              <a:rPr lang="en-US" sz="1400" dirty="0" smtClean="0">
                <a:latin typeface="Courier New"/>
                <a:cs typeface="Courier New"/>
              </a:rPr>
              <a:t>; </a:t>
            </a:r>
            <a:r>
              <a:rPr lang="en-US" sz="1400" dirty="0" err="1" smtClean="0">
                <a:latin typeface="Courier New"/>
                <a:cs typeface="Courier New"/>
              </a:rPr>
              <a:t>j</a:t>
            </a:r>
            <a:r>
              <a:rPr lang="en-US" sz="1400" dirty="0" smtClean="0"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             </a:t>
            </a:r>
            <a:r>
              <a:rPr lang="en-US" sz="1400" dirty="0" err="1" smtClean="0">
                <a:latin typeface="Courier New"/>
                <a:cs typeface="Courier New"/>
              </a:rPr>
              <a:t>grid[i][j</a:t>
            </a:r>
            <a:r>
              <a:rPr lang="en-US" sz="1400" dirty="0" smtClean="0">
                <a:latin typeface="Courier New"/>
                <a:cs typeface="Courier New"/>
              </a:rPr>
              <a:t>] = </a:t>
            </a:r>
            <a:r>
              <a:rPr lang="en-US" sz="1400" dirty="0" err="1" smtClean="0">
                <a:latin typeface="Courier New"/>
                <a:cs typeface="Courier New"/>
              </a:rPr>
              <a:t>scan.nextInt</a:t>
            </a:r>
            <a:r>
              <a:rPr lang="en-US" sz="14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Marks the specified position in the maze as TRIED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row the index of the row to try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col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the index of the column to try 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void </a:t>
            </a:r>
            <a:r>
              <a:rPr lang="en-US" dirty="0" err="1" smtClean="0">
                <a:latin typeface="Courier New"/>
                <a:cs typeface="Courier New"/>
              </a:rPr>
              <a:t>tryPosition(int</a:t>
            </a:r>
            <a:r>
              <a:rPr lang="en-US" dirty="0" smtClean="0">
                <a:latin typeface="Courier New"/>
                <a:cs typeface="Courier New"/>
              </a:rPr>
              <a:t> row,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col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grid[row][col</a:t>
            </a:r>
            <a:r>
              <a:rPr lang="en-US" dirty="0" smtClean="0">
                <a:latin typeface="Courier New"/>
                <a:cs typeface="Courier New"/>
              </a:rPr>
              <a:t>] = TRIED;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 the number of rows in this maze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number of rows in this maze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getRows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return </a:t>
            </a:r>
            <a:r>
              <a:rPr lang="en-US" dirty="0" err="1" smtClean="0">
                <a:latin typeface="Courier New"/>
                <a:cs typeface="Courier New"/>
              </a:rPr>
              <a:t>grid.length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 the number of columns in this maze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number of columns in this maze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getColumns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return grid[0].length;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Marks a given position in the maze as part of the PATH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row the index of the row to mark as part of the PATH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col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the index of the column to mark as part of the PATH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public void </a:t>
            </a:r>
            <a:r>
              <a:rPr lang="en-US" sz="1000" dirty="0" err="1" smtClean="0">
                <a:latin typeface="Courier New"/>
                <a:cs typeface="Courier New"/>
              </a:rPr>
              <a:t>markPath(int</a:t>
            </a:r>
            <a:r>
              <a:rPr lang="en-US" sz="1000" dirty="0" smtClean="0">
                <a:latin typeface="Courier New"/>
                <a:cs typeface="Courier New"/>
              </a:rPr>
              <a:t> row,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col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grid[row][col</a:t>
            </a:r>
            <a:r>
              <a:rPr lang="en-US" sz="1000" dirty="0" smtClean="0">
                <a:latin typeface="Courier New"/>
                <a:cs typeface="Courier New"/>
              </a:rPr>
              <a:t>] = PATH;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Determines if a specific location is valid. A valid location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is one that is on the grid, is not blocked, and has not been TRIED.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row the row to be checked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column the column to be checked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true if the location is valid   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public </a:t>
            </a:r>
            <a:r>
              <a:rPr lang="en-US" sz="1000" dirty="0" err="1" smtClean="0">
                <a:latin typeface="Courier New"/>
                <a:cs typeface="Courier New"/>
              </a:rPr>
              <a:t>boolean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validPosition(int</a:t>
            </a:r>
            <a:r>
              <a:rPr lang="en-US" sz="1000" dirty="0" smtClean="0">
                <a:latin typeface="Courier New"/>
                <a:cs typeface="Courier New"/>
              </a:rPr>
              <a:t> row,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column)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boolean</a:t>
            </a:r>
            <a:r>
              <a:rPr lang="en-US" sz="1000" dirty="0" smtClean="0">
                <a:latin typeface="Courier New"/>
                <a:cs typeface="Courier New"/>
              </a:rPr>
              <a:t> result = false;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check if cell is in the bounds of the matrix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if (row &gt;= 0 &amp;&amp; row &lt; </a:t>
            </a:r>
            <a:r>
              <a:rPr lang="en-US" sz="1000" dirty="0" err="1" smtClean="0">
                <a:latin typeface="Courier New"/>
                <a:cs typeface="Courier New"/>
              </a:rPr>
              <a:t>grid.length</a:t>
            </a:r>
            <a:r>
              <a:rPr lang="en-US" sz="1000" dirty="0" smtClean="0">
                <a:latin typeface="Courier New"/>
                <a:cs typeface="Courier New"/>
              </a:rPr>
              <a:t> &amp;&amp;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column &gt;= 0 &amp;&amp; column &lt; </a:t>
            </a:r>
            <a:r>
              <a:rPr lang="en-US" sz="1000" dirty="0" err="1" smtClean="0">
                <a:latin typeface="Courier New"/>
                <a:cs typeface="Courier New"/>
              </a:rPr>
              <a:t>grid[row].length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 check if cell is not blocked and not previously tried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if (</a:t>
            </a:r>
            <a:r>
              <a:rPr lang="en-US" sz="1000" dirty="0" err="1" smtClean="0">
                <a:latin typeface="Courier New"/>
                <a:cs typeface="Courier New"/>
              </a:rPr>
              <a:t>grid[row][column</a:t>
            </a:r>
            <a:r>
              <a:rPr lang="en-US" sz="1000" dirty="0" smtClean="0">
                <a:latin typeface="Courier New"/>
                <a:cs typeface="Courier New"/>
              </a:rPr>
              <a:t>] == 1)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result = true;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maze as a string.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string representation of the maze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String </a:t>
            </a:r>
            <a:r>
              <a:rPr lang="en-US" sz="1100" dirty="0" err="1" smtClean="0">
                <a:latin typeface="Courier New"/>
                <a:cs typeface="Courier New"/>
              </a:rPr>
              <a:t>toString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String result = "\</a:t>
            </a:r>
            <a:r>
              <a:rPr lang="en-US" sz="1100" dirty="0" err="1" smtClean="0">
                <a:latin typeface="Courier New"/>
                <a:cs typeface="Courier New"/>
              </a:rPr>
              <a:t>n</a:t>
            </a:r>
            <a:r>
              <a:rPr lang="en-US" sz="11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row=0; row &lt; </a:t>
            </a:r>
            <a:r>
              <a:rPr lang="en-US" sz="1100" dirty="0" err="1" smtClean="0">
                <a:latin typeface="Courier New"/>
                <a:cs typeface="Courier New"/>
              </a:rPr>
              <a:t>grid.length</a:t>
            </a:r>
            <a:r>
              <a:rPr lang="en-US" sz="1100" dirty="0" smtClean="0">
                <a:latin typeface="Courier New"/>
                <a:cs typeface="Courier New"/>
              </a:rPr>
              <a:t>; row++)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column=0; column &lt; </a:t>
            </a:r>
            <a:r>
              <a:rPr lang="en-US" sz="1100" dirty="0" err="1" smtClean="0">
                <a:latin typeface="Courier New"/>
                <a:cs typeface="Courier New"/>
              </a:rPr>
              <a:t>grid[row].length</a:t>
            </a:r>
            <a:r>
              <a:rPr lang="en-US" sz="1100" dirty="0" smtClean="0">
                <a:latin typeface="Courier New"/>
                <a:cs typeface="Courier New"/>
              </a:rPr>
              <a:t>; column++)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result += </a:t>
            </a:r>
            <a:r>
              <a:rPr lang="en-US" sz="1100" dirty="0" err="1" smtClean="0">
                <a:latin typeface="Courier New"/>
                <a:cs typeface="Courier New"/>
              </a:rPr>
              <a:t>grid[row][column</a:t>
            </a:r>
            <a:r>
              <a:rPr lang="en-US" sz="1100" dirty="0" smtClean="0">
                <a:latin typeface="Courier New"/>
                <a:cs typeface="Courier New"/>
              </a:rPr>
              <a:t>] + "";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result += "\</a:t>
            </a:r>
            <a:r>
              <a:rPr lang="en-US" sz="1100" dirty="0" err="1" smtClean="0">
                <a:latin typeface="Courier New"/>
                <a:cs typeface="Courier New"/>
              </a:rPr>
              <a:t>n</a:t>
            </a:r>
            <a:r>
              <a:rPr lang="en-US" sz="11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references as links</a:t>
            </a:r>
          </a:p>
          <a:p>
            <a:r>
              <a:rPr lang="en-US" dirty="0" smtClean="0"/>
              <a:t>Linked vs. array-based structures</a:t>
            </a:r>
          </a:p>
          <a:p>
            <a:r>
              <a:rPr lang="en-US" dirty="0" smtClean="0"/>
              <a:t>Managing linked lists</a:t>
            </a:r>
          </a:p>
          <a:p>
            <a:r>
              <a:rPr lang="en-US" dirty="0" smtClean="0"/>
              <a:t>Linked implementation of a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MazeSolver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attempts to traverse a Maze using a stack. The goal is to get from the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given starting position to the bottom right, following a path of 1's. Arbitrary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constants are used to represent locations in the maze that have been TRIED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and that are part of the solution PATH.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MazeSolver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private Maze maze;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Constructor for the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MazeSolver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class.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MazeSolver(Maze</a:t>
            </a:r>
            <a:r>
              <a:rPr lang="en-US" sz="1100" dirty="0" smtClean="0">
                <a:latin typeface="Courier New"/>
                <a:cs typeface="Courier New"/>
              </a:rPr>
              <a:t> maze)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this.maze</a:t>
            </a:r>
            <a:r>
              <a:rPr lang="en-US" sz="1100" dirty="0" smtClean="0">
                <a:latin typeface="Courier New"/>
                <a:cs typeface="Courier New"/>
              </a:rPr>
              <a:t> = maze;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Attempts to traverse the maze using a stack. Inserts special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characters indicating locations that have been TRIED and that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eventually become part of the solution PATH.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row row index of current location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column column index of current location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true if the maze has been solved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</a:t>
            </a:r>
            <a:r>
              <a:rPr lang="en-US" dirty="0" err="1" smtClean="0">
                <a:latin typeface="Courier New"/>
                <a:cs typeface="Courier New"/>
              </a:rPr>
              <a:t>boolean</a:t>
            </a:r>
            <a:r>
              <a:rPr lang="en-US" dirty="0" smtClean="0">
                <a:latin typeface="Courier New"/>
                <a:cs typeface="Courier New"/>
              </a:rPr>
              <a:t> traverse()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boolean</a:t>
            </a:r>
            <a:r>
              <a:rPr lang="en-US" dirty="0" smtClean="0">
                <a:latin typeface="Courier New"/>
                <a:cs typeface="Courier New"/>
              </a:rPr>
              <a:t> done = false;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row, column;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Position pos = new Position();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Deque</a:t>
            </a:r>
            <a:r>
              <a:rPr lang="en-US" dirty="0" smtClean="0">
                <a:latin typeface="Courier New"/>
                <a:cs typeface="Courier New"/>
              </a:rPr>
              <a:t>&lt;Position&gt; stack = new </a:t>
            </a:r>
            <a:r>
              <a:rPr lang="en-US" dirty="0" err="1" smtClean="0">
                <a:latin typeface="Courier New"/>
                <a:cs typeface="Courier New"/>
              </a:rPr>
              <a:t>LinkedList</a:t>
            </a:r>
            <a:r>
              <a:rPr lang="en-US" dirty="0" smtClean="0">
                <a:latin typeface="Courier New"/>
                <a:cs typeface="Courier New"/>
              </a:rPr>
              <a:t>&lt;Position&gt;();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stack.push(pos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while (!(done) &amp;&amp; !</a:t>
            </a:r>
            <a:r>
              <a:rPr lang="en-US" dirty="0" err="1" smtClean="0">
                <a:latin typeface="Courier New"/>
                <a:cs typeface="Courier New"/>
              </a:rPr>
              <a:t>stack.isEmpty</a:t>
            </a:r>
            <a:r>
              <a:rPr lang="en-US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pos = </a:t>
            </a:r>
            <a:r>
              <a:rPr lang="en-US" dirty="0" err="1" smtClean="0">
                <a:latin typeface="Courier New"/>
                <a:cs typeface="Courier New"/>
              </a:rPr>
              <a:t>stack.pop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</a:t>
            </a:r>
            <a:r>
              <a:rPr lang="en-US" dirty="0" err="1" smtClean="0">
                <a:latin typeface="Courier New"/>
                <a:cs typeface="Courier New"/>
              </a:rPr>
              <a:t>maze.tryPosition(pos.getx(),pos.gety</a:t>
            </a:r>
            <a:r>
              <a:rPr lang="en-US" dirty="0" smtClean="0">
                <a:latin typeface="Courier New"/>
                <a:cs typeface="Courier New"/>
              </a:rPr>
              <a:t>()); 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// this cell has been tried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if (</a:t>
            </a:r>
            <a:r>
              <a:rPr lang="en-US" dirty="0" err="1" smtClean="0">
                <a:latin typeface="Courier New"/>
                <a:cs typeface="Courier New"/>
              </a:rPr>
              <a:t>pos.getx</a:t>
            </a:r>
            <a:r>
              <a:rPr lang="en-US" dirty="0" smtClean="0">
                <a:latin typeface="Courier New"/>
                <a:cs typeface="Courier New"/>
              </a:rPr>
              <a:t>() == maze.getRows()-1 &amp;&amp; </a:t>
            </a:r>
            <a:r>
              <a:rPr lang="en-US" dirty="0" err="1" smtClean="0">
                <a:latin typeface="Courier New"/>
                <a:cs typeface="Courier New"/>
              </a:rPr>
              <a:t>pos.gety</a:t>
            </a:r>
            <a:r>
              <a:rPr lang="en-US" dirty="0" smtClean="0">
                <a:latin typeface="Courier New"/>
                <a:cs typeface="Courier New"/>
              </a:rPr>
              <a:t>() == maze.getColumns()-1)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    done = true; 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// the maze is solved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    </a:t>
            </a:r>
            <a:r>
              <a:rPr lang="en-US" dirty="0" err="1" smtClean="0">
                <a:latin typeface="Courier New"/>
                <a:cs typeface="Courier New"/>
              </a:rPr>
              <a:t>push_new_pos(pos.getx</a:t>
            </a:r>
            <a:r>
              <a:rPr lang="en-US" dirty="0" smtClean="0">
                <a:latin typeface="Courier New"/>
                <a:cs typeface="Courier New"/>
              </a:rPr>
              <a:t>() - 1,pos.gety(), stack);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    </a:t>
            </a:r>
            <a:r>
              <a:rPr lang="en-US" dirty="0" err="1" smtClean="0">
                <a:latin typeface="Courier New"/>
                <a:cs typeface="Courier New"/>
              </a:rPr>
              <a:t>push_new_pos(pos.getx</a:t>
            </a:r>
            <a:r>
              <a:rPr lang="en-US" dirty="0" smtClean="0">
                <a:latin typeface="Courier New"/>
                <a:cs typeface="Courier New"/>
              </a:rPr>
              <a:t>() + 1,pos.gety(), stack);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    </a:t>
            </a:r>
            <a:r>
              <a:rPr lang="en-US" dirty="0" err="1" smtClean="0">
                <a:latin typeface="Courier New"/>
                <a:cs typeface="Courier New"/>
              </a:rPr>
              <a:t>push_new_pos(pos.getx(),pos.gety</a:t>
            </a:r>
            <a:r>
              <a:rPr lang="en-US" dirty="0" smtClean="0">
                <a:latin typeface="Courier New"/>
                <a:cs typeface="Courier New"/>
              </a:rPr>
              <a:t>() - 1, stack);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    </a:t>
            </a:r>
            <a:r>
              <a:rPr lang="en-US" dirty="0" err="1" smtClean="0">
                <a:latin typeface="Courier New"/>
                <a:cs typeface="Courier New"/>
              </a:rPr>
              <a:t>push_new_pos(pos.getx(),pos.gety</a:t>
            </a:r>
            <a:r>
              <a:rPr lang="en-US" dirty="0" smtClean="0">
                <a:latin typeface="Courier New"/>
                <a:cs typeface="Courier New"/>
              </a:rPr>
              <a:t>() + 1, stack);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return done;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Push a new attempted move onto the stack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x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represents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x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coordinate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y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represents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y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coordinate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stack the working stack of moves within the grid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stack of moves within the grid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private void </a:t>
            </a:r>
            <a:r>
              <a:rPr lang="en-US" sz="1100" dirty="0" err="1" smtClean="0">
                <a:latin typeface="Courier New"/>
                <a:cs typeface="Courier New"/>
              </a:rPr>
              <a:t>push_new_pos(int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x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y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                         </a:t>
            </a:r>
            <a:r>
              <a:rPr lang="en-US" sz="1100" dirty="0" err="1" smtClean="0">
                <a:latin typeface="Courier New"/>
                <a:cs typeface="Courier New"/>
              </a:rPr>
              <a:t>Deque</a:t>
            </a:r>
            <a:r>
              <a:rPr lang="en-US" sz="1100" dirty="0" smtClean="0">
                <a:latin typeface="Courier New"/>
                <a:cs typeface="Courier New"/>
              </a:rPr>
              <a:t>&lt;Position&gt; stack)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Position </a:t>
            </a:r>
            <a:r>
              <a:rPr lang="en-US" sz="1100" dirty="0" err="1" smtClean="0">
                <a:latin typeface="Courier New"/>
                <a:cs typeface="Courier New"/>
              </a:rPr>
              <a:t>npos</a:t>
            </a:r>
            <a:r>
              <a:rPr lang="en-US" sz="1100" dirty="0" smtClean="0">
                <a:latin typeface="Courier New"/>
                <a:cs typeface="Courier New"/>
              </a:rPr>
              <a:t> = new Position();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npos.setx(x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npos.sety(y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if (</a:t>
            </a:r>
            <a:r>
              <a:rPr lang="en-US" sz="1100" dirty="0" err="1" smtClean="0">
                <a:latin typeface="Courier New"/>
                <a:cs typeface="Courier New"/>
              </a:rPr>
              <a:t>maze.validPosition(x,y</a:t>
            </a:r>
            <a:r>
              <a:rPr lang="en-US" sz="1100" dirty="0" smtClean="0">
                <a:latin typeface="Courier New"/>
                <a:cs typeface="Courier New"/>
              </a:rPr>
              <a:t>))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stack.push(npos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import </a:t>
            </a:r>
            <a:r>
              <a:rPr lang="en-US" dirty="0" err="1" smtClean="0">
                <a:latin typeface="Courier New"/>
                <a:cs typeface="Courier New"/>
              </a:rPr>
              <a:t>java.util</a:t>
            </a:r>
            <a:r>
              <a:rPr lang="en-US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import </a:t>
            </a:r>
            <a:r>
              <a:rPr lang="en-US" dirty="0" err="1" smtClean="0">
                <a:latin typeface="Courier New"/>
                <a:cs typeface="Courier New"/>
              </a:rPr>
              <a:t>java.io</a:t>
            </a:r>
            <a:r>
              <a:rPr lang="en-US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MazeTester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determines if a maze can be traversed.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public class </a:t>
            </a:r>
            <a:r>
              <a:rPr lang="en-US" dirty="0" err="1" smtClean="0">
                <a:latin typeface="Courier New"/>
                <a:cs typeface="Courier New"/>
              </a:rPr>
              <a:t>MazeTester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new maze, prints its original form, attempts to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solve it, and prints out its final form.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static void </a:t>
            </a:r>
            <a:r>
              <a:rPr lang="en-US" dirty="0" err="1" smtClean="0">
                <a:latin typeface="Courier New"/>
                <a:cs typeface="Courier New"/>
              </a:rPr>
              <a:t>main(String</a:t>
            </a:r>
            <a:r>
              <a:rPr lang="en-US" dirty="0" smtClean="0">
                <a:latin typeface="Courier New"/>
                <a:cs typeface="Courier New"/>
              </a:rPr>
              <a:t>[] </a:t>
            </a:r>
            <a:r>
              <a:rPr lang="en-US" dirty="0" err="1" smtClean="0">
                <a:latin typeface="Courier New"/>
                <a:cs typeface="Courier New"/>
              </a:rPr>
              <a:t>args</a:t>
            </a:r>
            <a:r>
              <a:rPr lang="en-US" dirty="0" smtClean="0">
                <a:latin typeface="Courier New"/>
                <a:cs typeface="Courier New"/>
              </a:rPr>
              <a:t>) throws </a:t>
            </a:r>
            <a:r>
              <a:rPr lang="en-US" dirty="0" err="1" smtClean="0">
                <a:latin typeface="Courier New"/>
                <a:cs typeface="Courier New"/>
              </a:rPr>
              <a:t>FileNotFoundException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Scanner scan = new </a:t>
            </a:r>
            <a:r>
              <a:rPr lang="en-US" dirty="0" err="1" smtClean="0">
                <a:latin typeface="Courier New"/>
                <a:cs typeface="Courier New"/>
              </a:rPr>
              <a:t>Scanner(System.in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System.out.print("Enter</a:t>
            </a:r>
            <a:r>
              <a:rPr lang="en-US" dirty="0" smtClean="0">
                <a:latin typeface="Courier New"/>
                <a:cs typeface="Courier New"/>
              </a:rPr>
              <a:t> the name of the file containing the maze: ");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String filename = </a:t>
            </a:r>
            <a:r>
              <a:rPr lang="en-US" dirty="0" err="1" smtClean="0">
                <a:latin typeface="Courier New"/>
                <a:cs typeface="Courier New"/>
              </a:rPr>
              <a:t>scan.nextLine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Maze labyrinth = new </a:t>
            </a:r>
            <a:r>
              <a:rPr lang="en-US" dirty="0" err="1" smtClean="0">
                <a:latin typeface="Courier New"/>
                <a:cs typeface="Courier New"/>
              </a:rPr>
              <a:t>Maze(filename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System.out.println(labyrinth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MazeSolver</a:t>
            </a:r>
            <a:r>
              <a:rPr lang="en-US" dirty="0" smtClean="0">
                <a:latin typeface="Courier New"/>
                <a:cs typeface="Courier New"/>
              </a:rPr>
              <a:t> solver = new </a:t>
            </a:r>
            <a:r>
              <a:rPr lang="en-US" dirty="0" err="1" smtClean="0">
                <a:latin typeface="Courier New"/>
                <a:cs typeface="Courier New"/>
              </a:rPr>
              <a:t>MazeSolver(labyrinth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if (</a:t>
            </a:r>
            <a:r>
              <a:rPr lang="en-US" dirty="0" err="1" smtClean="0">
                <a:latin typeface="Courier New"/>
                <a:cs typeface="Courier New"/>
              </a:rPr>
              <a:t>solver.traverse</a:t>
            </a:r>
            <a:r>
              <a:rPr lang="en-US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</a:t>
            </a:r>
            <a:r>
              <a:rPr lang="en-US" dirty="0" err="1" smtClean="0">
                <a:latin typeface="Courier New"/>
                <a:cs typeface="Courier New"/>
              </a:rPr>
              <a:t>System.out.println("The</a:t>
            </a:r>
            <a:r>
              <a:rPr lang="en-US" dirty="0" smtClean="0">
                <a:latin typeface="Courier New"/>
                <a:cs typeface="Courier New"/>
              </a:rPr>
              <a:t> maze was successfully traversed!");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</a:t>
            </a:r>
            <a:r>
              <a:rPr lang="en-US" dirty="0" err="1" smtClean="0">
                <a:latin typeface="Courier New"/>
                <a:cs typeface="Courier New"/>
              </a:rPr>
              <a:t>System.out.println("There</a:t>
            </a:r>
            <a:r>
              <a:rPr lang="en-US" dirty="0" smtClean="0">
                <a:latin typeface="Courier New"/>
                <a:cs typeface="Courier New"/>
              </a:rPr>
              <a:t> is no possible path.");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System.out.println(labyrinth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Stack using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now implement our own version of a stack that uses a linked list to hold the elements</a:t>
            </a:r>
          </a:p>
          <a:p>
            <a:r>
              <a:rPr lang="en-US" dirty="0" smtClean="0"/>
              <a:t>Our </a:t>
            </a:r>
            <a:r>
              <a:rPr lang="en-US" dirty="0" err="1" smtClean="0">
                <a:latin typeface="Courier New"/>
                <a:cs typeface="Courier New"/>
              </a:rPr>
              <a:t>LinkedStack</a:t>
            </a:r>
            <a:r>
              <a:rPr lang="en-US" dirty="0" smtClean="0">
                <a:latin typeface="Courier New"/>
                <a:cs typeface="Courier New"/>
              </a:rPr>
              <a:t>&lt;T&gt;</a:t>
            </a:r>
            <a:r>
              <a:rPr lang="en-US" dirty="0" smtClean="0"/>
              <a:t> class stores a generic type </a:t>
            </a:r>
            <a:r>
              <a:rPr lang="en-US" dirty="0" smtClean="0">
                <a:latin typeface="Courier New"/>
                <a:cs typeface="Courier New"/>
              </a:rPr>
              <a:t>T</a:t>
            </a:r>
            <a:r>
              <a:rPr lang="en-US" dirty="0" smtClean="0"/>
              <a:t> and implements the same </a:t>
            </a:r>
            <a:r>
              <a:rPr lang="en-US" dirty="0" err="1" smtClean="0">
                <a:latin typeface="Courier New"/>
                <a:cs typeface="Courier New"/>
              </a:rPr>
              <a:t>StackADT</a:t>
            </a:r>
            <a:r>
              <a:rPr lang="en-US" dirty="0" smtClean="0">
                <a:latin typeface="Courier New"/>
                <a:cs typeface="Courier New"/>
              </a:rPr>
              <a:t>&lt;T&gt;</a:t>
            </a:r>
            <a:r>
              <a:rPr lang="en-US" dirty="0" smtClean="0"/>
              <a:t> interface used previously</a:t>
            </a:r>
          </a:p>
          <a:p>
            <a:r>
              <a:rPr lang="en-US" dirty="0" smtClean="0"/>
              <a:t>A separate </a:t>
            </a:r>
            <a:r>
              <a:rPr lang="en-US" dirty="0" err="1" smtClean="0">
                <a:latin typeface="Courier New"/>
                <a:cs typeface="Courier New"/>
              </a:rPr>
              <a:t>LinearNode</a:t>
            </a:r>
            <a:r>
              <a:rPr lang="en-US" dirty="0" smtClean="0">
                <a:latin typeface="Courier New"/>
                <a:cs typeface="Courier New"/>
              </a:rPr>
              <a:t>&lt;T&gt;</a:t>
            </a:r>
            <a:r>
              <a:rPr lang="en-US" dirty="0" smtClean="0"/>
              <a:t> class forms the list and hold a reference to the element stored</a:t>
            </a:r>
          </a:p>
          <a:p>
            <a:r>
              <a:rPr lang="en-US" dirty="0" smtClean="0"/>
              <a:t>An integer </a:t>
            </a:r>
            <a:r>
              <a:rPr lang="en-US" dirty="0" smtClean="0">
                <a:latin typeface="Courier New"/>
                <a:cs typeface="Courier New"/>
              </a:rPr>
              <a:t>count</a:t>
            </a:r>
            <a:r>
              <a:rPr lang="en-US" dirty="0" smtClean="0"/>
              <a:t> will store how many elements are currently in the stack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Stack using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all activity on a stack happens on one end, a single reference to the front of the list will represent the top of the stack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pic>
        <p:nvPicPr>
          <p:cNvPr id="6" name="Picture 5" descr="Fig13.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79" y="3191403"/>
            <a:ext cx="6532583" cy="190553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Stack using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stack after A, B, C, and D are pushed, in that order: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pic>
        <p:nvPicPr>
          <p:cNvPr id="6" name="Picture 5" descr="Fig13.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95" y="2620433"/>
            <a:ext cx="4520137" cy="262043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Stack using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E is pushed onto the stack: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pic>
        <p:nvPicPr>
          <p:cNvPr id="6" name="Picture 5" descr="Fig13.1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91" y="2374900"/>
            <a:ext cx="5028048" cy="240876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package </a:t>
            </a:r>
            <a:r>
              <a:rPr lang="en-US" sz="1050" dirty="0" err="1" smtClean="0">
                <a:latin typeface="Courier New"/>
                <a:cs typeface="Courier New"/>
              </a:rPr>
              <a:t>jsjf</a:t>
            </a:r>
            <a:r>
              <a:rPr lang="en-US" sz="105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* Represents a node in a linked list.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public class </a:t>
            </a:r>
            <a:r>
              <a:rPr lang="en-US" sz="1050" dirty="0" err="1" smtClean="0">
                <a:latin typeface="Courier New"/>
                <a:cs typeface="Courier New"/>
              </a:rPr>
              <a:t>LinearNode</a:t>
            </a:r>
            <a:r>
              <a:rPr lang="en-US" sz="105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private </a:t>
            </a:r>
            <a:r>
              <a:rPr lang="en-US" sz="1050" dirty="0" err="1" smtClean="0">
                <a:latin typeface="Courier New"/>
                <a:cs typeface="Courier New"/>
              </a:rPr>
              <a:t>LinearNode</a:t>
            </a:r>
            <a:r>
              <a:rPr lang="en-US" sz="1050" dirty="0" smtClean="0">
                <a:latin typeface="Courier New"/>
                <a:cs typeface="Courier New"/>
              </a:rPr>
              <a:t>&lt;T&gt; next;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private T element;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empty node.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public </a:t>
            </a:r>
            <a:r>
              <a:rPr lang="en-US" sz="1050" dirty="0" err="1" smtClean="0">
                <a:latin typeface="Courier New"/>
                <a:cs typeface="Courier New"/>
              </a:rPr>
              <a:t>LinearNode</a:t>
            </a:r>
            <a:r>
              <a:rPr lang="en-US" sz="105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next = null;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element = null;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node storing the specified element.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elem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to be stored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public </a:t>
            </a:r>
            <a:r>
              <a:rPr lang="en-US" sz="1050" dirty="0" err="1" smtClean="0">
                <a:latin typeface="Courier New"/>
                <a:cs typeface="Courier New"/>
              </a:rPr>
              <a:t>LinearNode(T</a:t>
            </a:r>
            <a:r>
              <a:rPr lang="en-US" sz="1050" dirty="0" smtClean="0">
                <a:latin typeface="Courier New"/>
                <a:cs typeface="Courier New"/>
              </a:rPr>
              <a:t> </a:t>
            </a:r>
            <a:r>
              <a:rPr lang="en-US" sz="1050" dirty="0" err="1" smtClean="0">
                <a:latin typeface="Courier New"/>
                <a:cs typeface="Courier New"/>
              </a:rPr>
              <a:t>elem</a:t>
            </a:r>
            <a:r>
              <a:rPr lang="en-US" sz="105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next = null;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element = </a:t>
            </a:r>
            <a:r>
              <a:rPr lang="en-US" sz="1050" dirty="0" err="1" smtClean="0">
                <a:latin typeface="Courier New"/>
                <a:cs typeface="Courier New"/>
              </a:rPr>
              <a:t>elem</a:t>
            </a:r>
            <a:r>
              <a:rPr lang="en-US" sz="105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node that follows this one.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reference to next node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</a:t>
            </a:r>
            <a:r>
              <a:rPr lang="en-US" dirty="0" err="1" smtClean="0">
                <a:latin typeface="Courier New"/>
                <a:cs typeface="Courier New"/>
              </a:rPr>
              <a:t>LinearNode</a:t>
            </a:r>
            <a:r>
              <a:rPr lang="en-US" dirty="0" smtClean="0">
                <a:latin typeface="Courier New"/>
                <a:cs typeface="Courier New"/>
              </a:rPr>
              <a:t>&lt;T&gt; </a:t>
            </a:r>
            <a:r>
              <a:rPr lang="en-US" dirty="0" err="1" smtClean="0">
                <a:latin typeface="Courier New"/>
                <a:cs typeface="Courier New"/>
              </a:rPr>
              <a:t>getNext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return next;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Sets the node that follows this one.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node node to follow this one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void </a:t>
            </a:r>
            <a:r>
              <a:rPr lang="en-US" dirty="0" err="1" smtClean="0">
                <a:latin typeface="Courier New"/>
                <a:cs typeface="Courier New"/>
              </a:rPr>
              <a:t>setNext(LinearNode</a:t>
            </a:r>
            <a:r>
              <a:rPr lang="en-US" dirty="0" smtClean="0">
                <a:latin typeface="Courier New"/>
                <a:cs typeface="Courier New"/>
              </a:rPr>
              <a:t>&lt;T&gt; node)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next = node;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element stored in this node.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element stored at the node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T </a:t>
            </a:r>
            <a:r>
              <a:rPr lang="en-US" dirty="0" err="1" smtClean="0">
                <a:latin typeface="Courier New"/>
                <a:cs typeface="Courier New"/>
              </a:rPr>
              <a:t>getElement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return element;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Sets the element stored in this node.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3366FF"/>
                </a:solidFill>
                <a:latin typeface="Courier New"/>
                <a:cs typeface="Courier New"/>
              </a:rPr>
              <a:t>elem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to be stored at this node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void </a:t>
            </a:r>
            <a:r>
              <a:rPr lang="en-US" dirty="0" err="1" smtClean="0">
                <a:latin typeface="Courier New"/>
                <a:cs typeface="Courier New"/>
              </a:rPr>
              <a:t>setElement(T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elem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element = </a:t>
            </a:r>
            <a:r>
              <a:rPr lang="en-US" dirty="0" err="1" smtClean="0">
                <a:latin typeface="Courier New"/>
                <a:cs typeface="Courier New"/>
              </a:rPr>
              <a:t>elem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alternative to array-based implementations are </a:t>
            </a:r>
            <a:r>
              <a:rPr lang="en-US" i="1" dirty="0" smtClean="0"/>
              <a:t>linked structures</a:t>
            </a:r>
          </a:p>
          <a:p>
            <a:r>
              <a:rPr lang="en-US" dirty="0" smtClean="0"/>
              <a:t>A linked structure uses object references to create links between objects</a:t>
            </a:r>
          </a:p>
          <a:p>
            <a:r>
              <a:rPr lang="en-US" dirty="0" smtClean="0"/>
              <a:t>Recall that an object reference variable holds the address of an object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Fig13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421" y="4692121"/>
            <a:ext cx="2551113" cy="693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package </a:t>
            </a:r>
            <a:r>
              <a:rPr lang="en-US" dirty="0" err="1" smtClean="0">
                <a:latin typeface="Courier New"/>
                <a:cs typeface="Courier New"/>
              </a:rPr>
              <a:t>jsjf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import </a:t>
            </a:r>
            <a:r>
              <a:rPr lang="en-US" dirty="0" err="1" smtClean="0">
                <a:latin typeface="Courier New"/>
                <a:cs typeface="Courier New"/>
              </a:rPr>
              <a:t>jsjf.exceptions</a:t>
            </a:r>
            <a:r>
              <a:rPr lang="en-US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import </a:t>
            </a:r>
            <a:r>
              <a:rPr lang="en-US" dirty="0" err="1" smtClean="0">
                <a:latin typeface="Courier New"/>
                <a:cs typeface="Courier New"/>
              </a:rPr>
              <a:t>java.util.Iterator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 Represents a linked implementation of a stack.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 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public class </a:t>
            </a:r>
            <a:r>
              <a:rPr lang="en-US" dirty="0" err="1" smtClean="0">
                <a:latin typeface="Courier New"/>
                <a:cs typeface="Courier New"/>
              </a:rPr>
              <a:t>LinkedStack</a:t>
            </a:r>
            <a:r>
              <a:rPr lang="en-US" dirty="0" smtClean="0">
                <a:latin typeface="Courier New"/>
                <a:cs typeface="Courier New"/>
              </a:rPr>
              <a:t>&lt;T&gt; implements </a:t>
            </a:r>
            <a:r>
              <a:rPr lang="en-US" dirty="0" err="1" smtClean="0">
                <a:latin typeface="Courier New"/>
                <a:cs typeface="Courier New"/>
              </a:rPr>
              <a:t>StackADT</a:t>
            </a:r>
            <a:r>
              <a:rPr lang="en-US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private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count; 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private </a:t>
            </a:r>
            <a:r>
              <a:rPr lang="en-US" dirty="0" err="1" smtClean="0">
                <a:latin typeface="Courier New"/>
                <a:cs typeface="Courier New"/>
              </a:rPr>
              <a:t>LinearNode</a:t>
            </a:r>
            <a:r>
              <a:rPr lang="en-US" dirty="0" smtClean="0">
                <a:latin typeface="Courier New"/>
                <a:cs typeface="Courier New"/>
              </a:rPr>
              <a:t>&lt;T&gt; top; 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empty stack.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</a:t>
            </a:r>
            <a:r>
              <a:rPr lang="en-US" dirty="0" err="1" smtClean="0">
                <a:latin typeface="Courier New"/>
                <a:cs typeface="Courier New"/>
              </a:rPr>
              <a:t>LinkedStack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count = 0;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top = null;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specified element to the top of this stack.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element element to be pushed on stack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void </a:t>
            </a:r>
            <a:r>
              <a:rPr lang="en-US" dirty="0" err="1" smtClean="0">
                <a:latin typeface="Courier New"/>
                <a:cs typeface="Courier New"/>
              </a:rPr>
              <a:t>push(T</a:t>
            </a:r>
            <a:r>
              <a:rPr lang="en-US" dirty="0" smtClean="0">
                <a:latin typeface="Courier New"/>
                <a:cs typeface="Courier New"/>
              </a:rPr>
              <a:t> element)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LinearNode</a:t>
            </a:r>
            <a:r>
              <a:rPr lang="en-US" dirty="0" smtClean="0">
                <a:latin typeface="Courier New"/>
                <a:cs typeface="Courier New"/>
              </a:rPr>
              <a:t>&lt;T&gt; temp = new </a:t>
            </a:r>
            <a:r>
              <a:rPr lang="en-US" dirty="0" err="1" smtClean="0">
                <a:latin typeface="Courier New"/>
                <a:cs typeface="Courier New"/>
              </a:rPr>
              <a:t>LinearNode</a:t>
            </a:r>
            <a:r>
              <a:rPr lang="en-US" dirty="0" smtClean="0">
                <a:latin typeface="Courier New"/>
                <a:cs typeface="Courier New"/>
              </a:rPr>
              <a:t>&lt;T&gt;(element);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temp.setNext(top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top = temp;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count++;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/**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the element at the top of this stack and returns a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reference to it. 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element from top of stack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dirty="0" err="1" smtClean="0">
                <a:solidFill>
                  <a:srgbClr val="3366FF"/>
                </a:solidFill>
                <a:latin typeface="Courier New"/>
                <a:cs typeface="Courier New"/>
              </a:rPr>
              <a:t>EmptyCollectionException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if the stack is empty</a:t>
            </a: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public T pop() throws </a:t>
            </a:r>
            <a:r>
              <a:rPr lang="en-US" dirty="0" err="1" smtClean="0">
                <a:latin typeface="Courier New"/>
                <a:cs typeface="Courier New"/>
              </a:rPr>
              <a:t>EmptyCollectionException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if (</a:t>
            </a:r>
            <a:r>
              <a:rPr lang="en-US" dirty="0" err="1" smtClean="0">
                <a:latin typeface="Courier New"/>
                <a:cs typeface="Courier New"/>
              </a:rPr>
              <a:t>isEmpty</a:t>
            </a:r>
            <a:r>
              <a:rPr lang="en-US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    throw new </a:t>
            </a:r>
            <a:r>
              <a:rPr lang="en-US" dirty="0" err="1" smtClean="0">
                <a:latin typeface="Courier New"/>
                <a:cs typeface="Courier New"/>
              </a:rPr>
              <a:t>EmptyCollectionException("stack</a:t>
            </a:r>
            <a:r>
              <a:rPr lang="en-US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T result = </a:t>
            </a:r>
            <a:r>
              <a:rPr lang="en-US" dirty="0" err="1" smtClean="0">
                <a:latin typeface="Courier New"/>
                <a:cs typeface="Courier New"/>
              </a:rPr>
              <a:t>top.getElement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top = </a:t>
            </a:r>
            <a:r>
              <a:rPr lang="en-US" dirty="0" err="1" smtClean="0">
                <a:latin typeface="Courier New"/>
                <a:cs typeface="Courier New"/>
              </a:rPr>
              <a:t>top.getNext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count--;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Stack using Links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pic>
        <p:nvPicPr>
          <p:cNvPr id="6" name="Picture 5" descr="Syntax adding a nod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75" y="1836737"/>
            <a:ext cx="5938302" cy="233732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latin typeface="Courier New"/>
                <a:cs typeface="Courier New"/>
              </a:rPr>
              <a:t>Person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object, for instance, could contain a reference to another </a:t>
            </a:r>
            <a:r>
              <a:rPr lang="en-US" dirty="0" smtClean="0">
                <a:latin typeface="Courier New"/>
                <a:cs typeface="Courier New"/>
              </a:rPr>
              <a:t>Person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A series of </a:t>
            </a:r>
            <a:r>
              <a:rPr lang="en-US" dirty="0" smtClean="0">
                <a:latin typeface="Courier New"/>
                <a:cs typeface="Courier New"/>
              </a:rPr>
              <a:t>Person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objects would make up a </a:t>
            </a:r>
            <a:r>
              <a:rPr lang="en-US" i="1" dirty="0" smtClean="0"/>
              <a:t>linked list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Fig13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09" y="3850746"/>
            <a:ext cx="6716276" cy="11022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Links could also be used to form more complicated, non-linear structures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Fig13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56" y="2760663"/>
            <a:ext cx="5087079" cy="2539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no index values built into linked lists</a:t>
            </a:r>
          </a:p>
          <a:p>
            <a:r>
              <a:rPr lang="en-US" dirty="0" smtClean="0"/>
              <a:t>To access each node in the list you must follow the references from one node to the next</a:t>
            </a:r>
          </a:p>
          <a:p>
            <a:endParaRPr lang="en-US" dirty="0" smtClean="0"/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Person current = first;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while (current != null)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    </a:t>
            </a:r>
            <a:r>
              <a:rPr lang="en-US" sz="1800" dirty="0" err="1" smtClean="0">
                <a:latin typeface="Courier New"/>
                <a:cs typeface="Courier New"/>
              </a:rPr>
              <a:t>System.out.println(current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    current = </a:t>
            </a:r>
            <a:r>
              <a:rPr lang="en-US" sz="1800" dirty="0" err="1" smtClean="0">
                <a:latin typeface="Courier New"/>
                <a:cs typeface="Courier New"/>
              </a:rPr>
              <a:t>current.next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Care must be taken to maintain the integrity of the links</a:t>
            </a:r>
          </a:p>
          <a:p>
            <a:r>
              <a:rPr lang="en-US" dirty="0" smtClean="0"/>
              <a:t>To insert a node at the front of the list, first point the new node to the front node, then reassign the </a:t>
            </a:r>
            <a:r>
              <a:rPr lang="en-US" dirty="0" smtClean="0">
                <a:latin typeface="Courier New"/>
                <a:cs typeface="Courier New"/>
              </a:rPr>
              <a:t>front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pic>
        <p:nvPicPr>
          <p:cNvPr id="6" name="Picture 5" descr="Fig13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68" y="4083581"/>
            <a:ext cx="5383498" cy="190382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delete the first node, reassign the </a:t>
            </a:r>
            <a:r>
              <a:rPr lang="en-US" dirty="0" smtClean="0">
                <a:latin typeface="Courier New"/>
                <a:cs typeface="Courier New"/>
              </a:rPr>
              <a:t>front </a:t>
            </a:r>
            <a:r>
              <a:rPr lang="en-US" dirty="0" smtClean="0"/>
              <a:t>reference accordingly</a:t>
            </a:r>
          </a:p>
          <a:p>
            <a:r>
              <a:rPr lang="en-US" dirty="0" smtClean="0"/>
              <a:t>If the deleted node is needed elsewhere, a reference to it must be established before reassigning the </a:t>
            </a:r>
            <a:r>
              <a:rPr lang="en-US" dirty="0" smtClean="0">
                <a:latin typeface="Courier New"/>
                <a:cs typeface="Courier New"/>
              </a:rPr>
              <a:t>front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pointer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pic>
        <p:nvPicPr>
          <p:cNvPr id="6" name="Picture 5" descr="Fig13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238" y="4296305"/>
            <a:ext cx="6141728" cy="102076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 far we've assumed that the list contains nodes that are </a:t>
            </a:r>
            <a:r>
              <a:rPr lang="en-US" sz="2800" i="1" dirty="0" smtClean="0"/>
              <a:t>self-referential </a:t>
            </a:r>
            <a:r>
              <a:rPr lang="en-US" sz="2800" dirty="0" smtClean="0"/>
              <a:t>(</a:t>
            </a:r>
            <a:r>
              <a:rPr lang="en-US" sz="2800" dirty="0" smtClean="0">
                <a:latin typeface="Courier New"/>
                <a:cs typeface="Courier New"/>
              </a:rPr>
              <a:t>Person</a:t>
            </a:r>
            <a:r>
              <a:rPr lang="en-US" sz="2800" dirty="0" smtClean="0">
                <a:cs typeface="Courier New"/>
              </a:rPr>
              <a:t> </a:t>
            </a:r>
            <a:r>
              <a:rPr lang="en-US" sz="2800" dirty="0" smtClean="0"/>
              <a:t>points to a </a:t>
            </a:r>
            <a:r>
              <a:rPr lang="en-US" sz="2800" dirty="0" smtClean="0">
                <a:latin typeface="Courier New"/>
                <a:cs typeface="Courier New"/>
              </a:rPr>
              <a:t>Person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But often we'll want to make lists of objects that don't contain such references</a:t>
            </a:r>
          </a:p>
          <a:p>
            <a:r>
              <a:rPr lang="en-US" sz="2800" dirty="0" smtClean="0"/>
              <a:t>Solution: have a separate </a:t>
            </a:r>
            <a:r>
              <a:rPr lang="en-US" sz="2800" dirty="0" smtClean="0">
                <a:latin typeface="Courier New"/>
                <a:cs typeface="Courier New"/>
              </a:rPr>
              <a:t>Node</a:t>
            </a:r>
            <a:r>
              <a:rPr lang="en-US" sz="2800" dirty="0" smtClean="0">
                <a:cs typeface="Courier New"/>
              </a:rPr>
              <a:t> </a:t>
            </a:r>
            <a:r>
              <a:rPr lang="en-US" sz="2800" dirty="0" smtClean="0"/>
              <a:t>class that forms the list and holds a reference to the objects being stored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Fig13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408" y="4280958"/>
            <a:ext cx="5983179" cy="1527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2909</Words>
  <Application>Microsoft Macintosh PowerPoint</Application>
  <PresentationFormat>On-screen Show (4:3)</PresentationFormat>
  <Paragraphs>490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Courier New</vt:lpstr>
      <vt:lpstr>Arial</vt:lpstr>
      <vt:lpstr>Office Theme</vt:lpstr>
      <vt:lpstr>PowerPoint Presentation</vt:lpstr>
      <vt:lpstr>Chapter Scope</vt:lpstr>
      <vt:lpstr>Linked Structures</vt:lpstr>
      <vt:lpstr>Linked Structures</vt:lpstr>
      <vt:lpstr>Linked Structures</vt:lpstr>
      <vt:lpstr>Linked Lists</vt:lpstr>
      <vt:lpstr>Linked Lists</vt:lpstr>
      <vt:lpstr>Linked Lists</vt:lpstr>
      <vt:lpstr>Linked Lists</vt:lpstr>
      <vt:lpstr>Linked Lists</vt:lpstr>
      <vt:lpstr>Stacks Revisited</vt:lpstr>
      <vt:lpstr>Stacks Revisited</vt:lpstr>
      <vt:lpstr>Traversing a Maze</vt:lpstr>
      <vt:lpstr>Traversing a Maze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Implementing a Stack using Links</vt:lpstr>
      <vt:lpstr>Implementing a Stack using Links</vt:lpstr>
      <vt:lpstr>Implementing a Stack using Links</vt:lpstr>
      <vt:lpstr>Implementing a Stack using Links</vt:lpstr>
      <vt:lpstr>PowerPoint Presentation</vt:lpstr>
      <vt:lpstr>PowerPoint Presentation</vt:lpstr>
      <vt:lpstr>PowerPoint Presentation</vt:lpstr>
      <vt:lpstr>PowerPoint Presentation</vt:lpstr>
      <vt:lpstr>Implementing a Stack using Links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11</cp:revision>
  <dcterms:created xsi:type="dcterms:W3CDTF">2013-07-02T13:29:36Z</dcterms:created>
  <dcterms:modified xsi:type="dcterms:W3CDTF">2017-01-04T14:54:05Z</dcterms:modified>
</cp:coreProperties>
</file>