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8" r:id="rId3"/>
    <p:sldId id="331" r:id="rId4"/>
    <p:sldId id="289" r:id="rId5"/>
    <p:sldId id="332" r:id="rId6"/>
    <p:sldId id="333" r:id="rId7"/>
    <p:sldId id="322" r:id="rId8"/>
    <p:sldId id="334" r:id="rId9"/>
    <p:sldId id="323" r:id="rId10"/>
    <p:sldId id="335" r:id="rId11"/>
    <p:sldId id="324" r:id="rId12"/>
    <p:sldId id="336" r:id="rId13"/>
    <p:sldId id="281" r:id="rId14"/>
    <p:sldId id="290" r:id="rId15"/>
    <p:sldId id="291" r:id="rId16"/>
    <p:sldId id="292" r:id="rId17"/>
    <p:sldId id="293" r:id="rId18"/>
    <p:sldId id="294" r:id="rId19"/>
    <p:sldId id="305" r:id="rId20"/>
    <p:sldId id="297" r:id="rId21"/>
    <p:sldId id="298" r:id="rId22"/>
    <p:sldId id="295" r:id="rId23"/>
    <p:sldId id="296" r:id="rId24"/>
    <p:sldId id="301" r:id="rId25"/>
    <p:sldId id="302" r:id="rId26"/>
    <p:sldId id="325" r:id="rId27"/>
    <p:sldId id="326" r:id="rId28"/>
    <p:sldId id="337" r:id="rId29"/>
    <p:sldId id="303" r:id="rId30"/>
    <p:sldId id="304" r:id="rId31"/>
    <p:sldId id="327" r:id="rId32"/>
    <p:sldId id="328" r:id="rId33"/>
    <p:sldId id="329" r:id="rId34"/>
    <p:sldId id="321" r:id="rId35"/>
    <p:sldId id="307" r:id="rId36"/>
    <p:sldId id="308" r:id="rId37"/>
    <p:sldId id="309" r:id="rId38"/>
    <p:sldId id="310" r:id="rId39"/>
    <p:sldId id="311" r:id="rId40"/>
    <p:sldId id="330" r:id="rId41"/>
    <p:sldId id="312" r:id="rId42"/>
    <p:sldId id="313" r:id="rId43"/>
    <p:sldId id="314" r:id="rId44"/>
    <p:sldId id="315" r:id="rId45"/>
    <p:sldId id="316" r:id="rId46"/>
    <p:sldId id="317" r:id="rId47"/>
    <p:sldId id="338" r:id="rId48"/>
    <p:sldId id="318" r:id="rId49"/>
    <p:sldId id="319" r:id="rId50"/>
    <p:sldId id="299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5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15 -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15 -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15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Lists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2" y="1120025"/>
            <a:ext cx="3215959" cy="4041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in the 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list classes in the Java API primarily support the concept of an indexed list (and somewhat an unordered list)</a:t>
            </a:r>
          </a:p>
          <a:p>
            <a:r>
              <a:rPr lang="en-US" dirty="0" smtClean="0"/>
              <a:t>The API does not have any classes that directly implement an ordered list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ArrayList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LinkedList</a:t>
            </a:r>
            <a:r>
              <a:rPr lang="en-US" dirty="0" smtClean="0"/>
              <a:t> classes both implement the </a:t>
            </a:r>
            <a:r>
              <a:rPr lang="en-US" dirty="0" smtClean="0">
                <a:latin typeface="Courier New"/>
                <a:cs typeface="Courier New"/>
              </a:rPr>
              <a:t>List&lt;E&gt;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in the 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operations from the </a:t>
            </a:r>
            <a:r>
              <a:rPr lang="en-US" dirty="0" smtClean="0">
                <a:latin typeface="Courier New"/>
                <a:cs typeface="Courier New"/>
              </a:rPr>
              <a:t>List&lt;E&gt;</a:t>
            </a:r>
            <a:r>
              <a:rPr lang="en-US" dirty="0" smtClean="0"/>
              <a:t> interface: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Fig15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03" y="2597150"/>
            <a:ext cx="7357087" cy="24997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of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use an unordered list to manage the courses that a student takes to fulfill degree requirements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Course</a:t>
            </a:r>
            <a:r>
              <a:rPr lang="en-US" dirty="0" smtClean="0"/>
              <a:t> class represents a course, which may or may not have already been taken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ProgramOfStudy</a:t>
            </a:r>
            <a:r>
              <a:rPr lang="en-US" dirty="0" smtClean="0"/>
              <a:t> course manages a list of </a:t>
            </a:r>
            <a:r>
              <a:rPr lang="en-US" dirty="0" smtClean="0">
                <a:latin typeface="Courier New"/>
                <a:cs typeface="Courier New"/>
              </a:rPr>
              <a:t>Course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The list is stored for later use using </a:t>
            </a:r>
            <a:r>
              <a:rPr lang="en-US" i="1" dirty="0" smtClean="0"/>
              <a:t>serialization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java.io.IOException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Demonstrates the use of a list to manage a set of objects.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POSTester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Creates and populates a Program of Study. Then saves it using serialization.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IOException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ProgramOfStudy</a:t>
            </a:r>
            <a:r>
              <a:rPr lang="en-US" sz="1200" dirty="0" smtClean="0">
                <a:latin typeface="Courier New"/>
                <a:cs typeface="Courier New"/>
              </a:rPr>
              <a:t> pos = new </a:t>
            </a:r>
            <a:r>
              <a:rPr lang="en-US" sz="1200" dirty="0" err="1" smtClean="0">
                <a:latin typeface="Courier New"/>
                <a:cs typeface="Courier New"/>
              </a:rPr>
              <a:t>ProgramOfStudy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pos.addCourse(new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Course("CS</a:t>
            </a:r>
            <a:r>
              <a:rPr lang="en-US" sz="1200" dirty="0" smtClean="0">
                <a:latin typeface="Courier New"/>
                <a:cs typeface="Courier New"/>
              </a:rPr>
              <a:t>", 101, "Introduction to Programming", "A-"));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pos.addCourse(new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Course("ARCH</a:t>
            </a:r>
            <a:r>
              <a:rPr lang="en-US" sz="1200" dirty="0" smtClean="0">
                <a:latin typeface="Courier New"/>
                <a:cs typeface="Courier New"/>
              </a:rPr>
              <a:t>", 305, "Building Analysis", "A"));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pos.addCourse(new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Course("GER</a:t>
            </a:r>
            <a:r>
              <a:rPr lang="en-US" sz="1200" dirty="0" smtClean="0">
                <a:latin typeface="Courier New"/>
                <a:cs typeface="Courier New"/>
              </a:rPr>
              <a:t>", 210, "Intermediate German"));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pos.addCourse(new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Course("CS</a:t>
            </a:r>
            <a:r>
              <a:rPr lang="en-US" sz="1200" dirty="0" smtClean="0">
                <a:latin typeface="Courier New"/>
                <a:cs typeface="Courier New"/>
              </a:rPr>
              <a:t>", 320, "Computer Architecture"));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pos.addCourse(new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Course("THE</a:t>
            </a:r>
            <a:r>
              <a:rPr lang="en-US" sz="1200" dirty="0" smtClean="0">
                <a:latin typeface="Courier New"/>
                <a:cs typeface="Courier New"/>
              </a:rPr>
              <a:t>", 201, "The Theatre Experience"));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Course arch = </a:t>
            </a:r>
            <a:r>
              <a:rPr lang="en-US" sz="1200" dirty="0" err="1" smtClean="0">
                <a:latin typeface="Courier New"/>
                <a:cs typeface="Courier New"/>
              </a:rPr>
              <a:t>pos.find("CS</a:t>
            </a:r>
            <a:r>
              <a:rPr lang="en-US" sz="1200" dirty="0" smtClean="0">
                <a:latin typeface="Courier New"/>
                <a:cs typeface="Courier New"/>
              </a:rPr>
              <a:t>", 320);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pos.addCourseAfter(arch</a:t>
            </a:r>
            <a:r>
              <a:rPr lang="en-US" sz="1200" dirty="0" smtClean="0">
                <a:latin typeface="Courier New"/>
                <a:cs typeface="Courier New"/>
              </a:rPr>
              <a:t>, new </a:t>
            </a:r>
            <a:r>
              <a:rPr lang="en-US" sz="1200" dirty="0" err="1" smtClean="0">
                <a:latin typeface="Courier New"/>
                <a:cs typeface="Courier New"/>
              </a:rPr>
              <a:t>Course("CS</a:t>
            </a:r>
            <a:r>
              <a:rPr lang="en-US" sz="1200" dirty="0" smtClean="0">
                <a:latin typeface="Courier New"/>
                <a:cs typeface="Courier New"/>
              </a:rPr>
              <a:t>", 321, "Operating Systems"));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Course theatre = </a:t>
            </a:r>
            <a:r>
              <a:rPr lang="en-US" sz="1200" dirty="0" err="1" smtClean="0">
                <a:latin typeface="Courier New"/>
                <a:cs typeface="Courier New"/>
              </a:rPr>
              <a:t>pos.find("THE</a:t>
            </a:r>
            <a:r>
              <a:rPr lang="en-US" sz="1200" dirty="0" smtClean="0">
                <a:latin typeface="Courier New"/>
                <a:cs typeface="Courier New"/>
              </a:rPr>
              <a:t>", 201);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theatre.setGrade("A</a:t>
            </a:r>
            <a:r>
              <a:rPr lang="en-US" sz="1200" dirty="0" smtClean="0">
                <a:latin typeface="Courier New"/>
                <a:cs typeface="Courier New"/>
              </a:rPr>
              <a:t>-");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Course </a:t>
            </a:r>
            <a:r>
              <a:rPr lang="en-US" sz="1200" dirty="0" err="1" smtClean="0">
                <a:latin typeface="Courier New"/>
                <a:cs typeface="Courier New"/>
              </a:rPr>
              <a:t>german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pos.find("GER</a:t>
            </a:r>
            <a:r>
              <a:rPr lang="en-US" sz="1200" dirty="0" smtClean="0">
                <a:latin typeface="Courier New"/>
                <a:cs typeface="Courier New"/>
              </a:rPr>
              <a:t>", 210);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pos.replace(german</a:t>
            </a:r>
            <a:r>
              <a:rPr lang="en-US" sz="1200" dirty="0" smtClean="0">
                <a:latin typeface="Courier New"/>
                <a:cs typeface="Courier New"/>
              </a:rPr>
              <a:t>, new </a:t>
            </a:r>
            <a:r>
              <a:rPr lang="en-US" sz="1200" dirty="0" err="1" smtClean="0">
                <a:latin typeface="Courier New"/>
                <a:cs typeface="Courier New"/>
              </a:rPr>
              <a:t>Course("FRE</a:t>
            </a:r>
            <a:r>
              <a:rPr lang="en-US" sz="1200" dirty="0" smtClean="0">
                <a:latin typeface="Courier New"/>
                <a:cs typeface="Courier New"/>
              </a:rPr>
              <a:t>", 110, "Beginning French", "B+"));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System.out.println(pos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pos.save("ProgramOfStudy</a:t>
            </a:r>
            <a:r>
              <a:rPr lang="en-US" sz="1200" dirty="0" smtClean="0">
                <a:latin typeface="Courier New"/>
                <a:cs typeface="Courier New"/>
              </a:rPr>
              <a:t>");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java.io.FileInputStream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java.io.FileNotFoundException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java.io.FileOutputStream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java.io.IOException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java.io.ObjectInputStream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java.io.ObjectOutputStream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java.io.Serializable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java.util.Iterator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java.util.LinkedList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java.util.List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Represents a Program of Study, a list of courses taken and planned, for an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individual student.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ProgramOfStudy</a:t>
            </a:r>
            <a:r>
              <a:rPr lang="en-US" sz="1100" dirty="0" smtClean="0">
                <a:latin typeface="Courier New"/>
                <a:cs typeface="Courier New"/>
              </a:rPr>
              <a:t> implements </a:t>
            </a:r>
            <a:r>
              <a:rPr lang="en-US" sz="1100" dirty="0" err="1" smtClean="0">
                <a:latin typeface="Courier New"/>
                <a:cs typeface="Courier New"/>
              </a:rPr>
              <a:t>Iterable</a:t>
            </a:r>
            <a:r>
              <a:rPr lang="en-US" sz="1100" dirty="0" smtClean="0">
                <a:latin typeface="Courier New"/>
                <a:cs typeface="Courier New"/>
              </a:rPr>
              <a:t>&lt;Course&gt;, </a:t>
            </a:r>
            <a:r>
              <a:rPr lang="en-US" sz="1100" dirty="0" err="1" smtClean="0">
                <a:latin typeface="Courier New"/>
                <a:cs typeface="Courier New"/>
              </a:rPr>
              <a:t>Serializable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private List&lt;Course&gt; list;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Constructs an initially empty Program of Study.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</a:t>
            </a:r>
            <a:r>
              <a:rPr lang="en-US" sz="1100" dirty="0" err="1" smtClean="0">
                <a:latin typeface="Courier New"/>
                <a:cs typeface="Courier New"/>
              </a:rPr>
              <a:t>ProgramOfStudy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list = new </a:t>
            </a:r>
            <a:r>
              <a:rPr lang="en-US" sz="1100" dirty="0" err="1" smtClean="0">
                <a:latin typeface="Courier New"/>
                <a:cs typeface="Courier New"/>
              </a:rPr>
              <a:t>LinkedList</a:t>
            </a:r>
            <a:r>
              <a:rPr lang="en-US" sz="1100" dirty="0" smtClean="0">
                <a:latin typeface="Courier New"/>
                <a:cs typeface="Courier New"/>
              </a:rPr>
              <a:t>&lt;Course&gt;();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Adds the specified course to the end of the course list.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course the course to add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void </a:t>
            </a:r>
            <a:r>
              <a:rPr lang="en-US" sz="1100" dirty="0" err="1" smtClean="0">
                <a:latin typeface="Courier New"/>
                <a:cs typeface="Courier New"/>
              </a:rPr>
              <a:t>addCourse(Course</a:t>
            </a:r>
            <a:r>
              <a:rPr lang="en-US" sz="1100" dirty="0" smtClean="0">
                <a:latin typeface="Courier New"/>
                <a:cs typeface="Courier New"/>
              </a:rPr>
              <a:t> course)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if (course != null)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</a:t>
            </a:r>
            <a:r>
              <a:rPr lang="en-US" sz="1100" dirty="0" err="1" smtClean="0">
                <a:latin typeface="Courier New"/>
                <a:cs typeface="Courier New"/>
              </a:rPr>
              <a:t>list.add(course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Finds and returns the course matching the specified prefix and number.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prefix the prefix of the target course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number the number of the target course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the course, or null if not found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Course </a:t>
            </a:r>
            <a:r>
              <a:rPr lang="en-US" sz="1100" dirty="0" err="1" smtClean="0">
                <a:latin typeface="Courier New"/>
                <a:cs typeface="Courier New"/>
              </a:rPr>
              <a:t>find(String</a:t>
            </a:r>
            <a:r>
              <a:rPr lang="en-US" sz="1100" dirty="0" smtClean="0">
                <a:latin typeface="Courier New"/>
                <a:cs typeface="Courier New"/>
              </a:rPr>
              <a:t> prefix,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number)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for (Course course : list)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if (</a:t>
            </a:r>
            <a:r>
              <a:rPr lang="en-US" sz="1100" dirty="0" err="1" smtClean="0">
                <a:latin typeface="Courier New"/>
                <a:cs typeface="Courier New"/>
              </a:rPr>
              <a:t>prefix.equals(course.getPrefix</a:t>
            </a:r>
            <a:r>
              <a:rPr lang="en-US" sz="1100" dirty="0" smtClean="0">
                <a:latin typeface="Courier New"/>
                <a:cs typeface="Courier New"/>
              </a:rPr>
              <a:t>()) &amp;&amp;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		number == </a:t>
            </a:r>
            <a:r>
              <a:rPr lang="en-US" sz="1100" dirty="0" err="1" smtClean="0">
                <a:latin typeface="Courier New"/>
                <a:cs typeface="Courier New"/>
              </a:rPr>
              <a:t>course.getNumber</a:t>
            </a:r>
            <a:r>
              <a:rPr lang="en-US" sz="11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	return course;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return null;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Adds the specified course after the target course. Does nothing if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either course is null or if the target is not found.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the course after which the new course will be added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newCourse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course to add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void </a:t>
            </a:r>
            <a:r>
              <a:rPr lang="en-US" sz="1200" dirty="0" err="1" smtClean="0">
                <a:latin typeface="Courier New"/>
                <a:cs typeface="Courier New"/>
              </a:rPr>
              <a:t>addCourseAfter(Course</a:t>
            </a:r>
            <a:r>
              <a:rPr lang="en-US" sz="1200" dirty="0" smtClean="0">
                <a:latin typeface="Courier New"/>
                <a:cs typeface="Courier New"/>
              </a:rPr>
              <a:t> target, Course </a:t>
            </a:r>
            <a:r>
              <a:rPr lang="en-US" sz="1200" dirty="0" err="1" smtClean="0">
                <a:latin typeface="Courier New"/>
                <a:cs typeface="Courier New"/>
              </a:rPr>
              <a:t>newCourse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if (target == null || </a:t>
            </a:r>
            <a:r>
              <a:rPr lang="en-US" sz="1200" dirty="0" err="1" smtClean="0">
                <a:latin typeface="Courier New"/>
                <a:cs typeface="Courier New"/>
              </a:rPr>
              <a:t>newCourse</a:t>
            </a:r>
            <a:r>
              <a:rPr lang="en-US" sz="1200" dirty="0" smtClean="0">
                <a:latin typeface="Courier New"/>
                <a:cs typeface="Courier New"/>
              </a:rPr>
              <a:t>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return;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targetIndex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list.indexOf(target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if (</a:t>
            </a:r>
            <a:r>
              <a:rPr lang="en-US" sz="1200" dirty="0" err="1" smtClean="0">
                <a:latin typeface="Courier New"/>
                <a:cs typeface="Courier New"/>
              </a:rPr>
              <a:t>targetIndex</a:t>
            </a:r>
            <a:r>
              <a:rPr lang="en-US" sz="1200" dirty="0" smtClean="0">
                <a:latin typeface="Courier New"/>
                <a:cs typeface="Courier New"/>
              </a:rPr>
              <a:t> != -1)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  <a:r>
              <a:rPr lang="en-US" sz="1200" dirty="0" err="1" smtClean="0">
                <a:latin typeface="Courier New"/>
                <a:cs typeface="Courier New"/>
              </a:rPr>
              <a:t>list.add(targetIndex</a:t>
            </a:r>
            <a:r>
              <a:rPr lang="en-US" sz="1200" dirty="0" smtClean="0">
                <a:latin typeface="Courier New"/>
                <a:cs typeface="Courier New"/>
              </a:rPr>
              <a:t> + 1, </a:t>
            </a:r>
            <a:r>
              <a:rPr lang="en-US" sz="1200" dirty="0" err="1" smtClean="0">
                <a:latin typeface="Courier New"/>
                <a:cs typeface="Courier New"/>
              </a:rPr>
              <a:t>newCourse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Replaces the specified target course with the new course. Does nothing if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either course is null or if the target is not found.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the course to be replaced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newCourse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the new course to add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void </a:t>
            </a:r>
            <a:r>
              <a:rPr lang="en-US" sz="1100" dirty="0" err="1" smtClean="0">
                <a:latin typeface="Courier New"/>
                <a:cs typeface="Courier New"/>
              </a:rPr>
              <a:t>replace(Course</a:t>
            </a:r>
            <a:r>
              <a:rPr lang="en-US" sz="1100" dirty="0" smtClean="0">
                <a:latin typeface="Courier New"/>
                <a:cs typeface="Courier New"/>
              </a:rPr>
              <a:t> target, Course </a:t>
            </a:r>
            <a:r>
              <a:rPr lang="en-US" sz="1100" dirty="0" err="1" smtClean="0">
                <a:latin typeface="Courier New"/>
                <a:cs typeface="Courier New"/>
              </a:rPr>
              <a:t>newCourse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if (target == null || </a:t>
            </a:r>
            <a:r>
              <a:rPr lang="en-US" sz="1100" dirty="0" err="1" smtClean="0">
                <a:latin typeface="Courier New"/>
                <a:cs typeface="Courier New"/>
              </a:rPr>
              <a:t>newCourse</a:t>
            </a:r>
            <a:r>
              <a:rPr lang="en-US" sz="1100" dirty="0" smtClean="0">
                <a:latin typeface="Courier New"/>
                <a:cs typeface="Courier New"/>
              </a:rPr>
              <a:t> == null)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return;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targetIndex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list.indexOf(target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if (</a:t>
            </a:r>
            <a:r>
              <a:rPr lang="en-US" sz="1100" dirty="0" err="1" smtClean="0">
                <a:latin typeface="Courier New"/>
                <a:cs typeface="Courier New"/>
              </a:rPr>
              <a:t>targetIndex</a:t>
            </a:r>
            <a:r>
              <a:rPr lang="en-US" sz="1100" dirty="0" smtClean="0">
                <a:latin typeface="Courier New"/>
                <a:cs typeface="Courier New"/>
              </a:rPr>
              <a:t> != -1)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</a:t>
            </a:r>
            <a:r>
              <a:rPr lang="en-US" sz="1100" dirty="0" err="1" smtClean="0">
                <a:latin typeface="Courier New"/>
                <a:cs typeface="Courier New"/>
              </a:rPr>
              <a:t>list.set(targetIndex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newCourse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Creates and returns a string representation of this Program of Study.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a string representation of the Program of Study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String </a:t>
            </a:r>
            <a:r>
              <a:rPr lang="en-US" sz="1100" dirty="0" err="1" smtClean="0">
                <a:latin typeface="Courier New"/>
                <a:cs typeface="Courier New"/>
              </a:rPr>
              <a:t>toString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String result = "";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for (Course course : list)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result += course + "\</a:t>
            </a:r>
            <a:r>
              <a:rPr lang="en-US" sz="1100" dirty="0" err="1" smtClean="0">
                <a:latin typeface="Courier New"/>
                <a:cs typeface="Courier New"/>
              </a:rPr>
              <a:t>n</a:t>
            </a:r>
            <a:r>
              <a:rPr lang="en-US" sz="11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return result;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Returns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for this Program of Study.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for the Program of Study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</a:t>
            </a:r>
            <a:r>
              <a:rPr lang="en-US" sz="1200" dirty="0" err="1" smtClean="0"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latin typeface="Courier New"/>
                <a:cs typeface="Courier New"/>
              </a:rPr>
              <a:t>&lt;Course&gt; </a:t>
            </a:r>
            <a:r>
              <a:rPr lang="en-US" sz="1200" dirty="0" err="1" smtClean="0"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return </a:t>
            </a:r>
            <a:r>
              <a:rPr lang="en-US" sz="1200" dirty="0" err="1" smtClean="0">
                <a:latin typeface="Courier New"/>
                <a:cs typeface="Courier New"/>
              </a:rPr>
              <a:t>list.iterator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Saves a serialized version of this Program of Study to the specified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file name.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fileName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file name under which the POS will be stored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IOException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void </a:t>
            </a:r>
            <a:r>
              <a:rPr lang="en-US" sz="1200" dirty="0" err="1" smtClean="0">
                <a:latin typeface="Courier New"/>
                <a:cs typeface="Courier New"/>
              </a:rPr>
              <a:t>save(String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fileName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IOException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FileOutputStream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fos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FileOutputStream(fileName</a:t>
            </a:r>
            <a:r>
              <a:rPr lang="en-US" sz="1200" dirty="0" smtClean="0">
                <a:latin typeface="Courier New"/>
                <a:cs typeface="Courier New"/>
              </a:rPr>
              <a:t>);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ObjectOutputStream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oos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ObjectOutputStream(fos</a:t>
            </a:r>
            <a:r>
              <a:rPr lang="en-US" sz="1200" dirty="0" smtClean="0">
                <a:latin typeface="Courier New"/>
                <a:cs typeface="Courier New"/>
              </a:rPr>
              <a:t>);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oos.writeObject(this</a:t>
            </a:r>
            <a:r>
              <a:rPr lang="en-US" sz="1200" dirty="0" smtClean="0">
                <a:latin typeface="Courier New"/>
                <a:cs typeface="Courier New"/>
              </a:rPr>
              <a:t>);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oos.flush</a:t>
            </a:r>
            <a:r>
              <a:rPr lang="en-US" sz="1200" dirty="0" smtClean="0">
                <a:latin typeface="Courier New"/>
                <a:cs typeface="Courier New"/>
              </a:rPr>
              <a:t>();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oos.close</a:t>
            </a:r>
            <a:r>
              <a:rPr lang="en-US" sz="1200" dirty="0" smtClean="0">
                <a:latin typeface="Courier New"/>
                <a:cs typeface="Courier New"/>
              </a:rPr>
              <a:t>();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list collections</a:t>
            </a:r>
          </a:p>
          <a:p>
            <a:r>
              <a:rPr lang="en-US" dirty="0" smtClean="0"/>
              <a:t>Using lists to solve problems</a:t>
            </a:r>
          </a:p>
          <a:p>
            <a:r>
              <a:rPr lang="en-US" dirty="0" smtClean="0"/>
              <a:t>Various list implementations</a:t>
            </a:r>
          </a:p>
          <a:p>
            <a:r>
              <a:rPr lang="en-US" dirty="0" smtClean="0"/>
              <a:t>Comparing list implementations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Loads a serialized Program of Study from the specified file.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fileName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file from which the POS is read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the loaded Program of Study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IOException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ClassNotFoundException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static </a:t>
            </a:r>
            <a:r>
              <a:rPr lang="en-US" sz="1200" dirty="0" err="1" smtClean="0">
                <a:latin typeface="Courier New"/>
                <a:cs typeface="Courier New"/>
              </a:rPr>
              <a:t>ProgramOfStudy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load(String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fileName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IOException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ClassNotFoundException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FileInputStream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fis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FileInputStream(fileName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ObjectInputStream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ois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ObjectInputStream(fis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ProgramOfStudy</a:t>
            </a:r>
            <a:r>
              <a:rPr lang="en-US" sz="1200" dirty="0" smtClean="0">
                <a:latin typeface="Courier New"/>
                <a:cs typeface="Courier New"/>
              </a:rPr>
              <a:t> pos = (</a:t>
            </a:r>
            <a:r>
              <a:rPr lang="en-US" sz="1200" dirty="0" err="1" smtClean="0">
                <a:latin typeface="Courier New"/>
                <a:cs typeface="Courier New"/>
              </a:rPr>
              <a:t>ProgramOfStudy</a:t>
            </a:r>
            <a:r>
              <a:rPr lang="en-US" sz="1200" dirty="0" smtClean="0">
                <a:latin typeface="Courier New"/>
                <a:cs typeface="Courier New"/>
              </a:rPr>
              <a:t>) </a:t>
            </a:r>
            <a:r>
              <a:rPr lang="en-US" sz="1200" dirty="0" err="1" smtClean="0">
                <a:latin typeface="Courier New"/>
                <a:cs typeface="Courier New"/>
              </a:rPr>
              <a:t>ois.readObject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ois.close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return pos;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java.io.Serializable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Represents a course that might be taken by a student.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Course implements </a:t>
            </a:r>
            <a:r>
              <a:rPr lang="en-US" sz="1200" dirty="0" err="1" smtClean="0">
                <a:latin typeface="Courier New"/>
                <a:cs typeface="Courier New"/>
              </a:rPr>
              <a:t>Serializable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private String prefix;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number;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private String title;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private String grade;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Constructs the course with the specified information.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prefix the prefix of the course designation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number the number of the course designation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title the title of the course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grade the grade received for the course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public </a:t>
            </a:r>
            <a:r>
              <a:rPr lang="en-US" sz="1050" dirty="0" err="1" smtClean="0">
                <a:latin typeface="Courier New"/>
                <a:cs typeface="Courier New"/>
              </a:rPr>
              <a:t>Course(String</a:t>
            </a:r>
            <a:r>
              <a:rPr lang="en-US" sz="1050" dirty="0" smtClean="0">
                <a:latin typeface="Courier New"/>
                <a:cs typeface="Courier New"/>
              </a:rPr>
              <a:t> prefix,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number, String title, String grade)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</a:t>
            </a:r>
            <a:r>
              <a:rPr lang="en-US" sz="1050" dirty="0" err="1" smtClean="0">
                <a:latin typeface="Courier New"/>
                <a:cs typeface="Courier New"/>
              </a:rPr>
              <a:t>this.prefix</a:t>
            </a:r>
            <a:r>
              <a:rPr lang="en-US" sz="1050" dirty="0" smtClean="0">
                <a:latin typeface="Courier New"/>
                <a:cs typeface="Courier New"/>
              </a:rPr>
              <a:t> = prefix;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</a:t>
            </a:r>
            <a:r>
              <a:rPr lang="en-US" sz="1050" dirty="0" err="1" smtClean="0">
                <a:latin typeface="Courier New"/>
                <a:cs typeface="Courier New"/>
              </a:rPr>
              <a:t>this.number</a:t>
            </a:r>
            <a:r>
              <a:rPr lang="en-US" sz="1050" dirty="0" smtClean="0">
                <a:latin typeface="Courier New"/>
                <a:cs typeface="Courier New"/>
              </a:rPr>
              <a:t> = number;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</a:t>
            </a:r>
            <a:r>
              <a:rPr lang="en-US" sz="1050" dirty="0" err="1" smtClean="0">
                <a:latin typeface="Courier New"/>
                <a:cs typeface="Courier New"/>
              </a:rPr>
              <a:t>this.title</a:t>
            </a:r>
            <a:r>
              <a:rPr lang="en-US" sz="1050" dirty="0" smtClean="0">
                <a:latin typeface="Courier New"/>
                <a:cs typeface="Courier New"/>
              </a:rPr>
              <a:t> = title;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if (grade == null)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	</a:t>
            </a:r>
            <a:r>
              <a:rPr lang="en-US" sz="1050" dirty="0" err="1" smtClean="0">
                <a:latin typeface="Courier New"/>
                <a:cs typeface="Courier New"/>
              </a:rPr>
              <a:t>this.grade</a:t>
            </a:r>
            <a:r>
              <a:rPr lang="en-US" sz="1050" dirty="0" smtClean="0">
                <a:latin typeface="Courier New"/>
                <a:cs typeface="Courier New"/>
              </a:rPr>
              <a:t> = "";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else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	</a:t>
            </a:r>
            <a:r>
              <a:rPr lang="en-US" sz="1050" dirty="0" err="1" smtClean="0">
                <a:latin typeface="Courier New"/>
                <a:cs typeface="Courier New"/>
              </a:rPr>
              <a:t>this.grade</a:t>
            </a:r>
            <a:r>
              <a:rPr lang="en-US" sz="1050" dirty="0" smtClean="0">
                <a:latin typeface="Courier New"/>
                <a:cs typeface="Courier New"/>
              </a:rPr>
              <a:t> = grade;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Constructs the course with the specified information, with no grade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established.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prefix the prefix of the course designation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number the number of the course designation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title the title of the course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public </a:t>
            </a:r>
            <a:r>
              <a:rPr lang="en-US" sz="1050" dirty="0" err="1" smtClean="0">
                <a:latin typeface="Courier New"/>
                <a:cs typeface="Courier New"/>
              </a:rPr>
              <a:t>Course(String</a:t>
            </a:r>
            <a:r>
              <a:rPr lang="en-US" sz="1050" dirty="0" smtClean="0">
                <a:latin typeface="Courier New"/>
                <a:cs typeface="Courier New"/>
              </a:rPr>
              <a:t> prefix,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number, String title)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</a:t>
            </a:r>
            <a:r>
              <a:rPr lang="en-US" sz="1050" dirty="0" err="1" smtClean="0">
                <a:latin typeface="Courier New"/>
                <a:cs typeface="Courier New"/>
              </a:rPr>
              <a:t>this(prefix</a:t>
            </a:r>
            <a:r>
              <a:rPr lang="en-US" sz="1050" dirty="0" smtClean="0">
                <a:latin typeface="Courier New"/>
                <a:cs typeface="Courier New"/>
              </a:rPr>
              <a:t>, number, title, "");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Returns the prefix of the course designation.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the prefix of the course designation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String </a:t>
            </a:r>
            <a:r>
              <a:rPr lang="en-US" sz="1100" dirty="0" err="1" smtClean="0">
                <a:latin typeface="Courier New"/>
                <a:cs typeface="Courier New"/>
              </a:rPr>
              <a:t>getPrefix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return prefix;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Returns the number of the course designation.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the number of the course designation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getNumber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return number;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Returns the title of this course.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the prefix of the course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String </a:t>
            </a:r>
            <a:r>
              <a:rPr lang="en-US" sz="1100" dirty="0" err="1" smtClean="0">
                <a:latin typeface="Courier New"/>
                <a:cs typeface="Courier New"/>
              </a:rPr>
              <a:t>getTitle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return title;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Returns the grade for this course.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the grade for this course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String </a:t>
            </a:r>
            <a:r>
              <a:rPr lang="en-US" sz="1100" dirty="0" err="1" smtClean="0">
                <a:latin typeface="Courier New"/>
                <a:cs typeface="Courier New"/>
              </a:rPr>
              <a:t>getGrade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return grade;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Sets the grade for this course to the one specified.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grade the new grade for the course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void </a:t>
            </a:r>
            <a:r>
              <a:rPr lang="en-US" sz="1100" dirty="0" err="1" smtClean="0">
                <a:latin typeface="Courier New"/>
                <a:cs typeface="Courier New"/>
              </a:rPr>
              <a:t>setGrade(String</a:t>
            </a:r>
            <a:r>
              <a:rPr lang="en-US" sz="1100" dirty="0" smtClean="0">
                <a:latin typeface="Courier New"/>
                <a:cs typeface="Courier New"/>
              </a:rPr>
              <a:t> grade)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  <a:r>
              <a:rPr lang="en-US" sz="1100" dirty="0" err="1" smtClean="0">
                <a:latin typeface="Courier New"/>
                <a:cs typeface="Courier New"/>
              </a:rPr>
              <a:t>this.grade</a:t>
            </a:r>
            <a:r>
              <a:rPr lang="en-US" sz="1100" dirty="0" smtClean="0">
                <a:latin typeface="Courier New"/>
                <a:cs typeface="Courier New"/>
              </a:rPr>
              <a:t> = grade;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Returns true if this course has been taken (if a grade has been received).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true if this course has been taken and false otherwise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</a:t>
            </a:r>
            <a:r>
              <a:rPr lang="en-US" sz="1100" dirty="0" err="1" smtClean="0">
                <a:latin typeface="Courier New"/>
                <a:cs typeface="Courier New"/>
              </a:rPr>
              <a:t>boolean</a:t>
            </a:r>
            <a:r>
              <a:rPr lang="en-US" sz="1100" dirty="0" smtClean="0">
                <a:latin typeface="Courier New"/>
                <a:cs typeface="Courier New"/>
              </a:rPr>
              <a:t> taken()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return !</a:t>
            </a:r>
            <a:r>
              <a:rPr lang="en-US" sz="1100" dirty="0" err="1" smtClean="0">
                <a:latin typeface="Courier New"/>
                <a:cs typeface="Courier New"/>
              </a:rPr>
              <a:t>grade.equals</a:t>
            </a:r>
            <a:r>
              <a:rPr lang="en-US" sz="1100" dirty="0" smtClean="0">
                <a:latin typeface="Courier New"/>
                <a:cs typeface="Courier New"/>
              </a:rPr>
              <a:t>("");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Determines if this course is equal to the one specified, based on the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course designation (prefix and number).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true if this course is equal to the parameter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public </a:t>
            </a:r>
            <a:r>
              <a:rPr lang="en-US" sz="1000" dirty="0" err="1" smtClean="0">
                <a:latin typeface="Courier New"/>
                <a:cs typeface="Courier New"/>
              </a:rPr>
              <a:t>boolean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equals(Object</a:t>
            </a:r>
            <a:r>
              <a:rPr lang="en-US" sz="1000" dirty="0" smtClean="0">
                <a:latin typeface="Courier New"/>
                <a:cs typeface="Courier New"/>
              </a:rPr>
              <a:t> other)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  <a:r>
              <a:rPr lang="en-US" sz="1000" dirty="0" err="1" smtClean="0">
                <a:latin typeface="Courier New"/>
                <a:cs typeface="Courier New"/>
              </a:rPr>
              <a:t>boolean</a:t>
            </a:r>
            <a:r>
              <a:rPr lang="en-US" sz="1000" dirty="0" smtClean="0">
                <a:latin typeface="Courier New"/>
                <a:cs typeface="Courier New"/>
              </a:rPr>
              <a:t> result = false;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if (other </a:t>
            </a:r>
            <a:r>
              <a:rPr lang="en-US" sz="1000" dirty="0" err="1" smtClean="0">
                <a:latin typeface="Courier New"/>
                <a:cs typeface="Courier New"/>
              </a:rPr>
              <a:t>instanceof</a:t>
            </a:r>
            <a:r>
              <a:rPr lang="en-US" sz="1000" dirty="0" smtClean="0">
                <a:latin typeface="Courier New"/>
                <a:cs typeface="Courier New"/>
              </a:rPr>
              <a:t> Course)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	Course </a:t>
            </a:r>
            <a:r>
              <a:rPr lang="en-US" sz="1000" dirty="0" err="1" smtClean="0">
                <a:latin typeface="Courier New"/>
                <a:cs typeface="Courier New"/>
              </a:rPr>
              <a:t>otherCourse</a:t>
            </a:r>
            <a:r>
              <a:rPr lang="en-US" sz="1000" dirty="0" smtClean="0">
                <a:latin typeface="Courier New"/>
                <a:cs typeface="Courier New"/>
              </a:rPr>
              <a:t> = (Course) other;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	if (</a:t>
            </a:r>
            <a:r>
              <a:rPr lang="en-US" sz="1000" dirty="0" err="1" smtClean="0">
                <a:latin typeface="Courier New"/>
                <a:cs typeface="Courier New"/>
              </a:rPr>
              <a:t>prefix.equals(otherCourse.getPrefix</a:t>
            </a:r>
            <a:r>
              <a:rPr lang="en-US" sz="1000" dirty="0" smtClean="0">
                <a:latin typeface="Courier New"/>
                <a:cs typeface="Courier New"/>
              </a:rPr>
              <a:t>()) &amp;&amp;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			number == </a:t>
            </a:r>
            <a:r>
              <a:rPr lang="en-US" sz="1000" dirty="0" err="1" smtClean="0">
                <a:latin typeface="Courier New"/>
                <a:cs typeface="Courier New"/>
              </a:rPr>
              <a:t>otherCourse.getNumber</a:t>
            </a:r>
            <a:r>
              <a:rPr lang="en-US" sz="10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		result = true;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return result;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Creates and returns a string representation of this course.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a string representation of the course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public String </a:t>
            </a:r>
            <a:r>
              <a:rPr lang="en-US" sz="1000" dirty="0" err="1" smtClean="0">
                <a:latin typeface="Courier New"/>
                <a:cs typeface="Courier New"/>
              </a:rPr>
              <a:t>toString</a:t>
            </a:r>
            <a:r>
              <a:rPr lang="en-US" sz="10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String result = prefix + " " + number + ": " + title;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if (!</a:t>
            </a:r>
            <a:r>
              <a:rPr lang="en-US" sz="1000" dirty="0" err="1" smtClean="0">
                <a:latin typeface="Courier New"/>
                <a:cs typeface="Courier New"/>
              </a:rPr>
              <a:t>grade.equals</a:t>
            </a:r>
            <a:r>
              <a:rPr lang="en-US" sz="1000" dirty="0" smtClean="0">
                <a:latin typeface="Courier New"/>
                <a:cs typeface="Courier New"/>
              </a:rPr>
              <a:t>(""))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	result += "  [" + grade + "]";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return result;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class whose objects will be saved are tagged with the </a:t>
            </a:r>
            <a:r>
              <a:rPr lang="en-US" dirty="0" err="1" smtClean="0">
                <a:latin typeface="Courier New"/>
                <a:cs typeface="Courier New"/>
              </a:rPr>
              <a:t>Serializable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 descr="Syntax serializabl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4" y="2766481"/>
            <a:ext cx="6731048" cy="22965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 descr="Fig15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80" y="535517"/>
            <a:ext cx="4718050" cy="55657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Josephus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</a:t>
            </a:r>
            <a:r>
              <a:rPr lang="en-US" i="1" dirty="0" smtClean="0"/>
              <a:t>Josephus problem</a:t>
            </a:r>
            <a:r>
              <a:rPr lang="en-US" dirty="0" smtClean="0"/>
              <a:t>, a set of elements are arranged in a circle</a:t>
            </a:r>
          </a:p>
          <a:p>
            <a:r>
              <a:rPr lang="en-US" dirty="0" smtClean="0"/>
              <a:t>Starting with a particular element, every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element is removed</a:t>
            </a:r>
          </a:p>
          <a:p>
            <a:r>
              <a:rPr lang="en-US" dirty="0" smtClean="0"/>
              <a:t>Processing continues until there is only one element left</a:t>
            </a:r>
          </a:p>
          <a:p>
            <a:r>
              <a:rPr lang="en-US" dirty="0" smtClean="0"/>
              <a:t>The question: given the starting point and remove count (</a:t>
            </a:r>
            <a:r>
              <a:rPr lang="en-US" dirty="0" err="1" smtClean="0"/>
              <a:t>i</a:t>
            </a:r>
            <a:r>
              <a:rPr lang="en-US" dirty="0" smtClean="0"/>
              <a:t>), which element is left?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Demonstrates the use of an indexed list to solve the Josephus problem.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Josephus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Continue around the circle eliminating every nth soldier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until all of the soldiers have been eliminated.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numPeople</a:t>
            </a:r>
            <a:r>
              <a:rPr lang="en-US" sz="1100" dirty="0" smtClean="0">
                <a:latin typeface="Courier New"/>
                <a:cs typeface="Courier New"/>
              </a:rPr>
              <a:t>, skip, </a:t>
            </a:r>
            <a:r>
              <a:rPr lang="en-US" sz="1100" dirty="0" err="1" smtClean="0">
                <a:latin typeface="Courier New"/>
                <a:cs typeface="Courier New"/>
              </a:rPr>
              <a:t>targetIndex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List&lt;String&gt; list = new </a:t>
            </a:r>
            <a:r>
              <a:rPr lang="en-US" sz="1100" dirty="0" err="1" smtClean="0">
                <a:latin typeface="Courier New"/>
                <a:cs typeface="Courier New"/>
              </a:rPr>
              <a:t>ArrayList</a:t>
            </a:r>
            <a:r>
              <a:rPr lang="en-US" sz="1100" dirty="0" smtClean="0">
                <a:latin typeface="Courier New"/>
                <a:cs typeface="Courier New"/>
              </a:rPr>
              <a:t>&lt;String&gt;();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Scanner in = new </a:t>
            </a:r>
            <a:r>
              <a:rPr lang="en-US" sz="1100" dirty="0" err="1" smtClean="0">
                <a:latin typeface="Courier New"/>
                <a:cs typeface="Courier New"/>
              </a:rPr>
              <a:t>Scanner(System.in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get the initial number of soldiers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100" dirty="0" smtClean="0">
                <a:latin typeface="Courier New"/>
                <a:cs typeface="Courier New"/>
              </a:rPr>
              <a:t> the number of soldiers: 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numPeople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in.nextInt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in.nextLine</a:t>
            </a:r>
            <a:r>
              <a:rPr lang="en-US" sz="1100" dirty="0" smtClean="0">
                <a:latin typeface="Courier New"/>
                <a:cs typeface="Courier New"/>
              </a:rPr>
              <a:t>();  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get the number of soldiers to skip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100" dirty="0" smtClean="0">
                <a:latin typeface="Courier New"/>
                <a:cs typeface="Courier New"/>
              </a:rPr>
              <a:t> the number of soldiers to skip: 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skip = </a:t>
            </a:r>
            <a:r>
              <a:rPr lang="en-US" sz="1100" dirty="0" err="1" smtClean="0">
                <a:latin typeface="Courier New"/>
                <a:cs typeface="Courier New"/>
              </a:rPr>
              <a:t>in.nextInt</a:t>
            </a:r>
            <a:r>
              <a:rPr lang="en-US" sz="1100" dirty="0" smtClean="0">
                <a:latin typeface="Courier New"/>
                <a:cs typeface="Courier New"/>
              </a:rPr>
              <a:t>();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list is a linear collection, like stacks and queues, but is more flexible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Adding and removing elements in lists can occur at either end or anywhere in the middle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We will examine three types of list collections: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ordered lists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unordered lists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indexed lists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load the initial list of soldiers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count = 1; count &lt;= </a:t>
            </a:r>
            <a:r>
              <a:rPr lang="en-US" sz="1200" dirty="0" err="1" smtClean="0">
                <a:latin typeface="Courier New"/>
                <a:cs typeface="Courier New"/>
              </a:rPr>
              <a:t>numPeople</a:t>
            </a:r>
            <a:r>
              <a:rPr lang="en-US" sz="1200" dirty="0" smtClean="0">
                <a:latin typeface="Courier New"/>
                <a:cs typeface="Courier New"/>
              </a:rPr>
              <a:t>; count++)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list.add("Soldier</a:t>
            </a:r>
            <a:r>
              <a:rPr lang="en-US" sz="1200" dirty="0" smtClean="0">
                <a:latin typeface="Courier New"/>
                <a:cs typeface="Courier New"/>
              </a:rPr>
              <a:t> " + count);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targetIndex</a:t>
            </a:r>
            <a:r>
              <a:rPr lang="en-US" sz="1200" dirty="0" smtClean="0">
                <a:latin typeface="Courier New"/>
                <a:cs typeface="Courier New"/>
              </a:rPr>
              <a:t> = skip;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order is: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Treating the list as circular, remove every nth element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until the list is empty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(!</a:t>
            </a:r>
            <a:r>
              <a:rPr lang="en-US" sz="1200" dirty="0" err="1" smtClean="0">
                <a:latin typeface="Courier New"/>
                <a:cs typeface="Courier New"/>
              </a:rPr>
              <a:t>list.isEmpty</a:t>
            </a:r>
            <a:r>
              <a:rPr lang="en-US" sz="1200" dirty="0" smtClean="0">
                <a:latin typeface="Courier New"/>
                <a:cs typeface="Courier New"/>
              </a:rPr>
              <a:t>())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System.out.println(list.remove(targetIndex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list.size</a:t>
            </a:r>
            <a:r>
              <a:rPr lang="en-US" sz="1200" dirty="0" smtClean="0">
                <a:latin typeface="Courier New"/>
                <a:cs typeface="Courier New"/>
              </a:rPr>
              <a:t>() &gt;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targetIndex</a:t>
            </a:r>
            <a:r>
              <a:rPr lang="en-US" sz="1200" dirty="0" smtClean="0">
                <a:latin typeface="Courier New"/>
                <a:cs typeface="Courier New"/>
              </a:rPr>
              <a:t> = (</a:t>
            </a:r>
            <a:r>
              <a:rPr lang="en-US" sz="1200" dirty="0" err="1" smtClean="0">
                <a:latin typeface="Courier New"/>
                <a:cs typeface="Courier New"/>
              </a:rPr>
              <a:t>targetIndex</a:t>
            </a:r>
            <a:r>
              <a:rPr lang="en-US" sz="1200" dirty="0" smtClean="0">
                <a:latin typeface="Courier New"/>
                <a:cs typeface="Courier New"/>
              </a:rPr>
              <a:t> + skip) % </a:t>
            </a:r>
            <a:r>
              <a:rPr lang="en-US" sz="1200" dirty="0" err="1" smtClean="0">
                <a:latin typeface="Courier New"/>
                <a:cs typeface="Courier New"/>
              </a:rPr>
              <a:t>list.size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let's implement our own list collection</a:t>
            </a:r>
          </a:p>
          <a:p>
            <a:r>
              <a:rPr lang="en-US" dirty="0" smtClean="0"/>
              <a:t>The following operations are common to all types of lists: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 descr="Fig15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57" y="3007784"/>
            <a:ext cx="7091124" cy="280034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 particular to an ordered list: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Operations particular to an unordered lists: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 descr="Fig15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009246"/>
            <a:ext cx="4862688" cy="911754"/>
          </a:xfrm>
          <a:prstGeom prst="rect">
            <a:avLst/>
          </a:prstGeom>
        </p:spPr>
      </p:pic>
      <p:pic>
        <p:nvPicPr>
          <p:cNvPr id="8" name="Picture 7" descr="Fig15.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78" y="3910013"/>
            <a:ext cx="6354225" cy="128005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 descr="Fig15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358" y="654580"/>
            <a:ext cx="4958916" cy="53144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package </a:t>
            </a:r>
            <a:r>
              <a:rPr lang="en-US" sz="1100" dirty="0" err="1" smtClean="0">
                <a:latin typeface="Courier New"/>
                <a:cs typeface="Courier New"/>
              </a:rPr>
              <a:t>jsjf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java.util.Iterator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ListADT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defines the interface to a general list collection. Specific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types of lists will extend this interface to complete the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set of necessary operations.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interface </a:t>
            </a:r>
            <a:r>
              <a:rPr lang="en-US" sz="1100" dirty="0" err="1" smtClean="0">
                <a:latin typeface="Courier New"/>
                <a:cs typeface="Courier New"/>
              </a:rPr>
              <a:t>ListADT</a:t>
            </a:r>
            <a:r>
              <a:rPr lang="en-US" sz="1100" dirty="0" smtClean="0">
                <a:latin typeface="Courier New"/>
                <a:cs typeface="Courier New"/>
              </a:rPr>
              <a:t>&lt;T&gt; extends </a:t>
            </a:r>
            <a:r>
              <a:rPr lang="en-US" sz="1100" dirty="0" err="1" smtClean="0">
                <a:latin typeface="Courier New"/>
                <a:cs typeface="Courier New"/>
              </a:rPr>
              <a:t>Iterable</a:t>
            </a:r>
            <a:r>
              <a:rPr lang="en-US" sz="11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and returns the first element from this list.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first element from this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</a:t>
            </a:r>
            <a:r>
              <a:rPr lang="en-US" sz="1100" dirty="0" err="1" smtClean="0">
                <a:latin typeface="Courier New"/>
                <a:cs typeface="Courier New"/>
              </a:rPr>
              <a:t>removeFirst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and returns the last element from this list.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last element from this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</a:t>
            </a:r>
            <a:r>
              <a:rPr lang="en-US" sz="1100" dirty="0" err="1" smtClean="0">
                <a:latin typeface="Courier New"/>
                <a:cs typeface="Courier New"/>
              </a:rPr>
              <a:t>removeLast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and returns the specified element from this list.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removed from the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</a:t>
            </a:r>
            <a:r>
              <a:rPr lang="en-US" sz="1100" dirty="0" err="1" smtClean="0">
                <a:latin typeface="Courier New"/>
                <a:cs typeface="Courier New"/>
              </a:rPr>
              <a:t>remove(T</a:t>
            </a:r>
            <a:r>
              <a:rPr lang="en-US" sz="1100" dirty="0" smtClean="0">
                <a:latin typeface="Courier New"/>
                <a:cs typeface="Courier New"/>
              </a:rPr>
              <a:t> element);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the first element in this list.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reference to the first element in this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first();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the last element in this list.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reference to the last element in this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last();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true if this list contains the specified target element.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the target that is being sought in the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the list contains this element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boolean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contains(T</a:t>
            </a:r>
            <a:r>
              <a:rPr lang="en-US" sz="1100" dirty="0" smtClean="0">
                <a:latin typeface="Courier New"/>
                <a:cs typeface="Courier New"/>
              </a:rPr>
              <a:t> target);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true if this list contains no elements.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this list contains no elements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boolean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isEmpty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number of elements in this list.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integer representation of number of elements in this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size();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an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for the elements in this list.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an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over the elements in this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Iterator</a:t>
            </a:r>
            <a:r>
              <a:rPr lang="en-US" sz="1100" dirty="0" smtClean="0">
                <a:latin typeface="Courier New"/>
                <a:cs typeface="Courier New"/>
              </a:rPr>
              <a:t>&lt;T&gt; </a:t>
            </a:r>
            <a:r>
              <a:rPr lang="en-US" sz="1100" dirty="0" err="1" smtClean="0">
                <a:latin typeface="Courier New"/>
                <a:cs typeface="Courier New"/>
              </a:rPr>
              <a:t>iterator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string representation of this list.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string representation of this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String </a:t>
            </a:r>
            <a:r>
              <a:rPr lang="en-US" sz="1100" dirty="0" err="1" smtClean="0">
                <a:latin typeface="Courier New"/>
                <a:cs typeface="Courier New"/>
              </a:rPr>
              <a:t>toString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OrderedListADT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defines the interface to an ordered list collection. Only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Comparable elements are stored, kept in the order determined by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the inherent relationship among the elements.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interface </a:t>
            </a:r>
            <a:r>
              <a:rPr lang="en-US" sz="1200" dirty="0" err="1" smtClean="0">
                <a:latin typeface="Courier New"/>
                <a:cs typeface="Courier New"/>
              </a:rPr>
              <a:t>OrderedListADT</a:t>
            </a:r>
            <a:r>
              <a:rPr lang="en-US" sz="1200" dirty="0" smtClean="0">
                <a:latin typeface="Courier New"/>
                <a:cs typeface="Courier New"/>
              </a:rPr>
              <a:t>&lt;T&gt; extends </a:t>
            </a:r>
            <a:r>
              <a:rPr lang="en-US" sz="1200" dirty="0" err="1" smtClean="0">
                <a:latin typeface="Courier New"/>
                <a:cs typeface="Courier New"/>
              </a:rPr>
              <a:t>ListADT</a:t>
            </a:r>
            <a:r>
              <a:rPr lang="en-US" sz="12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to this list at the proper location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added to this list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add(T</a:t>
            </a:r>
            <a:r>
              <a:rPr lang="en-US" sz="1200" dirty="0" smtClean="0">
                <a:latin typeface="Courier New"/>
                <a:cs typeface="Courier New"/>
              </a:rPr>
              <a:t> element);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package </a:t>
            </a:r>
            <a:r>
              <a:rPr lang="en-US" sz="1000" dirty="0" err="1" smtClean="0">
                <a:latin typeface="Courier New"/>
                <a:cs typeface="Courier New"/>
              </a:rPr>
              <a:t>jsjf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UnorderedListADT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defines the interface to an unordered list collection.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Elements are stored in any order the user desires.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interface </a:t>
            </a:r>
            <a:r>
              <a:rPr lang="en-US" sz="1000" dirty="0" err="1" smtClean="0">
                <a:latin typeface="Courier New"/>
                <a:cs typeface="Courier New"/>
              </a:rPr>
              <a:t>UnorderedListADT</a:t>
            </a:r>
            <a:r>
              <a:rPr lang="en-US" sz="1000" dirty="0" smtClean="0">
                <a:latin typeface="Courier New"/>
                <a:cs typeface="Courier New"/>
              </a:rPr>
              <a:t>&lt;T&gt; extends </a:t>
            </a:r>
            <a:r>
              <a:rPr lang="en-US" sz="1000" dirty="0" err="1" smtClean="0">
                <a:latin typeface="Courier New"/>
                <a:cs typeface="Courier New"/>
              </a:rPr>
              <a:t>ListADT</a:t>
            </a:r>
            <a:r>
              <a:rPr lang="en-US" sz="10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to the front of this list.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added to the front of this list   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void </a:t>
            </a:r>
            <a:r>
              <a:rPr lang="en-US" sz="1000" dirty="0" err="1" smtClean="0">
                <a:latin typeface="Courier New"/>
                <a:cs typeface="Courier New"/>
              </a:rPr>
              <a:t>addToFront(T</a:t>
            </a:r>
            <a:r>
              <a:rPr lang="en-US" sz="1000" dirty="0" smtClean="0">
                <a:latin typeface="Courier New"/>
                <a:cs typeface="Courier New"/>
              </a:rPr>
              <a:t> element);  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to the rear of this list.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added to the rear of this list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addToRear(T</a:t>
            </a:r>
            <a:r>
              <a:rPr lang="en-US" sz="1200" dirty="0" smtClean="0">
                <a:latin typeface="Courier New"/>
                <a:cs typeface="Courier New"/>
              </a:rPr>
              <a:t> element); 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after the specified target.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added after the target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 the target is the item that the element will be added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               after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addAfter(T</a:t>
            </a:r>
            <a:r>
              <a:rPr lang="en-US" sz="1200" dirty="0" smtClean="0">
                <a:latin typeface="Courier New"/>
                <a:cs typeface="Courier New"/>
              </a:rPr>
              <a:t> element, T target);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elements in an </a:t>
            </a:r>
            <a:r>
              <a:rPr lang="en-US" i="1" dirty="0" smtClean="0"/>
              <a:t>ordered list</a:t>
            </a:r>
            <a:r>
              <a:rPr lang="en-US" dirty="0" smtClean="0"/>
              <a:t> are ordered by some inherent characteristic of the elements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names in alphabetical order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scores in ascending order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elements themselves determine where they are stored in the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List 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elements can be added anywhere in the list, shifting elements cannot be avoided</a:t>
            </a:r>
          </a:p>
          <a:p>
            <a:r>
              <a:rPr lang="en-US" dirty="0" smtClean="0"/>
              <a:t>So a straightforward implementation can be adopted: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5" descr="Fig15.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01" y="3564467"/>
            <a:ext cx="6149833" cy="211666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package </a:t>
            </a:r>
            <a:r>
              <a:rPr lang="en-US" sz="1100" dirty="0" err="1" smtClean="0">
                <a:latin typeface="Courier New"/>
                <a:cs typeface="Courier New"/>
              </a:rPr>
              <a:t>jsjf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jsjf.exceptions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ArrayList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an array implementation of a list. The front of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the list is kept at array index 0. This class will be extended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to create a specific kind of list.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abstract class </a:t>
            </a:r>
            <a:r>
              <a:rPr lang="en-US" sz="1100" dirty="0" err="1" smtClean="0">
                <a:latin typeface="Courier New"/>
                <a:cs typeface="Courier New"/>
              </a:rPr>
              <a:t>ArrayList</a:t>
            </a:r>
            <a:r>
              <a:rPr lang="en-US" sz="1100" dirty="0" smtClean="0">
                <a:latin typeface="Courier New"/>
                <a:cs typeface="Courier New"/>
              </a:rPr>
              <a:t>&lt;T&gt; implements </a:t>
            </a:r>
            <a:r>
              <a:rPr lang="en-US" sz="1100" dirty="0" err="1" smtClean="0">
                <a:latin typeface="Courier New"/>
                <a:cs typeface="Courier New"/>
              </a:rPr>
              <a:t>ListADT</a:t>
            </a:r>
            <a:r>
              <a:rPr lang="en-US" sz="1100" dirty="0" smtClean="0">
                <a:latin typeface="Courier New"/>
                <a:cs typeface="Courier New"/>
              </a:rPr>
              <a:t>&lt;T&gt;, </a:t>
            </a:r>
            <a:r>
              <a:rPr lang="en-US" sz="1100" dirty="0" err="1" smtClean="0">
                <a:latin typeface="Courier New"/>
                <a:cs typeface="Courier New"/>
              </a:rPr>
              <a:t>Iterable</a:t>
            </a:r>
            <a:r>
              <a:rPr lang="en-US" sz="11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private final static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DEFAULT_CAPACITY = 100;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private final static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NOT_FOUND = -1;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protected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rear;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protected T[] list;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protected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modCount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list using the default capacity.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ArrayList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this(DEFAULT_CAPACITY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list using the specified capacity.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initialCapacity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integer value of the size of the array list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ArrayList(int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initialCapacity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rear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list = (</a:t>
            </a:r>
            <a:r>
              <a:rPr lang="en-US" sz="1200" dirty="0" err="1" smtClean="0">
                <a:latin typeface="Courier New"/>
                <a:cs typeface="Courier New"/>
              </a:rPr>
              <a:t>T[])(new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Object[initialCapacity</a:t>
            </a:r>
            <a:r>
              <a:rPr lang="en-US" sz="1200" dirty="0" smtClean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  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and returns the specified element.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element the element to be removed and returned from the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removed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elememt</a:t>
            </a:r>
            <a:endParaRPr lang="en-US" sz="11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element is not in the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</a:t>
            </a:r>
            <a:r>
              <a:rPr lang="en-US" sz="1100" dirty="0" err="1" smtClean="0">
                <a:latin typeface="Courier New"/>
                <a:cs typeface="Courier New"/>
              </a:rPr>
              <a:t>remove(T</a:t>
            </a:r>
            <a:r>
              <a:rPr lang="en-US" sz="1100" dirty="0" smtClean="0">
                <a:latin typeface="Courier New"/>
                <a:cs typeface="Courier New"/>
              </a:rPr>
              <a:t> element)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T result;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index = </a:t>
            </a:r>
            <a:r>
              <a:rPr lang="en-US" sz="1100" dirty="0" err="1" smtClean="0">
                <a:latin typeface="Courier New"/>
                <a:cs typeface="Courier New"/>
              </a:rPr>
              <a:t>find(element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if (index == NOT_FOUND)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throw new </a:t>
            </a:r>
            <a:r>
              <a:rPr lang="en-US" sz="1100" dirty="0" err="1" smtClean="0">
                <a:latin typeface="Courier New"/>
                <a:cs typeface="Courier New"/>
              </a:rPr>
              <a:t>ElementNotFoundException("ArrayList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result = </a:t>
            </a:r>
            <a:r>
              <a:rPr lang="en-US" sz="1100" dirty="0" err="1" smtClean="0">
                <a:latin typeface="Courier New"/>
                <a:cs typeface="Courier New"/>
              </a:rPr>
              <a:t>list[index</a:t>
            </a:r>
            <a:r>
              <a:rPr lang="en-US" sz="11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rear--;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shift the appropriate elements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scan=index; scan &lt; rear; scan++)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list[scan</a:t>
            </a:r>
            <a:r>
              <a:rPr lang="en-US" sz="1100" dirty="0" smtClean="0">
                <a:latin typeface="Courier New"/>
                <a:cs typeface="Courier New"/>
              </a:rPr>
              <a:t>] = list[scan+1];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list[rear</a:t>
            </a:r>
            <a:r>
              <a:rPr lang="en-US" sz="1100" dirty="0" smtClean="0">
                <a:latin typeface="Courier New"/>
                <a:cs typeface="Courier New"/>
              </a:rPr>
              <a:t>] = null;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   </a:t>
            </a:r>
            <a:r>
              <a:rPr lang="en-US" sz="1100" dirty="0" err="1" smtClean="0">
                <a:latin typeface="Courier New"/>
                <a:cs typeface="Courier New"/>
              </a:rPr>
              <a:t>modCount</a:t>
            </a:r>
            <a:r>
              <a:rPr lang="en-US" sz="1100" dirty="0" smtClean="0">
                <a:latin typeface="Courier New"/>
                <a:cs typeface="Courier New"/>
              </a:rPr>
              <a:t>++;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true if this list contains the specified element.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the target element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the target is in the list, false otherwise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</a:t>
            </a:r>
            <a:r>
              <a:rPr lang="en-US" sz="1000" dirty="0" err="1" smtClean="0">
                <a:latin typeface="Courier New"/>
                <a:cs typeface="Courier New"/>
              </a:rPr>
              <a:t>boolean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contains(T</a:t>
            </a:r>
            <a:r>
              <a:rPr lang="en-US" sz="1000" dirty="0" smtClean="0">
                <a:latin typeface="Courier New"/>
                <a:cs typeface="Courier New"/>
              </a:rPr>
              <a:t> target)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return (</a:t>
            </a:r>
            <a:r>
              <a:rPr lang="en-US" sz="1000" dirty="0" err="1" smtClean="0">
                <a:latin typeface="Courier New"/>
                <a:cs typeface="Courier New"/>
              </a:rPr>
              <a:t>find(target</a:t>
            </a:r>
            <a:r>
              <a:rPr lang="en-US" sz="1000" dirty="0" smtClean="0">
                <a:latin typeface="Courier New"/>
                <a:cs typeface="Courier New"/>
              </a:rPr>
              <a:t>) != NOT_FOUND);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array index of the specified element, or the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constant NOT_FOUND if it is not found.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the target element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index of the target element, or the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        NOT_FOUND constant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private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find(T</a:t>
            </a:r>
            <a:r>
              <a:rPr lang="en-US" sz="1000" dirty="0" smtClean="0">
                <a:latin typeface="Courier New"/>
                <a:cs typeface="Courier New"/>
              </a:rPr>
              <a:t> target)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scan = 0;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result = NOT_FOUND;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if (!</a:t>
            </a:r>
            <a:r>
              <a:rPr lang="en-US" sz="1000" dirty="0" err="1" smtClean="0">
                <a:latin typeface="Courier New"/>
                <a:cs typeface="Courier New"/>
              </a:rPr>
              <a:t>isEmpty</a:t>
            </a:r>
            <a:r>
              <a:rPr lang="en-US" sz="10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while (result == NOT_FOUND &amp;&amp; scan &lt; rear)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if (</a:t>
            </a:r>
            <a:r>
              <a:rPr lang="en-US" sz="1000" dirty="0" err="1" smtClean="0">
                <a:latin typeface="Courier New"/>
                <a:cs typeface="Courier New"/>
              </a:rPr>
              <a:t>target.equals(list[scan</a:t>
            </a:r>
            <a:r>
              <a:rPr lang="en-US" sz="1000" dirty="0" smtClean="0">
                <a:latin typeface="Courier New"/>
                <a:cs typeface="Courier New"/>
              </a:rPr>
              <a:t>]))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result = scan;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else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scan++;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Comparable element to this list, keeping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the elements in sorted order.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added to the list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public void </a:t>
            </a:r>
            <a:r>
              <a:rPr lang="en-US" sz="1050" dirty="0" err="1" smtClean="0">
                <a:latin typeface="Courier New"/>
                <a:cs typeface="Courier New"/>
              </a:rPr>
              <a:t>add(T</a:t>
            </a:r>
            <a:r>
              <a:rPr lang="en-US" sz="1050" dirty="0" smtClean="0">
                <a:latin typeface="Courier New"/>
                <a:cs typeface="Courier New"/>
              </a:rPr>
              <a:t> element)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if (!(element </a:t>
            </a:r>
            <a:r>
              <a:rPr lang="en-US" sz="1050" dirty="0" err="1" smtClean="0">
                <a:latin typeface="Courier New"/>
                <a:cs typeface="Courier New"/>
              </a:rPr>
              <a:t>instanceof</a:t>
            </a:r>
            <a:r>
              <a:rPr lang="en-US" sz="1050" dirty="0" smtClean="0">
                <a:latin typeface="Courier New"/>
                <a:cs typeface="Courier New"/>
              </a:rPr>
              <a:t> Comparable))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	throw new </a:t>
            </a:r>
            <a:r>
              <a:rPr lang="en-US" sz="1050" dirty="0" err="1" smtClean="0">
                <a:latin typeface="Courier New"/>
                <a:cs typeface="Courier New"/>
              </a:rPr>
              <a:t>NonComparableElementException("OrderedList</a:t>
            </a:r>
            <a:r>
              <a:rPr lang="en-US" sz="105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Comparable&lt;T&gt; </a:t>
            </a:r>
            <a:r>
              <a:rPr lang="en-US" sz="1050" dirty="0" err="1" smtClean="0">
                <a:latin typeface="Courier New"/>
                <a:cs typeface="Courier New"/>
              </a:rPr>
              <a:t>comparableElement</a:t>
            </a:r>
            <a:r>
              <a:rPr lang="en-US" sz="1050" dirty="0" smtClean="0">
                <a:latin typeface="Courier New"/>
                <a:cs typeface="Courier New"/>
              </a:rPr>
              <a:t> = (Comparable&lt;T&gt;)element;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if (size() == </a:t>
            </a:r>
            <a:r>
              <a:rPr lang="en-US" sz="1050" dirty="0" err="1" smtClean="0">
                <a:latin typeface="Courier New"/>
                <a:cs typeface="Courier New"/>
              </a:rPr>
              <a:t>list.length</a:t>
            </a:r>
            <a:r>
              <a:rPr lang="en-US" sz="105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</a:t>
            </a:r>
            <a:r>
              <a:rPr lang="en-US" sz="1050" dirty="0" err="1" smtClean="0">
                <a:latin typeface="Courier New"/>
                <a:cs typeface="Courier New"/>
              </a:rPr>
              <a:t>expandCapacity</a:t>
            </a:r>
            <a:r>
              <a:rPr lang="en-US" sz="105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scan = 0;  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find the insertion location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while (scan &lt; rear &amp;&amp; </a:t>
            </a:r>
            <a:r>
              <a:rPr lang="en-US" sz="1050" dirty="0" err="1" smtClean="0">
                <a:latin typeface="Courier New"/>
                <a:cs typeface="Courier New"/>
              </a:rPr>
              <a:t>comparableElement.compareTo(list[scan</a:t>
            </a:r>
            <a:r>
              <a:rPr lang="en-US" sz="1050" dirty="0" smtClean="0">
                <a:latin typeface="Courier New"/>
                <a:cs typeface="Courier New"/>
              </a:rPr>
              <a:t>]) &gt; 0)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scan++;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shift existing elements up one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for (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shift=rear; shift &gt; scan; shift--)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</a:t>
            </a:r>
            <a:r>
              <a:rPr lang="en-US" sz="1050" dirty="0" err="1" smtClean="0">
                <a:latin typeface="Courier New"/>
                <a:cs typeface="Courier New"/>
              </a:rPr>
              <a:t>list[shift</a:t>
            </a:r>
            <a:r>
              <a:rPr lang="en-US" sz="1050" dirty="0" smtClean="0">
                <a:latin typeface="Courier New"/>
                <a:cs typeface="Courier New"/>
              </a:rPr>
              <a:t>] = list[shift-1];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insert element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</a:t>
            </a:r>
            <a:r>
              <a:rPr lang="en-US" sz="1050" dirty="0" err="1" smtClean="0">
                <a:latin typeface="Courier New"/>
                <a:cs typeface="Courier New"/>
              </a:rPr>
              <a:t>list[scan</a:t>
            </a:r>
            <a:r>
              <a:rPr lang="en-US" sz="1050" dirty="0" smtClean="0">
                <a:latin typeface="Courier New"/>
                <a:cs typeface="Courier New"/>
              </a:rPr>
              <a:t>] = element;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rear++;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  </a:t>
            </a:r>
            <a:r>
              <a:rPr lang="en-US" sz="1050" dirty="0" err="1" smtClean="0">
                <a:latin typeface="Courier New"/>
                <a:cs typeface="Courier New"/>
              </a:rPr>
              <a:t>modCount</a:t>
            </a:r>
            <a:r>
              <a:rPr lang="en-US" sz="1050" dirty="0" smtClean="0">
                <a:latin typeface="Courier New"/>
                <a:cs typeface="Courier New"/>
              </a:rPr>
              <a:t>++;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after the specified target element.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Throws an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target is not found.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added after the target element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 the target that the element is to be added after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void </a:t>
            </a:r>
            <a:r>
              <a:rPr lang="en-US" sz="1000" dirty="0" err="1" smtClean="0">
                <a:latin typeface="Courier New"/>
                <a:cs typeface="Courier New"/>
              </a:rPr>
              <a:t>addAfter(T</a:t>
            </a:r>
            <a:r>
              <a:rPr lang="en-US" sz="1000" dirty="0" smtClean="0">
                <a:latin typeface="Courier New"/>
                <a:cs typeface="Courier New"/>
              </a:rPr>
              <a:t> element, T target)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if (size() == </a:t>
            </a:r>
            <a:r>
              <a:rPr lang="en-US" sz="1000" dirty="0" err="1" smtClean="0">
                <a:latin typeface="Courier New"/>
                <a:cs typeface="Courier New"/>
              </a:rPr>
              <a:t>list.length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expandCapacity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scan = 0;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find the insertion point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while (scan &lt; rear &amp;&amp; !</a:t>
            </a:r>
            <a:r>
              <a:rPr lang="en-US" sz="1000" dirty="0" err="1" smtClean="0">
                <a:latin typeface="Courier New"/>
                <a:cs typeface="Courier New"/>
              </a:rPr>
              <a:t>target.equals(list[scan</a:t>
            </a:r>
            <a:r>
              <a:rPr lang="en-US" sz="1000" dirty="0" smtClean="0">
                <a:latin typeface="Courier New"/>
                <a:cs typeface="Courier New"/>
              </a:rPr>
              <a:t>]))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scan++;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if (scan == rear)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throw new </a:t>
            </a:r>
            <a:r>
              <a:rPr lang="en-US" sz="1000" dirty="0" err="1" smtClean="0">
                <a:latin typeface="Courier New"/>
                <a:cs typeface="Courier New"/>
              </a:rPr>
              <a:t>ElementNotFoundException("UnorderedList</a:t>
            </a:r>
            <a:r>
              <a:rPr lang="en-US" sz="10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scan++;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shift elements up one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for (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shift=rear; shift &gt; scan; shift--)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list[shift</a:t>
            </a:r>
            <a:r>
              <a:rPr lang="en-US" sz="1000" dirty="0" smtClean="0">
                <a:latin typeface="Courier New"/>
                <a:cs typeface="Courier New"/>
              </a:rPr>
              <a:t>] = list[shift-1];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insert element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  </a:t>
            </a:r>
            <a:r>
              <a:rPr lang="en-US" sz="1000" dirty="0" err="1" smtClean="0">
                <a:latin typeface="Courier New"/>
                <a:cs typeface="Courier New"/>
              </a:rPr>
              <a:t>list[scan</a:t>
            </a:r>
            <a:r>
              <a:rPr lang="en-US" sz="1000" dirty="0" smtClean="0">
                <a:latin typeface="Courier New"/>
                <a:cs typeface="Courier New"/>
              </a:rPr>
              <a:t>] = element;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rear++;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  </a:t>
            </a:r>
            <a:r>
              <a:rPr lang="en-US" sz="1000" dirty="0" err="1" smtClean="0">
                <a:latin typeface="Courier New"/>
                <a:cs typeface="Courier New"/>
              </a:rPr>
              <a:t>modCount</a:t>
            </a:r>
            <a:r>
              <a:rPr lang="en-US" sz="1000" dirty="0" smtClean="0">
                <a:latin typeface="Courier New"/>
                <a:cs typeface="Courier New"/>
              </a:rPr>
              <a:t>++;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List with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classic linked list is an obvious choice for implementing a list collection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LinearNode</a:t>
            </a:r>
            <a:r>
              <a:rPr lang="en-US" dirty="0" smtClean="0"/>
              <a:t> class introduced earlier is reused here</a:t>
            </a:r>
          </a:p>
          <a:p>
            <a:r>
              <a:rPr lang="en-US" dirty="0" smtClean="0"/>
              <a:t>Both </a:t>
            </a:r>
            <a:r>
              <a:rPr lang="en-US" dirty="0" smtClean="0">
                <a:latin typeface="Courier New"/>
                <a:cs typeface="Courier New"/>
              </a:rPr>
              <a:t>head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tail</a:t>
            </a:r>
            <a:r>
              <a:rPr lang="en-US" dirty="0" smtClean="0"/>
              <a:t> references are maintained, as well as an integer </a:t>
            </a:r>
            <a:r>
              <a:rPr lang="en-US" dirty="0" smtClean="0">
                <a:latin typeface="Courier New"/>
                <a:cs typeface="Courier New"/>
              </a:rPr>
              <a:t>count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jsjf.exceptions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LinkedList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a linked implementation of a list.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abstract class </a:t>
            </a:r>
            <a:r>
              <a:rPr lang="en-US" sz="1200" dirty="0" err="1" smtClean="0">
                <a:latin typeface="Courier New"/>
                <a:cs typeface="Courier New"/>
              </a:rPr>
              <a:t>LinkedList</a:t>
            </a:r>
            <a:r>
              <a:rPr lang="en-US" sz="1200" dirty="0" smtClean="0">
                <a:latin typeface="Courier New"/>
                <a:cs typeface="Courier New"/>
              </a:rPr>
              <a:t>&lt;T&gt; implements </a:t>
            </a:r>
            <a:r>
              <a:rPr lang="en-US" sz="1200" dirty="0" err="1" smtClean="0">
                <a:latin typeface="Courier New"/>
                <a:cs typeface="Courier New"/>
              </a:rPr>
              <a:t>ListADT</a:t>
            </a:r>
            <a:r>
              <a:rPr lang="en-US" sz="1200" dirty="0" smtClean="0">
                <a:latin typeface="Courier New"/>
                <a:cs typeface="Courier New"/>
              </a:rPr>
              <a:t>&lt;T&gt;, </a:t>
            </a:r>
            <a:r>
              <a:rPr lang="en-US" sz="1200" dirty="0" err="1" smtClean="0">
                <a:latin typeface="Courier New"/>
                <a:cs typeface="Courier New"/>
              </a:rPr>
              <a:t>Iterable</a:t>
            </a:r>
            <a:r>
              <a:rPr lang="en-US" sz="12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protected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protected </a:t>
            </a:r>
            <a:r>
              <a:rPr lang="en-US" sz="1200" dirty="0" err="1" smtClean="0">
                <a:latin typeface="Courier New"/>
                <a:cs typeface="Courier New"/>
              </a:rPr>
              <a:t>LinearNode</a:t>
            </a:r>
            <a:r>
              <a:rPr lang="en-US" sz="1200" dirty="0" smtClean="0">
                <a:latin typeface="Courier New"/>
                <a:cs typeface="Courier New"/>
              </a:rPr>
              <a:t>&lt;T&gt; head, tail;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protected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list.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LinkedList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count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head = tail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the first instance of the specified element from this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list and returns a reference to it. Throws an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if the list is empty. Throws a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specified element is not found in the list.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targetElement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to be removed from the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reference to the removed element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list is empty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@throws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target element is not found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</a:t>
            </a:r>
            <a:r>
              <a:rPr lang="en-US" sz="1100" dirty="0" err="1" smtClean="0">
                <a:latin typeface="Courier New"/>
                <a:cs typeface="Courier New"/>
              </a:rPr>
              <a:t>remove(T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targetElement</a:t>
            </a:r>
            <a:r>
              <a:rPr lang="en-US" sz="1100" dirty="0" smtClean="0">
                <a:latin typeface="Courier New"/>
                <a:cs typeface="Courier New"/>
              </a:rPr>
              <a:t>) throws </a:t>
            </a:r>
            <a:r>
              <a:rPr lang="en-US" sz="1100" dirty="0" err="1" smtClean="0">
                <a:latin typeface="Courier New"/>
                <a:cs typeface="Courier New"/>
              </a:rPr>
              <a:t>EmptyCollectionException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ElementNotFoundException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if (</a:t>
            </a:r>
            <a:r>
              <a:rPr lang="en-US" sz="1100" dirty="0" err="1" smtClean="0">
                <a:latin typeface="Courier New"/>
                <a:cs typeface="Courier New"/>
              </a:rPr>
              <a:t>isEmpty</a:t>
            </a:r>
            <a:r>
              <a:rPr lang="en-US" sz="11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throw new </a:t>
            </a:r>
            <a:r>
              <a:rPr lang="en-US" sz="1100" dirty="0" err="1" smtClean="0">
                <a:latin typeface="Courier New"/>
                <a:cs typeface="Courier New"/>
              </a:rPr>
              <a:t>EmptyCollectionException("LinkedList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boolean</a:t>
            </a:r>
            <a:r>
              <a:rPr lang="en-US" sz="1100" dirty="0" smtClean="0">
                <a:latin typeface="Courier New"/>
                <a:cs typeface="Courier New"/>
              </a:rPr>
              <a:t> found = false;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LinearNode</a:t>
            </a:r>
            <a:r>
              <a:rPr lang="en-US" sz="1100" dirty="0" smtClean="0">
                <a:latin typeface="Courier New"/>
                <a:cs typeface="Courier New"/>
              </a:rPr>
              <a:t>&lt;T&gt; previous = null;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LinearNode</a:t>
            </a:r>
            <a:r>
              <a:rPr lang="en-US" sz="1100" dirty="0" smtClean="0">
                <a:latin typeface="Courier New"/>
                <a:cs typeface="Courier New"/>
              </a:rPr>
              <a:t>&lt;T&gt; current = head;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while (current != null &amp;&amp; !found)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if (</a:t>
            </a:r>
            <a:r>
              <a:rPr lang="en-US" sz="1100" dirty="0" err="1" smtClean="0">
                <a:latin typeface="Courier New"/>
                <a:cs typeface="Courier New"/>
              </a:rPr>
              <a:t>targetElement.equals(current.getElement</a:t>
            </a:r>
            <a:r>
              <a:rPr lang="en-US" sz="1100" dirty="0" smtClean="0">
                <a:latin typeface="Courier New"/>
                <a:cs typeface="Courier New"/>
              </a:rPr>
              <a:t>()))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found = true;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previous = current;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current = </a:t>
            </a:r>
            <a:r>
              <a:rPr lang="en-US" sz="1100" dirty="0" err="1" smtClean="0">
                <a:latin typeface="Courier New"/>
                <a:cs typeface="Courier New"/>
              </a:rPr>
              <a:t>current.getNext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ordered list: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Fig15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961" y="2369342"/>
            <a:ext cx="5130597" cy="292232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(!found)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throw new </a:t>
            </a:r>
            <a:r>
              <a:rPr lang="en-US" sz="1200" dirty="0" err="1" smtClean="0">
                <a:latin typeface="Courier New"/>
                <a:cs typeface="Courier New"/>
              </a:rPr>
              <a:t>ElementNotFoundException("LinkedList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(size() == 1)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only one element in the list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head = tail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if (</a:t>
            </a:r>
            <a:r>
              <a:rPr lang="en-US" sz="1200" dirty="0" err="1" smtClean="0">
                <a:latin typeface="Courier New"/>
                <a:cs typeface="Courier New"/>
              </a:rPr>
              <a:t>current.equals(head</a:t>
            </a:r>
            <a:r>
              <a:rPr lang="en-US" sz="1200" dirty="0" smtClean="0">
                <a:latin typeface="Courier New"/>
                <a:cs typeface="Courier New"/>
              </a:rPr>
              <a:t>))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target is at the head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head = </a:t>
            </a:r>
            <a:r>
              <a:rPr lang="en-US" sz="1200" dirty="0" err="1" smtClean="0">
                <a:latin typeface="Courier New"/>
                <a:cs typeface="Courier New"/>
              </a:rPr>
              <a:t>current.getNext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if (</a:t>
            </a:r>
            <a:r>
              <a:rPr lang="en-US" sz="1200" dirty="0" err="1" smtClean="0">
                <a:latin typeface="Courier New"/>
                <a:cs typeface="Courier New"/>
              </a:rPr>
              <a:t>current.equals(tail</a:t>
            </a:r>
            <a:r>
              <a:rPr lang="en-US" sz="1200" dirty="0" smtClean="0">
                <a:latin typeface="Courier New"/>
                <a:cs typeface="Courier New"/>
              </a:rPr>
              <a:t>))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target is at the tail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tail = previous;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tail.setNext(null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target is in the middle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previous.setNext(current.getNext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count--;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current.getElement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an order to the elements in an </a:t>
            </a:r>
            <a:r>
              <a:rPr lang="en-US" i="1" dirty="0" smtClean="0"/>
              <a:t>unordered list</a:t>
            </a:r>
            <a:r>
              <a:rPr lang="en-US" dirty="0" smtClean="0"/>
              <a:t>, but that order is not based on element characteristics</a:t>
            </a:r>
          </a:p>
          <a:p>
            <a:r>
              <a:rPr lang="en-US" dirty="0" smtClean="0"/>
              <a:t>The user of the list determines the order of the elements</a:t>
            </a:r>
          </a:p>
          <a:p>
            <a:r>
              <a:rPr lang="en-US" dirty="0" smtClean="0"/>
              <a:t>A new element can be put on the front or the rear of the list, or it can be inserted after a particular element already in the list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unordered list: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Fig15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79" y="2906713"/>
            <a:ext cx="5027767" cy="17499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</a:t>
            </a:r>
            <a:r>
              <a:rPr lang="en-US" i="1" dirty="0" smtClean="0"/>
              <a:t>indexed list</a:t>
            </a:r>
            <a:r>
              <a:rPr lang="en-US" dirty="0" smtClean="0"/>
              <a:t>, elements are referenced by their numeric position in the list</a:t>
            </a:r>
          </a:p>
          <a:p>
            <a:r>
              <a:rPr lang="en-US" dirty="0" smtClean="0"/>
              <a:t>Like an unordered list, there is no inherent relationship among the elements</a:t>
            </a:r>
          </a:p>
          <a:p>
            <a:r>
              <a:rPr lang="en-US" dirty="0" smtClean="0"/>
              <a:t>The user can determine the order</a:t>
            </a:r>
          </a:p>
          <a:p>
            <a:r>
              <a:rPr lang="en-US" dirty="0" smtClean="0"/>
              <a:t>Every time the list changes, the indexes are updated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indexed list: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Fig15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783" y="2555347"/>
            <a:ext cx="6172471" cy="23129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2818</Words>
  <Application>Microsoft Macintosh PowerPoint</Application>
  <PresentationFormat>On-screen Show (4:3)</PresentationFormat>
  <Paragraphs>908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Calibri</vt:lpstr>
      <vt:lpstr>Courier New</vt:lpstr>
      <vt:lpstr>Arial</vt:lpstr>
      <vt:lpstr>Office Theme</vt:lpstr>
      <vt:lpstr>PowerPoint Presentation</vt:lpstr>
      <vt:lpstr>Chapter Scope</vt:lpstr>
      <vt:lpstr>Lists</vt:lpstr>
      <vt:lpstr>Ordered Lists</vt:lpstr>
      <vt:lpstr>Ordered Lists</vt:lpstr>
      <vt:lpstr>Unordered Lists</vt:lpstr>
      <vt:lpstr>Unordered Lists</vt:lpstr>
      <vt:lpstr>Indexed Lists</vt:lpstr>
      <vt:lpstr>Indexed Lists</vt:lpstr>
      <vt:lpstr>Lists in the Java API</vt:lpstr>
      <vt:lpstr>Lists in the Java API</vt:lpstr>
      <vt:lpstr>Program of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Serialization</vt:lpstr>
      <vt:lpstr>xxx</vt:lpstr>
      <vt:lpstr>The Josephus Problem</vt:lpstr>
      <vt:lpstr>PowerPoint Presentation</vt:lpstr>
      <vt:lpstr>PowerPoint Presentation</vt:lpstr>
      <vt:lpstr>Implementing Lists</vt:lpstr>
      <vt:lpstr>Implementing Lists</vt:lpstr>
      <vt:lpstr>xxx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Implementing a List with an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Implementing a List with Links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17</cp:revision>
  <dcterms:created xsi:type="dcterms:W3CDTF">2013-07-09T14:27:50Z</dcterms:created>
  <dcterms:modified xsi:type="dcterms:W3CDTF">2017-01-04T14:59:25Z</dcterms:modified>
</cp:coreProperties>
</file>