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8" r:id="rId4"/>
    <p:sldId id="309" r:id="rId5"/>
    <p:sldId id="289" r:id="rId6"/>
    <p:sldId id="290" r:id="rId7"/>
    <p:sldId id="310" r:id="rId8"/>
    <p:sldId id="311" r:id="rId9"/>
    <p:sldId id="312" r:id="rId10"/>
    <p:sldId id="313" r:id="rId11"/>
    <p:sldId id="296" r:id="rId12"/>
    <p:sldId id="297" r:id="rId13"/>
    <p:sldId id="298" r:id="rId14"/>
    <p:sldId id="299" r:id="rId15"/>
    <p:sldId id="300" r:id="rId16"/>
    <p:sldId id="301" r:id="rId17"/>
    <p:sldId id="281" r:id="rId18"/>
    <p:sldId id="314" r:id="rId19"/>
    <p:sldId id="291" r:id="rId20"/>
    <p:sldId id="292" r:id="rId21"/>
    <p:sldId id="315" r:id="rId22"/>
    <p:sldId id="293" r:id="rId23"/>
    <p:sldId id="294" r:id="rId24"/>
    <p:sldId id="295" r:id="rId25"/>
    <p:sldId id="307" r:id="rId26"/>
    <p:sldId id="316" r:id="rId27"/>
    <p:sldId id="302" r:id="rId28"/>
    <p:sldId id="303" r:id="rId29"/>
    <p:sldId id="304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16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Iterators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8" y="1161124"/>
            <a:ext cx="3154314" cy="3963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ProgramOfStudy</a:t>
            </a:r>
            <a:r>
              <a:rPr lang="en-US" dirty="0" smtClean="0"/>
              <a:t> class was introduced in the last chapter</a:t>
            </a:r>
          </a:p>
          <a:p>
            <a:r>
              <a:rPr lang="en-US" dirty="0" smtClean="0"/>
              <a:t>It implements the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Its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method returns the iterator provided by the list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POSGrades</a:t>
            </a:r>
            <a:r>
              <a:rPr lang="en-US" dirty="0" smtClean="0"/>
              <a:t> class uses a for-each loop to print courses with a grade of A or A-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java.io.Serializable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java.util.LinkedList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Program of Study, a list of courses taken and planned, for an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individual student.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&lt;Course&gt;, </a:t>
            </a:r>
            <a:r>
              <a:rPr lang="en-US" sz="1100" dirty="0" err="1" smtClean="0">
                <a:latin typeface="Courier New"/>
                <a:cs typeface="Courier New"/>
              </a:rPr>
              <a:t>Serializable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private List&lt;Course&gt; list;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an initially empty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list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&lt;Course&gt;();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to the end of the course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course the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addCourse(Course</a:t>
            </a:r>
            <a:r>
              <a:rPr lang="en-US" sz="11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(course !=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list.add(course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Finds and returns the course matching the specified prefix and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course, or null if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Course </a:t>
            </a:r>
            <a:r>
              <a:rPr lang="en-US" sz="1100" dirty="0" err="1" smtClean="0">
                <a:latin typeface="Courier New"/>
                <a:cs typeface="Courier New"/>
              </a:rPr>
              <a:t>find(String</a:t>
            </a:r>
            <a:r>
              <a:rPr lang="en-US" sz="1100" dirty="0" smtClean="0">
                <a:latin typeface="Courier New"/>
                <a:cs typeface="Courier New"/>
              </a:rPr>
              <a:t> prefix,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number)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if (</a:t>
            </a:r>
            <a:r>
              <a:rPr lang="en-US" sz="1100" dirty="0" err="1" smtClean="0">
                <a:latin typeface="Courier New"/>
                <a:cs typeface="Courier New"/>
              </a:rPr>
              <a:t>prefix.equals(course.getPrefix</a:t>
            </a:r>
            <a:r>
              <a:rPr lang="en-US" sz="11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	number == </a:t>
            </a:r>
            <a:r>
              <a:rPr lang="en-US" sz="1100" dirty="0" err="1" smtClean="0">
                <a:latin typeface="Courier New"/>
                <a:cs typeface="Courier New"/>
              </a:rPr>
              <a:t>course.getNumber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return course;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after the target course. Does nothing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after which the new course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course to add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addCourseAfter(Course</a:t>
            </a:r>
            <a:r>
              <a:rPr lang="en-US" sz="1200" dirty="0" smtClean="0">
                <a:latin typeface="Courier New"/>
                <a:cs typeface="Courier New"/>
              </a:rPr>
              <a:t> target, Course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(target == null ||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list.indexOf(target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list.add(targetIndex</a:t>
            </a:r>
            <a:r>
              <a:rPr lang="en-US" sz="1200" dirty="0" smtClean="0">
                <a:latin typeface="Courier New"/>
                <a:cs typeface="Courier New"/>
              </a:rPr>
              <a:t> + 1,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Replaces the specified target course with the new course. Does nothing if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to be replaced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replace(Course</a:t>
            </a:r>
            <a:r>
              <a:rPr lang="en-US" sz="1100" dirty="0" smtClean="0">
                <a:latin typeface="Courier New"/>
                <a:cs typeface="Courier New"/>
              </a:rPr>
              <a:t> target, Course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(target == null ||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list.indexOf(target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list.set(targetIndex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Program of Study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String result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result += course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an iterator for this Program of Study.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an iterator for the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Iterator&lt;Course&gt; iterator()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</a:t>
            </a:r>
            <a:r>
              <a:rPr lang="en-US" sz="1200" dirty="0" err="1" smtClean="0">
                <a:latin typeface="Courier New"/>
                <a:cs typeface="Courier New"/>
              </a:rPr>
              <a:t>list.iterator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Saves a serialized version of this Program of Study to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file name.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name under which the POS will be stored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save(String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FileOutputStream(fileName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ObjectOutputStream(fos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oos.writeObject(this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oos.flush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oos.close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Loads a serialized Program of Study from the specified file.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from which the POS is read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loaded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ClassNotFoundException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load(String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ClassNotFoundException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FileInputStream(fileName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ObjectInputStream(fis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(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 err="1" smtClean="0">
                <a:latin typeface="Courier New"/>
                <a:cs typeface="Courier New"/>
              </a:rPr>
              <a:t>ois.readObject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ois.close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pos;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java.io.IOException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Iterable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(and the technique for reading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a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serialzed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from a file).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POSGrades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Reads a serialized Program of Study, then prints all courses in which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a grade of A or A- was earned.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throws Exception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ProgramOfStudy</a:t>
            </a:r>
            <a:r>
              <a:rPr lang="en-US" sz="1000" dirty="0" smtClean="0">
                <a:latin typeface="Courier New"/>
                <a:cs typeface="Courier New"/>
              </a:rPr>
              <a:t> pos = </a:t>
            </a:r>
            <a:r>
              <a:rPr lang="en-US" sz="1000" dirty="0" err="1" smtClean="0">
                <a:latin typeface="Courier New"/>
                <a:cs typeface="Courier New"/>
              </a:rPr>
              <a:t>ProgramOfStudy.load("ProgramOfStudy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System.out.println("Classes</a:t>
            </a:r>
            <a:r>
              <a:rPr lang="en-US" sz="1000" dirty="0" smtClean="0">
                <a:latin typeface="Courier New"/>
                <a:cs typeface="Courier New"/>
              </a:rPr>
              <a:t> with Grades of A or A-\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for (Course course : pos)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if (</a:t>
            </a:r>
            <a:r>
              <a:rPr lang="en-US" sz="1000" dirty="0" err="1" smtClean="0">
                <a:latin typeface="Courier New"/>
                <a:cs typeface="Courier New"/>
              </a:rPr>
              <a:t>course.getGrade().equals("A</a:t>
            </a:r>
            <a:r>
              <a:rPr lang="en-US" sz="1000" dirty="0" smtClean="0">
                <a:latin typeface="Courier New"/>
                <a:cs typeface="Courier New"/>
              </a:rPr>
              <a:t>") || </a:t>
            </a:r>
            <a:r>
              <a:rPr lang="en-US" sz="1000" dirty="0" err="1" smtClean="0">
                <a:latin typeface="Courier New"/>
                <a:cs typeface="Courier New"/>
              </a:rPr>
              <a:t>course.getGrade().equals("A</a:t>
            </a:r>
            <a:r>
              <a:rPr lang="en-US" sz="1000" dirty="0" smtClean="0">
                <a:latin typeface="Courier New"/>
                <a:cs typeface="Courier New"/>
              </a:rPr>
              <a:t>-"))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System.out.println(course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we'll use an iterator to remove any course in the program of study that doesn't already have a grade</a:t>
            </a:r>
          </a:p>
          <a:p>
            <a:r>
              <a:rPr lang="en-US" dirty="0" smtClean="0"/>
              <a:t>Since the </a:t>
            </a:r>
            <a:r>
              <a:rPr lang="en-US" dirty="0" err="1" smtClean="0"/>
              <a:t>iterator's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remove</a:t>
            </a:r>
            <a:r>
              <a:rPr lang="en-US" dirty="0" smtClean="0"/>
              <a:t> method will be used, we cannot use a for-each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java.util.Iterator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explicit iterator.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POSClear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Reads a serialized Program of Study, then removes all courses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don't have a grade.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Exception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</a:t>
            </a:r>
            <a:r>
              <a:rPr lang="en-US" sz="1200" dirty="0" err="1" smtClean="0">
                <a:latin typeface="Courier New"/>
                <a:cs typeface="Courier New"/>
              </a:rPr>
              <a:t>ProgramOfStudy.load("ProgramOfStudy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System.out.println("Removing</a:t>
            </a:r>
            <a:r>
              <a:rPr lang="en-US" sz="1200" dirty="0" smtClean="0">
                <a:latin typeface="Courier New"/>
                <a:cs typeface="Courier New"/>
              </a:rPr>
              <a:t> courses with no grades.\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an iterator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Interable</a:t>
            </a:r>
            <a:r>
              <a:rPr lang="en-US" dirty="0" smtClean="0"/>
              <a:t> interfaces</a:t>
            </a:r>
          </a:p>
          <a:p>
            <a:r>
              <a:rPr lang="en-US" dirty="0" smtClean="0"/>
              <a:t>The concept of fail-fast collections</a:t>
            </a:r>
          </a:p>
          <a:p>
            <a:r>
              <a:rPr lang="en-US" dirty="0" smtClean="0"/>
              <a:t>Using iterators to solve problems</a:t>
            </a:r>
          </a:p>
          <a:p>
            <a:r>
              <a:rPr lang="en-US" dirty="0" smtClean="0"/>
              <a:t>Iterator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Iterator&lt;Course&gt; </a:t>
            </a:r>
            <a:r>
              <a:rPr lang="en-US" sz="1200" dirty="0" err="1" smtClean="0">
                <a:latin typeface="Courier New"/>
                <a:cs typeface="Courier New"/>
              </a:rPr>
              <a:t>itr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pos.iterator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itr.hasNext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Course course = </a:t>
            </a:r>
            <a:r>
              <a:rPr lang="en-US" sz="1200" dirty="0" err="1" smtClean="0">
                <a:latin typeface="Courier New"/>
                <a:cs typeface="Courier New"/>
              </a:rPr>
              <a:t>itr.next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course.taken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itr.remove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pos.save("ProgramOfStudy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Array-based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class contains a private inner class that defines an iterator for the list</a:t>
            </a:r>
          </a:p>
          <a:p>
            <a:r>
              <a:rPr lang="en-US" dirty="0" smtClean="0"/>
              <a:t>An iterator is an appropriate use for an inner class because of its intimate relationship with the outer class (the collection)</a:t>
            </a:r>
          </a:p>
          <a:p>
            <a:r>
              <a:rPr lang="en-US" dirty="0" smtClean="0"/>
              <a:t>It maintains a modification count that is initialized to the current number of elements in the collection</a:t>
            </a:r>
          </a:p>
          <a:p>
            <a:r>
              <a:rPr lang="en-US" dirty="0" smtClean="0"/>
              <a:t>If those counts get out of a sync, the iterator throws a </a:t>
            </a:r>
            <a:r>
              <a:rPr lang="en-US" sz="3027" dirty="0" err="1" smtClean="0">
                <a:latin typeface="Courier New"/>
                <a:cs typeface="Courier New"/>
              </a:rPr>
              <a:t>ConcurrentModificationException</a:t>
            </a:r>
            <a:endParaRPr lang="en-US" sz="3027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iterator over the elements of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class </a:t>
            </a:r>
            <a:r>
              <a:rPr lang="en-US" sz="1200" dirty="0" err="1" smtClean="0"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latin typeface="Courier New"/>
                <a:cs typeface="Courier New"/>
              </a:rPr>
              <a:t> implements Iterator&lt;T&gt;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/**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Sets up this iterator using the specified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latin typeface="Courier New"/>
                <a:cs typeface="Courier New"/>
              </a:rPr>
              <a:t>param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the current modification count for the </a:t>
            </a:r>
            <a:r>
              <a:rPr lang="en-US" sz="1200" dirty="0" err="1" smtClean="0">
                <a:latin typeface="Courier New"/>
                <a:cs typeface="Courier New"/>
              </a:rPr>
              <a:t>ArrayList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true if this iterator has at least one more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to deliver in the iteration.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true if this iterator has at least one more element to deliver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while the iterator is in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!=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(current &lt; rear);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the next element in the iteration. If there are no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more elements in this iteration,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thrown.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the next element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an element not found exception occurs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T next()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(!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</a:t>
            </a:r>
            <a:r>
              <a:rPr lang="en-US" sz="1200" dirty="0" err="1" smtClean="0">
                <a:latin typeface="Courier New"/>
                <a:cs typeface="Courier New"/>
              </a:rPr>
              <a:t>list[current</a:t>
            </a:r>
            <a:r>
              <a:rPr lang="en-US" sz="1200" dirty="0" smtClean="0">
                <a:latin typeface="Courier New"/>
                <a:cs typeface="Courier New"/>
              </a:rPr>
              <a:t> - 1];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The remove operation is not supported in this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remove method is called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void remove() throws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throw new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Linked-Based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an iterator can use links</a:t>
            </a:r>
          </a:p>
          <a:p>
            <a:r>
              <a:rPr lang="en-US" dirty="0" smtClean="0"/>
              <a:t>Like the previous example, the </a:t>
            </a:r>
            <a:r>
              <a:rPr lang="en-US" dirty="0" err="1" smtClean="0">
                <a:latin typeface="Courier New"/>
                <a:cs typeface="Courier New"/>
              </a:rPr>
              <a:t>LinkedListItertor</a:t>
            </a:r>
            <a:r>
              <a:rPr lang="en-US" dirty="0" smtClean="0"/>
              <a:t> class is implemented as a private inner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iterator for a linked list of linear nodes.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class </a:t>
            </a:r>
            <a:r>
              <a:rPr lang="en-US" sz="1200" dirty="0" err="1" smtClean="0">
                <a:latin typeface="Courier New"/>
                <a:cs typeface="Courier New"/>
              </a:rPr>
              <a:t>LinkedListIterator</a:t>
            </a:r>
            <a:r>
              <a:rPr lang="en-US" sz="1200" dirty="0" smtClean="0">
                <a:latin typeface="Courier New"/>
                <a:cs typeface="Courier New"/>
              </a:rPr>
              <a:t> implements Iterator&lt;T&gt;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number of elements in the collection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private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current;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current position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Sets up this iterator using the specified items.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collection  the collection the iterator will move over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size        the integer size of the collection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LinkedListIterator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head;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true if this iterator has at least one more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to deliver in the iteration.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true if this iterator has at least one more element to deliver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while the iterator is in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!=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(current != null);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the next element in the iteration. If there are no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more elements in this iteration,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thrown.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the next element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iterator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T next()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(!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 result = 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various methods, the user could write code to access each element in a collection, but it would be slightly different for each collection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iterator </a:t>
            </a:r>
            <a:r>
              <a:rPr lang="en-US" dirty="0" smtClean="0"/>
              <a:t>is an object that allows the user to acquire and use each element in a collection</a:t>
            </a:r>
          </a:p>
          <a:p>
            <a:r>
              <a:rPr lang="en-US" dirty="0" smtClean="0"/>
              <a:t>It works with a collection, but is a separate object</a:t>
            </a:r>
          </a:p>
          <a:p>
            <a:r>
              <a:rPr lang="en-US" dirty="0" smtClean="0"/>
              <a:t>An iterator simplifies the classic step of processing elements in a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The remove operation is not supported.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remove operation is called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void remove() throws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throw new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key interfaces in the Java API related to iterators: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– used to define an iterator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– used to define a collection that provides an iterator</a:t>
            </a:r>
          </a:p>
          <a:p>
            <a:r>
              <a:rPr lang="en-US" dirty="0" smtClean="0"/>
              <a:t>A collection is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, which means it will provide an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when requested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interface: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16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17" y="1979613"/>
            <a:ext cx="5695736" cy="1263120"/>
          </a:xfrm>
          <a:prstGeom prst="rect">
            <a:avLst/>
          </a:prstGeom>
        </p:spPr>
      </p:pic>
      <p:pic>
        <p:nvPicPr>
          <p:cNvPr id="7" name="Picture 6" descr="Fig16.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17" y="4505855"/>
            <a:ext cx="5880302" cy="71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Suppose </a:t>
            </a:r>
            <a:r>
              <a:rPr lang="en-US" dirty="0" err="1" smtClean="0">
                <a:latin typeface="Courier New"/>
                <a:cs typeface="Courier New"/>
              </a:rPr>
              <a:t>myList</a:t>
            </a:r>
            <a:r>
              <a:rPr lang="en-US" dirty="0" smtClean="0"/>
              <a:t> is an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of </a:t>
            </a:r>
            <a:r>
              <a:rPr lang="en-US" dirty="0" smtClean="0">
                <a:latin typeface="Courier New"/>
                <a:cs typeface="Courier New"/>
              </a:rPr>
              <a:t>Book </a:t>
            </a:r>
            <a:r>
              <a:rPr lang="en-US" dirty="0" smtClean="0"/>
              <a:t>objects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Iterator&lt;Book&gt; </a:t>
            </a:r>
            <a:r>
              <a:rPr lang="en-US" sz="1800" dirty="0" err="1" smtClean="0">
                <a:latin typeface="Courier New"/>
                <a:cs typeface="Courier New"/>
              </a:rPr>
              <a:t>itr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myList.iterator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while (</a:t>
            </a:r>
            <a:r>
              <a:rPr lang="en-US" sz="1800" dirty="0" err="1" smtClean="0">
                <a:latin typeface="Courier New"/>
                <a:cs typeface="Courier New"/>
              </a:rPr>
              <a:t>itr.hasNext</a:t>
            </a:r>
            <a:r>
              <a:rPr lang="en-US" sz="18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System.out.println(itr.next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endParaRPr lang="en-US" dirty="0" smtClean="0"/>
          </a:p>
          <a:p>
            <a:r>
              <a:rPr lang="en-US" dirty="0" smtClean="0"/>
              <a:t>The first line obtains the iterator, then the loop uses </a:t>
            </a:r>
            <a:r>
              <a:rPr lang="en-US" dirty="0" err="1" smtClean="0">
                <a:latin typeface="Courier New"/>
                <a:cs typeface="Courier New"/>
              </a:rPr>
              <a:t>hasNext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next</a:t>
            </a:r>
            <a:r>
              <a:rPr lang="en-US" dirty="0" smtClean="0"/>
              <a:t> to access and print each book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A for-each loop can be used for the same goal: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(Book book : </a:t>
            </a: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spcAft>
                <a:spcPts val="24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System.out.println(book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smtClean="0"/>
              <a:t>The for-each loop uses an iterator behind the scenes</a:t>
            </a:r>
          </a:p>
          <a:p>
            <a:r>
              <a:rPr lang="en-US" dirty="0" smtClean="0"/>
              <a:t>The for-each loop can be used on any object that is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an iterator explicitly if you don't want to process all elements</a:t>
            </a:r>
          </a:p>
          <a:p>
            <a:pPr lvl="1"/>
            <a:r>
              <a:rPr lang="en-US" dirty="0" smtClean="0"/>
              <a:t>i.e., searching for a particular element</a:t>
            </a:r>
          </a:p>
          <a:p>
            <a:r>
              <a:rPr lang="en-US" dirty="0" smtClean="0"/>
              <a:t>You may also use an explicit iterator if you want to call the remove method</a:t>
            </a:r>
          </a:p>
          <a:p>
            <a:r>
              <a:rPr lang="en-US" dirty="0" smtClean="0"/>
              <a:t>The for-each loop does not give access to the iterator, so remove cannot be called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shouldn't assume that an iterator will deliver the elements in any particular order unless the documentation explicitly says you can</a:t>
            </a:r>
          </a:p>
          <a:p>
            <a:r>
              <a:rPr lang="en-US" dirty="0" smtClean="0"/>
              <a:t>Also, remember that an iterator is accessing the elements stored in the collection</a:t>
            </a:r>
          </a:p>
          <a:p>
            <a:r>
              <a:rPr lang="en-US" dirty="0" smtClean="0"/>
              <a:t>The structure of the underlying collection should not be changed while an iterator is being used</a:t>
            </a:r>
          </a:p>
          <a:p>
            <a:r>
              <a:rPr lang="en-US" dirty="0" smtClean="0"/>
              <a:t>Most iterators in the Java API are </a:t>
            </a:r>
            <a:r>
              <a:rPr lang="en-US" i="1" dirty="0" smtClean="0"/>
              <a:t>fail-fast</a:t>
            </a:r>
            <a:r>
              <a:rPr lang="en-US" dirty="0" smtClean="0"/>
              <a:t>, meaning they throw an exception if the collection is modified while the iterator is active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1048</Words>
  <Application>Microsoft Macintosh PowerPoint</Application>
  <PresentationFormat>On-screen Show (4:3)</PresentationFormat>
  <Paragraphs>467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Courier New</vt:lpstr>
      <vt:lpstr>Arial</vt:lpstr>
      <vt:lpstr>Office Theme</vt:lpstr>
      <vt:lpstr>PowerPoint Presentation</vt:lpstr>
      <vt:lpstr>Chapter Scope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Program of Study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of Study Revisited</vt:lpstr>
      <vt:lpstr>PowerPoint Presentation</vt:lpstr>
      <vt:lpstr>PowerPoint Presentation</vt:lpstr>
      <vt:lpstr>Implementing Array-based Iterators</vt:lpstr>
      <vt:lpstr>PowerPoint Presentation</vt:lpstr>
      <vt:lpstr>PowerPoint Presentation</vt:lpstr>
      <vt:lpstr>PowerPoint Presentation</vt:lpstr>
      <vt:lpstr>PowerPoint Presentation</vt:lpstr>
      <vt:lpstr>Implementing Linked-Based Iterators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20</cp:revision>
  <dcterms:created xsi:type="dcterms:W3CDTF">2013-07-09T15:00:15Z</dcterms:created>
  <dcterms:modified xsi:type="dcterms:W3CDTF">2017-01-04T15:01:38Z</dcterms:modified>
</cp:coreProperties>
</file>