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315" r:id="rId4"/>
    <p:sldId id="316" r:id="rId5"/>
    <p:sldId id="317" r:id="rId6"/>
    <p:sldId id="297" r:id="rId7"/>
    <p:sldId id="289" r:id="rId8"/>
    <p:sldId id="281" r:id="rId9"/>
    <p:sldId id="290" r:id="rId10"/>
    <p:sldId id="318" r:id="rId11"/>
    <p:sldId id="319" r:id="rId12"/>
    <p:sldId id="320" r:id="rId13"/>
    <p:sldId id="298" r:id="rId14"/>
    <p:sldId id="321" r:id="rId15"/>
    <p:sldId id="322" r:id="rId16"/>
    <p:sldId id="299" r:id="rId17"/>
    <p:sldId id="300" r:id="rId18"/>
    <p:sldId id="301" r:id="rId19"/>
    <p:sldId id="323" r:id="rId20"/>
    <p:sldId id="291" r:id="rId21"/>
    <p:sldId id="302" r:id="rId22"/>
    <p:sldId id="304" r:id="rId23"/>
    <p:sldId id="324" r:id="rId24"/>
    <p:sldId id="292" r:id="rId25"/>
    <p:sldId id="305" r:id="rId26"/>
    <p:sldId id="325" r:id="rId27"/>
    <p:sldId id="306" r:id="rId28"/>
    <p:sldId id="326" r:id="rId29"/>
    <p:sldId id="307" r:id="rId30"/>
    <p:sldId id="303" r:id="rId31"/>
    <p:sldId id="308" r:id="rId32"/>
    <p:sldId id="309" r:id="rId33"/>
    <p:sldId id="327" r:id="rId34"/>
    <p:sldId id="293" r:id="rId35"/>
    <p:sldId id="294" r:id="rId36"/>
    <p:sldId id="310" r:id="rId37"/>
    <p:sldId id="312" r:id="rId38"/>
    <p:sldId id="313" r:id="rId39"/>
    <p:sldId id="328" r:id="rId40"/>
    <p:sldId id="329" r:id="rId41"/>
    <p:sldId id="330" r:id="rId42"/>
    <p:sldId id="331" r:id="rId43"/>
    <p:sldId id="295" r:id="rId44"/>
    <p:sldId id="311" r:id="rId45"/>
    <p:sldId id="314" r:id="rId46"/>
    <p:sldId id="296" r:id="rId47"/>
    <p:sldId id="332" r:id="rId48"/>
    <p:sldId id="334" r:id="rId49"/>
    <p:sldId id="333" r:id="rId50"/>
    <p:sldId id="335" r:id="rId51"/>
    <p:sldId id="336" r:id="rId52"/>
    <p:sldId id="33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18 -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18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Searching and Sorting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3" y="1120029"/>
            <a:ext cx="3164589" cy="3976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Each comparison in a binary search eliminates half of the viable candidates that remain in the search pool: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Fig18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45" y="3316817"/>
            <a:ext cx="7140051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1200"/>
              </a:spcAft>
            </a:pPr>
            <a:r>
              <a:rPr lang="en-US" dirty="0" smtClean="0"/>
              <a:t>For example, find the number 29 in the following sorted list of numbers:</a:t>
            </a:r>
          </a:p>
          <a:p>
            <a:pPr marL="514350" indent="-514350" algn="ctr">
              <a:lnSpc>
                <a:spcPct val="90000"/>
              </a:lnSpc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800" dirty="0" smtClean="0"/>
              <a:t>8  15  22  29  36  54  55  61  70  73  88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First, compare the target to the middle value 54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We now know that if 29 is in the list, it is in the front half of the list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With one comparison, we’ve eliminated half of the data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Then compare to 22, eliminating another quarter of the data,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 binary search algorithm is often implemented recursively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Each recursive call searches a smaller portion of the search pool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The base case is when there are no more viable candidates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At any point there may be two “middle” values, in which case the first is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Searches the specified array of objects using a binary search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algorithm.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data   the array to be searched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min    the integer representation of the minimum value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max    the integer representation of the maximum value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element being searched for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      true if the desired element is found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static &lt;T extends Comparable&lt;T&gt;&gt;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binarySearch(T</a:t>
            </a:r>
            <a:r>
              <a:rPr lang="en-US" sz="1100" dirty="0" smtClean="0">
                <a:latin typeface="Courier New"/>
                <a:cs typeface="Courier New"/>
              </a:rPr>
              <a:t>[] data,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min,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max, T target)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found = false;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midpoint = (min + max) / 2;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determine the midpoint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</a:t>
            </a:r>
            <a:r>
              <a:rPr lang="en-US" sz="1100" dirty="0" err="1" smtClean="0">
                <a:latin typeface="Courier New"/>
                <a:cs typeface="Courier New"/>
              </a:rPr>
              <a:t>data[midpoint].compareTo(target</a:t>
            </a:r>
            <a:r>
              <a:rPr lang="en-US" sz="1100" dirty="0" smtClean="0">
                <a:latin typeface="Courier New"/>
                <a:cs typeface="Courier New"/>
              </a:rPr>
              <a:t>) == 0)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found = true;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else if (</a:t>
            </a:r>
            <a:r>
              <a:rPr lang="en-US" sz="1100" dirty="0" err="1" smtClean="0">
                <a:latin typeface="Courier New"/>
                <a:cs typeface="Courier New"/>
              </a:rPr>
              <a:t>data[midpoint].compareTo(target</a:t>
            </a:r>
            <a:r>
              <a:rPr lang="en-US" sz="1100" dirty="0" smtClean="0">
                <a:latin typeface="Courier New"/>
                <a:cs typeface="Courier New"/>
              </a:rPr>
              <a:t>) &gt; 0)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if (min &lt;= midpoint - 1)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found = </a:t>
            </a:r>
            <a:r>
              <a:rPr lang="en-US" sz="1100" dirty="0" err="1" smtClean="0">
                <a:latin typeface="Courier New"/>
                <a:cs typeface="Courier New"/>
              </a:rPr>
              <a:t>binarySearch(data</a:t>
            </a:r>
            <a:r>
              <a:rPr lang="en-US" sz="1100" dirty="0" smtClean="0">
                <a:latin typeface="Courier New"/>
                <a:cs typeface="Courier New"/>
              </a:rPr>
              <a:t>, min, midpoint - 1, target);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else if (midpoint + 1 &lt;= max)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found = </a:t>
            </a:r>
            <a:r>
              <a:rPr lang="en-US" sz="1100" dirty="0" err="1" smtClean="0">
                <a:latin typeface="Courier New"/>
                <a:cs typeface="Courier New"/>
              </a:rPr>
              <a:t>binarySearch(data</a:t>
            </a:r>
            <a:r>
              <a:rPr lang="en-US" sz="1100" dirty="0" smtClean="0">
                <a:latin typeface="Courier New"/>
                <a:cs typeface="Courier New"/>
              </a:rPr>
              <a:t>, midpoint + 1, max, target);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found;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case for finding an element with a linear search is n/2, which is </a:t>
            </a:r>
            <a:r>
              <a:rPr lang="en-US" dirty="0" err="1" smtClean="0"/>
              <a:t>O(n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 case is also </a:t>
            </a:r>
            <a:r>
              <a:rPr lang="en-US" dirty="0" err="1" smtClean="0"/>
              <a:t>O(n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worst case for binary search is (log</a:t>
            </a:r>
            <a:r>
              <a:rPr lang="en-US" baseline="-25000" dirty="0" smtClean="0"/>
              <a:t>2</a:t>
            </a:r>
            <a:r>
              <a:rPr lang="en-US" dirty="0" smtClean="0"/>
              <a:t>n) / 2 comparisons</a:t>
            </a:r>
          </a:p>
          <a:p>
            <a:r>
              <a:rPr lang="en-US" dirty="0" smtClean="0"/>
              <a:t>Which makes binary search </a:t>
            </a:r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Keep in mind that for binary search to work, the elements must be already sorted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i="1" dirty="0" smtClean="0"/>
              <a:t>Sorting</a:t>
            </a:r>
            <a:r>
              <a:rPr lang="en-US" dirty="0" smtClean="0"/>
              <a:t> is the process of arranging a group of items into a defined order based on particular criteria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dirty="0" smtClean="0"/>
              <a:t>Many sorting algorithms have been designed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i="1" dirty="0" smtClean="0"/>
              <a:t>Sequential sorts</a:t>
            </a:r>
            <a:r>
              <a:rPr lang="en-US" dirty="0" smtClean="0"/>
              <a:t> require approximately n</a:t>
            </a:r>
            <a:r>
              <a:rPr lang="en-US" baseline="30000" dirty="0" smtClean="0"/>
              <a:t>2</a:t>
            </a:r>
            <a:r>
              <a:rPr lang="en-US" dirty="0" smtClean="0"/>
              <a:t> comparisons to sort </a:t>
            </a:r>
            <a:r>
              <a:rPr lang="en-US" dirty="0" err="1" smtClean="0"/>
              <a:t>n</a:t>
            </a:r>
            <a:r>
              <a:rPr lang="en-US" dirty="0" smtClean="0"/>
              <a:t> elements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i="1" dirty="0" smtClean="0"/>
              <a:t>Logarithmic sorts</a:t>
            </a:r>
            <a:r>
              <a:rPr lang="en-US" dirty="0" smtClean="0"/>
              <a:t> typically require nlog</a:t>
            </a:r>
            <a:r>
              <a:rPr lang="en-US" baseline="-25000" dirty="0" smtClean="0"/>
              <a:t>2</a:t>
            </a:r>
            <a:r>
              <a:rPr lang="en-US" dirty="0" smtClean="0"/>
              <a:t>n comparisons to sort </a:t>
            </a:r>
            <a:r>
              <a:rPr lang="en-US" dirty="0" err="1" smtClean="0"/>
              <a:t>n</a:t>
            </a:r>
            <a:r>
              <a:rPr lang="en-US" dirty="0" smtClean="0"/>
              <a:t> elements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dirty="0" smtClean="0"/>
              <a:t>Let's define a generic sorting problem that any of our sorting algorithms could help solve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dirty="0" smtClean="0"/>
              <a:t>As with searching, we must be able to compare one element to another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SortPhoneList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driver for testing an object selection sort.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SortPhoneList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array of Contact objects, sorts them, then prints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Contact[] friends = new Contact[7];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friends[0] = new </a:t>
            </a:r>
            <a:r>
              <a:rPr lang="en-US" sz="1100" dirty="0" err="1" smtClean="0">
                <a:latin typeface="Courier New"/>
                <a:cs typeface="Courier New"/>
              </a:rPr>
              <a:t>Contact("John</a:t>
            </a:r>
            <a:r>
              <a:rPr lang="en-US" sz="1100" dirty="0" smtClean="0">
                <a:latin typeface="Courier New"/>
                <a:cs typeface="Courier New"/>
              </a:rPr>
              <a:t>", "Smith", "610-555-7384");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friends[1] = new </a:t>
            </a:r>
            <a:r>
              <a:rPr lang="en-US" sz="1100" dirty="0" err="1" smtClean="0">
                <a:latin typeface="Courier New"/>
                <a:cs typeface="Courier New"/>
              </a:rPr>
              <a:t>Contact("Sarah</a:t>
            </a:r>
            <a:r>
              <a:rPr lang="en-US" sz="1100" dirty="0" smtClean="0">
                <a:latin typeface="Courier New"/>
                <a:cs typeface="Courier New"/>
              </a:rPr>
              <a:t>", "Barnes", "215-555-3827");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friends[2] = new </a:t>
            </a:r>
            <a:r>
              <a:rPr lang="en-US" sz="1100" dirty="0" err="1" smtClean="0">
                <a:latin typeface="Courier New"/>
                <a:cs typeface="Courier New"/>
              </a:rPr>
              <a:t>Contact("Mark</a:t>
            </a:r>
            <a:r>
              <a:rPr lang="en-US" sz="1100" dirty="0" smtClean="0">
                <a:latin typeface="Courier New"/>
                <a:cs typeface="Courier New"/>
              </a:rPr>
              <a:t>", "Riley", "733-555-2969");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friends[3] = new </a:t>
            </a:r>
            <a:r>
              <a:rPr lang="en-US" sz="1100" dirty="0" err="1" smtClean="0">
                <a:latin typeface="Courier New"/>
                <a:cs typeface="Courier New"/>
              </a:rPr>
              <a:t>Contact("Laura</a:t>
            </a:r>
            <a:r>
              <a:rPr lang="en-US" sz="1100" dirty="0" smtClean="0">
                <a:latin typeface="Courier New"/>
                <a:cs typeface="Courier New"/>
              </a:rPr>
              <a:t>", "Getz", "663-555-3984");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friends[4] = new </a:t>
            </a:r>
            <a:r>
              <a:rPr lang="en-US" sz="1100" dirty="0" err="1" smtClean="0">
                <a:latin typeface="Courier New"/>
                <a:cs typeface="Courier New"/>
              </a:rPr>
              <a:t>Contact("Larry</a:t>
            </a:r>
            <a:r>
              <a:rPr lang="en-US" sz="1100" dirty="0" smtClean="0">
                <a:latin typeface="Courier New"/>
                <a:cs typeface="Courier New"/>
              </a:rPr>
              <a:t>", "Smith", "464-555-3489");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friends[5] = new </a:t>
            </a:r>
            <a:r>
              <a:rPr lang="en-US" sz="1100" dirty="0" err="1" smtClean="0">
                <a:latin typeface="Courier New"/>
                <a:cs typeface="Courier New"/>
              </a:rPr>
              <a:t>Contact("Frank</a:t>
            </a:r>
            <a:r>
              <a:rPr lang="en-US" sz="1100" dirty="0" smtClean="0">
                <a:latin typeface="Courier New"/>
                <a:cs typeface="Courier New"/>
              </a:rPr>
              <a:t>", "Phelps", "322-555-2284");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friends[6] = new </a:t>
            </a:r>
            <a:r>
              <a:rPr lang="en-US" sz="1100" dirty="0" err="1" smtClean="0">
                <a:latin typeface="Courier New"/>
                <a:cs typeface="Courier New"/>
              </a:rPr>
              <a:t>Contact("Marsha</a:t>
            </a:r>
            <a:r>
              <a:rPr lang="en-US" sz="1100" dirty="0" smtClean="0">
                <a:latin typeface="Courier New"/>
                <a:cs typeface="Courier New"/>
              </a:rPr>
              <a:t>", "Grant", "243-555-2837");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Sorting.insertionSort(friends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(Contact friend : friends)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System.out.println(friend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Contact represents a phone contact.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Contact implements Comparable&lt;Contact&gt;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, phone;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up this contact with the specified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first     a string representation of a first name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last      a string representation of a last name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telephone a string representation of a phone number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Contact(String</a:t>
            </a:r>
            <a:r>
              <a:rPr lang="en-US" sz="1200" dirty="0" smtClean="0">
                <a:latin typeface="Courier New"/>
                <a:cs typeface="Courier New"/>
              </a:rPr>
              <a:t> first, String last, String telephone)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 = first;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 = last;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phone = telephone;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description of this contact as a string.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this contact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lastName</a:t>
            </a:r>
            <a:r>
              <a:rPr lang="en-US" sz="1100" dirty="0" smtClean="0">
                <a:latin typeface="Courier New"/>
                <a:cs typeface="Courier New"/>
              </a:rPr>
              <a:t> + ", " + </a:t>
            </a:r>
            <a:r>
              <a:rPr lang="en-US" sz="1100" dirty="0" err="1" smtClean="0">
                <a:latin typeface="Courier New"/>
                <a:cs typeface="Courier New"/>
              </a:rPr>
              <a:t>firstName</a:t>
            </a:r>
            <a:r>
              <a:rPr lang="en-US" sz="1100" dirty="0" smtClean="0">
                <a:latin typeface="Courier New"/>
                <a:cs typeface="Courier New"/>
              </a:rPr>
              <a:t> + "\</a:t>
            </a:r>
            <a:r>
              <a:rPr lang="en-US" sz="1100" dirty="0" err="1" smtClean="0">
                <a:latin typeface="Courier New"/>
                <a:cs typeface="Courier New"/>
              </a:rPr>
              <a:t>t</a:t>
            </a:r>
            <a:r>
              <a:rPr lang="en-US" sz="1100" dirty="0" smtClean="0">
                <a:latin typeface="Courier New"/>
                <a:cs typeface="Courier New"/>
              </a:rPr>
              <a:t>" + phone;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Uses both last and first names to determine lexical ordering.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other the contact to be compared to this contact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     the integer result of the comparison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compareTo(Contact</a:t>
            </a:r>
            <a:r>
              <a:rPr lang="en-US" sz="1100" dirty="0" smtClean="0">
                <a:latin typeface="Courier New"/>
                <a:cs typeface="Courier New"/>
              </a:rPr>
              <a:t> other)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result;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</a:t>
            </a:r>
            <a:r>
              <a:rPr lang="en-US" sz="1100" dirty="0" err="1" smtClean="0">
                <a:latin typeface="Courier New"/>
                <a:cs typeface="Courier New"/>
              </a:rPr>
              <a:t>lastName.equals(other.lastName</a:t>
            </a:r>
            <a:r>
              <a:rPr lang="en-US" sz="11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result = </a:t>
            </a:r>
            <a:r>
              <a:rPr lang="en-US" sz="1100" dirty="0" err="1" smtClean="0">
                <a:latin typeface="Courier New"/>
                <a:cs typeface="Courier New"/>
              </a:rPr>
              <a:t>firstName.compareTo(other.firstName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result = </a:t>
            </a:r>
            <a:r>
              <a:rPr lang="en-US" sz="1100" dirty="0" err="1" smtClean="0">
                <a:latin typeface="Courier New"/>
                <a:cs typeface="Courier New"/>
              </a:rPr>
              <a:t>lastName.compareTo(other.lastName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Selection sort</a:t>
            </a:r>
            <a:r>
              <a:rPr lang="en-US" sz="2800" dirty="0" smtClean="0"/>
              <a:t> orders a list of values by repetitively putting a particular value into its final position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find the smallest value in the list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switch it with the value in the first position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find the next smallest value in the list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switch it with the value in the second position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repeat until all values are in their proper places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Linear search and binary search algorithms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Several sorting algorithms, including:</a:t>
            </a:r>
          </a:p>
          <a:p>
            <a:pPr lvl="1"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selection sort</a:t>
            </a:r>
          </a:p>
          <a:p>
            <a:pPr lvl="1"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insertion sort</a:t>
            </a:r>
          </a:p>
          <a:p>
            <a:pPr lvl="1"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bubble sort</a:t>
            </a:r>
          </a:p>
          <a:p>
            <a:pPr lvl="1"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quick sort</a:t>
            </a:r>
          </a:p>
          <a:p>
            <a:pPr lvl="1"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merge sort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Complexity of the search and sort </a:t>
            </a:r>
            <a:r>
              <a:rPr lang="en-US" dirty="0" smtClean="0"/>
              <a:t>algorithms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Comparators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Fig18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36" y="1612901"/>
            <a:ext cx="6062132" cy="37803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Sorts the specified array of integers using the selection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 algorithm.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selectionSort(T</a:t>
            </a:r>
            <a:r>
              <a:rPr lang="en-US" sz="1200" dirty="0" smtClean="0">
                <a:latin typeface="Courier New"/>
                <a:cs typeface="Courier New"/>
              </a:rPr>
              <a:t>[] data)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0; index &lt; data.length-1; index++)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index;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scan = index+1; scan &lt; </a:t>
            </a:r>
            <a:r>
              <a:rPr lang="en-US" sz="1200" dirty="0" err="1" smtClean="0">
                <a:latin typeface="Courier New"/>
                <a:cs typeface="Courier New"/>
              </a:rPr>
              <a:t>data.length</a:t>
            </a:r>
            <a:r>
              <a:rPr lang="en-US" sz="1200" dirty="0" smtClean="0">
                <a:latin typeface="Courier New"/>
                <a:cs typeface="Courier New"/>
              </a:rPr>
              <a:t>; scan++)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</a:t>
            </a:r>
            <a:r>
              <a:rPr lang="en-US" sz="1200" dirty="0" err="1" smtClean="0">
                <a:latin typeface="Courier New"/>
                <a:cs typeface="Courier New"/>
              </a:rPr>
              <a:t>data[scan].compareTo(data[min</a:t>
            </a:r>
            <a:r>
              <a:rPr lang="en-US" sz="1200" dirty="0" smtClean="0">
                <a:latin typeface="Courier New"/>
                <a:cs typeface="Courier New"/>
              </a:rPr>
              <a:t>])&lt;0)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min = scan;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swap(data</a:t>
            </a:r>
            <a:r>
              <a:rPr lang="en-US" sz="1200" dirty="0" smtClean="0">
                <a:latin typeface="Courier New"/>
                <a:cs typeface="Courier New"/>
              </a:rPr>
              <a:t>, min, index);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Swaps to elements in an array. Used by various sorting algorithms.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  the array in which the elements are swapped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index1 the index of the first element to be swapped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index2 the index of the second element to be swapped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swap(T</a:t>
            </a:r>
            <a:r>
              <a:rPr lang="en-US" sz="1200" dirty="0" smtClean="0">
                <a:latin typeface="Courier New"/>
                <a:cs typeface="Courier New"/>
              </a:rPr>
              <a:t>[] data,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index1,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index2)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 = data[index1];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data[index1] = data[index2];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data[index2] =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Insertion sort</a:t>
            </a:r>
            <a:r>
              <a:rPr lang="en-US" sz="2800" dirty="0" smtClean="0"/>
              <a:t> orders a values by repetitively inserting a particular value into a sorted subset of the list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consider the first item to be a sorted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 of length 1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insert the second item into the sorted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, shifting the first item if needed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insert the third item into the sorted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, shifting the other items as needed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repeat until all values have been inserted into their proper positions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 descr="Fig18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1740430"/>
            <a:ext cx="6377499" cy="35173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Sorts the specified array of objects using an insertion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 algorithm.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insertionSort(T</a:t>
            </a:r>
            <a:r>
              <a:rPr lang="en-US" sz="1200" dirty="0" smtClean="0">
                <a:latin typeface="Courier New"/>
                <a:cs typeface="Courier New"/>
              </a:rPr>
              <a:t>[] data)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1; index &lt; </a:t>
            </a:r>
            <a:r>
              <a:rPr lang="en-US" sz="1200" dirty="0" err="1" smtClean="0">
                <a:latin typeface="Courier New"/>
                <a:cs typeface="Courier New"/>
              </a:rPr>
              <a:t>data.length</a:t>
            </a:r>
            <a:r>
              <a:rPr lang="en-US" sz="1200" dirty="0" smtClean="0">
                <a:latin typeface="Courier New"/>
                <a:cs typeface="Courier New"/>
              </a:rPr>
              <a:t>; index++)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 key = </a:t>
            </a:r>
            <a:r>
              <a:rPr lang="en-US" sz="1200" dirty="0" err="1" smtClean="0">
                <a:latin typeface="Courier New"/>
                <a:cs typeface="Courier New"/>
              </a:rPr>
              <a:t>data[index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position = index;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shift larger values to the right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(position &gt; 0 &amp;&amp; data[position-1].compareTo(key)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data[position</a:t>
            </a:r>
            <a:r>
              <a:rPr lang="en-US" sz="1200" dirty="0" smtClean="0">
                <a:latin typeface="Courier New"/>
                <a:cs typeface="Courier New"/>
              </a:rPr>
              <a:t>] = data[position-1];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position--;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data[position</a:t>
            </a:r>
            <a:r>
              <a:rPr lang="en-US" sz="1200" dirty="0" smtClean="0">
                <a:latin typeface="Courier New"/>
                <a:cs typeface="Courier New"/>
              </a:rPr>
              <a:t>] = key;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Bubble sort</a:t>
            </a:r>
            <a:r>
              <a:rPr lang="en-US" sz="2800" dirty="0" smtClean="0"/>
              <a:t> orders a list of values by repetitively comparing neighboring elements and swapping their positions if necessary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scan the list, exchanging adjacent elements if they are not in relative order; this bubbles the highest value to the top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scan the list again, bubbling up the second highest value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repeat until all elements have been placed in their proper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Sorts the specified array of objects using a bubble sort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algorithm.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bubbleSort(T</a:t>
            </a:r>
            <a:r>
              <a:rPr lang="en-US" sz="1200" dirty="0" smtClean="0">
                <a:latin typeface="Courier New"/>
                <a:cs typeface="Courier New"/>
              </a:rPr>
              <a:t>[] data)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position, scan;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(position =  </a:t>
            </a:r>
            <a:r>
              <a:rPr lang="en-US" sz="1200" dirty="0" err="1" smtClean="0">
                <a:latin typeface="Courier New"/>
                <a:cs typeface="Courier New"/>
              </a:rPr>
              <a:t>data.length</a:t>
            </a:r>
            <a:r>
              <a:rPr lang="en-US" sz="1200" dirty="0" smtClean="0">
                <a:latin typeface="Courier New"/>
                <a:cs typeface="Courier New"/>
              </a:rPr>
              <a:t> - 1; position &gt;= 0; position--)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for (scan = 0; scan &lt;= position - 1; scan++)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(data[scan].compareTo(data[scan+1])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swap(data</a:t>
            </a:r>
            <a:r>
              <a:rPr lang="en-US" sz="1200" dirty="0" smtClean="0">
                <a:latin typeface="Courier New"/>
                <a:cs typeface="Courier New"/>
              </a:rPr>
              <a:t>, scan, scan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Quick sort</a:t>
            </a:r>
            <a:r>
              <a:rPr lang="en-US" sz="2800" dirty="0" smtClean="0"/>
              <a:t> orders values by partitioning the list around one element, then sorting each partition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choose one element in the list to be the partition element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organize the elements so that all elements less than the partition element are to the left and all greater are to the right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apply the quick sort algorithm (recursively) to both partitions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Sorts the specified array of objects using the quick sort algorithm.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quickSort(T</a:t>
            </a:r>
            <a:r>
              <a:rPr lang="en-US" sz="1200" dirty="0" smtClean="0">
                <a:latin typeface="Courier New"/>
                <a:cs typeface="Courier New"/>
              </a:rPr>
              <a:t>[] data)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quickSort(data</a:t>
            </a:r>
            <a:r>
              <a:rPr lang="en-US" sz="1200" dirty="0" smtClean="0">
                <a:latin typeface="Courier New"/>
                <a:cs typeface="Courier New"/>
              </a:rPr>
              <a:t>, 0, </a:t>
            </a:r>
            <a:r>
              <a:rPr lang="en-US" sz="1200" dirty="0" err="1" smtClean="0">
                <a:latin typeface="Courier New"/>
                <a:cs typeface="Courier New"/>
              </a:rPr>
              <a:t>data.length</a:t>
            </a:r>
            <a:r>
              <a:rPr lang="en-US" sz="1200" dirty="0" smtClean="0">
                <a:latin typeface="Courier New"/>
                <a:cs typeface="Courier New"/>
              </a:rPr>
              <a:t> - 1);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i="1" dirty="0" smtClean="0"/>
              <a:t>Searching</a:t>
            </a:r>
            <a:r>
              <a:rPr lang="en-US" dirty="0" smtClean="0"/>
              <a:t> is the process of finding a </a:t>
            </a:r>
            <a:r>
              <a:rPr lang="en-US" i="1" dirty="0" smtClean="0"/>
              <a:t>target element</a:t>
            </a:r>
            <a:r>
              <a:rPr lang="en-US" dirty="0" smtClean="0"/>
              <a:t> among a group of items (the </a:t>
            </a:r>
            <a:r>
              <a:rPr lang="en-US" i="1" dirty="0" smtClean="0"/>
              <a:t>search pool</a:t>
            </a:r>
            <a:r>
              <a:rPr lang="en-US" dirty="0" smtClean="0"/>
              <a:t>), or determining that it isn't there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This requires repetitively comparing the target to candidates in the search pool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An efficient search performs no more comparisons than it has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Recursively sorts a range of objects in the specified array using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quick sort algorithm.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min  the minimum index in the range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max  the maximum index in the range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quickSort(T</a:t>
            </a:r>
            <a:r>
              <a:rPr lang="en-US" sz="1200" dirty="0" smtClean="0">
                <a:latin typeface="Courier New"/>
                <a:cs typeface="Courier New"/>
              </a:rPr>
              <a:t>[] data,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min,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(min &lt; max)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create partitions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indexofpartition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partition(data</a:t>
            </a:r>
            <a:r>
              <a:rPr lang="en-US" sz="1200" dirty="0" smtClean="0">
                <a:latin typeface="Courier New"/>
                <a:cs typeface="Courier New"/>
              </a:rPr>
              <a:t>, min, max);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sort the left partition (lower values)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quickSort(data</a:t>
            </a:r>
            <a:r>
              <a:rPr lang="en-US" sz="1200" dirty="0" smtClean="0">
                <a:latin typeface="Courier New"/>
                <a:cs typeface="Courier New"/>
              </a:rPr>
              <a:t>, min, </a:t>
            </a:r>
            <a:r>
              <a:rPr lang="en-US" sz="1200" dirty="0" err="1" smtClean="0">
                <a:latin typeface="Courier New"/>
                <a:cs typeface="Courier New"/>
              </a:rPr>
              <a:t>indexofpartition</a:t>
            </a:r>
            <a:r>
              <a:rPr lang="en-US" sz="1200" dirty="0" smtClean="0">
                <a:latin typeface="Courier New"/>
                <a:cs typeface="Courier New"/>
              </a:rPr>
              <a:t> - 1);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sort the right partition (higher values)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quickSort(data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indexofpartition</a:t>
            </a:r>
            <a:r>
              <a:rPr lang="en-US" sz="1200" dirty="0" smtClean="0">
                <a:latin typeface="Courier New"/>
                <a:cs typeface="Courier New"/>
              </a:rPr>
              <a:t> + 1, max);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Used by the quick sort algorithm to find the partition.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min  the minimum index in the range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max  the maximum index in the range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partition(T</a:t>
            </a:r>
            <a:r>
              <a:rPr lang="en-US" sz="1200" dirty="0" smtClean="0">
                <a:latin typeface="Courier New"/>
                <a:cs typeface="Courier New"/>
              </a:rPr>
              <a:t>[] data,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min,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</a:t>
            </a:r>
            <a:r>
              <a:rPr lang="en-US" sz="1200" dirty="0" err="1" smtClean="0">
                <a:latin typeface="Courier New"/>
                <a:cs typeface="Courier New"/>
              </a:rPr>
              <a:t>partitionelement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left,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middle = (min + max) / 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use the middle data value as the partition element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partitionelement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data[middle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move it out of the way for now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swap(data</a:t>
            </a:r>
            <a:r>
              <a:rPr lang="en-US" sz="1200" dirty="0" smtClean="0">
                <a:latin typeface="Courier New"/>
                <a:cs typeface="Courier New"/>
              </a:rPr>
              <a:t>, middle, min);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left = min;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right = max;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search for an element that is &gt; the partition element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(left &lt; right &amp;&amp; </a:t>
            </a:r>
            <a:r>
              <a:rPr lang="en-US" sz="1200" dirty="0" err="1" smtClean="0">
                <a:latin typeface="Courier New"/>
                <a:cs typeface="Courier New"/>
              </a:rPr>
              <a:t>data[left].compareTo(partitionelement</a:t>
            </a:r>
            <a:r>
              <a:rPr lang="en-US" sz="1200" dirty="0" smtClean="0">
                <a:latin typeface="Courier New"/>
                <a:cs typeface="Courier New"/>
              </a:rPr>
              <a:t>) &lt;=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left++;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search for an element that is &lt; the partition element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</a:t>
            </a:r>
            <a:r>
              <a:rPr lang="en-US" sz="1200" dirty="0" err="1" smtClean="0">
                <a:latin typeface="Courier New"/>
                <a:cs typeface="Courier New"/>
              </a:rPr>
              <a:t>data[right].compareTo(partitionelement</a:t>
            </a:r>
            <a:r>
              <a:rPr lang="en-US" sz="1200" dirty="0" smtClean="0">
                <a:latin typeface="Courier New"/>
                <a:cs typeface="Courier New"/>
              </a:rPr>
              <a:t>)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right--;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swap the elements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swap(data</a:t>
            </a:r>
            <a:r>
              <a:rPr lang="en-US" sz="1200" dirty="0" smtClean="0">
                <a:latin typeface="Courier New"/>
                <a:cs typeface="Courier New"/>
              </a:rPr>
              <a:t>, left, right);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move the partition element into place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swap(data</a:t>
            </a:r>
            <a:r>
              <a:rPr lang="en-US" sz="1200" dirty="0" smtClean="0">
                <a:latin typeface="Courier New"/>
                <a:cs typeface="Courier New"/>
              </a:rPr>
              <a:t>, min, right);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Merge sort</a:t>
            </a:r>
            <a:r>
              <a:rPr lang="en-US" sz="2800" dirty="0" smtClean="0"/>
              <a:t> orders values by recursively dividing the list in half until each sub-list has one element, then recombining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divide the list into two roughly equal parts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recursively divide each part in half, continuing until a part contains only one element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merge the two parts into one sorted list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continue to merge parts as the recursion unfolds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Dividing lists in half repeatedly: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 descr="Fig18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315103"/>
            <a:ext cx="5690437" cy="27310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sorted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 descr="Fig18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03" y="2243667"/>
            <a:ext cx="5220229" cy="31321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Sorts the specified array of objects using the merge sort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algorithm.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public static &lt;T extends Comparable&lt;T&gt;&gt;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void </a:t>
            </a:r>
            <a:r>
              <a:rPr lang="en-US" sz="1050" dirty="0" err="1" smtClean="0">
                <a:latin typeface="Courier New"/>
                <a:cs typeface="Courier New"/>
              </a:rPr>
              <a:t>mergeSort(T</a:t>
            </a:r>
            <a:r>
              <a:rPr lang="en-US" sz="1050" dirty="0" smtClean="0">
                <a:latin typeface="Courier New"/>
                <a:cs typeface="Courier New"/>
              </a:rPr>
              <a:t>[] data)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mergeSort(data</a:t>
            </a:r>
            <a:r>
              <a:rPr lang="en-US" sz="1050" dirty="0" smtClean="0">
                <a:latin typeface="Courier New"/>
                <a:cs typeface="Courier New"/>
              </a:rPr>
              <a:t>, 0, </a:t>
            </a:r>
            <a:r>
              <a:rPr lang="en-US" sz="1050" dirty="0" err="1" smtClean="0">
                <a:latin typeface="Courier New"/>
                <a:cs typeface="Courier New"/>
              </a:rPr>
              <a:t>data.length</a:t>
            </a:r>
            <a:r>
              <a:rPr lang="en-US" sz="1050" dirty="0" smtClean="0">
                <a:latin typeface="Courier New"/>
                <a:cs typeface="Courier New"/>
              </a:rPr>
              <a:t> - 1);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Recursively sorts a range of objects in the specified array using the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merge sort algorithm.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min  the index of the first element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max  the index of the last element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private static &lt;T extends Comparable&lt;T&gt;&gt;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void </a:t>
            </a:r>
            <a:r>
              <a:rPr lang="en-US" sz="1050" dirty="0" err="1" smtClean="0">
                <a:latin typeface="Courier New"/>
                <a:cs typeface="Courier New"/>
              </a:rPr>
              <a:t>mergeSort(T</a:t>
            </a:r>
            <a:r>
              <a:rPr lang="en-US" sz="1050" dirty="0" smtClean="0">
                <a:latin typeface="Courier New"/>
                <a:cs typeface="Courier New"/>
              </a:rPr>
              <a:t>[] data,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min,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max)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if (min &lt; max)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mid = (min + max) / 2;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mergeSort(data</a:t>
            </a:r>
            <a:r>
              <a:rPr lang="en-US" sz="1050" dirty="0" smtClean="0">
                <a:latin typeface="Courier New"/>
                <a:cs typeface="Courier New"/>
              </a:rPr>
              <a:t>, min, mid);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mergeSort(data</a:t>
            </a:r>
            <a:r>
              <a:rPr lang="en-US" sz="1050" dirty="0" smtClean="0">
                <a:latin typeface="Courier New"/>
                <a:cs typeface="Courier New"/>
              </a:rPr>
              <a:t>, mid+1, max);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merge(data</a:t>
            </a:r>
            <a:r>
              <a:rPr lang="en-US" sz="1050" dirty="0" smtClean="0">
                <a:latin typeface="Courier New"/>
                <a:cs typeface="Courier New"/>
              </a:rPr>
              <a:t>, min, mid, max);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}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Merges two sorted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the specified array.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first the beginning index of the first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mid the ending index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first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last the ending index of the second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@</a:t>
            </a:r>
            <a:r>
              <a:rPr lang="en-US" sz="1200" dirty="0" err="1" smtClean="0">
                <a:latin typeface="Courier New"/>
                <a:cs typeface="Courier New"/>
              </a:rPr>
              <a:t>SuppressWarnings("unchecked</a:t>
            </a:r>
            <a:r>
              <a:rPr lang="en-US" sz="1200" dirty="0" smtClean="0">
                <a:latin typeface="Courier New"/>
                <a:cs typeface="Courier New"/>
              </a:rPr>
              <a:t>")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static &lt;T extends Comparable&lt;T&gt;&gt;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merge(T</a:t>
            </a:r>
            <a:r>
              <a:rPr lang="en-US" sz="1200" dirty="0" smtClean="0">
                <a:latin typeface="Courier New"/>
                <a:cs typeface="Courier New"/>
              </a:rPr>
              <a:t>[] data,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first,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mid,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last)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T[] temp = (</a:t>
            </a:r>
            <a:r>
              <a:rPr lang="en-US" sz="1200" dirty="0" err="1" smtClean="0">
                <a:latin typeface="Courier New"/>
                <a:cs typeface="Courier New"/>
              </a:rPr>
              <a:t>T[])(new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Comparable[data.length</a:t>
            </a:r>
            <a:r>
              <a:rPr lang="en-US" sz="12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first1 = first, last1 = mid;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endpoints of first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first2 = mid+1, last2 = last;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endpoints of second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first1;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next index open in temp array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Copy smaller item from each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into temp until one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 of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is exhausted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(first1 &lt;= last1 &amp;&amp; first2 &lt;= last2)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(data[first1].compareTo(data[first2])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temp[index</a:t>
            </a:r>
            <a:r>
              <a:rPr lang="en-US" sz="1200" dirty="0" smtClean="0">
                <a:latin typeface="Courier New"/>
                <a:cs typeface="Courier New"/>
              </a:rPr>
              <a:t>] = data[first1];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first1++;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</a:t>
            </a:r>
            <a:r>
              <a:rPr lang="en-US" sz="1100" dirty="0" err="1" smtClean="0">
                <a:latin typeface="Courier New"/>
                <a:cs typeface="Courier New"/>
              </a:rPr>
              <a:t>temp[index</a:t>
            </a:r>
            <a:r>
              <a:rPr lang="en-US" sz="1100" dirty="0" smtClean="0">
                <a:latin typeface="Courier New"/>
                <a:cs typeface="Courier New"/>
              </a:rPr>
              <a:t>] = data[first2];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first2++;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index++;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 Copy remaining elements from first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, if any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while (first1 &lt;= last1)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temp[index</a:t>
            </a:r>
            <a:r>
              <a:rPr lang="en-US" sz="1100" dirty="0" smtClean="0">
                <a:latin typeface="Courier New"/>
                <a:cs typeface="Courier New"/>
              </a:rPr>
              <a:t>] = data[first1];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first1++;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index++;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 Copy remaining elements from second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, if any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while (first2 &lt;= last2)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temp[index</a:t>
            </a:r>
            <a:r>
              <a:rPr lang="en-US" sz="1100" dirty="0" smtClean="0">
                <a:latin typeface="Courier New"/>
                <a:cs typeface="Courier New"/>
              </a:rPr>
              <a:t>] = data[first2];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first2++;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index++;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 Copy merged data into original array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(index = first; index &lt;= last; index++)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data[index</a:t>
            </a:r>
            <a:r>
              <a:rPr lang="en-US" sz="1100" dirty="0" smtClean="0">
                <a:latin typeface="Courier New"/>
                <a:cs typeface="Courier New"/>
              </a:rPr>
              <a:t>] = </a:t>
            </a:r>
            <a:r>
              <a:rPr lang="en-US" sz="1100" dirty="0" err="1" smtClean="0">
                <a:latin typeface="Courier New"/>
                <a:cs typeface="Courier New"/>
              </a:rPr>
              <a:t>temp[index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Selection sort, insertion sort, and bubble sort use different techniques, but are all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They are all based in a nested loop approach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In quick sort, if the partition element divides the elements in half, each recursive call operates on about half the data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The act of partitioning the elements at each level is </a:t>
            </a:r>
            <a:r>
              <a:rPr lang="en-US" sz="2800" dirty="0" err="1" smtClean="0"/>
              <a:t>O(n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The effort to sort the entire list is </a:t>
            </a:r>
            <a:r>
              <a:rPr lang="en-US" sz="2800" dirty="0" err="1" smtClean="0"/>
              <a:t>O(n</a:t>
            </a:r>
            <a:r>
              <a:rPr lang="en-US" sz="2800" dirty="0" smtClean="0"/>
              <a:t> log </a:t>
            </a:r>
            <a:r>
              <a:rPr lang="en-US" sz="2800" dirty="0" err="1" smtClean="0"/>
              <a:t>n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It could deteriorate to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if the partition element is poorly chosen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We'll define the algorithms such that they can search any set of objects, therefore we will search objects that implement the </a:t>
            </a:r>
            <a:r>
              <a:rPr lang="en-US" sz="2800" dirty="0" smtClean="0">
                <a:latin typeface="Courier New" pitchFamily="-110" charset="0"/>
              </a:rPr>
              <a:t>Comparable</a:t>
            </a:r>
            <a:r>
              <a:rPr lang="en-US" dirty="0" smtClean="0"/>
              <a:t> interface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dirty="0" smtClean="0"/>
              <a:t>Recall that the </a:t>
            </a:r>
            <a:r>
              <a:rPr lang="en-US" sz="2800" dirty="0" err="1" smtClean="0">
                <a:latin typeface="Courier New" pitchFamily="-110" charset="0"/>
              </a:rPr>
              <a:t>compareTo</a:t>
            </a:r>
            <a:r>
              <a:rPr lang="en-US" dirty="0" smtClean="0"/>
              <a:t> method returns an integer that specifies the relationship between two objects:</a:t>
            </a:r>
          </a:p>
          <a:p>
            <a:pPr algn="ctr">
              <a:spcBef>
                <a:spcPct val="50000"/>
              </a:spcBef>
              <a:spcAft>
                <a:spcPts val="384"/>
              </a:spcAft>
              <a:buFontTx/>
              <a:buNone/>
            </a:pPr>
            <a:r>
              <a:rPr lang="en-US" sz="2800" dirty="0" smtClean="0">
                <a:latin typeface="Courier New" pitchFamily="-110" charset="0"/>
              </a:rPr>
              <a:t>obj1.compareTo(obj2)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This call returns a number less than, equal to, or greater than 0 if </a:t>
            </a:r>
            <a:r>
              <a:rPr lang="en-US" sz="2800" dirty="0" smtClean="0">
                <a:latin typeface="Courier New" pitchFamily="-110" charset="0"/>
              </a:rPr>
              <a:t>obj1</a:t>
            </a:r>
            <a:r>
              <a:rPr lang="en-US" dirty="0" smtClean="0"/>
              <a:t> is less than, equal to, or greater than </a:t>
            </a:r>
            <a:r>
              <a:rPr lang="en-US" sz="2800" dirty="0" smtClean="0">
                <a:latin typeface="Courier New" pitchFamily="-110" charset="0"/>
              </a:rPr>
              <a:t>obj2</a:t>
            </a:r>
            <a:r>
              <a:rPr lang="en-US" dirty="0" smtClean="0"/>
              <a:t>, respectively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sort divides the list repeatedly in half, which results in the </a:t>
            </a:r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portion</a:t>
            </a:r>
          </a:p>
          <a:p>
            <a:r>
              <a:rPr lang="en-US" dirty="0" smtClean="0"/>
              <a:t>The act of merging is </a:t>
            </a:r>
            <a:r>
              <a:rPr lang="en-US" dirty="0" err="1" smtClean="0"/>
              <a:t>O(n</a:t>
            </a:r>
            <a:r>
              <a:rPr lang="en-US" dirty="0" smtClean="0"/>
              <a:t>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So the efficiency of merge sort is </a:t>
            </a:r>
            <a:r>
              <a:rPr lang="en-US" dirty="0" err="1" smtClean="0"/>
              <a:t>O(n</a:t>
            </a:r>
            <a:r>
              <a:rPr lang="en-US" dirty="0" smtClean="0"/>
              <a:t> log 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Selection, insertion, and bubble sorts are called </a:t>
            </a:r>
            <a:r>
              <a:rPr lang="en-US" i="1" dirty="0" smtClean="0"/>
              <a:t>quadratic sorts</a:t>
            </a:r>
          </a:p>
          <a:p>
            <a:r>
              <a:rPr lang="en-US" dirty="0" smtClean="0"/>
              <a:t>Quick sort and merge sort are called </a:t>
            </a:r>
            <a:r>
              <a:rPr lang="en-US" i="1" dirty="0" smtClean="0"/>
              <a:t>logarithmic sorts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look at one other sorting algorithm, which only works when a </a:t>
            </a:r>
            <a:r>
              <a:rPr lang="en-US" i="1" dirty="0" smtClean="0"/>
              <a:t>sort key </a:t>
            </a:r>
            <a:r>
              <a:rPr lang="en-US" dirty="0" smtClean="0"/>
              <a:t>can be defined</a:t>
            </a:r>
          </a:p>
          <a:p>
            <a:r>
              <a:rPr lang="en-US" dirty="0" smtClean="0"/>
              <a:t>Separate queues are used to store elements based on the structure of the sort key</a:t>
            </a:r>
          </a:p>
          <a:p>
            <a:r>
              <a:rPr lang="en-US" dirty="0" smtClean="0"/>
              <a:t>For example, to sort decimal numbers, we'd use ten queues, one for each possible digit (0 – 9)</a:t>
            </a:r>
          </a:p>
          <a:p>
            <a:r>
              <a:rPr lang="en-US" dirty="0" smtClean="0"/>
              <a:t>To keep our example simpler, we'll restrict our values to the digits 0 - 5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radix sort makes three passes through the data, for each position of our 3-digit numbers</a:t>
            </a:r>
          </a:p>
          <a:p>
            <a:r>
              <a:rPr lang="en-US" dirty="0" smtClean="0"/>
              <a:t>A value is put on the queue corresponding to that position's digit</a:t>
            </a:r>
          </a:p>
          <a:p>
            <a:r>
              <a:rPr lang="en-US" dirty="0" smtClean="0"/>
              <a:t>Once all three passes are finished, the data is sorted in each queue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using six queues to sort 10 three-digit numbers: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 descr="Fig18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29" y="2417233"/>
            <a:ext cx="6490855" cy="320463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RadixSort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driver demonstrates the use of queues in the execution of a radix sort.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RadixSort</a:t>
            </a:r>
            <a:r>
              <a:rPr lang="en-US" sz="1200" dirty="0" smtClean="0">
                <a:latin typeface="Courier New"/>
                <a:cs typeface="Courier New"/>
              </a:rPr>
              <a:t>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Performs a radix sort on a set of numeric values.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 list = {7843, 4568, 8765, 6543, 7865, 4532, 9987, 3241,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6589, 6622, 1211};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Integer </a:t>
            </a:r>
            <a:r>
              <a:rPr lang="en-US" sz="1200" dirty="0" err="1" smtClean="0">
                <a:latin typeface="Courier New"/>
                <a:cs typeface="Courier New"/>
              </a:rPr>
              <a:t>numObj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digit, num;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Queue&lt;Integer&gt;[] </a:t>
            </a:r>
            <a:r>
              <a:rPr lang="en-US" sz="1200" dirty="0" err="1" smtClean="0">
                <a:latin typeface="Courier New"/>
                <a:cs typeface="Courier New"/>
              </a:rPr>
              <a:t>digitQueues</a:t>
            </a:r>
            <a:r>
              <a:rPr lang="en-US" sz="1200" dirty="0" smtClean="0">
                <a:latin typeface="Courier New"/>
                <a:cs typeface="Courier New"/>
              </a:rPr>
              <a:t> = (</a:t>
            </a:r>
            <a:r>
              <a:rPr lang="en-US" sz="1200" dirty="0" err="1" smtClean="0">
                <a:latin typeface="Courier New"/>
                <a:cs typeface="Courier New"/>
              </a:rPr>
              <a:t>LinkedList</a:t>
            </a:r>
            <a:r>
              <a:rPr lang="en-US" sz="1200" dirty="0" smtClean="0">
                <a:latin typeface="Courier New"/>
                <a:cs typeface="Courier New"/>
              </a:rPr>
              <a:t>&lt;Integer&gt;[])(new LinkedList[10]);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digitVal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digitVal</a:t>
            </a:r>
            <a:r>
              <a:rPr lang="en-US" sz="1200" dirty="0" smtClean="0">
                <a:latin typeface="Courier New"/>
                <a:cs typeface="Courier New"/>
              </a:rPr>
              <a:t> &lt;= 9; </a:t>
            </a:r>
            <a:r>
              <a:rPr lang="en-US" sz="1200" dirty="0" err="1" smtClean="0">
                <a:latin typeface="Courier New"/>
                <a:cs typeface="Courier New"/>
              </a:rPr>
              <a:t>digitVal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digitQueues[digitVal</a:t>
            </a:r>
            <a:r>
              <a:rPr lang="en-US" sz="1200" dirty="0" smtClean="0">
                <a:latin typeface="Courier New"/>
                <a:cs typeface="Courier New"/>
              </a:rPr>
              <a:t>] = (Queue&lt;Integer&gt;)(new </a:t>
            </a:r>
            <a:r>
              <a:rPr lang="en-US" sz="1200" dirty="0" err="1" smtClean="0">
                <a:latin typeface="Courier New"/>
                <a:cs typeface="Courier New"/>
              </a:rPr>
              <a:t>LinkedList</a:t>
            </a:r>
            <a:r>
              <a:rPr lang="en-US" sz="1200" dirty="0" smtClean="0">
                <a:latin typeface="Courier New"/>
                <a:cs typeface="Courier New"/>
              </a:rPr>
              <a:t>&lt;Integer&gt;());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sort the list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position=0; position &lt;= 3; position++)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scan=0; scan &lt; </a:t>
            </a:r>
            <a:r>
              <a:rPr lang="en-US" sz="1100" dirty="0" err="1" smtClean="0">
                <a:latin typeface="Courier New"/>
                <a:cs typeface="Courier New"/>
              </a:rPr>
              <a:t>list.length</a:t>
            </a:r>
            <a:r>
              <a:rPr lang="en-US" sz="1100" dirty="0" smtClean="0">
                <a:latin typeface="Courier New"/>
                <a:cs typeface="Courier New"/>
              </a:rPr>
              <a:t>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temp = </a:t>
            </a:r>
            <a:r>
              <a:rPr lang="en-US" sz="1100" dirty="0" err="1" smtClean="0">
                <a:latin typeface="Courier New"/>
                <a:cs typeface="Courier New"/>
              </a:rPr>
              <a:t>String.valueOf(list[scan</a:t>
            </a:r>
            <a:r>
              <a:rPr lang="en-US" sz="11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digit = Character.digit(temp.charAt(3-position), 10);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</a:t>
            </a:r>
            <a:r>
              <a:rPr lang="en-US" sz="1100" dirty="0" err="1" smtClean="0">
                <a:latin typeface="Courier New"/>
                <a:cs typeface="Courier New"/>
              </a:rPr>
              <a:t>digitQueues[digit].add(new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Integer(list[scan</a:t>
            </a:r>
            <a:r>
              <a:rPr lang="en-US" sz="1100" dirty="0" smtClean="0">
                <a:latin typeface="Courier New"/>
                <a:cs typeface="Courier New"/>
              </a:rPr>
              <a:t>]));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gather numbers back into list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num =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digitVal</a:t>
            </a:r>
            <a:r>
              <a:rPr lang="en-US" sz="1100" dirty="0" smtClean="0">
                <a:latin typeface="Courier New"/>
                <a:cs typeface="Courier New"/>
              </a:rPr>
              <a:t> = 0; </a:t>
            </a:r>
            <a:r>
              <a:rPr lang="en-US" sz="1100" dirty="0" err="1" smtClean="0">
                <a:latin typeface="Courier New"/>
                <a:cs typeface="Courier New"/>
              </a:rPr>
              <a:t>digitVal</a:t>
            </a:r>
            <a:r>
              <a:rPr lang="en-US" sz="1100" dirty="0" smtClean="0">
                <a:latin typeface="Courier New"/>
                <a:cs typeface="Courier New"/>
              </a:rPr>
              <a:t> &lt;= 9; </a:t>
            </a:r>
            <a:r>
              <a:rPr lang="en-US" sz="1100" dirty="0" err="1" smtClean="0">
                <a:latin typeface="Courier New"/>
                <a:cs typeface="Courier New"/>
              </a:rPr>
              <a:t>digitVal</a:t>
            </a:r>
            <a:r>
              <a:rPr lang="en-US" sz="11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while (!(</a:t>
            </a:r>
            <a:r>
              <a:rPr lang="en-US" sz="1100" dirty="0" err="1" smtClean="0">
                <a:latin typeface="Courier New"/>
                <a:cs typeface="Courier New"/>
              </a:rPr>
              <a:t>digitQueues[digitVal].isEmpty</a:t>
            </a:r>
            <a:r>
              <a:rPr lang="en-US" sz="1100" dirty="0" smtClean="0">
                <a:latin typeface="Courier New"/>
                <a:cs typeface="Courier New"/>
              </a:rPr>
              <a:t>()))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</a:t>
            </a:r>
            <a:r>
              <a:rPr lang="en-US" sz="1100" dirty="0" err="1" smtClean="0">
                <a:latin typeface="Courier New"/>
                <a:cs typeface="Courier New"/>
              </a:rPr>
              <a:t>numObj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digitQueues[digitVal].remove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</a:t>
            </a:r>
            <a:r>
              <a:rPr lang="en-US" sz="1100" dirty="0" err="1" smtClean="0">
                <a:latin typeface="Courier New"/>
                <a:cs typeface="Courier New"/>
              </a:rPr>
              <a:t>list[num</a:t>
            </a:r>
            <a:r>
              <a:rPr lang="en-US" sz="1100" dirty="0" smtClean="0">
                <a:latin typeface="Courier New"/>
                <a:cs typeface="Courier New"/>
              </a:rPr>
              <a:t>] = </a:t>
            </a:r>
            <a:r>
              <a:rPr lang="en-US" sz="1100" dirty="0" err="1" smtClean="0">
                <a:latin typeface="Courier New"/>
                <a:cs typeface="Courier New"/>
              </a:rPr>
              <a:t>numObj.intValue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num++;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output the sorted list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scan=0; scan &lt; </a:t>
            </a:r>
            <a:r>
              <a:rPr lang="en-US" sz="1100" dirty="0" err="1" smtClean="0">
                <a:latin typeface="Courier New"/>
                <a:cs typeface="Courier New"/>
              </a:rPr>
              <a:t>list.length</a:t>
            </a:r>
            <a:r>
              <a:rPr lang="en-US" sz="1100" dirty="0" smtClean="0">
                <a:latin typeface="Courier New"/>
                <a:cs typeface="Courier New"/>
              </a:rPr>
              <a:t>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System.out.println(list[scan</a:t>
            </a:r>
            <a:r>
              <a:rPr lang="en-US" sz="11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7" name="Picture 6" descr="Fig18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53" y="1929341"/>
            <a:ext cx="4931492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implementing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Comparable</a:t>
            </a:r>
            <a:r>
              <a:rPr lang="en-US" dirty="0" smtClean="0"/>
              <a:t>, two objects can be compared using a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Comparator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Comparator</a:t>
            </a:r>
            <a:r>
              <a:rPr lang="en-US" dirty="0" smtClean="0"/>
              <a:t> can be passed into a sorting method to determine the order of the sort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Comparator</a:t>
            </a:r>
            <a:r>
              <a:rPr lang="en-US" dirty="0" smtClean="0"/>
              <a:t> interface has a single method,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compare</a:t>
            </a:r>
            <a:r>
              <a:rPr lang="en-US" dirty="0" smtClean="0"/>
              <a:t>, that operates like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compareTo</a:t>
            </a:r>
            <a:r>
              <a:rPr lang="en-US" dirty="0" smtClean="0"/>
              <a:t> method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Comparable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05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suppose you wanted to sort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Student</a:t>
            </a:r>
            <a:r>
              <a:rPr lang="en-US" dirty="0" smtClean="0"/>
              <a:t> objects in various ways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You could create a comparator that compares exam scores and another that compares assignment scores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Students are sorted based on which comparator you provide for the sort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Student</a:t>
            </a:r>
            <a:r>
              <a:rPr lang="en-US" dirty="0" smtClean="0">
                <a:ea typeface="Courier New" charset="0"/>
                <a:cs typeface="Courier New" charset="0"/>
              </a:rPr>
              <a:t> class doesn't have to commit to any particular comparison technique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95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java.util.Comparator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This Comparator sorts students by their exam average.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@author Java Foundations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@version 4.0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ExamComparator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implements Comparator&lt;Student&gt;</a:t>
            </a:r>
          </a:p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  <a:endParaRPr lang="en-US" sz="11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Compares two Student objects by their exam average.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*/</a:t>
            </a:r>
            <a:endParaRPr lang="en-US" sz="11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Override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public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compare(Student o1, Student o2)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Integer 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average1 = o1.getExamAverage();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Integer 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average2 = o2.getExamAverage();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return 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average1.compareTo(average2);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that works on a generic type must be instantiated</a:t>
            </a:r>
          </a:p>
          <a:p>
            <a:r>
              <a:rPr lang="en-US" dirty="0" smtClean="0"/>
              <a:t>Since our methods will be static, we'll define each method to be a </a:t>
            </a:r>
            <a:r>
              <a:rPr lang="en-US" i="1" dirty="0" smtClean="0"/>
              <a:t>generic method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A generic method header contains the generic type before the return type of the method: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public static &lt;T extends Comparable&lt;T&gt;&gt; </a:t>
            </a:r>
            <a:r>
              <a:rPr lang="en-US" sz="1800" dirty="0" err="1" smtClean="0">
                <a:latin typeface="Courier New"/>
                <a:cs typeface="Courier New"/>
              </a:rPr>
              <a:t>boolean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    </a:t>
            </a:r>
            <a:r>
              <a:rPr lang="en-US" sz="1800" dirty="0" err="1" smtClean="0">
                <a:latin typeface="Courier New"/>
                <a:cs typeface="Courier New"/>
              </a:rPr>
              <a:t>linearSearch(T</a:t>
            </a:r>
            <a:r>
              <a:rPr lang="en-US" sz="1800" dirty="0" smtClean="0">
                <a:latin typeface="Courier New"/>
                <a:cs typeface="Courier New"/>
              </a:rPr>
              <a:t>[] data,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min,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max, T target)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java.util.Comparator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This Comparator sorts students by their assignment average.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@author Java Foundations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@version 4.0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AssignmentComparator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implements Comparator&lt;Student&gt;</a:t>
            </a:r>
          </a:p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  <a:endParaRPr lang="en-US" sz="11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Compares two Student objects by their assignment average.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*/</a:t>
            </a:r>
            <a:endParaRPr lang="en-US" sz="11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Override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public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compare(Student o1, Student o2)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Integer 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average1 = o1.getAssignmentAverage();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Integer 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average2 = o2.getAssignmentAverage();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return 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average1.compareTo(average2);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java.util.Arrays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Demonstrates sorting using a Comparator.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@author Java Foundations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@version 4.0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ComparatorDemo</a:t>
            </a: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  <a:endParaRPr lang="en-US" sz="11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Creates several Student objects, then sorts them using three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different Comparator objects.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100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command-line arguments (unused)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*/</a:t>
            </a:r>
            <a:endParaRPr lang="en-US" sz="11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public 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static void main(String[]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Student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[] students = new Student[5];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students[0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] = new Student("Mary", 97, 75);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students[1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] = new Student("James", 80, 80);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students[2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] = new Student("Mark", 75, 94);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students[3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] = new Student("Jolene", 95, 85);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students[4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] = new Student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Cassandra", 85, 75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   // </a:t>
            </a: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output students before sort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for 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students.length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(students[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 smtClean="0"/>
              <a:t>]);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Arrays.sort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(students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, new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ExamComparator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   // </a:t>
            </a: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output students after sorting by exam average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("After sorting by exam average:");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for 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students.length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(students[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Arrays.sort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(students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, new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AssignmentComparator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1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   // </a:t>
            </a: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output students after sorting by assignment average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("After sorting by assignment average:");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for 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students.length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(students[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Arrays.sort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(students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, new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OverallComparator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   // </a:t>
            </a:r>
            <a:r>
              <a:rPr lang="en-US" sz="11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output students after sorting by overall average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("After sorting by overall average:");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for 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students.length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(students[</a:t>
            </a:r>
            <a:r>
              <a:rPr lang="en-US" sz="11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generic type can be used in the return type, the parameter list, and the method body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Syntax generic metho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78" y="2637895"/>
            <a:ext cx="6366698" cy="25183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linear search</a:t>
            </a:r>
            <a:r>
              <a:rPr lang="en-US" dirty="0" smtClean="0"/>
              <a:t> simply examines each item in the search pool, one at a time, until either the target is found or until the pool is exhausted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This approach does not assume the items in the search pool are in any particular order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Fig18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3" y="4378855"/>
            <a:ext cx="6927171" cy="13530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Searches the specified array of objects using a linear search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algorithm.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  the array to be searched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min    the integer representation of the minimum value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max    the integer representation of the maximum value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element being searched for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      true if the desired element is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&lt;T&gt;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linearSearch(T</a:t>
            </a:r>
            <a:r>
              <a:rPr lang="en-US" sz="1200" dirty="0" smtClean="0">
                <a:latin typeface="Courier New"/>
                <a:cs typeface="Courier New"/>
              </a:rPr>
              <a:t>[] data,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min,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max, T target)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min;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found = false;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(!found &amp;&amp; index &lt;= max)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found = </a:t>
            </a:r>
            <a:r>
              <a:rPr lang="en-US" sz="1200" dirty="0" err="1" smtClean="0">
                <a:latin typeface="Courier New"/>
                <a:cs typeface="Courier New"/>
              </a:rPr>
              <a:t>data[index].equals(target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index++;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found;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If the search pool is sorted, then we can be more efficient than a linear search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binary search</a:t>
            </a:r>
            <a:r>
              <a:rPr lang="en-US" dirty="0" smtClean="0"/>
              <a:t> eliminates large parts of the search pool with each comparison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Instead of starting the search at one end, we begin in the middle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If the target isn't found, we know that if it is in the pool at all, it is in one half or the other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We can then jump to the middle of that half, and continue similarly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3257</Words>
  <Application>Microsoft Macintosh PowerPoint</Application>
  <PresentationFormat>On-screen Show (4:3)</PresentationFormat>
  <Paragraphs>767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Courier New</vt:lpstr>
      <vt:lpstr>Arial</vt:lpstr>
      <vt:lpstr>Office Theme</vt:lpstr>
      <vt:lpstr>PowerPoint Presentation</vt:lpstr>
      <vt:lpstr>Chapter Scope</vt:lpstr>
      <vt:lpstr>Searching</vt:lpstr>
      <vt:lpstr>Searching</vt:lpstr>
      <vt:lpstr>Generic Methods</vt:lpstr>
      <vt:lpstr>Generic Methods</vt:lpstr>
      <vt:lpstr>Linear Search</vt:lpstr>
      <vt:lpstr>PowerPoint Presentation</vt:lpstr>
      <vt:lpstr>Binary Search</vt:lpstr>
      <vt:lpstr>Binary Search</vt:lpstr>
      <vt:lpstr>Binary Search</vt:lpstr>
      <vt:lpstr>Binary Search</vt:lpstr>
      <vt:lpstr>PowerPoint Presentation</vt:lpstr>
      <vt:lpstr>Comparing Search Algorithms</vt:lpstr>
      <vt:lpstr>Sorting</vt:lpstr>
      <vt:lpstr>PowerPoint Presentation</vt:lpstr>
      <vt:lpstr>PowerPoint Presentation</vt:lpstr>
      <vt:lpstr>PowerPoint Presentation</vt:lpstr>
      <vt:lpstr>Selection Sort</vt:lpstr>
      <vt:lpstr>Selection Sort</vt:lpstr>
      <vt:lpstr>PowerPoint Presentation</vt:lpstr>
      <vt:lpstr>PowerPoint Presentation</vt:lpstr>
      <vt:lpstr>Insertion Sort</vt:lpstr>
      <vt:lpstr>Insertion Sort</vt:lpstr>
      <vt:lpstr>PowerPoint Presentation</vt:lpstr>
      <vt:lpstr>Bubble Sort</vt:lpstr>
      <vt:lpstr>PowerPoint Presentation</vt:lpstr>
      <vt:lpstr>Quick Sort</vt:lpstr>
      <vt:lpstr>PowerPoint Presentation</vt:lpstr>
      <vt:lpstr>PowerPoint Presentation</vt:lpstr>
      <vt:lpstr>PowerPoint Presentation</vt:lpstr>
      <vt:lpstr>PowerPoint Presentation</vt:lpstr>
      <vt:lpstr>Merge Sort</vt:lpstr>
      <vt:lpstr>Merge Sort</vt:lpstr>
      <vt:lpstr>Merge Sort</vt:lpstr>
      <vt:lpstr>PowerPoint Presentation</vt:lpstr>
      <vt:lpstr>PowerPoint Presentation</vt:lpstr>
      <vt:lpstr>PowerPoint Presentation</vt:lpstr>
      <vt:lpstr>Comparing Sorts</vt:lpstr>
      <vt:lpstr>Comparing Sorts</vt:lpstr>
      <vt:lpstr>Radix Sort</vt:lpstr>
      <vt:lpstr>Radix Sort</vt:lpstr>
      <vt:lpstr>Radix Sort</vt:lpstr>
      <vt:lpstr>PowerPoint Presentation</vt:lpstr>
      <vt:lpstr>PowerPoint Presentation</vt:lpstr>
      <vt:lpstr>Radix Sort</vt:lpstr>
      <vt:lpstr>Comparators</vt:lpstr>
      <vt:lpstr>Comparators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28</cp:revision>
  <dcterms:created xsi:type="dcterms:W3CDTF">2013-07-15T18:01:06Z</dcterms:created>
  <dcterms:modified xsi:type="dcterms:W3CDTF">2017-01-04T21:45:13Z</dcterms:modified>
</cp:coreProperties>
</file>