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327" r:id="rId4"/>
    <p:sldId id="328" r:id="rId5"/>
    <p:sldId id="329" r:id="rId6"/>
    <p:sldId id="330" r:id="rId7"/>
    <p:sldId id="331" r:id="rId8"/>
    <p:sldId id="291" r:id="rId9"/>
    <p:sldId id="342" r:id="rId10"/>
    <p:sldId id="343" r:id="rId11"/>
    <p:sldId id="344" r:id="rId12"/>
    <p:sldId id="345" r:id="rId13"/>
    <p:sldId id="289" r:id="rId14"/>
    <p:sldId id="281" r:id="rId15"/>
    <p:sldId id="308" r:id="rId16"/>
    <p:sldId id="309" r:id="rId17"/>
    <p:sldId id="290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292" r:id="rId30"/>
    <p:sldId id="321" r:id="rId31"/>
    <p:sldId id="322" r:id="rId32"/>
    <p:sldId id="323" r:id="rId33"/>
    <p:sldId id="294" r:id="rId34"/>
    <p:sldId id="324" r:id="rId35"/>
    <p:sldId id="325" r:id="rId36"/>
    <p:sldId id="326" r:id="rId37"/>
    <p:sldId id="296" r:id="rId38"/>
    <p:sldId id="335" r:id="rId39"/>
    <p:sldId id="297" r:id="rId40"/>
    <p:sldId id="336" r:id="rId41"/>
    <p:sldId id="298" r:id="rId42"/>
    <p:sldId id="337" r:id="rId43"/>
    <p:sldId id="299" r:id="rId44"/>
    <p:sldId id="338" r:id="rId45"/>
    <p:sldId id="300" r:id="rId46"/>
    <p:sldId id="339" r:id="rId47"/>
    <p:sldId id="301" r:id="rId48"/>
    <p:sldId id="340" r:id="rId49"/>
    <p:sldId id="302" r:id="rId50"/>
    <p:sldId id="303" r:id="rId51"/>
    <p:sldId id="341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Binary Search 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1161124"/>
            <a:ext cx="3133766" cy="3938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Node from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two children, an appropriate node is found to replace it</a:t>
            </a:r>
          </a:p>
          <a:p>
            <a:r>
              <a:rPr lang="en-US" dirty="0" smtClean="0"/>
              <a:t>The children of the removed node become the children of the replacement node</a:t>
            </a:r>
          </a:p>
          <a:p>
            <a:r>
              <a:rPr lang="en-US" dirty="0" smtClean="0"/>
              <a:t>There are two options for picking the replacement node: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successor </a:t>
            </a:r>
            <a:r>
              <a:rPr lang="mr-IN" dirty="0" smtClean="0"/>
              <a:t>–</a:t>
            </a:r>
            <a:r>
              <a:rPr lang="en-US" dirty="0" smtClean="0"/>
              <a:t> the node that contains the next highest value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predecessor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Node from a BST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3" y="1370173"/>
            <a:ext cx="7382698" cy="45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Node from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removing the root node: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27" y="1878601"/>
            <a:ext cx="6553451" cy="41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BST 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Fig20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2275416"/>
            <a:ext cx="6401342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proper location in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all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occurences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the specified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removeAllOccurrences(T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smallest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smallest element from the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largest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largest element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removeMax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smallest element in this tree without removing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smallest element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largest element in this tree without removing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largest element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findMax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Fig20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61055"/>
            <a:ext cx="6135288" cy="31988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with links.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implements </a:t>
            </a:r>
            <a:r>
              <a:rPr lang="en-US" sz="1200" dirty="0" err="1" smtClean="0"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search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 the root of the new binary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super(element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(!(element </a:t>
            </a:r>
            <a:r>
              <a:rPr lang="en-US" sz="1200" dirty="0" err="1" smtClean="0">
                <a:latin typeface="Courier New"/>
                <a:cs typeface="Courier New"/>
              </a:rPr>
              <a:t>instanceof</a:t>
            </a:r>
            <a:r>
              <a:rPr lang="en-US" sz="120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NonComparableElementException("LinkedBinarySearchTree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tree processing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BSTs</a:t>
            </a:r>
            <a:r>
              <a:rPr lang="en-US" dirty="0" smtClean="0"/>
              <a:t> to solve problems</a:t>
            </a:r>
          </a:p>
          <a:p>
            <a:r>
              <a:rPr lang="en-US" dirty="0" smtClean="0"/>
              <a:t>BST implementations</a:t>
            </a:r>
          </a:p>
          <a:p>
            <a:r>
              <a:rPr lang="en-US" dirty="0" smtClean="0"/>
              <a:t>Strategies for balancing </a:t>
            </a:r>
            <a:r>
              <a:rPr lang="en-US" dirty="0" err="1" smtClean="0"/>
              <a:t>BSTs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the binary search tree in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position according to its natural order.  Note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equal elements are added to the right.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(!(element </a:t>
            </a:r>
            <a:r>
              <a:rPr lang="en-US" sz="1200" dirty="0" err="1" smtClean="0">
                <a:latin typeface="Courier New"/>
                <a:cs typeface="Courier New"/>
              </a:rPr>
              <a:t>instanceof</a:t>
            </a:r>
            <a:r>
              <a:rPr lang="en-US" sz="120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NonComparableElementException("LinkedBinarySearchTree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Comparable&lt;T&gt; </a:t>
            </a:r>
            <a:r>
              <a:rPr lang="en-US" sz="1200" dirty="0" err="1" smtClean="0">
                <a:latin typeface="Courier New"/>
                <a:cs typeface="Courier New"/>
              </a:rPr>
              <a:t>comparableElement</a:t>
            </a:r>
            <a:r>
              <a:rPr lang="en-US" sz="120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comparableElement.compareTo(root.getElement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this.getRootNode().setLeft(new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this.getRootNode().setRight(new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the binary search tree in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position according to its natural order.  Note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equal elements are added to the right.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Comparable&lt;T&gt; </a:t>
            </a:r>
            <a:r>
              <a:rPr lang="en-US" sz="1200" dirty="0" err="1" smtClean="0">
                <a:latin typeface="Courier New"/>
                <a:cs typeface="Courier New"/>
              </a:rPr>
              <a:t>comparableElement</a:t>
            </a:r>
            <a:r>
              <a:rPr lang="en-US" sz="120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comparableElement.compareTo(node.getElement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node.setLeft(new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node.setRight(new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element that matches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from the binary search tree and returns a reference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it.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is not found in the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(((Comparable&lt;T&gt;)</a:t>
            </a:r>
            <a:r>
              <a:rPr lang="en-US" sz="1200" dirty="0" err="1" smtClean="0">
                <a:latin typeface="Courier New"/>
                <a:cs typeface="Courier New"/>
              </a:rPr>
              <a:t>targetElement).equals(root.element</a:t>
            </a:r>
            <a:r>
              <a:rPr lang="en-US" sz="1200" dirty="0" smtClean="0">
                <a:latin typeface="Courier New"/>
                <a:cs typeface="Courier New"/>
              </a:rPr>
              <a:t>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replacement(root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(temp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root = null;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temp.element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root.setRight(temp.right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root.setLeft(temp.left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    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(((</a:t>
            </a:r>
            <a:r>
              <a:rPr lang="en-US" sz="1200" dirty="0" err="1" smtClean="0">
                <a:latin typeface="Courier New"/>
                <a:cs typeface="Courier New"/>
              </a:rPr>
              <a:t>Comparable)targetElement).compareTo(root.element</a:t>
            </a:r>
            <a:r>
              <a:rPr lang="en-US" sz="1200" dirty="0" smtClean="0">
                <a:latin typeface="Courier New"/>
                <a:cs typeface="Courier New"/>
              </a:rPr>
              <a:t>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element that matches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from the binary search tree and returns a reference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it.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is not found in the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from which to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parent the parent of the node from which to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node,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(node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(((Comparable&lt;T&gt;)</a:t>
            </a:r>
            <a:r>
              <a:rPr lang="en-US" sz="1200" dirty="0" err="1" smtClean="0">
                <a:latin typeface="Courier New"/>
                <a:cs typeface="Courier New"/>
              </a:rPr>
              <a:t>targetElement).equals(node.element</a:t>
            </a:r>
            <a:r>
              <a:rPr lang="en-US" sz="1200" dirty="0" smtClean="0">
                <a:latin typeface="Courier New"/>
                <a:cs typeface="Courier New"/>
              </a:rPr>
              <a:t>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node.element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replacement(node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parent.right</a:t>
            </a:r>
            <a:r>
              <a:rPr lang="en-US" sz="1200" dirty="0" smtClean="0">
                <a:latin typeface="Courier New"/>
                <a:cs typeface="Courier New"/>
              </a:rPr>
              <a:t> == node)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parent.right</a:t>
            </a:r>
            <a:r>
              <a:rPr lang="en-US" sz="1200" dirty="0" smtClean="0">
                <a:latin typeface="Courier New"/>
                <a:cs typeface="Courier New"/>
              </a:rPr>
              <a:t> = temp;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temp;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    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(((</a:t>
            </a:r>
            <a:r>
              <a:rPr lang="en-US" sz="1200" dirty="0" err="1" smtClean="0">
                <a:latin typeface="Courier New"/>
                <a:cs typeface="Courier New"/>
              </a:rPr>
              <a:t>Comparable)targetElement).compareTo(node.element</a:t>
            </a:r>
            <a:r>
              <a:rPr lang="en-US" sz="1200" dirty="0" smtClean="0">
                <a:latin typeface="Courier New"/>
                <a:cs typeface="Courier New"/>
              </a:rPr>
              <a:t>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a node that will replace the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specified for removal.  In the case where the removed node has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two children,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successor is used as its replacement.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to be removed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replacing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replacement(BinaryTreeNode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!=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!=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node;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!= current)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Fig20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6" y="2017184"/>
            <a:ext cx="7383978" cy="2106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search tree</a:t>
            </a:r>
            <a:r>
              <a:rPr lang="en-US" sz="2800" dirty="0" smtClean="0"/>
              <a:t> is a tree whose elements are organized to facilitate finding a particular element when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binary search tree</a:t>
            </a:r>
            <a:r>
              <a:rPr lang="en-US" sz="2800" dirty="0" smtClean="0"/>
              <a:t> is a binary tree that, for each node </a:t>
            </a:r>
            <a:r>
              <a:rPr lang="en-US" sz="2800" i="1" dirty="0" err="1" smtClean="0"/>
              <a:t>n</a:t>
            </a:r>
            <a:endParaRPr lang="en-US" sz="2800" i="1" dirty="0" smtClean="0"/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the 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contains elements less than the element stored in </a:t>
            </a:r>
            <a:r>
              <a:rPr lang="en-US" sz="2400" i="1" dirty="0" err="1" smtClean="0"/>
              <a:t>n</a:t>
            </a:r>
            <a:endParaRPr lang="en-US" sz="2400" i="1" dirty="0" smtClean="0"/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the right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contains elements greater than or equal to the element stored in </a:t>
            </a:r>
            <a:r>
              <a:rPr lang="en-US" sz="2400" i="1" dirty="0" err="1" smtClean="0"/>
              <a:t>n</a:t>
            </a:r>
            <a:endParaRPr lang="en-US" sz="2400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elements that match the specified target element from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binary search tree.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sepcified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element is not found in this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removeAllOccurrences(T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contains((T)targetElement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catch (Exception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node with the least value from the binary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tree and returns a reference to its element.  Throws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this tree is empty.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node with the least value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tree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root.left</a:t>
            </a:r>
            <a:r>
              <a:rPr lang="en-US" sz="1200" dirty="0" smtClean="0">
                <a:latin typeface="Courier New"/>
                <a:cs typeface="Courier New"/>
              </a:rPr>
              <a:t>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root = </a:t>
            </a:r>
            <a:r>
              <a:rPr lang="en-US" sz="1200" dirty="0" err="1" smtClean="0">
                <a:latin typeface="Courier New"/>
                <a:cs typeface="Courier New"/>
              </a:rPr>
              <a:t>root.right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root.left</a:t>
            </a:r>
            <a:r>
              <a:rPr lang="en-US" sz="1200" dirty="0" smtClean="0">
                <a:latin typeface="Courier New"/>
                <a:cs typeface="Courier New"/>
              </a:rPr>
              <a:t>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!=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parent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current.element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BSTs</a:t>
            </a:r>
            <a:r>
              <a:rPr lang="en-US" dirty="0" smtClean="0"/>
              <a:t> to Implement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list operations: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specifically for ordered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 descr="Fig20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73" y="1863723"/>
            <a:ext cx="5643450" cy="2301877"/>
          </a:xfrm>
          <a:prstGeom prst="rect">
            <a:avLst/>
          </a:prstGeom>
        </p:spPr>
      </p:pic>
      <p:pic>
        <p:nvPicPr>
          <p:cNvPr id="8" name="Picture 7" descr="Fig20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73" y="4920457"/>
            <a:ext cx="5681375" cy="7290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jsjf.exceptions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java.util.Iterator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ordered list implemented using a binary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search tree.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0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implements </a:t>
            </a:r>
            <a:r>
              <a:rPr lang="en-US" sz="1000" dirty="0" err="1" smtClean="0">
                <a:latin typeface="Courier New"/>
                <a:cs typeface="Courier New"/>
              </a:rPr>
              <a:t>ListADT</a:t>
            </a:r>
            <a:r>
              <a:rPr lang="en-US" sz="1000" dirty="0" smtClean="0">
                <a:latin typeface="Courier New"/>
                <a:cs typeface="Courier New"/>
              </a:rPr>
              <a:t>&lt;T&gt;, </a:t>
            </a:r>
            <a:r>
              <a:rPr lang="en-US" sz="1000" dirty="0" err="1" smtClean="0">
                <a:latin typeface="Courier New"/>
                <a:cs typeface="Courier New"/>
              </a:rPr>
              <a:t>OrderedListADT</a:t>
            </a:r>
            <a:r>
              <a:rPr lang="en-US" sz="1000" dirty="0" smtClean="0">
                <a:latin typeface="Courier New"/>
                <a:cs typeface="Courier New"/>
              </a:rPr>
              <a:t>&lt;T&gt;, </a:t>
            </a:r>
            <a:r>
              <a:rPr lang="en-US" sz="1000" dirty="0" err="1" smtClean="0">
                <a:latin typeface="Courier New"/>
                <a:cs typeface="Courier New"/>
              </a:rPr>
              <a:t>Iterable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given element to this list.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list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add(T</a:t>
            </a:r>
            <a:r>
              <a:rPr lang="en-US" sz="10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addElement(element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first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in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removeFirst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removeMin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last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last element from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removeLast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removeMax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Removes and returns the specified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being sought in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the element from the list that matches the target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remove(T</a:t>
            </a:r>
            <a:r>
              <a:rPr lang="en-US" sz="105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removeElement(element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 reference to the first element on this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 reference to the first element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findMin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 reference to the last element on this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 reference to the last element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last()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findMax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iteratorInOrder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operations for both implementations of ordered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 descr="Fig20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58" y="2377016"/>
            <a:ext cx="6326166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operations are performed on a BST, it could become highly unbalanced (a </a:t>
            </a:r>
            <a:r>
              <a:rPr lang="en-US" i="1" dirty="0" smtClean="0"/>
              <a:t>degenerate 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 descr="Fig20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4" y="2555875"/>
            <a:ext cx="4130675" cy="30838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implementation does not ensure the BST stays balanced</a:t>
            </a:r>
          </a:p>
          <a:p>
            <a:r>
              <a:rPr lang="en-US" dirty="0" smtClean="0"/>
              <a:t>Other approaches do, such as AVL trees and red/black trees</a:t>
            </a:r>
          </a:p>
          <a:p>
            <a:r>
              <a:rPr lang="en-US" dirty="0" smtClean="0"/>
              <a:t>We will explore </a:t>
            </a:r>
            <a:r>
              <a:rPr lang="en-US" i="1" dirty="0" smtClean="0"/>
              <a:t>rotations</a:t>
            </a:r>
            <a:r>
              <a:rPr lang="en-US" dirty="0" smtClean="0"/>
              <a:t> – operations on binary search trees to assist in the process of keeping a tree balanced</a:t>
            </a:r>
          </a:p>
          <a:p>
            <a:r>
              <a:rPr lang="en-US" dirty="0" smtClean="0"/>
              <a:t>Rotations do not solve all problems created by unbalanced trees, but show the basic algorithmic processes that are used to manipulate trees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 descr="Figure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93975" y="1352550"/>
            <a:ext cx="3956050" cy="4157663"/>
          </a:xfrm>
          <a:noFill/>
          <a:ln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right rotation </a:t>
            </a:r>
            <a:r>
              <a:rPr lang="en-US" sz="2800" dirty="0" smtClean="0"/>
              <a:t>can be performed at any level of a tree, around the root of any </a:t>
            </a:r>
            <a:r>
              <a:rPr lang="en-US" sz="2800" dirty="0" err="1" smtClean="0"/>
              <a:t>subtree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Corrects an imbalance caused by a long path in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correct the imbalance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left child element of the root the new root element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former root element the right child element of the new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right child of what was the left child of the former root the new left child of the former root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right rotation: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 descr="Fig20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71" y="2155825"/>
            <a:ext cx="6585695" cy="2593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left rotation </a:t>
            </a:r>
            <a:r>
              <a:rPr lang="en-US" sz="2800" dirty="0" smtClean="0"/>
              <a:t>can be performed at any level of a tree, around the root of any </a:t>
            </a:r>
            <a:r>
              <a:rPr lang="en-US" sz="2800" dirty="0" err="1" smtClean="0"/>
              <a:t>subtree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Corrects an imbalance caused by a long path in the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correct the imbalance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right child element of the root the new root element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former root element the left child element of the new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left child of what was the right child of the former root the new right child of the former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left rotation: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 descr="Fig20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45" y="2211387"/>
            <a:ext cx="6761303" cy="26992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imbalance is caused by a long path in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right child of the root we can address it by performing a </a:t>
            </a:r>
            <a:r>
              <a:rPr lang="en-US" sz="2800" i="1" dirty="0" err="1" smtClean="0"/>
              <a:t>rightleft</a:t>
            </a:r>
            <a:r>
              <a:rPr lang="en-US" sz="2800" i="1" dirty="0" smtClean="0"/>
              <a:t> rotation: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a right rotation around the offending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and then performing a left rotation around the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rightleft</a:t>
            </a:r>
            <a:r>
              <a:rPr lang="en-US" dirty="0" smtClean="0"/>
              <a:t> rotation: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 descr="Fig20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9" y="2179637"/>
            <a:ext cx="6349778" cy="281569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imbalance is caused by a long path in the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 we can address it by performing a </a:t>
            </a:r>
            <a:r>
              <a:rPr lang="en-US" sz="2800" i="1" dirty="0" err="1" smtClean="0"/>
              <a:t>leftright</a:t>
            </a:r>
            <a:r>
              <a:rPr lang="en-US" sz="2800" i="1" dirty="0" smtClean="0"/>
              <a:t> rotation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a left rotation around the offending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and then performing a right rotation around the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leftright</a:t>
            </a:r>
            <a:r>
              <a:rPr lang="en-US" dirty="0" smtClean="0"/>
              <a:t> rotation: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 descr="Fig20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264832"/>
            <a:ext cx="5878475" cy="256963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AVL tree (named after the creators) ensures a BST stays balanced</a:t>
            </a:r>
          </a:p>
          <a:p>
            <a:r>
              <a:rPr lang="en-US" dirty="0" smtClean="0"/>
              <a:t>For each node in the tree, there is a numeric </a:t>
            </a:r>
            <a:r>
              <a:rPr lang="en-US" i="1" dirty="0" smtClean="0"/>
              <a:t>balance factor </a:t>
            </a:r>
            <a:r>
              <a:rPr lang="en-US" dirty="0" smtClean="0"/>
              <a:t>– the difference between the heights of its </a:t>
            </a:r>
            <a:r>
              <a:rPr lang="en-US" dirty="0" err="1" smtClean="0"/>
              <a:t>subtrees</a:t>
            </a:r>
            <a:endParaRPr lang="en-US" dirty="0" smtClean="0"/>
          </a:p>
          <a:p>
            <a:r>
              <a:rPr lang="en-US" dirty="0" smtClean="0"/>
              <a:t>After each add or removal, the balance factors are checked, and rotations performed as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right rotation in an AVL tree: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 descr="Fig20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79612"/>
            <a:ext cx="6536267" cy="3903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determine if a particular value exists in a tree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start at the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compare target to element at current node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 left from current node if target is less than element in the current node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 right from current node if target is greater than element in the current node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eventually find the target or encounter the end of a path (target is not found)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678411" cy="510259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rightleft</a:t>
            </a:r>
            <a:r>
              <a:rPr lang="en-US" dirty="0" smtClean="0"/>
              <a:t> rotation in an ALV tree: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 descr="Fig20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25" y="514350"/>
            <a:ext cx="461327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balanced BST approach is a red/black tree</a:t>
            </a:r>
          </a:p>
          <a:p>
            <a:r>
              <a:rPr lang="en-US" dirty="0" smtClean="0"/>
              <a:t>Each node has a color, usually implemented as a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The following rules govern the color of a node:</a:t>
            </a:r>
          </a:p>
          <a:p>
            <a:pPr lvl="1"/>
            <a:r>
              <a:rPr lang="en-US" dirty="0" smtClean="0"/>
              <a:t>the root is black</a:t>
            </a:r>
          </a:p>
          <a:p>
            <a:pPr lvl="1"/>
            <a:r>
              <a:rPr lang="en-US" dirty="0" smtClean="0"/>
              <a:t>all children of red nodes are black</a:t>
            </a:r>
          </a:p>
          <a:p>
            <a:pPr lvl="1"/>
            <a:r>
              <a:rPr lang="en-US" dirty="0" smtClean="0"/>
              <a:t>every path from the root to a leaf contains the same number of black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red/black trees (light shading = red)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6" descr="Fig20.1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83" y="2230437"/>
            <a:ext cx="6676238" cy="281569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after an insertion: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 descr="Fig20.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7" y="2141008"/>
            <a:ext cx="5894700" cy="291359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after insertion: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6" descr="Fig20.1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80" y="2185988"/>
            <a:ext cx="5771620" cy="323681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removal: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 descr="Fig20.1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08" y="1964792"/>
            <a:ext cx="4475692" cy="4443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particular shape of a binary search tree depends on the order in which the elements are added</a:t>
            </a:r>
          </a:p>
          <a:p>
            <a:r>
              <a:rPr lang="en-US" dirty="0" smtClean="0"/>
              <a:t>The shape may also be dependant on any additional processing performed on the tree to reshape it</a:t>
            </a:r>
          </a:p>
          <a:p>
            <a:r>
              <a:rPr lang="en-US" dirty="0" smtClean="0"/>
              <a:t>Binary search trees can hold any type of data, so long as we have a way to determine relative ordering</a:t>
            </a:r>
          </a:p>
          <a:p>
            <a:r>
              <a:rPr lang="en-US" dirty="0" smtClean="0"/>
              <a:t>Objects implementing the </a:t>
            </a:r>
            <a:r>
              <a:rPr lang="en-US" sz="2800" dirty="0" smtClean="0">
                <a:latin typeface="Courier New" pitchFamily="-110" charset="0"/>
              </a:rPr>
              <a:t>Comparable</a:t>
            </a:r>
            <a:r>
              <a:rPr lang="en-US" dirty="0" smtClean="0"/>
              <a:t> interface provide such capability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to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adding an element is similar to finding an element</a:t>
            </a:r>
          </a:p>
          <a:p>
            <a:r>
              <a:rPr lang="en-US" dirty="0" smtClean="0"/>
              <a:t>New elements are added as leaf nodes</a:t>
            </a:r>
          </a:p>
          <a:p>
            <a:r>
              <a:rPr lang="en-US" dirty="0" smtClean="0"/>
              <a:t>Start at the root, follow path dictated by existing elements until you find no child in the desired direction</a:t>
            </a:r>
          </a:p>
          <a:p>
            <a:r>
              <a:rPr lang="en-US" dirty="0" smtClean="0"/>
              <a:t>Then add the new element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to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/>
              <a:t>77, 24, 58, 82, 17, 40, and 97 </a:t>
            </a:r>
            <a:r>
              <a:rPr lang="en-US" dirty="0" smtClean="0"/>
              <a:t>to a BST: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0" y="1982056"/>
            <a:ext cx="6218434" cy="4141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Node from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node from a BST falls into three situations:</a:t>
            </a:r>
          </a:p>
          <a:p>
            <a:pPr lvl="1"/>
            <a:r>
              <a:rPr lang="en-US" dirty="0" smtClean="0"/>
              <a:t>the node to be removed is a leaf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node to be removed has </a:t>
            </a:r>
            <a:r>
              <a:rPr lang="en-US" dirty="0" smtClean="0"/>
              <a:t>one child</a:t>
            </a:r>
          </a:p>
          <a:p>
            <a:pPr lvl="1"/>
            <a:r>
              <a:rPr lang="en-US" dirty="0" smtClean="0"/>
              <a:t>the node </a:t>
            </a:r>
            <a:r>
              <a:rPr lang="en-US" dirty="0"/>
              <a:t>to be removed </a:t>
            </a:r>
            <a:r>
              <a:rPr lang="en-US" dirty="0" smtClean="0"/>
              <a:t>has two children</a:t>
            </a:r>
          </a:p>
          <a:p>
            <a:pPr>
              <a:spcBef>
                <a:spcPts val="1224"/>
              </a:spcBef>
            </a:pPr>
            <a:r>
              <a:rPr lang="en-US" dirty="0" smtClean="0"/>
              <a:t>If the node is a leaf, it can simply be removed</a:t>
            </a:r>
          </a:p>
          <a:p>
            <a:r>
              <a:rPr lang="en-US" dirty="0" smtClean="0"/>
              <a:t>If the node has one child, the deleted node is replaced by the child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3723</Words>
  <Application>Microsoft Macintosh PowerPoint</Application>
  <PresentationFormat>On-screen Show (4:3)</PresentationFormat>
  <Paragraphs>669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Courier New</vt:lpstr>
      <vt:lpstr>Mangal</vt:lpstr>
      <vt:lpstr>Arial</vt:lpstr>
      <vt:lpstr>Office Theme</vt:lpstr>
      <vt:lpstr>PowerPoint Presentation</vt:lpstr>
      <vt:lpstr>Chapter Scope</vt:lpstr>
      <vt:lpstr>Binary Search Trees</vt:lpstr>
      <vt:lpstr>Binary Search Trees</vt:lpstr>
      <vt:lpstr>Binary Search Trees</vt:lpstr>
      <vt:lpstr>Binary Search Trees</vt:lpstr>
      <vt:lpstr>Adding a Node to a BST</vt:lpstr>
      <vt:lpstr>Adding a Node to a BST</vt:lpstr>
      <vt:lpstr>Removing a Node from a BST</vt:lpstr>
      <vt:lpstr>Removing a Node from a BST</vt:lpstr>
      <vt:lpstr>Removing a Node from a BST</vt:lpstr>
      <vt:lpstr>Removing a Node from a BST</vt:lpstr>
      <vt:lpstr>Binary Search Trees</vt:lpstr>
      <vt:lpstr>PowerPoint Presentation</vt:lpstr>
      <vt:lpstr>PowerPoint Presentation</vt:lpstr>
      <vt:lpstr>PowerPoint Presentation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BST Element Removal</vt:lpstr>
      <vt:lpstr>PowerPoint Presentation</vt:lpstr>
      <vt:lpstr>PowerPoint Presentation</vt:lpstr>
      <vt:lpstr>PowerPoint Presentation</vt:lpstr>
      <vt:lpstr>Using BSTs to Implement Ordered Lists</vt:lpstr>
      <vt:lpstr>PowerPoint Presentation</vt:lpstr>
      <vt:lpstr>PowerPoint Presentation</vt:lpstr>
      <vt:lpstr>PowerPoint Presentation</vt:lpstr>
      <vt:lpstr>Ordered List Analysis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AVL Trees</vt:lpstr>
      <vt:lpstr>AVL Trees</vt:lpstr>
      <vt:lpstr>PowerPoint Presentation</vt:lpstr>
      <vt:lpstr>Red/Black Trees</vt:lpstr>
      <vt:lpstr>Red/Black Trees</vt:lpstr>
      <vt:lpstr>Red/Black Trees</vt:lpstr>
      <vt:lpstr>Red/Black Trees</vt:lpstr>
      <vt:lpstr>Red/Black Trees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2013-07-22T17:47:41Z</dcterms:created>
  <dcterms:modified xsi:type="dcterms:W3CDTF">2017-01-04T20:01:01Z</dcterms:modified>
</cp:coreProperties>
</file>