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8" r:id="rId3"/>
    <p:sldId id="321" r:id="rId4"/>
    <p:sldId id="289" r:id="rId5"/>
    <p:sldId id="281" r:id="rId6"/>
    <p:sldId id="290" r:id="rId7"/>
    <p:sldId id="291" r:id="rId8"/>
    <p:sldId id="322" r:id="rId9"/>
    <p:sldId id="292" r:id="rId10"/>
    <p:sldId id="293" r:id="rId11"/>
    <p:sldId id="323" r:id="rId12"/>
    <p:sldId id="294" r:id="rId13"/>
    <p:sldId id="295" r:id="rId14"/>
    <p:sldId id="324" r:id="rId15"/>
    <p:sldId id="296" r:id="rId16"/>
    <p:sldId id="297" r:id="rId17"/>
    <p:sldId id="298" r:id="rId18"/>
    <p:sldId id="299" r:id="rId19"/>
    <p:sldId id="300" r:id="rId20"/>
    <p:sldId id="325" r:id="rId21"/>
    <p:sldId id="301" r:id="rId22"/>
    <p:sldId id="302" r:id="rId23"/>
    <p:sldId id="304" r:id="rId24"/>
    <p:sldId id="303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26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7" r:id="rId42"/>
    <p:sldId id="320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1/4/17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1/4/17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B2BD8-746B-9F48-B7E9-74D6E69A6B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7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21 -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21 -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127" y="1963163"/>
            <a:ext cx="48285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 smtClean="0">
                <a:solidFill>
                  <a:schemeClr val="tx1"/>
                </a:solidFill>
              </a:rPr>
              <a:t>Chapter 21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Heaps and Priority Queues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81" y="1109752"/>
            <a:ext cx="3204769" cy="40273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New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Inserting an element and moving it up the tree as far as appropriate: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21 -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 descr="Fig21.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90" y="2648480"/>
            <a:ext cx="7338124" cy="270245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the Min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the root (min) and reconstruct the heap</a:t>
            </a:r>
          </a:p>
          <a:p>
            <a:r>
              <a:rPr lang="en-US" dirty="0" smtClean="0"/>
              <a:t>First, move the last leaf of the tree to be the new root of the tree</a:t>
            </a:r>
          </a:p>
          <a:p>
            <a:r>
              <a:rPr lang="en-US" dirty="0" smtClean="0"/>
              <a:t>Then, move it down the tree as needed until the relationships among the elements is appropriate</a:t>
            </a:r>
          </a:p>
          <a:p>
            <a:r>
              <a:rPr lang="en-US" dirty="0" smtClean="0"/>
              <a:t>In particular, compare the element to the smaller of its children and swap them if the child is smaller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21 - </a:t>
            </a:r>
            <a:fld id="{90994C07-E970-A243-9601-A1D642E986E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the Min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element to replace the root is the "last leaf" in the tree: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21 -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 descr="Fig21.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49" y="2611438"/>
            <a:ext cx="6809071" cy="24685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the Min Element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21 -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 descr="Fig21.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08" y="1779588"/>
            <a:ext cx="7649942" cy="29109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</a:t>
            </a:r>
            <a:r>
              <a:rPr lang="en-US" dirty="0" err="1" smtClean="0"/>
              <a:t>Qeueus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Recall that a FIFO queue removes elements in the order in which they were added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priority queue </a:t>
            </a:r>
            <a:r>
              <a:rPr lang="en-US" dirty="0" smtClean="0"/>
              <a:t>removes elements in priority order, independent of the order in which they were added</a:t>
            </a:r>
          </a:p>
          <a:p>
            <a:r>
              <a:rPr lang="en-US" dirty="0" smtClean="0"/>
              <a:t>Priority queues are helpful in many scheduling situations</a:t>
            </a:r>
          </a:p>
          <a:p>
            <a:r>
              <a:rPr lang="en-US" dirty="0" smtClean="0"/>
              <a:t>A heap is a classic mechanism for implementing priority queues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21 -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PrioritizedObject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represents a node in a priority queue containing a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comparable object, arrival order, and a priority value.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PrioritizedObject</a:t>
            </a:r>
            <a:r>
              <a:rPr lang="en-US" sz="1200" dirty="0" smtClean="0">
                <a:latin typeface="Courier New"/>
                <a:cs typeface="Courier New"/>
              </a:rPr>
              <a:t>&lt;T&gt; implements Comparable&lt;</a:t>
            </a:r>
            <a:r>
              <a:rPr lang="en-US" sz="1200" dirty="0" err="1" smtClean="0">
                <a:latin typeface="Courier New"/>
                <a:cs typeface="Courier New"/>
              </a:rPr>
              <a:t>PrioritizedObject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static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nextOrder</a:t>
            </a:r>
            <a:r>
              <a:rPr lang="en-US" sz="1200" dirty="0" smtClean="0">
                <a:latin typeface="Courier New"/>
                <a:cs typeface="Courier New"/>
              </a:rPr>
              <a:t> = 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priority;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arrivalOrder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T element;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 new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PrioritizedObject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with the specified data.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element the element of the new priority queue node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priority the priority of the new queue node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PrioritizedObject(T</a:t>
            </a:r>
            <a:r>
              <a:rPr lang="en-US" sz="1200" dirty="0" smtClean="0">
                <a:latin typeface="Courier New"/>
                <a:cs typeface="Courier New"/>
              </a:rPr>
              <a:t> element,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priority)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this.element</a:t>
            </a:r>
            <a:r>
              <a:rPr lang="en-US" sz="1200" dirty="0" smtClean="0">
                <a:latin typeface="Courier New"/>
                <a:cs typeface="Courier New"/>
              </a:rPr>
              <a:t> = element;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this.priority</a:t>
            </a:r>
            <a:r>
              <a:rPr lang="en-US" sz="1200" dirty="0" smtClean="0">
                <a:latin typeface="Courier New"/>
                <a:cs typeface="Courier New"/>
              </a:rPr>
              <a:t> = priority;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arrivalOrder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nextOrder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nextOrder</a:t>
            </a:r>
            <a:r>
              <a:rPr lang="en-US" sz="1200" dirty="0" smtClean="0">
                <a:latin typeface="Courier New"/>
                <a:cs typeface="Courier New"/>
              </a:rPr>
              <a:t>++;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21 -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the element in this node.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element contained within the node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T </a:t>
            </a:r>
            <a:r>
              <a:rPr lang="en-US" sz="1100" dirty="0" err="1" smtClean="0">
                <a:latin typeface="Courier New"/>
                <a:cs typeface="Courier New"/>
              </a:rPr>
              <a:t>getElement</a:t>
            </a:r>
            <a:r>
              <a:rPr lang="en-US" sz="1100" dirty="0" smtClean="0">
                <a:latin typeface="Courier New"/>
                <a:cs typeface="Courier New"/>
              </a:rPr>
              <a:t>()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return element;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the priority value for this node.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integer priority for this node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getPriority</a:t>
            </a:r>
            <a:r>
              <a:rPr lang="en-US" sz="1100" dirty="0" smtClean="0">
                <a:latin typeface="Courier New"/>
                <a:cs typeface="Courier New"/>
              </a:rPr>
              <a:t>()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return priority;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the arrival order for this node.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integer arrival order for this node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getArrivalOrder</a:t>
            </a:r>
            <a:r>
              <a:rPr lang="en-US" sz="1100" dirty="0" smtClean="0">
                <a:latin typeface="Courier New"/>
                <a:cs typeface="Courier New"/>
              </a:rPr>
              <a:t>()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return </a:t>
            </a:r>
            <a:r>
              <a:rPr lang="en-US" sz="1100" dirty="0" err="1" smtClean="0">
                <a:latin typeface="Courier New"/>
                <a:cs typeface="Courier New"/>
              </a:rPr>
              <a:t>arrivalOrder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21 -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a string representation for this node.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public String </a:t>
            </a:r>
            <a:r>
              <a:rPr lang="en-US" sz="1000" dirty="0" err="1" smtClean="0">
                <a:latin typeface="Courier New"/>
                <a:cs typeface="Courier New"/>
              </a:rPr>
              <a:t>toString</a:t>
            </a:r>
            <a:r>
              <a:rPr lang="en-US" sz="1000" dirty="0" smtClean="0">
                <a:latin typeface="Courier New"/>
                <a:cs typeface="Courier New"/>
              </a:rPr>
              <a:t>()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return (element + "  " + priority + "  " + </a:t>
            </a:r>
            <a:r>
              <a:rPr lang="en-US" sz="1000" dirty="0" err="1" smtClean="0">
                <a:latin typeface="Courier New"/>
                <a:cs typeface="Courier New"/>
              </a:rPr>
              <a:t>arrivalOrder</a:t>
            </a:r>
            <a:r>
              <a:rPr lang="en-US" sz="10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1 if the this object has higher priority than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the given object and -1 otherwise.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obj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the object to compare to this node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result of the comparison of the given object and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        this one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public </a:t>
            </a: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 err="1" smtClean="0">
                <a:latin typeface="Courier New"/>
                <a:cs typeface="Courier New"/>
              </a:rPr>
              <a:t>compareTo(PrioritizedObject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 err="1" smtClean="0">
                <a:latin typeface="Courier New"/>
                <a:cs typeface="Courier New"/>
              </a:rPr>
              <a:t>obj</a:t>
            </a:r>
            <a:r>
              <a:rPr lang="en-US" sz="1000" dirty="0" smtClean="0">
                <a:latin typeface="Courier New"/>
                <a:cs typeface="Courier New"/>
              </a:rPr>
              <a:t>)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result;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		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if (priority &gt; </a:t>
            </a:r>
            <a:r>
              <a:rPr lang="en-US" sz="1000" dirty="0" err="1" smtClean="0">
                <a:latin typeface="Courier New"/>
                <a:cs typeface="Courier New"/>
              </a:rPr>
              <a:t>obj.getPriority</a:t>
            </a:r>
            <a:r>
              <a:rPr lang="en-US" sz="10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result = 1;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else if (priority &lt; </a:t>
            </a:r>
            <a:r>
              <a:rPr lang="en-US" sz="1000" dirty="0" err="1" smtClean="0">
                <a:latin typeface="Courier New"/>
                <a:cs typeface="Courier New"/>
              </a:rPr>
              <a:t>obj.getPriority</a:t>
            </a:r>
            <a:r>
              <a:rPr lang="en-US" sz="10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result = -1;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else if (</a:t>
            </a:r>
            <a:r>
              <a:rPr lang="en-US" sz="1000" dirty="0" err="1" smtClean="0">
                <a:latin typeface="Courier New"/>
                <a:cs typeface="Courier New"/>
              </a:rPr>
              <a:t>arrivalOrder</a:t>
            </a:r>
            <a:r>
              <a:rPr lang="en-US" sz="1000" dirty="0" smtClean="0">
                <a:latin typeface="Courier New"/>
                <a:cs typeface="Courier New"/>
              </a:rPr>
              <a:t> &gt; </a:t>
            </a:r>
            <a:r>
              <a:rPr lang="en-US" sz="1000" dirty="0" err="1" smtClean="0">
                <a:latin typeface="Courier New"/>
                <a:cs typeface="Courier New"/>
              </a:rPr>
              <a:t>obj.getArrivalOrder</a:t>
            </a:r>
            <a:r>
              <a:rPr lang="en-US" sz="10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result = 1;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else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result = -1;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return result;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21 -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jsjf</a:t>
            </a:r>
            <a:r>
              <a:rPr lang="en-US" sz="11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PriorityQueue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implements a priority queue using a heap.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</a:t>
            </a:r>
            <a:r>
              <a:rPr lang="en-US" sz="1100" dirty="0" err="1" smtClean="0">
                <a:latin typeface="Courier New"/>
                <a:cs typeface="Courier New"/>
              </a:rPr>
              <a:t>PriorityQueue</a:t>
            </a:r>
            <a:r>
              <a:rPr lang="en-US" sz="1100" dirty="0" smtClean="0">
                <a:latin typeface="Courier New"/>
                <a:cs typeface="Courier New"/>
              </a:rPr>
              <a:t>&lt;T&gt; extends </a:t>
            </a:r>
            <a:r>
              <a:rPr lang="en-US" sz="1100" dirty="0" err="1" smtClean="0">
                <a:latin typeface="Courier New"/>
                <a:cs typeface="Courier New"/>
              </a:rPr>
              <a:t>ArrayHeap</a:t>
            </a:r>
            <a:r>
              <a:rPr lang="en-US" sz="1100" dirty="0" smtClean="0">
                <a:latin typeface="Courier New"/>
                <a:cs typeface="Courier New"/>
              </a:rPr>
              <a:t>&lt;</a:t>
            </a:r>
            <a:r>
              <a:rPr lang="en-US" sz="1100" dirty="0" err="1" smtClean="0">
                <a:latin typeface="Courier New"/>
                <a:cs typeface="Courier New"/>
              </a:rPr>
              <a:t>PrioritizedObject</a:t>
            </a:r>
            <a:r>
              <a:rPr lang="en-US" sz="1100" dirty="0" smtClean="0">
                <a:latin typeface="Courier New"/>
                <a:cs typeface="Courier New"/>
              </a:rPr>
              <a:t>&lt;T&gt;&gt;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an empty priority queue.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</a:t>
            </a:r>
            <a:r>
              <a:rPr lang="en-US" sz="1100" dirty="0" err="1" smtClean="0">
                <a:latin typeface="Courier New"/>
                <a:cs typeface="Courier New"/>
              </a:rPr>
              <a:t>PriorityQueue</a:t>
            </a:r>
            <a:r>
              <a:rPr lang="en-US" sz="1100" dirty="0" smtClean="0">
                <a:latin typeface="Courier New"/>
                <a:cs typeface="Courier New"/>
              </a:rPr>
              <a:t>()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super();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Adds the given element to this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PriorityQueue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object the element to be added to the priority queue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priority the integer priority of the element to be added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void </a:t>
            </a:r>
            <a:r>
              <a:rPr lang="en-US" sz="1100" dirty="0" err="1" smtClean="0">
                <a:latin typeface="Courier New"/>
                <a:cs typeface="Courier New"/>
              </a:rPr>
              <a:t>addElement(T</a:t>
            </a:r>
            <a:r>
              <a:rPr lang="en-US" sz="1100" dirty="0" smtClean="0">
                <a:latin typeface="Courier New"/>
                <a:cs typeface="Courier New"/>
              </a:rPr>
              <a:t> object,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priority)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PrioritizedObject</a:t>
            </a:r>
            <a:r>
              <a:rPr lang="en-US" sz="1100" dirty="0" smtClean="0">
                <a:latin typeface="Courier New"/>
                <a:cs typeface="Courier New"/>
              </a:rPr>
              <a:t>&lt;T&gt; </a:t>
            </a:r>
            <a:r>
              <a:rPr lang="en-US" sz="1100" dirty="0" err="1" smtClean="0">
                <a:latin typeface="Courier New"/>
                <a:cs typeface="Courier New"/>
              </a:rPr>
              <a:t>obj</a:t>
            </a:r>
            <a:r>
              <a:rPr lang="en-US" sz="1100" dirty="0" smtClean="0">
                <a:latin typeface="Courier New"/>
                <a:cs typeface="Courier New"/>
              </a:rPr>
              <a:t> = new </a:t>
            </a:r>
            <a:r>
              <a:rPr lang="en-US" sz="1100" dirty="0" err="1" smtClean="0">
                <a:latin typeface="Courier New"/>
                <a:cs typeface="Courier New"/>
              </a:rPr>
              <a:t>PrioritizedObject</a:t>
            </a:r>
            <a:r>
              <a:rPr lang="en-US" sz="1100" dirty="0" smtClean="0">
                <a:latin typeface="Courier New"/>
                <a:cs typeface="Courier New"/>
              </a:rPr>
              <a:t>&lt;T&gt;(object, priority);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    </a:t>
            </a:r>
            <a:r>
              <a:rPr lang="en-US" sz="1100" dirty="0" err="1" smtClean="0">
                <a:latin typeface="Courier New"/>
                <a:cs typeface="Courier New"/>
              </a:rPr>
              <a:t>super.addElement(obj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21 -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Removes the next highest priority element from this priority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queue and returns a reference to it.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 reference to the next highest priority element in this queue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T </a:t>
            </a:r>
            <a:r>
              <a:rPr lang="en-US" sz="1200" dirty="0" err="1" smtClean="0">
                <a:latin typeface="Courier New"/>
                <a:cs typeface="Courier New"/>
              </a:rPr>
              <a:t>removeNext</a:t>
            </a:r>
            <a:r>
              <a:rPr lang="en-US" sz="1200" dirty="0" smtClean="0">
                <a:latin typeface="Courier New"/>
                <a:cs typeface="Courier New"/>
              </a:rPr>
              <a:t>()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PrioritizedObject</a:t>
            </a:r>
            <a:r>
              <a:rPr lang="en-US" sz="1200" dirty="0" smtClean="0">
                <a:latin typeface="Courier New"/>
                <a:cs typeface="Courier New"/>
              </a:rPr>
              <a:t>&lt;T&gt; </a:t>
            </a:r>
            <a:r>
              <a:rPr lang="en-US" sz="1200" dirty="0" err="1" smtClean="0">
                <a:latin typeface="Courier New"/>
                <a:cs typeface="Courier New"/>
              </a:rPr>
              <a:t>obj</a:t>
            </a:r>
            <a:r>
              <a:rPr lang="en-US" sz="1200" dirty="0" smtClean="0">
                <a:latin typeface="Courier New"/>
                <a:cs typeface="Courier New"/>
              </a:rPr>
              <a:t> = (</a:t>
            </a:r>
            <a:r>
              <a:rPr lang="en-US" sz="1200" dirty="0" err="1" smtClean="0">
                <a:latin typeface="Courier New"/>
                <a:cs typeface="Courier New"/>
              </a:rPr>
              <a:t>PrioritizedObject</a:t>
            </a:r>
            <a:r>
              <a:rPr lang="en-US" sz="1200" dirty="0" smtClean="0">
                <a:latin typeface="Courier New"/>
                <a:cs typeface="Courier New"/>
              </a:rPr>
              <a:t>&lt;T&gt;)</a:t>
            </a:r>
            <a:r>
              <a:rPr lang="en-US" sz="1200" dirty="0" err="1" smtClean="0">
                <a:latin typeface="Courier New"/>
                <a:cs typeface="Courier New"/>
              </a:rPr>
              <a:t>super.removeMin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</a:t>
            </a:r>
            <a:r>
              <a:rPr lang="en-US" sz="1200" dirty="0" err="1" smtClean="0">
                <a:latin typeface="Courier New"/>
                <a:cs typeface="Courier New"/>
              </a:rPr>
              <a:t>obj.getElement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21 -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Heaps, conceptually</a:t>
            </a:r>
          </a:p>
          <a:p>
            <a:r>
              <a:rPr lang="en-US" dirty="0" smtClean="0"/>
              <a:t>Using heaps to solve problems</a:t>
            </a:r>
          </a:p>
          <a:p>
            <a:r>
              <a:rPr lang="en-US" dirty="0" smtClean="0"/>
              <a:t>Heap implementations</a:t>
            </a:r>
          </a:p>
          <a:p>
            <a:r>
              <a:rPr lang="en-US" dirty="0" smtClean="0"/>
              <a:t>Using heaps to implement priority queues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21 -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Heaps with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operations on a heap require moving up the heap as well as down</a:t>
            </a:r>
          </a:p>
          <a:p>
            <a:r>
              <a:rPr lang="en-US" dirty="0" smtClean="0"/>
              <a:t>So we'll add a parent pointer to the </a:t>
            </a:r>
            <a:r>
              <a:rPr lang="en-US" dirty="0" err="1" smtClean="0">
                <a:latin typeface="Courier New"/>
                <a:cs typeface="Courier New"/>
              </a:rPr>
              <a:t>HeapNode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class, which is itself based on the node for a binary tree</a:t>
            </a:r>
          </a:p>
          <a:p>
            <a:r>
              <a:rPr lang="en-US" dirty="0" smtClean="0"/>
              <a:t>In the heap itself, we'll keep track of a pointer so that we always know where the last leaf is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21 -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package </a:t>
            </a:r>
            <a:r>
              <a:rPr lang="en-US" sz="1200" dirty="0" err="1" smtClean="0">
                <a:latin typeface="Courier New"/>
                <a:cs typeface="Courier New"/>
              </a:rPr>
              <a:t>jsjf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HeapNode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represents a binary tree node with a parent pointer for use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in heaps.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HeapNode</a:t>
            </a:r>
            <a:r>
              <a:rPr lang="en-US" sz="1200" dirty="0" smtClean="0">
                <a:latin typeface="Courier New"/>
                <a:cs typeface="Courier New"/>
              </a:rPr>
              <a:t>&lt;T&gt; extends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protected </a:t>
            </a:r>
            <a:r>
              <a:rPr lang="en-US" sz="1200" dirty="0" err="1" smtClean="0">
                <a:latin typeface="Courier New"/>
                <a:cs typeface="Courier New"/>
              </a:rPr>
              <a:t>HeapNode</a:t>
            </a:r>
            <a:r>
              <a:rPr lang="en-US" sz="1200" dirty="0" smtClean="0">
                <a:latin typeface="Courier New"/>
                <a:cs typeface="Courier New"/>
              </a:rPr>
              <a:t>&lt;T&gt; parent;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 new heap node with the specified data.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obj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data to be contained within the new heap node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HeapNode(T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obj</a:t>
            </a:r>
            <a:r>
              <a:rPr lang="en-US" sz="1200" dirty="0" smtClean="0">
                <a:latin typeface="Courier New"/>
                <a:cs typeface="Courier New"/>
              </a:rPr>
              <a:t>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super(obj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parent = null;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21 - </a:t>
            </a:r>
            <a:fld id="{90994C07-E970-A243-9601-A1D642E986EC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 the parent of this node.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parent of the node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</a:t>
            </a:r>
            <a:r>
              <a:rPr lang="en-US" sz="1100" dirty="0" err="1" smtClean="0">
                <a:latin typeface="Courier New"/>
                <a:cs typeface="Courier New"/>
              </a:rPr>
              <a:t>HeapNode</a:t>
            </a:r>
            <a:r>
              <a:rPr lang="en-US" sz="1100" dirty="0" smtClean="0">
                <a:latin typeface="Courier New"/>
                <a:cs typeface="Courier New"/>
              </a:rPr>
              <a:t>&lt;T&gt; </a:t>
            </a:r>
            <a:r>
              <a:rPr lang="en-US" sz="1100" dirty="0" err="1" smtClean="0">
                <a:latin typeface="Courier New"/>
                <a:cs typeface="Courier New"/>
              </a:rPr>
              <a:t>getParent</a:t>
            </a:r>
            <a:r>
              <a:rPr lang="en-US" sz="1100" dirty="0" smtClean="0">
                <a:latin typeface="Courier New"/>
                <a:cs typeface="Courier New"/>
              </a:rPr>
              <a:t>()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return parent;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Sets the element stored at this node.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the element to be stored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void </a:t>
            </a:r>
            <a:r>
              <a:rPr lang="en-US" sz="1100" dirty="0" err="1" smtClean="0">
                <a:latin typeface="Courier New"/>
                <a:cs typeface="Courier New"/>
              </a:rPr>
              <a:t>setElement(T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obj</a:t>
            </a:r>
            <a:r>
              <a:rPr lang="en-US" sz="1100" dirty="0" smtClean="0">
                <a:latin typeface="Courier New"/>
                <a:cs typeface="Courier New"/>
              </a:rPr>
              <a:t>)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element = </a:t>
            </a:r>
            <a:r>
              <a:rPr lang="en-US" sz="1100" dirty="0" err="1" smtClean="0">
                <a:latin typeface="Courier New"/>
                <a:cs typeface="Courier New"/>
              </a:rPr>
              <a:t>obj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Sets the parent of this node.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node the parent of the node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void </a:t>
            </a:r>
            <a:r>
              <a:rPr lang="en-US" sz="1100" dirty="0" err="1" smtClean="0">
                <a:latin typeface="Courier New"/>
                <a:cs typeface="Courier New"/>
              </a:rPr>
              <a:t>setParent(HeapNode</a:t>
            </a:r>
            <a:r>
              <a:rPr lang="en-US" sz="1100" dirty="0" smtClean="0">
                <a:latin typeface="Courier New"/>
                <a:cs typeface="Courier New"/>
              </a:rPr>
              <a:t>&lt;T&gt; node)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parent = node;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21 - </a:t>
            </a:r>
            <a:fld id="{90994C07-E970-A243-9601-A1D642E986EC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package </a:t>
            </a:r>
            <a:r>
              <a:rPr lang="en-US" sz="1200" dirty="0" err="1" smtClean="0">
                <a:latin typeface="Courier New"/>
                <a:cs typeface="Courier New"/>
              </a:rPr>
              <a:t>jsjf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jsjf.exceptions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LinkedHeap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implements a heap.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LinkedHeap</a:t>
            </a:r>
            <a:r>
              <a:rPr lang="en-US" sz="1200" dirty="0" smtClean="0">
                <a:latin typeface="Courier New"/>
                <a:cs typeface="Courier New"/>
              </a:rPr>
              <a:t>&lt;T&gt; extends </a:t>
            </a:r>
            <a:r>
              <a:rPr lang="en-US" sz="1200" dirty="0" err="1" smtClean="0">
                <a:latin typeface="Courier New"/>
                <a:cs typeface="Courier New"/>
              </a:rPr>
              <a:t>LinkedBinaryTree</a:t>
            </a:r>
            <a:r>
              <a:rPr lang="en-US" sz="1200" dirty="0" smtClean="0">
                <a:latin typeface="Courier New"/>
                <a:cs typeface="Courier New"/>
              </a:rPr>
              <a:t>&lt;T&gt; implements </a:t>
            </a:r>
            <a:r>
              <a:rPr lang="en-US" sz="1200" dirty="0" err="1" smtClean="0">
                <a:latin typeface="Courier New"/>
                <a:cs typeface="Courier New"/>
              </a:rPr>
              <a:t>HeapADT</a:t>
            </a:r>
            <a:r>
              <a:rPr lang="en-US" sz="1200" dirty="0" smtClean="0">
                <a:latin typeface="Courier New"/>
                <a:cs typeface="Courier New"/>
              </a:rPr>
              <a:t>&lt;T&gt;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HeapNode</a:t>
            </a:r>
            <a:r>
              <a:rPr lang="en-US" sz="1200" dirty="0" smtClean="0">
                <a:latin typeface="Courier New"/>
                <a:cs typeface="Courier New"/>
              </a:rPr>
              <a:t>&lt;T&gt; </a:t>
            </a:r>
            <a:r>
              <a:rPr lang="en-US" sz="1200" dirty="0" err="1" smtClean="0">
                <a:latin typeface="Courier New"/>
                <a:cs typeface="Courier New"/>
              </a:rPr>
              <a:t>lastNode</a:t>
            </a:r>
            <a:r>
              <a:rPr lang="en-US" sz="1200" dirty="0" smtClean="0">
                <a:latin typeface="Courier New"/>
                <a:cs typeface="Courier New"/>
              </a:rPr>
              <a:t>;  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LinkedHeap</a:t>
            </a:r>
            <a:r>
              <a:rPr lang="en-US" sz="1200" dirty="0" smtClean="0">
                <a:latin typeface="Courier New"/>
                <a:cs typeface="Courier New"/>
              </a:rPr>
              <a:t>()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super();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21 - </a:t>
            </a:r>
            <a:fld id="{90994C07-E970-A243-9601-A1D642E986EC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Adds the specified element to this heap in the appropriate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position according to its key value.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obj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the element to be added to the heap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void </a:t>
            </a:r>
            <a:r>
              <a:rPr lang="en-US" sz="1100" dirty="0" err="1" smtClean="0">
                <a:latin typeface="Courier New"/>
                <a:cs typeface="Courier New"/>
              </a:rPr>
              <a:t>addElement(T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obj</a:t>
            </a:r>
            <a:r>
              <a:rPr lang="en-US" sz="1100" dirty="0" smtClean="0">
                <a:latin typeface="Courier New"/>
                <a:cs typeface="Courier New"/>
              </a:rPr>
              <a:t>)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HeapNode</a:t>
            </a:r>
            <a:r>
              <a:rPr lang="en-US" sz="1100" dirty="0" smtClean="0">
                <a:latin typeface="Courier New"/>
                <a:cs typeface="Courier New"/>
              </a:rPr>
              <a:t>&lt;T&gt; node = new </a:t>
            </a:r>
            <a:r>
              <a:rPr lang="en-US" sz="1100" dirty="0" err="1" smtClean="0">
                <a:latin typeface="Courier New"/>
                <a:cs typeface="Courier New"/>
              </a:rPr>
              <a:t>HeapNode</a:t>
            </a:r>
            <a:r>
              <a:rPr lang="en-US" sz="1100" dirty="0" smtClean="0">
                <a:latin typeface="Courier New"/>
                <a:cs typeface="Courier New"/>
              </a:rPr>
              <a:t>&lt;T&gt;(</a:t>
            </a:r>
            <a:r>
              <a:rPr lang="en-US" sz="1100" dirty="0" err="1" smtClean="0">
                <a:latin typeface="Courier New"/>
                <a:cs typeface="Courier New"/>
              </a:rPr>
              <a:t>obj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if (root == null)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root=node;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else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</a:t>
            </a:r>
            <a:r>
              <a:rPr lang="en-US" sz="1100" dirty="0" err="1" smtClean="0">
                <a:latin typeface="Courier New"/>
                <a:cs typeface="Courier New"/>
              </a:rPr>
              <a:t>HeapNode</a:t>
            </a:r>
            <a:r>
              <a:rPr lang="en-US" sz="1100" dirty="0" smtClean="0">
                <a:latin typeface="Courier New"/>
                <a:cs typeface="Courier New"/>
              </a:rPr>
              <a:t>&lt;T&gt; </a:t>
            </a:r>
            <a:r>
              <a:rPr lang="en-US" sz="1100" dirty="0" err="1" smtClean="0">
                <a:latin typeface="Courier New"/>
                <a:cs typeface="Courier New"/>
              </a:rPr>
              <a:t>nextParent</a:t>
            </a:r>
            <a:r>
              <a:rPr lang="en-US" sz="1100" dirty="0" smtClean="0">
                <a:latin typeface="Courier New"/>
                <a:cs typeface="Courier New"/>
              </a:rPr>
              <a:t> = </a:t>
            </a:r>
            <a:r>
              <a:rPr lang="en-US" sz="1100" dirty="0" err="1" smtClean="0">
                <a:latin typeface="Courier New"/>
                <a:cs typeface="Courier New"/>
              </a:rPr>
              <a:t>getNextParentAdd</a:t>
            </a:r>
            <a:r>
              <a:rPr lang="en-US" sz="1100" dirty="0" smtClean="0">
                <a:latin typeface="Courier New"/>
                <a:cs typeface="Courier New"/>
              </a:rPr>
              <a:t>();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if (</a:t>
            </a:r>
            <a:r>
              <a:rPr lang="en-US" sz="1100" dirty="0" err="1" smtClean="0">
                <a:latin typeface="Courier New"/>
                <a:cs typeface="Courier New"/>
              </a:rPr>
              <a:t>nextParent.getLeft</a:t>
            </a:r>
            <a:r>
              <a:rPr lang="en-US" sz="1100" dirty="0" smtClean="0">
                <a:latin typeface="Courier New"/>
                <a:cs typeface="Courier New"/>
              </a:rPr>
              <a:t>() == null)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 </a:t>
            </a:r>
            <a:r>
              <a:rPr lang="en-US" sz="1100" dirty="0" err="1" smtClean="0">
                <a:latin typeface="Courier New"/>
                <a:cs typeface="Courier New"/>
              </a:rPr>
              <a:t>nextParent.setLeft(node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else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 </a:t>
            </a:r>
            <a:r>
              <a:rPr lang="en-US" sz="1100" dirty="0" err="1" smtClean="0">
                <a:latin typeface="Courier New"/>
                <a:cs typeface="Courier New"/>
              </a:rPr>
              <a:t>nextParent.setRight(node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</a:t>
            </a:r>
            <a:r>
              <a:rPr lang="en-US" sz="1100" dirty="0" err="1" smtClean="0">
                <a:latin typeface="Courier New"/>
                <a:cs typeface="Courier New"/>
              </a:rPr>
              <a:t>node.setParent(nextParent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lastNode</a:t>
            </a:r>
            <a:r>
              <a:rPr lang="en-US" sz="1100" dirty="0" smtClean="0">
                <a:latin typeface="Courier New"/>
                <a:cs typeface="Courier New"/>
              </a:rPr>
              <a:t> = node;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modCount</a:t>
            </a:r>
            <a:r>
              <a:rPr lang="en-US" sz="1100" dirty="0" smtClean="0">
                <a:latin typeface="Courier New"/>
                <a:cs typeface="Courier New"/>
              </a:rPr>
              <a:t>++;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if (size() &gt; 1)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</a:t>
            </a:r>
            <a:r>
              <a:rPr lang="en-US" sz="1100" dirty="0" err="1" smtClean="0">
                <a:latin typeface="Courier New"/>
                <a:cs typeface="Courier New"/>
              </a:rPr>
              <a:t>heapifyAdd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21 - </a:t>
            </a:r>
            <a:fld id="{90994C07-E970-A243-9601-A1D642E986EC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the node that will be the parent of the new node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node that will be the parent of the new node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</a:t>
            </a:r>
            <a:r>
              <a:rPr lang="en-US" sz="1200" dirty="0" err="1" smtClean="0">
                <a:latin typeface="Courier New"/>
                <a:cs typeface="Courier New"/>
              </a:rPr>
              <a:t>HeapNode</a:t>
            </a:r>
            <a:r>
              <a:rPr lang="en-US" sz="1200" dirty="0" smtClean="0">
                <a:latin typeface="Courier New"/>
                <a:cs typeface="Courier New"/>
              </a:rPr>
              <a:t>&lt;T&gt; </a:t>
            </a:r>
            <a:r>
              <a:rPr lang="en-US" sz="1200" dirty="0" err="1" smtClean="0">
                <a:latin typeface="Courier New"/>
                <a:cs typeface="Courier New"/>
              </a:rPr>
              <a:t>getNextParentAdd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HeapNode</a:t>
            </a:r>
            <a:r>
              <a:rPr lang="en-US" sz="1200" dirty="0" smtClean="0">
                <a:latin typeface="Courier New"/>
                <a:cs typeface="Courier New"/>
              </a:rPr>
              <a:t>&lt;T&gt; result = </a:t>
            </a:r>
            <a:r>
              <a:rPr lang="en-US" sz="1200" dirty="0" err="1" smtClean="0">
                <a:latin typeface="Courier New"/>
                <a:cs typeface="Courier New"/>
              </a:rPr>
              <a:t>lastNode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while ((result != root) &amp;&amp; (</a:t>
            </a:r>
            <a:r>
              <a:rPr lang="en-US" sz="1200" dirty="0" err="1" smtClean="0">
                <a:latin typeface="Courier New"/>
                <a:cs typeface="Courier New"/>
              </a:rPr>
              <a:t>result.getParent().getLeft</a:t>
            </a:r>
            <a:r>
              <a:rPr lang="en-US" sz="1200" dirty="0" smtClean="0">
                <a:latin typeface="Courier New"/>
                <a:cs typeface="Courier New"/>
              </a:rPr>
              <a:t>() != result))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result = </a:t>
            </a:r>
            <a:r>
              <a:rPr lang="en-US" sz="1200" dirty="0" err="1" smtClean="0">
                <a:latin typeface="Courier New"/>
                <a:cs typeface="Courier New"/>
              </a:rPr>
              <a:t>result.getParent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(result != root)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</a:t>
            </a:r>
            <a:r>
              <a:rPr lang="en-US" sz="1200" dirty="0" err="1" smtClean="0">
                <a:latin typeface="Courier New"/>
                <a:cs typeface="Courier New"/>
              </a:rPr>
              <a:t>result.getParent().getRight</a:t>
            </a:r>
            <a:r>
              <a:rPr lang="en-US" sz="1200" dirty="0" smtClean="0">
                <a:latin typeface="Courier New"/>
                <a:cs typeface="Courier New"/>
              </a:rPr>
              <a:t>() ==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result = </a:t>
            </a:r>
            <a:r>
              <a:rPr lang="en-US" sz="1200" dirty="0" err="1" smtClean="0">
                <a:latin typeface="Courier New"/>
                <a:cs typeface="Courier New"/>
              </a:rPr>
              <a:t>result.getParent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result = (</a:t>
            </a:r>
            <a:r>
              <a:rPr lang="en-US" sz="1200" dirty="0" err="1" smtClean="0">
                <a:latin typeface="Courier New"/>
                <a:cs typeface="Courier New"/>
              </a:rPr>
              <a:t>HeapNode</a:t>
            </a:r>
            <a:r>
              <a:rPr lang="en-US" sz="1200" dirty="0" smtClean="0">
                <a:latin typeface="Courier New"/>
                <a:cs typeface="Courier New"/>
              </a:rPr>
              <a:t>&lt;T&gt;)</a:t>
            </a:r>
            <a:r>
              <a:rPr lang="en-US" sz="1200" dirty="0" err="1" smtClean="0">
                <a:latin typeface="Courier New"/>
                <a:cs typeface="Courier New"/>
              </a:rPr>
              <a:t>result.getParent().getRight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while (</a:t>
            </a:r>
            <a:r>
              <a:rPr lang="en-US" sz="1200" dirty="0" err="1" smtClean="0">
                <a:latin typeface="Courier New"/>
                <a:cs typeface="Courier New"/>
              </a:rPr>
              <a:t>result.getLeft</a:t>
            </a:r>
            <a:r>
              <a:rPr lang="en-US" sz="1200" dirty="0" smtClean="0">
                <a:latin typeface="Courier New"/>
                <a:cs typeface="Courier New"/>
              </a:rPr>
              <a:t>() !=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result = (</a:t>
            </a:r>
            <a:r>
              <a:rPr lang="en-US" sz="1200" dirty="0" err="1" smtClean="0">
                <a:latin typeface="Courier New"/>
                <a:cs typeface="Courier New"/>
              </a:rPr>
              <a:t>HeapNode</a:t>
            </a:r>
            <a:r>
              <a:rPr lang="en-US" sz="1200" dirty="0" smtClean="0">
                <a:latin typeface="Courier New"/>
                <a:cs typeface="Courier New"/>
              </a:rPr>
              <a:t>&lt;T&gt;)</a:t>
            </a:r>
            <a:r>
              <a:rPr lang="en-US" sz="1200" dirty="0" err="1" smtClean="0">
                <a:latin typeface="Courier New"/>
                <a:cs typeface="Courier New"/>
              </a:rPr>
              <a:t>result.getLeft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while (</a:t>
            </a:r>
            <a:r>
              <a:rPr lang="en-US" sz="1200" dirty="0" err="1" smtClean="0">
                <a:latin typeface="Courier New"/>
                <a:cs typeface="Courier New"/>
              </a:rPr>
              <a:t>result.getLeft</a:t>
            </a:r>
            <a:r>
              <a:rPr lang="en-US" sz="1200" dirty="0" smtClean="0">
                <a:latin typeface="Courier New"/>
                <a:cs typeface="Courier New"/>
              </a:rPr>
              <a:t>() !=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result = (</a:t>
            </a:r>
            <a:r>
              <a:rPr lang="en-US" sz="1200" dirty="0" err="1" smtClean="0">
                <a:latin typeface="Courier New"/>
                <a:cs typeface="Courier New"/>
              </a:rPr>
              <a:t>HeapNode</a:t>
            </a:r>
            <a:r>
              <a:rPr lang="en-US" sz="1200" dirty="0" smtClean="0">
                <a:latin typeface="Courier New"/>
                <a:cs typeface="Courier New"/>
              </a:rPr>
              <a:t>&lt;T&gt;)</a:t>
            </a:r>
            <a:r>
              <a:rPr lang="en-US" sz="1200" dirty="0" err="1" smtClean="0">
                <a:latin typeface="Courier New"/>
                <a:cs typeface="Courier New"/>
              </a:rPr>
              <a:t>result.getLeft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result;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21 - </a:t>
            </a:r>
            <a:fld id="{90994C07-E970-A243-9601-A1D642E986EC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Reorders this heap after adding a node.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void </a:t>
            </a:r>
            <a:r>
              <a:rPr lang="en-US" sz="1200" dirty="0" err="1" smtClean="0">
                <a:latin typeface="Courier New"/>
                <a:cs typeface="Courier New"/>
              </a:rPr>
              <a:t>heapifyAdd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 temp;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HeapNode</a:t>
            </a:r>
            <a:r>
              <a:rPr lang="en-US" sz="1200" dirty="0" smtClean="0">
                <a:latin typeface="Courier New"/>
                <a:cs typeface="Courier New"/>
              </a:rPr>
              <a:t>&lt;T&gt; next = </a:t>
            </a:r>
            <a:r>
              <a:rPr lang="en-US" sz="1200" dirty="0" err="1" smtClean="0">
                <a:latin typeface="Courier New"/>
                <a:cs typeface="Courier New"/>
              </a:rPr>
              <a:t>lastNode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temp = </a:t>
            </a:r>
            <a:r>
              <a:rPr lang="en-US" sz="1200" dirty="0" err="1" smtClean="0">
                <a:latin typeface="Courier New"/>
                <a:cs typeface="Courier New"/>
              </a:rPr>
              <a:t>next.getElement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while ((next != root) &amp;&amp;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(((</a:t>
            </a:r>
            <a:r>
              <a:rPr lang="en-US" sz="1200" dirty="0" err="1" smtClean="0">
                <a:latin typeface="Courier New"/>
                <a:cs typeface="Courier New"/>
              </a:rPr>
              <a:t>Comparable)temp).compareTo(next.getParent().getElement</a:t>
            </a:r>
            <a:r>
              <a:rPr lang="en-US" sz="1200" dirty="0" smtClean="0">
                <a:latin typeface="Courier New"/>
                <a:cs typeface="Courier New"/>
              </a:rPr>
              <a:t>()) &lt; 0))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next.setElement(next.getParent().getElement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next = </a:t>
            </a:r>
            <a:r>
              <a:rPr lang="en-US" sz="1200" dirty="0" err="1" smtClean="0">
                <a:latin typeface="Courier New"/>
                <a:cs typeface="Courier New"/>
              </a:rPr>
              <a:t>next.parent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next.setElement(temp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21 - </a:t>
            </a:r>
            <a:fld id="{90994C07-E970-A243-9601-A1D642E986EC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Remove the element with the lowest value in this heap and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a reference to it. Throws an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EmptyCollectionException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if the heap is empty.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element with the lowest value in this heap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@throws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EmptyCollectionException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if the heap is empty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T </a:t>
            </a:r>
            <a:r>
              <a:rPr lang="en-US" sz="1200" dirty="0" err="1" smtClean="0">
                <a:latin typeface="Courier New"/>
                <a:cs typeface="Courier New"/>
              </a:rPr>
              <a:t>removeMin</a:t>
            </a:r>
            <a:r>
              <a:rPr lang="en-US" sz="1200" dirty="0" smtClean="0">
                <a:latin typeface="Courier New"/>
                <a:cs typeface="Courier New"/>
              </a:rPr>
              <a:t>() throws </a:t>
            </a:r>
            <a:r>
              <a:rPr lang="en-US" sz="1200" dirty="0" err="1" smtClean="0">
                <a:latin typeface="Courier New"/>
                <a:cs typeface="Courier New"/>
              </a:rPr>
              <a:t>EmptyCollectionException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</a:t>
            </a:r>
            <a:r>
              <a:rPr lang="en-US" sz="1200" dirty="0" err="1" smtClean="0">
                <a:latin typeface="Courier New"/>
                <a:cs typeface="Courier New"/>
              </a:rPr>
              <a:t>isEmpty</a:t>
            </a:r>
            <a:r>
              <a:rPr lang="en-US" sz="12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throw new </a:t>
            </a:r>
            <a:r>
              <a:rPr lang="en-US" sz="1200" dirty="0" err="1" smtClean="0">
                <a:latin typeface="Courier New"/>
                <a:cs typeface="Courier New"/>
              </a:rPr>
              <a:t>EmptyCollectionException("LinkedHeap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 </a:t>
            </a:r>
            <a:r>
              <a:rPr lang="en-US" sz="1200" dirty="0" err="1" smtClean="0">
                <a:latin typeface="Courier New"/>
                <a:cs typeface="Courier New"/>
              </a:rPr>
              <a:t>minElement</a:t>
            </a:r>
            <a:r>
              <a:rPr lang="en-US" sz="1200" dirty="0" smtClean="0">
                <a:latin typeface="Courier New"/>
                <a:cs typeface="Courier New"/>
              </a:rPr>
              <a:t> =  </a:t>
            </a:r>
            <a:r>
              <a:rPr lang="en-US" sz="1200" dirty="0" err="1" smtClean="0">
                <a:latin typeface="Courier New"/>
                <a:cs typeface="Courier New"/>
              </a:rPr>
              <a:t>root.getElement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(size() == 1)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root = null;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lastNode</a:t>
            </a:r>
            <a:r>
              <a:rPr lang="en-US" sz="1200" dirty="0" smtClean="0">
                <a:latin typeface="Courier New"/>
                <a:cs typeface="Courier New"/>
              </a:rPr>
              <a:t> = null;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21 - </a:t>
            </a:r>
            <a:fld id="{90994C07-E970-A243-9601-A1D642E986EC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HeapNode</a:t>
            </a:r>
            <a:r>
              <a:rPr lang="en-US" sz="1200" dirty="0" smtClean="0">
                <a:latin typeface="Courier New"/>
                <a:cs typeface="Courier New"/>
              </a:rPr>
              <a:t>&lt;T&gt; </a:t>
            </a:r>
            <a:r>
              <a:rPr lang="en-US" sz="1200" dirty="0" err="1" smtClean="0">
                <a:latin typeface="Courier New"/>
                <a:cs typeface="Courier New"/>
              </a:rPr>
              <a:t>nextLast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getNewLastNode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</a:t>
            </a:r>
            <a:r>
              <a:rPr lang="en-US" sz="1200" dirty="0" err="1" smtClean="0">
                <a:latin typeface="Courier New"/>
                <a:cs typeface="Courier New"/>
              </a:rPr>
              <a:t>lastNode.getParent().getLeft</a:t>
            </a:r>
            <a:r>
              <a:rPr lang="en-US" sz="1200" dirty="0" smtClean="0">
                <a:latin typeface="Courier New"/>
                <a:cs typeface="Courier New"/>
              </a:rPr>
              <a:t>() == </a:t>
            </a:r>
            <a:r>
              <a:rPr lang="en-US" sz="1200" dirty="0" err="1" smtClean="0">
                <a:latin typeface="Courier New"/>
                <a:cs typeface="Courier New"/>
              </a:rPr>
              <a:t>lastNode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lastNode.getParent().setLeft(null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lastNode.getParent().setRight(null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((</a:t>
            </a:r>
            <a:r>
              <a:rPr lang="en-US" sz="1200" dirty="0" err="1" smtClean="0">
                <a:latin typeface="Courier New"/>
                <a:cs typeface="Courier New"/>
              </a:rPr>
              <a:t>HeapNode</a:t>
            </a:r>
            <a:r>
              <a:rPr lang="en-US" sz="1200" dirty="0" smtClean="0">
                <a:latin typeface="Courier New"/>
                <a:cs typeface="Courier New"/>
              </a:rPr>
              <a:t>&lt;T&gt;)</a:t>
            </a:r>
            <a:r>
              <a:rPr lang="en-US" sz="1200" dirty="0" err="1" smtClean="0">
                <a:latin typeface="Courier New"/>
                <a:cs typeface="Courier New"/>
              </a:rPr>
              <a:t>root).setElement(lastNode.getElement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lastNode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nextLast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heapifyRemove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modCount</a:t>
            </a:r>
            <a:r>
              <a:rPr lang="en-US" sz="1200" dirty="0" smtClean="0">
                <a:latin typeface="Courier New"/>
                <a:cs typeface="Courier New"/>
              </a:rPr>
              <a:t>++;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</a:t>
            </a:r>
            <a:r>
              <a:rPr lang="en-US" sz="1200" dirty="0" err="1" smtClean="0">
                <a:latin typeface="Courier New"/>
                <a:cs typeface="Courier New"/>
              </a:rPr>
              <a:t>minElement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21 - </a:t>
            </a:r>
            <a:fld id="{90994C07-E970-A243-9601-A1D642E986EC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the node that will be the new last node after a remove.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node that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willbe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new last node after a remove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</a:t>
            </a:r>
            <a:r>
              <a:rPr lang="en-US" sz="1200" dirty="0" err="1" smtClean="0">
                <a:latin typeface="Courier New"/>
                <a:cs typeface="Courier New"/>
              </a:rPr>
              <a:t>HeapNode</a:t>
            </a:r>
            <a:r>
              <a:rPr lang="en-US" sz="1200" dirty="0" smtClean="0">
                <a:latin typeface="Courier New"/>
                <a:cs typeface="Courier New"/>
              </a:rPr>
              <a:t>&lt;T&gt; </a:t>
            </a:r>
            <a:r>
              <a:rPr lang="en-US" sz="1200" dirty="0" err="1" smtClean="0">
                <a:latin typeface="Courier New"/>
                <a:cs typeface="Courier New"/>
              </a:rPr>
              <a:t>getNewLastNode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HeapNode</a:t>
            </a:r>
            <a:r>
              <a:rPr lang="en-US" sz="1200" dirty="0" smtClean="0">
                <a:latin typeface="Courier New"/>
                <a:cs typeface="Courier New"/>
              </a:rPr>
              <a:t>&lt;T&gt; result = </a:t>
            </a:r>
            <a:r>
              <a:rPr lang="en-US" sz="1200" dirty="0" err="1" smtClean="0">
                <a:latin typeface="Courier New"/>
                <a:cs typeface="Courier New"/>
              </a:rPr>
              <a:t>lastNode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while ((result != root) &amp;&amp; (</a:t>
            </a:r>
            <a:r>
              <a:rPr lang="en-US" sz="1200" dirty="0" err="1" smtClean="0">
                <a:latin typeface="Courier New"/>
                <a:cs typeface="Courier New"/>
              </a:rPr>
              <a:t>result.getParent().getLeft</a:t>
            </a:r>
            <a:r>
              <a:rPr lang="en-US" sz="1200" dirty="0" smtClean="0">
                <a:latin typeface="Courier New"/>
                <a:cs typeface="Courier New"/>
              </a:rPr>
              <a:t>() == result))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result = </a:t>
            </a:r>
            <a:r>
              <a:rPr lang="en-US" sz="1200" dirty="0" err="1" smtClean="0">
                <a:latin typeface="Courier New"/>
                <a:cs typeface="Courier New"/>
              </a:rPr>
              <a:t>result.getParent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(result != root)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result = (</a:t>
            </a:r>
            <a:r>
              <a:rPr lang="en-US" sz="1200" dirty="0" err="1" smtClean="0">
                <a:latin typeface="Courier New"/>
                <a:cs typeface="Courier New"/>
              </a:rPr>
              <a:t>HeapNode</a:t>
            </a:r>
            <a:r>
              <a:rPr lang="en-US" sz="1200" dirty="0" smtClean="0">
                <a:latin typeface="Courier New"/>
                <a:cs typeface="Courier New"/>
              </a:rPr>
              <a:t>&lt;T&gt;)</a:t>
            </a:r>
            <a:r>
              <a:rPr lang="en-US" sz="1200" dirty="0" err="1" smtClean="0">
                <a:latin typeface="Courier New"/>
                <a:cs typeface="Courier New"/>
              </a:rPr>
              <a:t>result.getParent().getLeft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while (</a:t>
            </a:r>
            <a:r>
              <a:rPr lang="en-US" sz="1200" dirty="0" err="1" smtClean="0">
                <a:latin typeface="Courier New"/>
                <a:cs typeface="Courier New"/>
              </a:rPr>
              <a:t>result.getRight</a:t>
            </a:r>
            <a:r>
              <a:rPr lang="en-US" sz="1200" dirty="0" smtClean="0">
                <a:latin typeface="Courier New"/>
                <a:cs typeface="Courier New"/>
              </a:rPr>
              <a:t>() !=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result = (</a:t>
            </a:r>
            <a:r>
              <a:rPr lang="en-US" sz="1200" dirty="0" err="1" smtClean="0">
                <a:latin typeface="Courier New"/>
                <a:cs typeface="Courier New"/>
              </a:rPr>
              <a:t>HeapNode</a:t>
            </a:r>
            <a:r>
              <a:rPr lang="en-US" sz="1200" dirty="0" smtClean="0">
                <a:latin typeface="Courier New"/>
                <a:cs typeface="Courier New"/>
              </a:rPr>
              <a:t>&lt;T&gt;)</a:t>
            </a:r>
            <a:r>
              <a:rPr lang="en-US" sz="1200" dirty="0" err="1" smtClean="0">
                <a:latin typeface="Courier New"/>
                <a:cs typeface="Courier New"/>
              </a:rPr>
              <a:t>result.getRight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result;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21 - </a:t>
            </a:r>
            <a:fld id="{90994C07-E970-A243-9601-A1D642E986EC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heap</a:t>
            </a:r>
            <a:r>
              <a:rPr lang="en-US" dirty="0" smtClean="0"/>
              <a:t> is a </a:t>
            </a:r>
            <a:r>
              <a:rPr lang="en-US" u="sng" dirty="0" smtClean="0"/>
              <a:t>complete</a:t>
            </a:r>
            <a:r>
              <a:rPr lang="en-US" dirty="0" smtClean="0"/>
              <a:t> binary tree in which each element is less than or equal to both of its children</a:t>
            </a:r>
          </a:p>
          <a:p>
            <a:r>
              <a:rPr lang="en-US" dirty="0" smtClean="0"/>
              <a:t>So a heap has both structural and ordering constraints</a:t>
            </a:r>
          </a:p>
          <a:p>
            <a:r>
              <a:rPr lang="en-US" dirty="0" smtClean="0"/>
              <a:t>As with binary search trees, there are many possible heap configurations for a given set of elements</a:t>
            </a:r>
          </a:p>
          <a:p>
            <a:r>
              <a:rPr lang="en-US" dirty="0" smtClean="0"/>
              <a:t>Our definition above is really a </a:t>
            </a:r>
            <a:r>
              <a:rPr lang="en-US" i="1" dirty="0" err="1" smtClean="0"/>
              <a:t>minheap</a:t>
            </a:r>
            <a:endParaRPr lang="en-US" dirty="0" smtClean="0"/>
          </a:p>
          <a:p>
            <a:r>
              <a:rPr lang="en-US" dirty="0" smtClean="0"/>
              <a:t>A similar definition could be made for a </a:t>
            </a:r>
            <a:r>
              <a:rPr lang="en-US" i="1" dirty="0" err="1" smtClean="0"/>
              <a:t>maxheap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21 -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Reorders this heap after removing the root element.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void </a:t>
            </a:r>
            <a:r>
              <a:rPr lang="en-US" sz="1200" dirty="0" err="1" smtClean="0">
                <a:latin typeface="Courier New"/>
                <a:cs typeface="Courier New"/>
              </a:rPr>
              <a:t>heapifyRemove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 temp;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HeapNode</a:t>
            </a:r>
            <a:r>
              <a:rPr lang="en-US" sz="1200" dirty="0" smtClean="0">
                <a:latin typeface="Courier New"/>
                <a:cs typeface="Courier New"/>
              </a:rPr>
              <a:t>&lt;T&gt; node = (</a:t>
            </a:r>
            <a:r>
              <a:rPr lang="en-US" sz="1200" dirty="0" err="1" smtClean="0">
                <a:latin typeface="Courier New"/>
                <a:cs typeface="Courier New"/>
              </a:rPr>
              <a:t>HeapNode</a:t>
            </a:r>
            <a:r>
              <a:rPr lang="en-US" sz="1200" dirty="0" smtClean="0">
                <a:latin typeface="Courier New"/>
                <a:cs typeface="Courier New"/>
              </a:rPr>
              <a:t>&lt;T&gt;)root;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HeapNode</a:t>
            </a:r>
            <a:r>
              <a:rPr lang="en-US" sz="1200" dirty="0" smtClean="0">
                <a:latin typeface="Courier New"/>
                <a:cs typeface="Courier New"/>
              </a:rPr>
              <a:t>&lt;T&gt; left = (</a:t>
            </a:r>
            <a:r>
              <a:rPr lang="en-US" sz="1200" dirty="0" err="1" smtClean="0">
                <a:latin typeface="Courier New"/>
                <a:cs typeface="Courier New"/>
              </a:rPr>
              <a:t>HeapNode</a:t>
            </a:r>
            <a:r>
              <a:rPr lang="en-US" sz="1200" dirty="0" smtClean="0">
                <a:latin typeface="Courier New"/>
                <a:cs typeface="Courier New"/>
              </a:rPr>
              <a:t>&lt;T&gt;)</a:t>
            </a:r>
            <a:r>
              <a:rPr lang="en-US" sz="1200" dirty="0" err="1" smtClean="0">
                <a:latin typeface="Courier New"/>
                <a:cs typeface="Courier New"/>
              </a:rPr>
              <a:t>node.getLeft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HeapNode</a:t>
            </a:r>
            <a:r>
              <a:rPr lang="en-US" sz="1200" dirty="0" smtClean="0">
                <a:latin typeface="Courier New"/>
                <a:cs typeface="Courier New"/>
              </a:rPr>
              <a:t>&lt;T&gt; right = (</a:t>
            </a:r>
            <a:r>
              <a:rPr lang="en-US" sz="1200" dirty="0" err="1" smtClean="0">
                <a:latin typeface="Courier New"/>
                <a:cs typeface="Courier New"/>
              </a:rPr>
              <a:t>HeapNode</a:t>
            </a:r>
            <a:r>
              <a:rPr lang="en-US" sz="1200" dirty="0" smtClean="0">
                <a:latin typeface="Courier New"/>
                <a:cs typeface="Courier New"/>
              </a:rPr>
              <a:t>&lt;T&gt;)</a:t>
            </a:r>
            <a:r>
              <a:rPr lang="en-US" sz="1200" dirty="0" err="1" smtClean="0">
                <a:latin typeface="Courier New"/>
                <a:cs typeface="Courier New"/>
              </a:rPr>
              <a:t>node.getRight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HeapNode</a:t>
            </a:r>
            <a:r>
              <a:rPr lang="en-US" sz="1200" dirty="0" smtClean="0">
                <a:latin typeface="Courier New"/>
                <a:cs typeface="Courier New"/>
              </a:rPr>
              <a:t>&lt;T&gt; next;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((left == null) &amp;&amp; (right == null))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next = null;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 if (right ==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next = left;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 if (((</a:t>
            </a:r>
            <a:r>
              <a:rPr lang="en-US" sz="1200" dirty="0" err="1" smtClean="0">
                <a:latin typeface="Courier New"/>
                <a:cs typeface="Courier New"/>
              </a:rPr>
              <a:t>Comparable)left.getElement()).compareTo(right.getElement</a:t>
            </a:r>
            <a:r>
              <a:rPr lang="en-US" sz="1200" dirty="0" smtClean="0">
                <a:latin typeface="Courier New"/>
                <a:cs typeface="Courier New"/>
              </a:rPr>
              <a:t>()) &lt; 0)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next = left;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next = right;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temp = </a:t>
            </a:r>
            <a:r>
              <a:rPr lang="en-US" sz="1200" dirty="0" err="1" smtClean="0">
                <a:latin typeface="Courier New"/>
                <a:cs typeface="Courier New"/>
              </a:rPr>
              <a:t>node.getElement</a:t>
            </a:r>
            <a:r>
              <a:rPr lang="en-US" sz="1200" dirty="0" smtClean="0">
                <a:latin typeface="Courier New"/>
                <a:cs typeface="Courier New"/>
              </a:rPr>
              <a:t>();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21 - </a:t>
            </a:r>
            <a:fld id="{90994C07-E970-A243-9601-A1D642E986EC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while ((next != null) &amp;&amp;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(((</a:t>
            </a:r>
            <a:r>
              <a:rPr lang="en-US" sz="1200" dirty="0" err="1" smtClean="0">
                <a:latin typeface="Courier New"/>
                <a:cs typeface="Courier New"/>
              </a:rPr>
              <a:t>Comparable)next.getElement()).compareTo(temp</a:t>
            </a:r>
            <a:r>
              <a:rPr lang="en-US" sz="1200" dirty="0" smtClean="0">
                <a:latin typeface="Courier New"/>
                <a:cs typeface="Courier New"/>
              </a:rPr>
              <a:t>) &lt; 0))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node.setElement(next.getElement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node = next;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left = (</a:t>
            </a:r>
            <a:r>
              <a:rPr lang="en-US" sz="1200" dirty="0" err="1" smtClean="0">
                <a:latin typeface="Courier New"/>
                <a:cs typeface="Courier New"/>
              </a:rPr>
              <a:t>HeapNode</a:t>
            </a:r>
            <a:r>
              <a:rPr lang="en-US" sz="1200" dirty="0" smtClean="0">
                <a:latin typeface="Courier New"/>
                <a:cs typeface="Courier New"/>
              </a:rPr>
              <a:t>&lt;T&gt;)</a:t>
            </a:r>
            <a:r>
              <a:rPr lang="en-US" sz="1200" dirty="0" err="1" smtClean="0">
                <a:latin typeface="Courier New"/>
                <a:cs typeface="Courier New"/>
              </a:rPr>
              <a:t>node.getLeft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right = (</a:t>
            </a:r>
            <a:r>
              <a:rPr lang="en-US" sz="1200" dirty="0" err="1" smtClean="0">
                <a:latin typeface="Courier New"/>
                <a:cs typeface="Courier New"/>
              </a:rPr>
              <a:t>HeapNode</a:t>
            </a:r>
            <a:r>
              <a:rPr lang="en-US" sz="1200" dirty="0" smtClean="0">
                <a:latin typeface="Courier New"/>
                <a:cs typeface="Courier New"/>
              </a:rPr>
              <a:t>&lt;T&gt;)</a:t>
            </a:r>
            <a:r>
              <a:rPr lang="en-US" sz="1200" dirty="0" err="1" smtClean="0">
                <a:latin typeface="Courier New"/>
                <a:cs typeface="Courier New"/>
              </a:rPr>
              <a:t>node.getRight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((left == null) &amp;&amp; (right == null))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next = null;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else if (right ==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next = left;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else if (((</a:t>
            </a:r>
            <a:r>
              <a:rPr lang="en-US" sz="1200" dirty="0" err="1" smtClean="0">
                <a:latin typeface="Courier New"/>
                <a:cs typeface="Courier New"/>
              </a:rPr>
              <a:t>Comparable)left.getElement()).compareTo(right.getElement</a:t>
            </a:r>
            <a:r>
              <a:rPr lang="en-US" sz="1200" dirty="0" smtClean="0">
                <a:latin typeface="Courier New"/>
                <a:cs typeface="Courier New"/>
              </a:rPr>
              <a:t>()) &lt; 0)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next = left;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next = right;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node.setElement(temp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21 - </a:t>
            </a:r>
            <a:fld id="{90994C07-E970-A243-9601-A1D642E986EC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Heaps with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a heap is a complete tree, an array-based implementation is reasonable</a:t>
            </a:r>
          </a:p>
          <a:p>
            <a:r>
              <a:rPr lang="en-US" dirty="0" smtClean="0"/>
              <a:t>As previously discussed, a parent element at index </a:t>
            </a:r>
            <a:r>
              <a:rPr lang="en-US" dirty="0" err="1" smtClean="0"/>
              <a:t>n</a:t>
            </a:r>
            <a:r>
              <a:rPr lang="en-US" dirty="0" smtClean="0"/>
              <a:t> will have children stored at index 2n+1 and 2n+2 of the array</a:t>
            </a:r>
          </a:p>
          <a:p>
            <a:r>
              <a:rPr lang="en-US" dirty="0" smtClean="0"/>
              <a:t>Conversely, for any node other than the root, the parent of the node is found at index (n-1)/2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21 - </a:t>
            </a:r>
            <a:fld id="{90994C07-E970-A243-9601-A1D642E986EC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package </a:t>
            </a:r>
            <a:r>
              <a:rPr lang="en-US" sz="1200" dirty="0" err="1" smtClean="0">
                <a:latin typeface="Courier New"/>
                <a:cs typeface="Courier New"/>
              </a:rPr>
              <a:t>jsjf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jsjf.exceptions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ArrayBinaryTree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implements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BinaryTreeADT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interface using an array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ArrayBinaryTree</a:t>
            </a:r>
            <a:r>
              <a:rPr lang="en-US" sz="1200" dirty="0" smtClean="0">
                <a:latin typeface="Courier New"/>
                <a:cs typeface="Courier New"/>
              </a:rPr>
              <a:t>&lt;T&gt; implements </a:t>
            </a:r>
            <a:r>
              <a:rPr lang="en-US" sz="1200" dirty="0" err="1" smtClean="0">
                <a:latin typeface="Courier New"/>
                <a:cs typeface="Courier New"/>
              </a:rPr>
              <a:t>BinaryTreeADT</a:t>
            </a:r>
            <a:r>
              <a:rPr lang="en-US" sz="1200" dirty="0" smtClean="0">
                <a:latin typeface="Courier New"/>
                <a:cs typeface="Courier New"/>
              </a:rPr>
              <a:t>&lt;T&gt;, </a:t>
            </a:r>
            <a:r>
              <a:rPr lang="en-US" sz="1200" dirty="0" err="1" smtClean="0">
                <a:latin typeface="Courier New"/>
                <a:cs typeface="Courier New"/>
              </a:rPr>
              <a:t>Iterable</a:t>
            </a:r>
            <a:r>
              <a:rPr lang="en-US" sz="1200" dirty="0" smtClean="0">
                <a:latin typeface="Courier New"/>
                <a:cs typeface="Courier New"/>
              </a:rPr>
              <a:t>&lt;T&gt;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static final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DEFAULT_CAPACITY = 50;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protected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count;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protected T[] tree;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protected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modCount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an empty binary tree.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ArrayBinaryTree</a:t>
            </a:r>
            <a:r>
              <a:rPr lang="en-US" sz="1200" dirty="0" smtClean="0">
                <a:latin typeface="Courier New"/>
                <a:cs typeface="Courier New"/>
              </a:rPr>
              <a:t>()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count = 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tree = (T[]) new </a:t>
            </a:r>
            <a:r>
              <a:rPr lang="en-US" sz="1200" dirty="0" err="1" smtClean="0">
                <a:latin typeface="Courier New"/>
                <a:cs typeface="Courier New"/>
              </a:rPr>
              <a:t>Object[DEFAULT_CAPACITY</a:t>
            </a:r>
            <a:r>
              <a:rPr lang="en-US" sz="1200" dirty="0" smtClean="0">
                <a:latin typeface="Courier New"/>
                <a:cs typeface="Courier New"/>
              </a:rPr>
              <a:t>];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 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21 - </a:t>
            </a:r>
            <a:fld id="{90994C07-E970-A243-9601-A1D642E986EC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 binary tree with the specified element as its root.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element the element which will become the root of the new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ArrayBinaryTree(T</a:t>
            </a:r>
            <a:r>
              <a:rPr lang="en-US" sz="1200" dirty="0" smtClean="0">
                <a:latin typeface="Courier New"/>
                <a:cs typeface="Courier New"/>
              </a:rPr>
              <a:t> element)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count = 1;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tree = (T[]) new </a:t>
            </a:r>
            <a:r>
              <a:rPr lang="en-US" sz="1200" dirty="0" err="1" smtClean="0">
                <a:latin typeface="Courier New"/>
                <a:cs typeface="Courier New"/>
              </a:rPr>
              <a:t>Object[DEFAULT_CAPACITY</a:t>
            </a:r>
            <a:r>
              <a:rPr lang="en-US" sz="1200" dirty="0" smtClean="0">
                <a:latin typeface="Courier New"/>
                <a:cs typeface="Courier New"/>
              </a:rPr>
              <a:t>];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tree[0] = element;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21 - </a:t>
            </a:r>
            <a:fld id="{90994C07-E970-A243-9601-A1D642E986EC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package </a:t>
            </a:r>
            <a:r>
              <a:rPr lang="en-US" sz="1200" dirty="0" err="1" smtClean="0">
                <a:latin typeface="Courier New"/>
                <a:cs typeface="Courier New"/>
              </a:rPr>
              <a:t>jsjf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jsjf.exceptions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ArrayHeap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provides an array implementation of a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minheap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ArrayHeap</a:t>
            </a:r>
            <a:r>
              <a:rPr lang="en-US" sz="1200" dirty="0" smtClean="0">
                <a:latin typeface="Courier New"/>
                <a:cs typeface="Courier New"/>
              </a:rPr>
              <a:t>&lt;T&gt; extends </a:t>
            </a:r>
            <a:r>
              <a:rPr lang="en-US" sz="1200" dirty="0" err="1" smtClean="0">
                <a:latin typeface="Courier New"/>
                <a:cs typeface="Courier New"/>
              </a:rPr>
              <a:t>ArrayBinaryTree</a:t>
            </a:r>
            <a:r>
              <a:rPr lang="en-US" sz="1200" dirty="0" smtClean="0">
                <a:latin typeface="Courier New"/>
                <a:cs typeface="Courier New"/>
              </a:rPr>
              <a:t>&lt;T&gt; implements </a:t>
            </a:r>
            <a:r>
              <a:rPr lang="en-US" sz="1200" dirty="0" err="1" smtClean="0">
                <a:latin typeface="Courier New"/>
                <a:cs typeface="Courier New"/>
              </a:rPr>
              <a:t>HeapADT</a:t>
            </a:r>
            <a:r>
              <a:rPr lang="en-US" sz="1200" dirty="0" smtClean="0">
                <a:latin typeface="Courier New"/>
                <a:cs typeface="Courier New"/>
              </a:rPr>
              <a:t>&lt;T&gt;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an empty heap.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ArrayHeap</a:t>
            </a:r>
            <a:r>
              <a:rPr lang="en-US" sz="1200" dirty="0" smtClean="0">
                <a:latin typeface="Courier New"/>
                <a:cs typeface="Courier New"/>
              </a:rPr>
              <a:t>()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super();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21 - </a:t>
            </a:r>
            <a:fld id="{90994C07-E970-A243-9601-A1D642E986EC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Adds the specified element to this heap in the appropriate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position according to its key value.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obj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element to be added to the heap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void </a:t>
            </a:r>
            <a:r>
              <a:rPr lang="en-US" sz="1200" dirty="0" err="1" smtClean="0">
                <a:latin typeface="Courier New"/>
                <a:cs typeface="Courier New"/>
              </a:rPr>
              <a:t>addElement(T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obj</a:t>
            </a:r>
            <a:r>
              <a:rPr lang="en-US" sz="1200" dirty="0" smtClean="0">
                <a:latin typeface="Courier New"/>
                <a:cs typeface="Courier New"/>
              </a:rPr>
              <a:t>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(count == </a:t>
            </a:r>
            <a:r>
              <a:rPr lang="en-US" sz="1200" dirty="0" err="1" smtClean="0">
                <a:latin typeface="Courier New"/>
                <a:cs typeface="Courier New"/>
              </a:rPr>
              <a:t>tree.length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expandCapacity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tree[count</a:t>
            </a:r>
            <a:r>
              <a:rPr lang="en-US" sz="1200" dirty="0" smtClean="0">
                <a:latin typeface="Courier New"/>
                <a:cs typeface="Courier New"/>
              </a:rPr>
              <a:t>] = </a:t>
            </a:r>
            <a:r>
              <a:rPr lang="en-US" sz="1200" dirty="0" err="1" smtClean="0">
                <a:latin typeface="Courier New"/>
                <a:cs typeface="Courier New"/>
              </a:rPr>
              <a:t>obj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count++;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    </a:t>
            </a:r>
            <a:r>
              <a:rPr lang="en-US" sz="1200" dirty="0" err="1" smtClean="0">
                <a:latin typeface="Courier New"/>
                <a:cs typeface="Courier New"/>
              </a:rPr>
              <a:t>modCount</a:t>
            </a:r>
            <a:r>
              <a:rPr lang="en-US" sz="1200" dirty="0" smtClean="0">
                <a:latin typeface="Courier New"/>
                <a:cs typeface="Courier New"/>
              </a:rPr>
              <a:t>++;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(count &gt; 1)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heapifyAdd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 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21 - </a:t>
            </a:r>
            <a:fld id="{90994C07-E970-A243-9601-A1D642E986EC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Reorders this heap to maintain the ordering property after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adding a node.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void </a:t>
            </a:r>
            <a:r>
              <a:rPr lang="en-US" sz="1200" dirty="0" err="1" smtClean="0">
                <a:latin typeface="Courier New"/>
                <a:cs typeface="Courier New"/>
              </a:rPr>
              <a:t>heapifyAdd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 temp;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next = count - 1;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temp = </a:t>
            </a:r>
            <a:r>
              <a:rPr lang="en-US" sz="1200" dirty="0" err="1" smtClean="0">
                <a:latin typeface="Courier New"/>
                <a:cs typeface="Courier New"/>
              </a:rPr>
              <a:t>tree[next</a:t>
            </a:r>
            <a:r>
              <a:rPr lang="en-US" sz="1200" dirty="0" smtClean="0">
                <a:latin typeface="Courier New"/>
                <a:cs typeface="Courier New"/>
              </a:rPr>
              <a:t>];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while ((next != 0) &amp;&amp;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(((Comparable)temp).compareTo(tree[(next-1)/2]) &lt; 0))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tree[next</a:t>
            </a:r>
            <a:r>
              <a:rPr lang="en-US" sz="1200" dirty="0" smtClean="0">
                <a:latin typeface="Courier New"/>
                <a:cs typeface="Courier New"/>
              </a:rPr>
              <a:t>] = tree[(next-1)/2];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next = (next-1)/2;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tree[next</a:t>
            </a:r>
            <a:r>
              <a:rPr lang="en-US" sz="1200" dirty="0" smtClean="0">
                <a:latin typeface="Courier New"/>
                <a:cs typeface="Courier New"/>
              </a:rPr>
              <a:t>] = temp;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21 - </a:t>
            </a:r>
            <a:fld id="{90994C07-E970-A243-9601-A1D642E986EC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Remove the element with the lowest value in this heap and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a reference to it. Throws an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EmptyCollectionException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if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the heap is empty.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 reference to the element with the lowest value in this heap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@throws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EmptyCollectionException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if the heap is empty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T </a:t>
            </a:r>
            <a:r>
              <a:rPr lang="en-US" sz="1200" dirty="0" err="1" smtClean="0">
                <a:latin typeface="Courier New"/>
                <a:cs typeface="Courier New"/>
              </a:rPr>
              <a:t>removeMin</a:t>
            </a:r>
            <a:r>
              <a:rPr lang="en-US" sz="1200" dirty="0" smtClean="0">
                <a:latin typeface="Courier New"/>
                <a:cs typeface="Courier New"/>
              </a:rPr>
              <a:t>() throws </a:t>
            </a:r>
            <a:r>
              <a:rPr lang="en-US" sz="1200" dirty="0" err="1" smtClean="0">
                <a:latin typeface="Courier New"/>
                <a:cs typeface="Courier New"/>
              </a:rPr>
              <a:t>EmptyCollectionException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</a:t>
            </a:r>
            <a:r>
              <a:rPr lang="en-US" sz="1200" dirty="0" err="1" smtClean="0">
                <a:latin typeface="Courier New"/>
                <a:cs typeface="Courier New"/>
              </a:rPr>
              <a:t>isEmpty</a:t>
            </a:r>
            <a:r>
              <a:rPr lang="en-US" sz="12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throw new </a:t>
            </a:r>
            <a:r>
              <a:rPr lang="en-US" sz="1200" dirty="0" err="1" smtClean="0">
                <a:latin typeface="Courier New"/>
                <a:cs typeface="Courier New"/>
              </a:rPr>
              <a:t>EmptyCollectionException("ArrayHeap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 </a:t>
            </a:r>
            <a:r>
              <a:rPr lang="en-US" sz="1200" dirty="0" err="1" smtClean="0">
                <a:latin typeface="Courier New"/>
                <a:cs typeface="Courier New"/>
              </a:rPr>
              <a:t>minElement</a:t>
            </a:r>
            <a:r>
              <a:rPr lang="en-US" sz="1200" dirty="0" smtClean="0">
                <a:latin typeface="Courier New"/>
                <a:cs typeface="Courier New"/>
              </a:rPr>
              <a:t> = tree[0];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tree[0] = tree[count-1];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heapifyRemove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count--;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modCount</a:t>
            </a:r>
            <a:r>
              <a:rPr lang="en-US" sz="1200" dirty="0" smtClean="0">
                <a:latin typeface="Courier New"/>
                <a:cs typeface="Courier New"/>
              </a:rPr>
              <a:t>--;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</a:t>
            </a:r>
            <a:r>
              <a:rPr lang="en-US" sz="1200" dirty="0" err="1" smtClean="0">
                <a:latin typeface="Courier New"/>
                <a:cs typeface="Courier New"/>
              </a:rPr>
              <a:t>minElement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21 - </a:t>
            </a:r>
            <a:fld id="{90994C07-E970-A243-9601-A1D642E986EC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Reorders this heap to maintain the ordering property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after the minimum element has been removed.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void </a:t>
            </a:r>
            <a:r>
              <a:rPr lang="en-US" sz="1200" dirty="0" err="1" smtClean="0">
                <a:latin typeface="Courier New"/>
                <a:cs typeface="Courier New"/>
              </a:rPr>
              <a:t>heapifyRemove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 temp;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node = 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left = 1;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right = 2;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next;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((</a:t>
            </a:r>
            <a:r>
              <a:rPr lang="en-US" sz="1200" dirty="0" err="1" smtClean="0">
                <a:latin typeface="Courier New"/>
                <a:cs typeface="Courier New"/>
              </a:rPr>
              <a:t>tree[left</a:t>
            </a:r>
            <a:r>
              <a:rPr lang="en-US" sz="1200" dirty="0" smtClean="0">
                <a:latin typeface="Courier New"/>
                <a:cs typeface="Courier New"/>
              </a:rPr>
              <a:t>] == null) &amp;&amp; (</a:t>
            </a:r>
            <a:r>
              <a:rPr lang="en-US" sz="1200" dirty="0" err="1" smtClean="0">
                <a:latin typeface="Courier New"/>
                <a:cs typeface="Courier New"/>
              </a:rPr>
              <a:t>tree[right</a:t>
            </a:r>
            <a:r>
              <a:rPr lang="en-US" sz="1200" dirty="0" smtClean="0">
                <a:latin typeface="Courier New"/>
                <a:cs typeface="Courier New"/>
              </a:rPr>
              <a:t>] == null))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next = count;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 if (</a:t>
            </a:r>
            <a:r>
              <a:rPr lang="en-US" sz="1200" dirty="0" err="1" smtClean="0">
                <a:latin typeface="Courier New"/>
                <a:cs typeface="Courier New"/>
              </a:rPr>
              <a:t>tree[right</a:t>
            </a:r>
            <a:r>
              <a:rPr lang="en-US" sz="1200" dirty="0" smtClean="0">
                <a:latin typeface="Courier New"/>
                <a:cs typeface="Courier New"/>
              </a:rPr>
              <a:t>] ==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next = left;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 if (((</a:t>
            </a:r>
            <a:r>
              <a:rPr lang="en-US" sz="1200" dirty="0" err="1" smtClean="0">
                <a:latin typeface="Courier New"/>
                <a:cs typeface="Courier New"/>
              </a:rPr>
              <a:t>Comparable)tree[left]).compareTo(tree[right</a:t>
            </a:r>
            <a:r>
              <a:rPr lang="en-US" sz="1200" dirty="0" smtClean="0">
                <a:latin typeface="Courier New"/>
                <a:cs typeface="Courier New"/>
              </a:rPr>
              <a:t>]) &lt; 0)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next = left;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next = right;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temp = </a:t>
            </a:r>
            <a:r>
              <a:rPr lang="en-US" sz="1200" dirty="0" err="1" smtClean="0">
                <a:latin typeface="Courier New"/>
                <a:cs typeface="Courier New"/>
              </a:rPr>
              <a:t>tree[node</a:t>
            </a:r>
            <a:r>
              <a:rPr lang="en-US" sz="1200" dirty="0" smtClean="0">
                <a:latin typeface="Courier New"/>
                <a:cs typeface="Courier New"/>
              </a:rPr>
              <a:t>];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21 - </a:t>
            </a:r>
            <a:fld id="{90994C07-E970-A243-9601-A1D642E986EC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Operations on a heap: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21 -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 descr="Fig21.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625" y="2471208"/>
            <a:ext cx="6864689" cy="138959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while ((next &lt; count) &amp;&amp;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(((</a:t>
            </a:r>
            <a:r>
              <a:rPr lang="en-US" sz="1200" dirty="0" err="1" smtClean="0">
                <a:latin typeface="Courier New"/>
                <a:cs typeface="Courier New"/>
              </a:rPr>
              <a:t>Comparable)tree[next]).compareTo(temp</a:t>
            </a:r>
            <a:r>
              <a:rPr lang="en-US" sz="1200" dirty="0" smtClean="0">
                <a:latin typeface="Courier New"/>
                <a:cs typeface="Courier New"/>
              </a:rPr>
              <a:t>) &lt; 0))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tree[node</a:t>
            </a:r>
            <a:r>
              <a:rPr lang="en-US" sz="1200" dirty="0" smtClean="0">
                <a:latin typeface="Courier New"/>
                <a:cs typeface="Courier New"/>
              </a:rPr>
              <a:t>] = </a:t>
            </a:r>
            <a:r>
              <a:rPr lang="en-US" sz="1200" dirty="0" err="1" smtClean="0">
                <a:latin typeface="Courier New"/>
                <a:cs typeface="Courier New"/>
              </a:rPr>
              <a:t>tree[next</a:t>
            </a:r>
            <a:r>
              <a:rPr lang="en-US" sz="1200" dirty="0" smtClean="0">
                <a:latin typeface="Courier New"/>
                <a:cs typeface="Courier New"/>
              </a:rPr>
              <a:t>];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node = next;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left = 2 * node + 1;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right = 2 * (node + 1);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((</a:t>
            </a:r>
            <a:r>
              <a:rPr lang="en-US" sz="1200" dirty="0" err="1" smtClean="0">
                <a:latin typeface="Courier New"/>
                <a:cs typeface="Courier New"/>
              </a:rPr>
              <a:t>tree[left</a:t>
            </a:r>
            <a:r>
              <a:rPr lang="en-US" sz="1200" dirty="0" smtClean="0">
                <a:latin typeface="Courier New"/>
                <a:cs typeface="Courier New"/>
              </a:rPr>
              <a:t>] == null) &amp;&amp; (</a:t>
            </a:r>
            <a:r>
              <a:rPr lang="en-US" sz="1200" dirty="0" err="1" smtClean="0">
                <a:latin typeface="Courier New"/>
                <a:cs typeface="Courier New"/>
              </a:rPr>
              <a:t>tree[right</a:t>
            </a:r>
            <a:r>
              <a:rPr lang="en-US" sz="1200" dirty="0" smtClean="0">
                <a:latin typeface="Courier New"/>
                <a:cs typeface="Courier New"/>
              </a:rPr>
              <a:t>] == null))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next = count;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else if (</a:t>
            </a:r>
            <a:r>
              <a:rPr lang="en-US" sz="1200" dirty="0" err="1" smtClean="0">
                <a:latin typeface="Courier New"/>
                <a:cs typeface="Courier New"/>
              </a:rPr>
              <a:t>tree[right</a:t>
            </a:r>
            <a:r>
              <a:rPr lang="en-US" sz="1200" dirty="0" smtClean="0">
                <a:latin typeface="Courier New"/>
                <a:cs typeface="Courier New"/>
              </a:rPr>
              <a:t>] ==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next = left;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else if (((</a:t>
            </a:r>
            <a:r>
              <a:rPr lang="en-US" sz="1200" dirty="0" err="1" smtClean="0">
                <a:latin typeface="Courier New"/>
                <a:cs typeface="Courier New"/>
              </a:rPr>
              <a:t>Comparable)tree[left]).compareTo(tree[right</a:t>
            </a:r>
            <a:r>
              <a:rPr lang="en-US" sz="1200" dirty="0" smtClean="0">
                <a:latin typeface="Courier New"/>
                <a:cs typeface="Courier New"/>
              </a:rPr>
              <a:t>]) &lt; 0)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next = left;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next = right;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tree[node</a:t>
            </a:r>
            <a:r>
              <a:rPr lang="en-US" sz="1200" dirty="0" smtClean="0">
                <a:latin typeface="Courier New"/>
                <a:cs typeface="Courier New"/>
              </a:rPr>
              <a:t>] = temp;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21 - </a:t>
            </a:r>
            <a:fld id="{90994C07-E970-A243-9601-A1D642E986EC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the ordering property of a heap, it is natural to think of using a heap to sort a list of numbers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heap sort</a:t>
            </a:r>
            <a:r>
              <a:rPr lang="en-US" dirty="0" smtClean="0"/>
              <a:t> sorts a set of elements by adding each one to a heap, then removing them one at a time</a:t>
            </a:r>
          </a:p>
          <a:p>
            <a:r>
              <a:rPr lang="en-US" dirty="0" smtClean="0"/>
              <a:t>The smallest element comes off the heap first, so the sequence will be in ascending order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21 - </a:t>
            </a:r>
            <a:fld id="{90994C07-E970-A243-9601-A1D642E986EC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package </a:t>
            </a:r>
            <a:r>
              <a:rPr lang="en-US" sz="1000" dirty="0" err="1" smtClean="0">
                <a:latin typeface="Courier New"/>
                <a:cs typeface="Courier New"/>
              </a:rPr>
              <a:t>jsjf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HeapSort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sorts a given array of Comparable objects using a heap.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public class </a:t>
            </a:r>
            <a:r>
              <a:rPr lang="en-US" sz="1000" dirty="0" err="1" smtClean="0">
                <a:latin typeface="Courier New"/>
                <a:cs typeface="Courier New"/>
              </a:rPr>
              <a:t>HeapSort</a:t>
            </a:r>
            <a:r>
              <a:rPr lang="en-US" sz="1000" dirty="0" smtClean="0">
                <a:latin typeface="Courier New"/>
                <a:cs typeface="Courier New"/>
              </a:rPr>
              <a:t>&lt;T&gt;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Sorts the specified array using a Heap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data the data to be added to the 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heapsort</a:t>
            </a:r>
            <a:endParaRPr lang="en-US" sz="10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public void </a:t>
            </a:r>
            <a:r>
              <a:rPr lang="en-US" sz="1000" dirty="0" err="1" smtClean="0">
                <a:latin typeface="Courier New"/>
                <a:cs typeface="Courier New"/>
              </a:rPr>
              <a:t>HeapSort(T</a:t>
            </a:r>
            <a:r>
              <a:rPr lang="en-US" sz="1000" dirty="0" smtClean="0">
                <a:latin typeface="Courier New"/>
                <a:cs typeface="Courier New"/>
              </a:rPr>
              <a:t>[] data)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</a:t>
            </a:r>
            <a:r>
              <a:rPr lang="en-US" sz="1000" dirty="0" err="1" smtClean="0">
                <a:latin typeface="Courier New"/>
                <a:cs typeface="Courier New"/>
              </a:rPr>
              <a:t>ArrayHeap</a:t>
            </a:r>
            <a:r>
              <a:rPr lang="en-US" sz="1000" dirty="0" smtClean="0">
                <a:latin typeface="Courier New"/>
                <a:cs typeface="Courier New"/>
              </a:rPr>
              <a:t>&lt;T&gt; temp = new </a:t>
            </a:r>
            <a:r>
              <a:rPr lang="en-US" sz="1000" dirty="0" err="1" smtClean="0">
                <a:latin typeface="Courier New"/>
                <a:cs typeface="Courier New"/>
              </a:rPr>
              <a:t>ArrayHeap</a:t>
            </a:r>
            <a:r>
              <a:rPr lang="en-US" sz="1000" dirty="0" smtClean="0">
                <a:latin typeface="Courier New"/>
                <a:cs typeface="Courier New"/>
              </a:rPr>
              <a:t>&lt;T&gt;();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copy the array into a heap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for (</a:t>
            </a: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 err="1" smtClean="0">
                <a:latin typeface="Courier New"/>
                <a:cs typeface="Courier New"/>
              </a:rPr>
              <a:t>i</a:t>
            </a:r>
            <a:r>
              <a:rPr lang="en-US" sz="1000" dirty="0" smtClean="0">
                <a:latin typeface="Courier New"/>
                <a:cs typeface="Courier New"/>
              </a:rPr>
              <a:t> = 0; </a:t>
            </a:r>
            <a:r>
              <a:rPr lang="en-US" sz="1000" dirty="0" err="1" smtClean="0">
                <a:latin typeface="Courier New"/>
                <a:cs typeface="Courier New"/>
              </a:rPr>
              <a:t>i</a:t>
            </a:r>
            <a:r>
              <a:rPr lang="en-US" sz="1000" dirty="0" smtClean="0">
                <a:latin typeface="Courier New"/>
                <a:cs typeface="Courier New"/>
              </a:rPr>
              <a:t> &lt; </a:t>
            </a:r>
            <a:r>
              <a:rPr lang="en-US" sz="1000" dirty="0" err="1" smtClean="0">
                <a:latin typeface="Courier New"/>
                <a:cs typeface="Courier New"/>
              </a:rPr>
              <a:t>data.length</a:t>
            </a:r>
            <a:r>
              <a:rPr lang="en-US" sz="1000" dirty="0" smtClean="0">
                <a:latin typeface="Courier New"/>
                <a:cs typeface="Courier New"/>
              </a:rPr>
              <a:t>; </a:t>
            </a:r>
            <a:r>
              <a:rPr lang="en-US" sz="1000" dirty="0" err="1" smtClean="0">
                <a:latin typeface="Courier New"/>
                <a:cs typeface="Courier New"/>
              </a:rPr>
              <a:t>i</a:t>
            </a:r>
            <a:r>
              <a:rPr lang="en-US" sz="1000" dirty="0" smtClean="0">
                <a:latin typeface="Courier New"/>
                <a:cs typeface="Courier New"/>
              </a:rPr>
              <a:t>++)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</a:t>
            </a:r>
            <a:r>
              <a:rPr lang="en-US" sz="1000" dirty="0" err="1" smtClean="0">
                <a:latin typeface="Courier New"/>
                <a:cs typeface="Courier New"/>
              </a:rPr>
              <a:t>temp.addElement(data[i</a:t>
            </a:r>
            <a:r>
              <a:rPr lang="en-US" sz="1000" dirty="0" smtClean="0">
                <a:latin typeface="Courier New"/>
                <a:cs typeface="Courier New"/>
              </a:rPr>
              <a:t>]);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place the sorted elements back into the array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</a:t>
            </a: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count = 0;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while (!(</a:t>
            </a:r>
            <a:r>
              <a:rPr lang="en-US" sz="1000" dirty="0" err="1" smtClean="0">
                <a:latin typeface="Courier New"/>
                <a:cs typeface="Courier New"/>
              </a:rPr>
              <a:t>temp.isEmpty</a:t>
            </a:r>
            <a:r>
              <a:rPr lang="en-US" sz="1000" dirty="0" smtClean="0">
                <a:latin typeface="Courier New"/>
                <a:cs typeface="Courier New"/>
              </a:rPr>
              <a:t>()))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</a:t>
            </a:r>
            <a:r>
              <a:rPr lang="en-US" sz="1000" dirty="0" err="1" smtClean="0">
                <a:latin typeface="Courier New"/>
                <a:cs typeface="Courier New"/>
              </a:rPr>
              <a:t>data[count</a:t>
            </a:r>
            <a:r>
              <a:rPr lang="en-US" sz="1000" dirty="0" smtClean="0">
                <a:latin typeface="Courier New"/>
                <a:cs typeface="Courier New"/>
              </a:rPr>
              <a:t>] = </a:t>
            </a:r>
            <a:r>
              <a:rPr lang="en-US" sz="1000" dirty="0" err="1" smtClean="0">
                <a:latin typeface="Courier New"/>
                <a:cs typeface="Courier New"/>
              </a:rPr>
              <a:t>temp.removeMin</a:t>
            </a:r>
            <a:r>
              <a:rPr lang="en-US" sz="10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count++;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21 - </a:t>
            </a:r>
            <a:fld id="{90994C07-E970-A243-9601-A1D642E986EC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package </a:t>
            </a:r>
            <a:r>
              <a:rPr lang="en-US" sz="1000" dirty="0" err="1" smtClean="0">
                <a:latin typeface="Courier New"/>
                <a:cs typeface="Courier New"/>
              </a:rPr>
              <a:t>jsjf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HeapADT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defines the interface to a Heap.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public interface </a:t>
            </a:r>
            <a:r>
              <a:rPr lang="en-US" sz="1000" dirty="0" err="1" smtClean="0">
                <a:latin typeface="Courier New"/>
                <a:cs typeface="Courier New"/>
              </a:rPr>
              <a:t>HeapADT</a:t>
            </a:r>
            <a:r>
              <a:rPr lang="en-US" sz="1000" dirty="0" smtClean="0">
                <a:latin typeface="Courier New"/>
                <a:cs typeface="Courier New"/>
              </a:rPr>
              <a:t>&lt;T&gt; extends </a:t>
            </a:r>
            <a:r>
              <a:rPr lang="en-US" sz="1000" dirty="0" err="1" smtClean="0">
                <a:latin typeface="Courier New"/>
                <a:cs typeface="Courier New"/>
              </a:rPr>
              <a:t>BinaryTreeADT</a:t>
            </a:r>
            <a:r>
              <a:rPr lang="en-US" sz="1000" dirty="0" smtClean="0">
                <a:latin typeface="Courier New"/>
                <a:cs typeface="Courier New"/>
              </a:rPr>
              <a:t>&lt;T&gt;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/**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Adds the specified object to this heap.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obj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the element to be added to the heap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*/  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public void </a:t>
            </a:r>
            <a:r>
              <a:rPr lang="en-US" sz="1000" dirty="0" err="1" smtClean="0">
                <a:latin typeface="Courier New"/>
                <a:cs typeface="Courier New"/>
              </a:rPr>
              <a:t>addElement(T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 err="1" smtClean="0">
                <a:latin typeface="Courier New"/>
                <a:cs typeface="Courier New"/>
              </a:rPr>
              <a:t>obj</a:t>
            </a:r>
            <a:r>
              <a:rPr lang="en-US" sz="10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/**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Removes element with the lowest value from this heap.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element with the lowest value from the heap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public T </a:t>
            </a:r>
            <a:r>
              <a:rPr lang="en-US" sz="1000" dirty="0" err="1" smtClean="0">
                <a:latin typeface="Courier New"/>
                <a:cs typeface="Courier New"/>
              </a:rPr>
              <a:t>removeMin</a:t>
            </a:r>
            <a:r>
              <a:rPr lang="en-US" sz="10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/**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a reference to the element with the lowest value in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this heap.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 reference to the element with the lowest value in the heap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public T </a:t>
            </a:r>
            <a:r>
              <a:rPr lang="en-US" sz="1000" dirty="0" err="1" smtClean="0">
                <a:latin typeface="Courier New"/>
                <a:cs typeface="Courier New"/>
              </a:rPr>
              <a:t>findMin</a:t>
            </a:r>
            <a:r>
              <a:rPr lang="en-US" sz="10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21 -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21 -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 descr="Fig21.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388" y="1704975"/>
            <a:ext cx="6018212" cy="37213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</a:t>
            </a:r>
            <a:r>
              <a:rPr lang="en-US" dirty="0" err="1" smtClean="0"/>
              <a:t>minheaps</a:t>
            </a:r>
            <a:r>
              <a:rPr lang="en-US" dirty="0" smtClean="0"/>
              <a:t> containing the same data: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21 -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Fig21.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400" y="2380720"/>
            <a:ext cx="4347735" cy="22420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New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add an element to the heap, add the element as a leaf, keeping the tree complete</a:t>
            </a:r>
          </a:p>
          <a:p>
            <a:r>
              <a:rPr lang="en-US" dirty="0" smtClean="0"/>
              <a:t>Then, move the element up toward the root, exchanging positions with its parent, until  the relationship among the elements is appropriate</a:t>
            </a:r>
          </a:p>
          <a:p>
            <a:r>
              <a:rPr lang="en-US" dirty="0" smtClean="0"/>
              <a:t>This will guarantee that the resulting tree will conform to the heap criteria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21 -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New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initial insertion point for a new element in a heap: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21 -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 descr="Fig21.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0" y="2693988"/>
            <a:ext cx="5306334" cy="24791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3129</Words>
  <Application>Microsoft Macintosh PowerPoint</Application>
  <PresentationFormat>On-screen Show (4:3)</PresentationFormat>
  <Paragraphs>725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Calibri</vt:lpstr>
      <vt:lpstr>Courier New</vt:lpstr>
      <vt:lpstr>Arial</vt:lpstr>
      <vt:lpstr>Office Theme</vt:lpstr>
      <vt:lpstr>PowerPoint Presentation</vt:lpstr>
      <vt:lpstr>Chapter Scope</vt:lpstr>
      <vt:lpstr>Heaps</vt:lpstr>
      <vt:lpstr>Heaps</vt:lpstr>
      <vt:lpstr>PowerPoint Presentation</vt:lpstr>
      <vt:lpstr>Heaps</vt:lpstr>
      <vt:lpstr>Heaps</vt:lpstr>
      <vt:lpstr>Adding a New Element</vt:lpstr>
      <vt:lpstr>Adding a New Element</vt:lpstr>
      <vt:lpstr>Adding a New Element</vt:lpstr>
      <vt:lpstr>Removing the Min Element</vt:lpstr>
      <vt:lpstr>Removing the Min Element</vt:lpstr>
      <vt:lpstr>Removing the Min Element</vt:lpstr>
      <vt:lpstr>Priority Qeueus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Implementing Heaps with Links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Implementing Heaps with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Heap Sort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John Lewis</cp:lastModifiedBy>
  <cp:revision>22</cp:revision>
  <dcterms:created xsi:type="dcterms:W3CDTF">2013-08-02T14:24:41Z</dcterms:created>
  <dcterms:modified xsi:type="dcterms:W3CDTF">2017-01-04T15:05:42Z</dcterms:modified>
</cp:coreProperties>
</file>