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8" r:id="rId3"/>
    <p:sldId id="304" r:id="rId4"/>
    <p:sldId id="289" r:id="rId5"/>
    <p:sldId id="305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306" r:id="rId17"/>
    <p:sldId id="300" r:id="rId18"/>
    <p:sldId id="301" r:id="rId19"/>
    <p:sldId id="307" r:id="rId20"/>
    <p:sldId id="302" r:id="rId21"/>
    <p:sldId id="308" r:id="rId22"/>
    <p:sldId id="303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182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E9628C-E566-C847-9FFB-ECBFD01C2D49}" type="datetimeFigureOut">
              <a:rPr lang="en-US" smtClean="0"/>
              <a:pPr/>
              <a:t>1/4/17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32FABF-C98F-294F-8E68-B12E1669D5A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E846B3-35DA-9749-BEE5-DED67FE47B1D}" type="datetimeFigureOut">
              <a:rPr lang="en-US" smtClean="0"/>
              <a:pPr/>
              <a:t>1/4/17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EB2BD8-746B-9F48-B7E9-74D6E69A6B1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EB2BD8-746B-9F48-B7E9-74D6E69A6B1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765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23 - </a:t>
            </a:r>
            <a:fld id="{90994C07-E970-A243-9601-A1D642E986E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8000">
              <a:schemeClr val="bg1"/>
            </a:gs>
            <a:gs pos="100000">
              <a:schemeClr val="tx2">
                <a:lumMod val="20000"/>
                <a:lumOff val="80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0954" y="274638"/>
            <a:ext cx="8808198" cy="856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922" y="1253756"/>
            <a:ext cx="8694229" cy="5102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4922" y="6356350"/>
            <a:ext cx="65532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3813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23 - </a:t>
            </a:r>
            <a:fld id="{90994C07-E970-A243-9601-A1D642E986E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23127" y="1963163"/>
            <a:ext cx="4828557" cy="2441466"/>
          </a:xfrm>
        </p:spPr>
        <p:txBody>
          <a:bodyPr>
            <a:normAutofit/>
          </a:bodyPr>
          <a:lstStyle/>
          <a:p>
            <a:pPr algn="l">
              <a:spcAft>
                <a:spcPts val="1800"/>
              </a:spcAft>
            </a:pPr>
            <a:r>
              <a:rPr lang="en-US" dirty="0" smtClean="0">
                <a:solidFill>
                  <a:schemeClr val="tx1"/>
                </a:solidFill>
              </a:rPr>
              <a:t>Chapter 23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Multi-Way Search Trees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578" y="1120029"/>
            <a:ext cx="3154314" cy="39639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2-3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Removing an element may convert a 3-node into a 2-node</a:t>
            </a:r>
          </a:p>
          <a:p>
            <a:r>
              <a:rPr lang="en-US" dirty="0" smtClean="0"/>
              <a:t>Removing 51: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23 - </a:t>
            </a:r>
            <a:fld id="{90994C07-E970-A243-9601-A1D642E986EC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Picture 6" descr="Fig23.6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767" y="3353328"/>
            <a:ext cx="6989660" cy="192987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2-3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Removing a 2-node leaf causes an </a:t>
            </a:r>
            <a:r>
              <a:rPr lang="en-US" i="1" dirty="0" smtClean="0"/>
              <a:t>underflow </a:t>
            </a:r>
            <a:r>
              <a:rPr lang="en-US" dirty="0" smtClean="0"/>
              <a:t>and requires a rotation</a:t>
            </a:r>
          </a:p>
          <a:p>
            <a:r>
              <a:rPr lang="en-US" dirty="0" smtClean="0"/>
              <a:t>Removing 22: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23 - </a:t>
            </a:r>
            <a:fld id="{90994C07-E970-A243-9601-A1D642E986EC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Picture 6" descr="Fig23.7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879" y="3230034"/>
            <a:ext cx="7297779" cy="212936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2-3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Underflows may require multiple rotations</a:t>
            </a:r>
          </a:p>
          <a:p>
            <a:r>
              <a:rPr lang="en-US" dirty="0" smtClean="0"/>
              <a:t>Removing 30: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23 - </a:t>
            </a:r>
            <a:fld id="{90994C07-E970-A243-9601-A1D642E986EC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7" name="Picture 6" descr="Fig23.8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766" y="2750609"/>
            <a:ext cx="5363634" cy="319111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2-3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Removing 55: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23 - </a:t>
            </a:r>
            <a:fld id="{90994C07-E970-A243-9601-A1D642E986EC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7" name="Picture 6" descr="Fig23.9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345" y="2400300"/>
            <a:ext cx="6487105" cy="190076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2-3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Rotations may not solve everything – the height of the tree may have to be reduced</a:t>
            </a:r>
          </a:p>
          <a:p>
            <a:r>
              <a:rPr lang="en-US" dirty="0" smtClean="0"/>
              <a:t>Removing 45: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23 - </a:t>
            </a:r>
            <a:fld id="{90994C07-E970-A243-9601-A1D642E986EC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7" name="Picture 6" descr="Fig23.10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832" y="3121025"/>
            <a:ext cx="6094633" cy="219604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2-3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Removing internal nodes 30, then 60: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23 - </a:t>
            </a:r>
            <a:fld id="{90994C07-E970-A243-9601-A1D642E986EC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7" name="Picture 6" descr="Fig23.11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924" y="2106083"/>
            <a:ext cx="6281441" cy="3761317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2-4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i="1" dirty="0" smtClean="0"/>
              <a:t>2-4 tree </a:t>
            </a:r>
            <a:r>
              <a:rPr lang="en-US" dirty="0" smtClean="0"/>
              <a:t>is similar to a 2-3 tree, with nodes that can contain three elements</a:t>
            </a:r>
          </a:p>
          <a:p>
            <a:r>
              <a:rPr lang="en-US" dirty="0" smtClean="0"/>
              <a:t>A 4-node has either four children or no children</a:t>
            </a:r>
          </a:p>
          <a:p>
            <a:r>
              <a:rPr lang="en-US" dirty="0" smtClean="0"/>
              <a:t>The same ordering rules apply</a:t>
            </a:r>
          </a:p>
          <a:p>
            <a:r>
              <a:rPr lang="en-US" dirty="0" smtClean="0"/>
              <a:t>Similar cases govern insertions and removals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23 - </a:t>
            </a:r>
            <a:fld id="{90994C07-E970-A243-9601-A1D642E986EC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2-4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Insertions into a 2-4 tree: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23 - </a:t>
            </a:r>
            <a:fld id="{90994C07-E970-A243-9601-A1D642E986EC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7" name="Picture 6" descr="Fig23.12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363" y="2309284"/>
            <a:ext cx="6437372" cy="3151717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2-4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Removals from a 2-4 tree: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23 - </a:t>
            </a:r>
            <a:fld id="{90994C07-E970-A243-9601-A1D642E986EC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7" name="Picture 6" descr="Fig23.13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987" y="2173287"/>
            <a:ext cx="7348093" cy="343164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B-trees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2-3 and 2-4 trees are examples of a larger class of multi-way search trees called </a:t>
            </a:r>
            <a:r>
              <a:rPr lang="en-US" i="1" dirty="0" smtClean="0"/>
              <a:t>B-trees</a:t>
            </a:r>
          </a:p>
          <a:p>
            <a:r>
              <a:rPr lang="en-US" dirty="0" smtClean="0"/>
              <a:t>The maximum number of children of each node is called the order of the B-tree</a:t>
            </a:r>
          </a:p>
          <a:p>
            <a:r>
              <a:rPr lang="en-US" dirty="0" smtClean="0"/>
              <a:t>Thus, a 2-3 tree is a B-tree of order 3</a:t>
            </a:r>
          </a:p>
          <a:p>
            <a:r>
              <a:rPr lang="en-US" dirty="0" smtClean="0"/>
              <a:t>A 2-4 tree is a B-tree of order 4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23 - </a:t>
            </a:r>
            <a:fld id="{90994C07-E970-A243-9601-A1D642E986EC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Examine 2-3 and 2-4 trees</a:t>
            </a:r>
          </a:p>
          <a:p>
            <a:r>
              <a:rPr lang="en-US" dirty="0" smtClean="0"/>
              <a:t>Introduce the concept of a B-tree</a:t>
            </a:r>
          </a:p>
          <a:p>
            <a:r>
              <a:rPr lang="en-US" dirty="0" smtClean="0"/>
              <a:t>Example specialized implementations of B-trees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23 - </a:t>
            </a:r>
            <a:fld id="{90994C07-E970-A243-9601-A1D642E986EC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B-Trees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B-tree of order 6: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23 - </a:t>
            </a:r>
            <a:fld id="{90994C07-E970-A243-9601-A1D642E986EC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7" name="Picture 6" descr="Fig23.14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529" y="2359555"/>
            <a:ext cx="8106191" cy="1281112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Variations on B-Trees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i="1" dirty="0" smtClean="0"/>
              <a:t>B</a:t>
            </a:r>
            <a:r>
              <a:rPr lang="en-US" i="1" baseline="30000" dirty="0" smtClean="0"/>
              <a:t>*</a:t>
            </a:r>
            <a:r>
              <a:rPr lang="en-US" i="1" dirty="0" smtClean="0"/>
              <a:t>-tree </a:t>
            </a:r>
            <a:r>
              <a:rPr lang="en-US" dirty="0" smtClean="0"/>
              <a:t>is a B-tree that guarantees that each non-root node is at least two-thirds full</a:t>
            </a:r>
          </a:p>
          <a:p>
            <a:r>
              <a:rPr lang="en-US" dirty="0" smtClean="0"/>
              <a:t>This avoids the problem of the B-tree being half empty</a:t>
            </a:r>
          </a:p>
          <a:p>
            <a:r>
              <a:rPr lang="en-US" dirty="0" smtClean="0"/>
              <a:t>In a </a:t>
            </a:r>
            <a:r>
              <a:rPr lang="en-US" i="1" dirty="0" smtClean="0"/>
              <a:t>B</a:t>
            </a:r>
            <a:r>
              <a:rPr lang="en-US" i="1" baseline="30000" dirty="0" smtClean="0"/>
              <a:t>+</a:t>
            </a:r>
            <a:r>
              <a:rPr lang="en-US" i="1" dirty="0" smtClean="0"/>
              <a:t>-tree</a:t>
            </a:r>
            <a:r>
              <a:rPr lang="en-US" dirty="0" smtClean="0"/>
              <a:t>, each element appears in a leaf, even if it also appears in an internal node</a:t>
            </a:r>
          </a:p>
          <a:p>
            <a:r>
              <a:rPr lang="en-US" dirty="0" smtClean="0"/>
              <a:t>This improves the sequential access to all elements of the tree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23 - </a:t>
            </a:r>
            <a:fld id="{90994C07-E970-A243-9601-A1D642E986EC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Variations on B-trees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B</a:t>
            </a:r>
            <a:r>
              <a:rPr lang="en-US" baseline="30000" dirty="0" smtClean="0"/>
              <a:t>+</a:t>
            </a:r>
            <a:r>
              <a:rPr lang="en-US" dirty="0" smtClean="0"/>
              <a:t>-tree of order 6: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23 - </a:t>
            </a:r>
            <a:fld id="{90994C07-E970-A243-9601-A1D642E986EC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7" name="Picture 6" descr="Fig23.15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141" y="2645305"/>
            <a:ext cx="7983878" cy="135942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Tree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We've seen:</a:t>
            </a:r>
          </a:p>
          <a:p>
            <a:pPr lvl="1"/>
            <a:r>
              <a:rPr lang="en-US" dirty="0" smtClean="0"/>
              <a:t>general trees, with multiple children per node</a:t>
            </a:r>
          </a:p>
          <a:p>
            <a:pPr lvl="1"/>
            <a:r>
              <a:rPr lang="en-US" dirty="0" smtClean="0"/>
              <a:t>binary search trees, with a relationship among the elements but only two children per node</a:t>
            </a:r>
          </a:p>
          <a:p>
            <a:r>
              <a:rPr lang="en-US" dirty="0" smtClean="0"/>
              <a:t>A </a:t>
            </a:r>
            <a:r>
              <a:rPr lang="en-US" i="1" dirty="0" smtClean="0"/>
              <a:t>multi-way search tree </a:t>
            </a:r>
            <a:r>
              <a:rPr lang="en-US" dirty="0" smtClean="0"/>
              <a:t>combines these elements</a:t>
            </a:r>
          </a:p>
          <a:p>
            <a:r>
              <a:rPr lang="en-US" dirty="0" smtClean="0"/>
              <a:t>Each node might have more than two children with a specific relationship among the elements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23 - </a:t>
            </a:r>
            <a:fld id="{90994C07-E970-A243-9601-A1D642E986EC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2-3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 2-3 tree, each node has two or three children</a:t>
            </a:r>
          </a:p>
          <a:p>
            <a:r>
              <a:rPr lang="en-US" dirty="0" smtClean="0"/>
              <a:t>A 2-node contains one element, and a 3-node contains two elements</a:t>
            </a:r>
          </a:p>
          <a:p>
            <a:r>
              <a:rPr lang="en-US" dirty="0" smtClean="0"/>
              <a:t>A 2-node can has either two children or no children</a:t>
            </a:r>
          </a:p>
          <a:p>
            <a:r>
              <a:rPr lang="en-US" dirty="0" smtClean="0"/>
              <a:t>A 3-node has either three children or no children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23 - </a:t>
            </a:r>
            <a:fld id="{90994C07-E970-A243-9601-A1D642E986EC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2-3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2-3 tree: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relationship among the parents and children reflect the contents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23 - </a:t>
            </a:r>
            <a:fld id="{90994C07-E970-A243-9601-A1D642E986EC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5" descr="Fig23.1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5605" y="2149475"/>
            <a:ext cx="4332530" cy="186177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2-3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Inserting an element may simply add an element to a leaf node</a:t>
            </a:r>
          </a:p>
          <a:p>
            <a:r>
              <a:rPr lang="en-US" dirty="0" smtClean="0"/>
              <a:t>Adding 27: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23 - </a:t>
            </a:r>
            <a:fld id="{90994C07-E970-A243-9601-A1D642E986EC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Picture 6" descr="Fig23.2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950" y="3325284"/>
            <a:ext cx="7106777" cy="20256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2-3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Inserting an element may split a 3-node and move an element up</a:t>
            </a:r>
          </a:p>
          <a:p>
            <a:r>
              <a:rPr lang="en-US" dirty="0" smtClean="0"/>
              <a:t>Adding 32: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23 - </a:t>
            </a:r>
            <a:fld id="{90994C07-E970-A243-9601-A1D642E986EC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Picture 6" descr="Fig23.3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420" y="3196167"/>
            <a:ext cx="7001955" cy="197696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2-3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Splitting a 3-node whose parent is already a 3-node causes ripple effects</a:t>
            </a:r>
          </a:p>
          <a:p>
            <a:r>
              <a:rPr lang="en-US" dirty="0" smtClean="0"/>
              <a:t>Adding 57: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23 - </a:t>
            </a:r>
            <a:fld id="{90994C07-E970-A243-9601-A1D642E986EC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Picture 6" descr="Fig23.4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105" y="3063875"/>
            <a:ext cx="7150570" cy="21939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2-3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a ripple effect propagates all the way to the root, a new 2-node is created</a:t>
            </a:r>
          </a:p>
          <a:p>
            <a:r>
              <a:rPr lang="en-US" dirty="0" smtClean="0"/>
              <a:t>Adding 25: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23 - </a:t>
            </a:r>
            <a:fld id="{90994C07-E970-A243-9601-A1D642E986EC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Picture 6" descr="Fig23.5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367" y="3043237"/>
            <a:ext cx="7369868" cy="247702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</TotalTime>
  <Words>686</Words>
  <Application>Microsoft Macintosh PowerPoint</Application>
  <PresentationFormat>On-screen Show (4:3)</PresentationFormat>
  <Paragraphs>118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Calibri</vt:lpstr>
      <vt:lpstr>Arial</vt:lpstr>
      <vt:lpstr>Office Theme</vt:lpstr>
      <vt:lpstr>PowerPoint Presentation</vt:lpstr>
      <vt:lpstr>Chapter Scope</vt:lpstr>
      <vt:lpstr>Combining Tree Concepts</vt:lpstr>
      <vt:lpstr>2-3 Trees</vt:lpstr>
      <vt:lpstr>2-3 Trees</vt:lpstr>
      <vt:lpstr>2-3 Trees</vt:lpstr>
      <vt:lpstr>2-3 Trees</vt:lpstr>
      <vt:lpstr>2-3 Tree</vt:lpstr>
      <vt:lpstr>2-3 Trees</vt:lpstr>
      <vt:lpstr>2-3 Trees</vt:lpstr>
      <vt:lpstr>2-3 Trees</vt:lpstr>
      <vt:lpstr>2-3 Trees</vt:lpstr>
      <vt:lpstr>2-3 Trees</vt:lpstr>
      <vt:lpstr>2-3 Trees</vt:lpstr>
      <vt:lpstr>2-3 Trees</vt:lpstr>
      <vt:lpstr>2-4 Trees</vt:lpstr>
      <vt:lpstr>2-4 Trees</vt:lpstr>
      <vt:lpstr>2-4 Trees</vt:lpstr>
      <vt:lpstr>B-trees</vt:lpstr>
      <vt:lpstr>B-Trees</vt:lpstr>
      <vt:lpstr>Variations on B-Trees</vt:lpstr>
      <vt:lpstr>Variations on B-trees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Foundations</dc:title>
  <dc:creator>John Lewis</dc:creator>
  <cp:lastModifiedBy>John Lewis</cp:lastModifiedBy>
  <cp:revision>21</cp:revision>
  <dcterms:created xsi:type="dcterms:W3CDTF">2013-08-02T15:29:18Z</dcterms:created>
  <dcterms:modified xsi:type="dcterms:W3CDTF">2017-01-04T15:06:53Z</dcterms:modified>
</cp:coreProperties>
</file>