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301" r:id="rId4"/>
    <p:sldId id="302" r:id="rId5"/>
    <p:sldId id="312" r:id="rId6"/>
    <p:sldId id="281" r:id="rId7"/>
    <p:sldId id="294" r:id="rId8"/>
    <p:sldId id="304" r:id="rId9"/>
    <p:sldId id="313" r:id="rId10"/>
    <p:sldId id="305" r:id="rId11"/>
    <p:sldId id="306" r:id="rId12"/>
    <p:sldId id="314" r:id="rId13"/>
    <p:sldId id="307" r:id="rId14"/>
    <p:sldId id="315" r:id="rId15"/>
    <p:sldId id="316" r:id="rId16"/>
    <p:sldId id="317" r:id="rId17"/>
    <p:sldId id="292" r:id="rId18"/>
    <p:sldId id="295" r:id="rId19"/>
    <p:sldId id="296" r:id="rId20"/>
    <p:sldId id="311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1/4/17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B2BD8-746B-9F48-B7E9-74D6E69A6B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26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JavaFX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4" y="1120027"/>
            <a:ext cx="3164588" cy="397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 Hello World example was developed "by hand" - a</a:t>
            </a:r>
            <a:r>
              <a:rPr lang="en-US" dirty="0" smtClean="0"/>
              <a:t>ll controls and layout containers were created through explicit calls in the code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The JavaFX Scene Builder app lets you create GUIs by draggin</a:t>
            </a:r>
            <a:r>
              <a:rPr lang="en-US" dirty="0" smtClean="0"/>
              <a:t>g-and-dropping components into a design area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Then you modify and style the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We'll use Scene Builder to develop an app that displays an image and a label: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883" y="2515738"/>
            <a:ext cx="3854560" cy="34606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Scene Builder saves the GUI as an FXML file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The development environment, such as NetBeans or Eclipse, uses the FXML representation to generate the GUI automatically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We'll use NetBeans in this example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The regular Java code makes references to the components represented in the FXML file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25 - </a:t>
            </a:r>
            <a:fld id="{90994C07-E970-A243-9601-A1D642E986E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and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NetBeans start page:</a:t>
            </a:r>
            <a:endParaRPr lang="en-US" sz="2162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44" y="2080289"/>
            <a:ext cx="8184395" cy="3795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and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NetBeans New Project window:</a:t>
            </a:r>
            <a:endParaRPr lang="en-US" sz="2162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90" y="1982528"/>
            <a:ext cx="5379550" cy="40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5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and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NetBeans New JavaFX Application window:</a:t>
            </a:r>
            <a:endParaRPr lang="en-US" sz="2162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62" y="1898428"/>
            <a:ext cx="6646762" cy="433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NetBeans and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Projects tab in the NetBeans window:</a:t>
            </a:r>
            <a:endParaRPr lang="en-US" sz="2162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17" y="2305977"/>
            <a:ext cx="4482529" cy="27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2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App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files created for this project: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HelloMoon.fxml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the FXML representation of the GUI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HelloMoon.java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class that displays the GUI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HelloMoonController.java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class that handles user events</a:t>
            </a:r>
          </a:p>
          <a:p>
            <a:r>
              <a:rPr lang="en-US" dirty="0" smtClean="0"/>
              <a:t>Sinc</a:t>
            </a:r>
            <a:r>
              <a:rPr lang="en-US" dirty="0" smtClean="0"/>
              <a:t>e this program is not interactive, the controller class is not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javafx.fxml.FXMLLoader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javafx.scene.Parent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Demonstrates a JavaFX application that relies on FXML</a:t>
            </a: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@author Java Foundations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HelloMoon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extends Application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Loads the GUI from the FXML, sets the scene, and displays the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primary stage.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2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stage the primary stage for this application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Override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void start(Stage stage) throws Exception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Parent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root 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FXMLLoader.load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getClass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getResource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HelloMoon.fxml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"));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Scene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scene = new Scene(root);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stage.setScene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(scene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stage.show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3366FF"/>
                </a:solidFill>
                <a:latin typeface="Courier New"/>
                <a:cs typeface="Courier New"/>
              </a:rPr>
              <a:t>   </a:t>
            </a: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Launches the application.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2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the command line arguments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launch(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introduction to JavaFX</a:t>
            </a:r>
          </a:p>
          <a:p>
            <a:r>
              <a:rPr lang="en-US" dirty="0" smtClean="0"/>
              <a:t>The Java Scene Builder application</a:t>
            </a:r>
          </a:p>
          <a:p>
            <a:r>
              <a:rPr lang="en-US" dirty="0" smtClean="0"/>
              <a:t>FXML files</a:t>
            </a:r>
          </a:p>
          <a:p>
            <a:r>
              <a:rPr lang="en-US" dirty="0" smtClean="0"/>
              <a:t>JavaFX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Scene Builder opens with a default interface containing </a:t>
            </a:r>
            <a:r>
              <a:rPr lang="en-US" smtClean="0"/>
              <a:t>a button: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2" y="2477164"/>
            <a:ext cx="6207676" cy="37579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Library area (top left) contains elements you may want to drag into your interface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The Inspector area lets you style the elements you've added to the GUI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To create the Hello, Moon app, first delete the existing elements (button)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Then use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dirty="0" smtClean="0">
                <a:ea typeface="Courier New" charset="0"/>
                <a:cs typeface="Courier New" charset="0"/>
              </a:rPr>
              <a:t> layout pane as the root element, which lays out elements vertically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29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Scene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Style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dirty="0" smtClean="0"/>
              <a:t>, setting its background color as well as its preferred width and height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Drag in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en-US" dirty="0" smtClean="0"/>
              <a:t> from the Library controls tab, then style it to be white text, bold, and 36 point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Finally, add the moon image by dragging an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dirty="0" smtClean="0">
                <a:ea typeface="Courier New" charset="0"/>
                <a:cs typeface="Courier New" charset="0"/>
              </a:rPr>
              <a:t> into the GUI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Use the inspector to specify the location of the moon image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Let's look at another example that uses interactive controls to calculate the miles per gallon for a trip: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2" y="3080535"/>
            <a:ext cx="5168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2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class containing the start method will be similar to the others we've seen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This app will use the controller class to handle the events generated by the slider and button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It will use a combination of layout panes: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dirty="0" smtClean="0">
                <a:ea typeface="Courier New" charset="0"/>
                <a:cs typeface="Courier New" charset="0"/>
              </a:rPr>
              <a:t> for the overall layout and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GridPane</a:t>
            </a:r>
            <a:r>
              <a:rPr lang="en-US" dirty="0" smtClean="0">
                <a:ea typeface="Courier New" charset="0"/>
                <a:cs typeface="Courier New" charset="0"/>
              </a:rPr>
              <a:t> to organize the labels, slider, and text field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A grid pane in JavaFX Scene Builder: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68" y="1977955"/>
            <a:ext cx="6390249" cy="41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5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top labels and components are dragged into cells of the grid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button and result label are dragged into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VBox</a:t>
            </a:r>
            <a:r>
              <a:rPr lang="en-US" dirty="0" smtClean="0"/>
              <a:t> (not the grid pane)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Each element is styled as appropriate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setting the min and max value of the slider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setting the slider initial value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etc.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initial display of the program: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513" y="2296193"/>
            <a:ext cx="5156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7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To handle the user interaction, each component that must be referenced in the code must be given an </a:t>
            </a:r>
            <a:r>
              <a:rPr lang="en-US" dirty="0" err="1" smtClean="0">
                <a:ea typeface="Courier New" charset="0"/>
                <a:cs typeface="Courier New" charset="0"/>
              </a:rPr>
              <a:t>fx:id</a:t>
            </a:r>
            <a:r>
              <a:rPr lang="en-US" dirty="0" smtClean="0">
                <a:ea typeface="Courier New" charset="0"/>
                <a:cs typeface="Courier New" charset="0"/>
              </a:rPr>
              <a:t> (like a variable name) </a:t>
            </a:r>
            <a:r>
              <a:rPr lang="en-US" dirty="0" smtClean="0"/>
              <a:t>using Scene Builder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In the controller class, the variables labelled with the @FXL annotation correspond to the </a:t>
            </a:r>
            <a:r>
              <a:rPr lang="en-US" dirty="0" err="1" smtClean="0">
                <a:ea typeface="Courier New" charset="0"/>
                <a:cs typeface="Courier New" charset="0"/>
              </a:rPr>
              <a:t>fx:id</a:t>
            </a:r>
            <a:r>
              <a:rPr lang="en-US" dirty="0" smtClean="0">
                <a:ea typeface="Courier New" charset="0"/>
                <a:cs typeface="Courier New" charset="0"/>
              </a:rPr>
              <a:t> property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Not all elements need an </a:t>
            </a:r>
            <a:r>
              <a:rPr lang="en-US" dirty="0" err="1" smtClean="0">
                <a:ea typeface="Courier New" charset="0"/>
                <a:cs typeface="Courier New" charset="0"/>
              </a:rPr>
              <a:t>fx:id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0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javafx.beans.value.ChangeListener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javafx.beans.value.ObservableValue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javafx.fxml.FXML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javafx.scene.control.Button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javafx.scene.control.Label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javafx.scene.control.Slider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javafx.scene.control.TextField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The controller for the Miles Per Gallon program</a:t>
            </a: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@author Java Foundations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MilesPerGallonController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milesTraveled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100;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Controls defined in the FXML file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FXML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Label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milesLabel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FXML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Slider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milesSlider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FXML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TextField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gasTextField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JavaFX API is now the preferred infrastructure for Java GUIs and graphics</a:t>
            </a:r>
          </a:p>
          <a:p>
            <a:r>
              <a:rPr lang="en-US" dirty="0" smtClean="0"/>
              <a:t>It will eventually replace Swing and the AWT</a:t>
            </a:r>
          </a:p>
          <a:p>
            <a:r>
              <a:rPr lang="en-US" dirty="0" smtClean="0"/>
              <a:t>The development of JavaFX apps is facilitated by a standalone program called Scene Builder</a:t>
            </a:r>
          </a:p>
          <a:p>
            <a:r>
              <a:rPr lang="en-US" dirty="0" smtClean="0"/>
              <a:t>It provides a drag-and-drop GUI generator, producing XML-based files called FXML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FXML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Button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calculateButton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FXML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Label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resultLabel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FXML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calculateMPG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double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gasUsed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Double.parseDouble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gasTextField.getText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double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mpg 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milesTraveled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/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gasUsed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resultLabel.setText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String.format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("MPG: %.2f", mpg));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void initialize()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milesSlider.valueProperty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addListener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SliderListener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An inner class that serves as the listener for the slider.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private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SliderListener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 implements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ChangeListener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&lt;Number&gt;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Override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public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void changed(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ObservableValue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&lt;? extends Number&gt;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ov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        Number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oldValue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, Number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newValue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{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milesTraveled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newValue.intValue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milesLabel.setText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("Miles: " +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milesTraveled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JavaFX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initialize</a:t>
            </a:r>
            <a:r>
              <a:rPr lang="en-US" dirty="0" smtClean="0"/>
              <a:t> method is called when the GUI is loaded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calculateMPG</a:t>
            </a:r>
            <a:r>
              <a:rPr lang="en-US" dirty="0" smtClean="0"/>
              <a:t> method should be called whenever the button is pushed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ea typeface="Courier New" charset="0"/>
                <a:cs typeface="Courier New" charset="0"/>
              </a:rPr>
              <a:t>You set the </a:t>
            </a:r>
            <a:r>
              <a:rPr lang="en-US" dirty="0" err="1" smtClean="0">
                <a:ea typeface="Courier New" charset="0"/>
                <a:cs typeface="Courier New" charset="0"/>
              </a:rPr>
              <a:t>OnAction</a:t>
            </a:r>
            <a:r>
              <a:rPr lang="en-US" dirty="0" smtClean="0">
                <a:ea typeface="Courier New" charset="0"/>
                <a:cs typeface="Courier New" charset="0"/>
              </a:rPr>
              <a:t> event for the button in Scene Builder</a:t>
            </a:r>
          </a:p>
          <a:p>
            <a:pPr>
              <a:spcAft>
                <a:spcPts val="600"/>
              </a:spcAft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SliderListener</a:t>
            </a:r>
            <a:r>
              <a:rPr lang="en-US" dirty="0" smtClean="0">
                <a:ea typeface="Courier New" charset="0"/>
                <a:cs typeface="Courier New" charset="0"/>
              </a:rPr>
              <a:t> is defined as an inner class to update the miles traveled label as the slider is changed</a:t>
            </a:r>
            <a:endParaRPr lang="en-US" dirty="0" smtClean="0"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Java Foundations, 4th Edition, Lewis/</a:t>
            </a:r>
            <a:r>
              <a:rPr lang="en-US" dirty="0" err="1" smtClean="0"/>
              <a:t>DePasquale</a:t>
            </a:r>
            <a:r>
              <a:rPr lang="en-US" dirty="0" smtClean="0"/>
              <a:t>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in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look at a version of the Hello, World program in JavaFX</a:t>
            </a:r>
          </a:p>
          <a:p>
            <a:r>
              <a:rPr lang="en-US" dirty="0" smtClean="0"/>
              <a:t>This program is not developed using JavaFX Scene Builder</a:t>
            </a:r>
          </a:p>
          <a:p>
            <a:r>
              <a:rPr lang="en-US" dirty="0" smtClean="0"/>
              <a:t>There are no interactive controls (no event handling)</a:t>
            </a:r>
          </a:p>
          <a:p>
            <a:r>
              <a:rPr lang="en-US" dirty="0" smtClean="0"/>
              <a:t>But it shows the basic structure of a simple JavaFX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in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displays a </a:t>
            </a:r>
            <a:r>
              <a:rPr lang="en-US" smtClean="0"/>
              <a:t>window containing the </a:t>
            </a:r>
            <a:r>
              <a:rPr lang="en-US" dirty="0" smtClean="0"/>
              <a:t>Hello, World text: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4688" y="2599362"/>
            <a:ext cx="5763802" cy="32158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06" y="2797567"/>
            <a:ext cx="508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javafx.scene.control.Label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javafx.scene.layout.StackPane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Demonstrates a simple Hello, World program using JavaFX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infrastructure. FXML is not used in this example.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 @author Java Foundations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 */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public class HelloWorld extends Application</a:t>
            </a: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Sets up a label and displays it in pane, scene, and stage.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2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primayStage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the primary stage for this application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Override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void start(Stage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Label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label = new Label("Hello, World!");</a:t>
            </a: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pane = new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pane.getChildren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().add(label);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922" y="274638"/>
            <a:ext cx="8694229" cy="608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Scene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scene = new Scene(pane, 400, 200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("Hello World using JavaFX");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(scene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/**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Launches the application. This method is not needed in some IDEs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with strong JavaFX support.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 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sz="12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the command line arguments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*/</a:t>
            </a:r>
            <a:endParaRPr lang="en-US" sz="1200" dirty="0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public 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static void main(String[] </a:t>
            </a:r>
            <a:r>
              <a:rPr lang="en-US" sz="12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    launch(</a:t>
            </a:r>
            <a:r>
              <a:rPr lang="en-US" sz="12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  <a:endParaRPr lang="en-US" sz="12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buNone/>
            </a:pPr>
            <a:r>
              <a:rPr lang="en-US" sz="1200" dirty="0" smtClean="0">
                <a:latin typeface="Courier New"/>
                <a:cs typeface="Courier New"/>
              </a:rPr>
              <a:t>	</a:t>
            </a:r>
          </a:p>
          <a:p>
            <a:pPr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in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extends the JavaFX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Application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start</a:t>
            </a:r>
            <a:r>
              <a:rPr lang="en-US" dirty="0" smtClean="0"/>
              <a:t> method is the entry point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 smtClean="0"/>
              <a:t> method is only used to launch the app</a:t>
            </a:r>
          </a:p>
          <a:p>
            <a:r>
              <a:rPr lang="en-US" dirty="0" smtClean="0"/>
              <a:t>In the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start</a:t>
            </a:r>
            <a:r>
              <a:rPr lang="en-US" dirty="0" smtClean="0"/>
              <a:t> method, a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Label</a:t>
            </a:r>
            <a:r>
              <a:rPr lang="en-US" dirty="0" smtClean="0"/>
              <a:t> is created, put into a </a:t>
            </a:r>
            <a:r>
              <a:rPr lang="en-US" i="1" dirty="0" smtClean="0"/>
              <a:t>pane</a:t>
            </a:r>
            <a:r>
              <a:rPr lang="en-US" dirty="0" smtClean="0"/>
              <a:t>, which is added to a </a:t>
            </a:r>
            <a:r>
              <a:rPr lang="en-US" i="1" dirty="0" smtClean="0"/>
              <a:t>scene</a:t>
            </a:r>
            <a:r>
              <a:rPr lang="en-US" dirty="0" smtClean="0"/>
              <a:t>, which is displayed on a </a:t>
            </a:r>
            <a:r>
              <a:rPr lang="en-US" i="1" dirty="0" smtClean="0"/>
              <a:t>stage</a:t>
            </a:r>
            <a:r>
              <a:rPr lang="en-US" dirty="0" smtClean="0"/>
              <a:t> (the window)</a:t>
            </a:r>
          </a:p>
          <a:p>
            <a:r>
              <a:rPr lang="en-US" dirty="0" smtClean="0"/>
              <a:t>JavaFX embraces a theatre analogy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in JavaFX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pane in this example is 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dirty="0" smtClean="0"/>
              <a:t>, which is an example of a </a:t>
            </a:r>
            <a:r>
              <a:rPr lang="en-US" i="1" dirty="0" smtClean="0"/>
              <a:t>layout container</a:t>
            </a:r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dirty="0" smtClean="0"/>
              <a:t> centers all of its content, which in this cas</a:t>
            </a:r>
            <a:r>
              <a:rPr lang="en-US" dirty="0" smtClean="0"/>
              <a:t>e is only the label</a:t>
            </a:r>
          </a:p>
          <a:p>
            <a:r>
              <a:rPr lang="en-US" dirty="0" smtClean="0"/>
              <a:t>The primary stage (window) of the app is passed into the start method automatically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Foundations, 4th Edition, Lewis/DePasquale/Chase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25 -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1403</Words>
  <Application>Microsoft Macintosh PowerPoint</Application>
  <PresentationFormat>On-screen Show (4:3)</PresentationFormat>
  <Paragraphs>295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Courier New</vt:lpstr>
      <vt:lpstr>Mangal</vt:lpstr>
      <vt:lpstr>Arial</vt:lpstr>
      <vt:lpstr>Office Theme</vt:lpstr>
      <vt:lpstr>PowerPoint Presentation</vt:lpstr>
      <vt:lpstr>Chapter Scope</vt:lpstr>
      <vt:lpstr>JavaFX</vt:lpstr>
      <vt:lpstr>Hello, World in JavaFX</vt:lpstr>
      <vt:lpstr>Hello, World in JavaFX</vt:lpstr>
      <vt:lpstr>PowerPoint Presentation</vt:lpstr>
      <vt:lpstr>PowerPoint Presentation</vt:lpstr>
      <vt:lpstr>Hello, World in JavaFX</vt:lpstr>
      <vt:lpstr>Hello, World in JavaFX</vt:lpstr>
      <vt:lpstr>Using Scene Builder</vt:lpstr>
      <vt:lpstr>Using Scene Builder</vt:lpstr>
      <vt:lpstr>Using Scene Builder</vt:lpstr>
      <vt:lpstr>NetBeans and JavaFX</vt:lpstr>
      <vt:lpstr>NetBeans and JavaFX</vt:lpstr>
      <vt:lpstr>NetBeans and JavaFX</vt:lpstr>
      <vt:lpstr>NetBeans and JavaFX</vt:lpstr>
      <vt:lpstr>JavaFX App Files</vt:lpstr>
      <vt:lpstr>PowerPoint Presentation</vt:lpstr>
      <vt:lpstr>PowerPoint Presentation</vt:lpstr>
      <vt:lpstr>JavaFX Scene Builder</vt:lpstr>
      <vt:lpstr>JavaFX Scene Builder</vt:lpstr>
      <vt:lpstr>JavaFX Scene Builder</vt:lpstr>
      <vt:lpstr>JavaFX Event Handling</vt:lpstr>
      <vt:lpstr>JavaFX Event Handling</vt:lpstr>
      <vt:lpstr>JavaFX Event Handling</vt:lpstr>
      <vt:lpstr>JavaFX Event Handling</vt:lpstr>
      <vt:lpstr>JavaFX Event Handling</vt:lpstr>
      <vt:lpstr>JavaFX Event Handling</vt:lpstr>
      <vt:lpstr>PowerPoint Presentation</vt:lpstr>
      <vt:lpstr>PowerPoint Presentation</vt:lpstr>
      <vt:lpstr>PowerPoint Presentation</vt:lpstr>
      <vt:lpstr>JavaFX Event Handling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37</cp:revision>
  <dcterms:created xsi:type="dcterms:W3CDTF">2013-07-24T19:37:26Z</dcterms:created>
  <dcterms:modified xsi:type="dcterms:W3CDTF">2017-01-04T19:24:05Z</dcterms:modified>
</cp:coreProperties>
</file>