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91" r:id="rId2"/>
    <p:sldId id="292" r:id="rId3"/>
    <p:sldId id="256" r:id="rId4"/>
    <p:sldId id="293" r:id="rId5"/>
    <p:sldId id="257" r:id="rId6"/>
    <p:sldId id="294" r:id="rId7"/>
    <p:sldId id="263" r:id="rId8"/>
    <p:sldId id="261" r:id="rId9"/>
    <p:sldId id="262" r:id="rId10"/>
    <p:sldId id="295" r:id="rId11"/>
    <p:sldId id="266" r:id="rId12"/>
    <p:sldId id="267" r:id="rId13"/>
    <p:sldId id="268" r:id="rId14"/>
    <p:sldId id="296" r:id="rId15"/>
    <p:sldId id="269" r:id="rId16"/>
    <p:sldId id="290" r:id="rId17"/>
    <p:sldId id="297" r:id="rId18"/>
    <p:sldId id="270" r:id="rId19"/>
    <p:sldId id="298" r:id="rId20"/>
    <p:sldId id="271" r:id="rId21"/>
    <p:sldId id="299" r:id="rId22"/>
    <p:sldId id="272" r:id="rId23"/>
    <p:sldId id="258" r:id="rId24"/>
    <p:sldId id="259" r:id="rId25"/>
    <p:sldId id="260" r:id="rId26"/>
    <p:sldId id="273" r:id="rId27"/>
    <p:sldId id="300" r:id="rId28"/>
    <p:sldId id="274" r:id="rId29"/>
    <p:sldId id="275" r:id="rId30"/>
    <p:sldId id="276" r:id="rId31"/>
    <p:sldId id="277" r:id="rId32"/>
    <p:sldId id="301" r:id="rId33"/>
    <p:sldId id="278" r:id="rId34"/>
    <p:sldId id="279" r:id="rId35"/>
    <p:sldId id="281" r:id="rId36"/>
    <p:sldId id="282" r:id="rId37"/>
    <p:sldId id="305" r:id="rId38"/>
    <p:sldId id="306" r:id="rId39"/>
    <p:sldId id="302" r:id="rId40"/>
    <p:sldId id="283" r:id="rId41"/>
    <p:sldId id="303" r:id="rId42"/>
    <p:sldId id="285" r:id="rId43"/>
    <p:sldId id="286" r:id="rId44"/>
    <p:sldId id="289" r:id="rId45"/>
    <p:sldId id="288" r:id="rId4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89" d="100"/>
          <a:sy n="89" d="100"/>
        </p:scale>
        <p:origin x="9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607FD-BC38-4E53-980C-F9C143370DD1}" type="datetimeFigureOut">
              <a:rPr lang="en-US" smtClean="0"/>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01EF5-3B9E-434F-B82E-E94B503E3052}" type="slidenum">
              <a:rPr lang="en-US" smtClean="0"/>
              <a:t>‹#›</a:t>
            </a:fld>
            <a:endParaRPr lang="en-US"/>
          </a:p>
        </p:txBody>
      </p:sp>
    </p:spTree>
    <p:extLst>
      <p:ext uri="{BB962C8B-B14F-4D97-AF65-F5344CB8AC3E}">
        <p14:creationId xmlns:p14="http://schemas.microsoft.com/office/powerpoint/2010/main" val="15553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2dd902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2dd902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2ce615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2ce615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2ce615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2ce615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8364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897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136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49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2ce615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2ce615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d2ce615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d2ce615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2dd902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2dd902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d2dd902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d2dd902a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d2dd902a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d2dd902a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2dd902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2dd902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2ce615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2ce615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2ce615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2ce615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d2ce615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d2ce615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d2ce615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d2ce615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1"/>
            <a:ext cx="12192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dirty="0">
              <a:latin typeface="Arial Black" pitchFamily="34" charset="0"/>
            </a:endParaRPr>
          </a:p>
        </p:txBody>
      </p:sp>
      <p:sp>
        <p:nvSpPr>
          <p:cNvPr id="5" name="Rectangle 4"/>
          <p:cNvSpPr/>
          <p:nvPr/>
        </p:nvSpPr>
        <p:spPr bwMode="invGray">
          <a:xfrm>
            <a:off x="0" y="5127625"/>
            <a:ext cx="12192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6" name="Picture 2" descr="C:\Users\vanb\Desktop\cm2blackLogo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3355848"/>
            <a:ext cx="10769600" cy="1673352"/>
          </a:xfrm>
        </p:spPr>
        <p:txBody>
          <a:bodyPr tIns="0" bIns="0" anchor="t"/>
          <a:lstStyle>
            <a:lvl1pPr algn="l">
              <a:defRPr sz="4700" b="1">
                <a:latin typeface="Arial Black" pitchFamily="34" charset="0"/>
              </a:defRPr>
            </a:lvl1pPr>
            <a:extLst/>
          </a:lstStyle>
          <a:p>
            <a:r>
              <a:rPr lang="en-US"/>
              <a:t>Click to edit Master title style</a:t>
            </a:r>
            <a:endParaRPr lang="en-US" dirty="0"/>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latin typeface="Arial Blac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02614388-1585-45A2-B181-38A8B0B08704}" type="datetimeFigureOut">
              <a:rPr lang="en-US" smtClean="0"/>
              <a:t>3/2/2020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14597582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152400"/>
            <a:ext cx="7620000" cy="1250950"/>
          </a:xfrm>
        </p:spPr>
        <p:txBody>
          <a:bodyPr/>
          <a:lstStyle>
            <a:lvl1pPr>
              <a:defRPr>
                <a:latin typeface="Arial Black" pitchFamily="34" charset="0"/>
              </a:defRPr>
            </a:lvl1pPr>
            <a:extLst/>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atin typeface="Arial" pitchFamily="34" charset="0"/>
                <a:cs typeface="Arial" pitchFamily="34" charset="0"/>
              </a:defRPr>
            </a:lvl1pPr>
          </a:lstStyle>
          <a:p>
            <a:fld id="{02614388-1585-45A2-B181-38A8B0B08704}" type="datetimeFigureOut">
              <a:rPr lang="en-US" smtClean="0"/>
              <a:t>3/2/2020</a:t>
            </a:fld>
            <a:endParaRPr lang="en-US"/>
          </a:p>
        </p:txBody>
      </p:sp>
      <p:sp>
        <p:nvSpPr>
          <p:cNvPr id="6"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7"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327610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8798985" y="0"/>
            <a:ext cx="61383"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latin typeface="Arial" pitchFamily="34" charset="0"/>
              <a:cs typeface="Arial" pitchFamily="34" charset="0"/>
            </a:endParaRPr>
          </a:p>
        </p:txBody>
      </p:sp>
      <p:sp>
        <p:nvSpPr>
          <p:cNvPr id="5" name="Rectangle 4"/>
          <p:cNvSpPr/>
          <p:nvPr/>
        </p:nvSpPr>
        <p:spPr bwMode="ltGray">
          <a:xfrm>
            <a:off x="8864600" y="0"/>
            <a:ext cx="33528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Vertical Title 1"/>
          <p:cNvSpPr>
            <a:spLocks noGrp="1"/>
          </p:cNvSpPr>
          <p:nvPr>
            <p:ph type="title" orient="vert"/>
          </p:nvPr>
        </p:nvSpPr>
        <p:spPr>
          <a:xfrm>
            <a:off x="9042400" y="274641"/>
            <a:ext cx="2540000" cy="5851525"/>
          </a:xfrm>
        </p:spPr>
        <p:txBody>
          <a:bodyPr vert="eaVert"/>
          <a:lstStyle>
            <a:lvl1pPr>
              <a:defRPr>
                <a:latin typeface="Arial Black" pitchFamily="34" charset="0"/>
              </a:defRPr>
            </a:lvl1pPr>
            <a:extLst/>
          </a:lstStyle>
          <a:p>
            <a:r>
              <a:rPr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atin typeface="Arial" pitchFamily="34" charset="0"/>
                <a:cs typeface="Arial" pitchFamily="34" charset="0"/>
              </a:defRPr>
            </a:lvl1pPr>
          </a:lstStyle>
          <a:p>
            <a:fld id="{02614388-1585-45A2-B181-38A8B0B08704}" type="datetimeFigureOut">
              <a:rPr lang="en-US" smtClean="0"/>
              <a:t>3/2/2020</a:t>
            </a:fld>
            <a:endParaRPr lang="en-US"/>
          </a:p>
        </p:txBody>
      </p:sp>
      <p:sp>
        <p:nvSpPr>
          <p:cNvPr id="7" name="Footer Placeholder 4"/>
          <p:cNvSpPr>
            <a:spLocks noGrp="1"/>
          </p:cNvSpPr>
          <p:nvPr>
            <p:ph type="ftr" sz="quarter" idx="11"/>
          </p:nvPr>
        </p:nvSpPr>
        <p:spPr>
          <a:xfrm>
            <a:off x="3520018" y="6376989"/>
            <a:ext cx="5115983" cy="365125"/>
          </a:xfrm>
        </p:spPr>
        <p:txBody>
          <a:bodyPr/>
          <a:lstStyle>
            <a:lvl1pPr>
              <a:defRPr>
                <a:latin typeface="Arial" pitchFamily="34" charset="0"/>
                <a:cs typeface="Arial" pitchFamily="34" charset="0"/>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1104059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641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155448"/>
            <a:ext cx="7620000" cy="1252728"/>
          </a:xfrm>
        </p:spPr>
        <p:txBody>
          <a:bodyPr/>
          <a:lstStyle>
            <a:lvl1pPr>
              <a:defRPr>
                <a:latin typeface="Arial Black" pitchFamily="34" charset="0"/>
              </a:defRPr>
            </a:lvl1pPr>
            <a:extLst/>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02614388-1585-45A2-B181-38A8B0B08704}" type="datetimeFigureOut">
              <a:rPr lang="en-US" smtClean="0"/>
              <a:t>3/2/2020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278777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1"/>
            <a:ext cx="12192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Rectangle 4"/>
          <p:cNvSpPr/>
          <p:nvPr/>
        </p:nvSpPr>
        <p:spPr bwMode="invGray">
          <a:xfrm>
            <a:off x="0" y="2601914"/>
            <a:ext cx="12192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6" name="Picture 2" descr="C:\Users\vanb\Desktop\cm2blackLogo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8000" y="118872"/>
            <a:ext cx="7721600" cy="1636776"/>
          </a:xfrm>
        </p:spPr>
        <p:txBody>
          <a:bodyPr tIns="0" rIns="91440" bIns="0" anchor="b"/>
          <a:lstStyle>
            <a:lvl1pPr algn="l">
              <a:defRPr sz="4700" b="1" cap="none" baseline="0">
                <a:latin typeface="Arial Black" pitchFamily="34" charset="0"/>
              </a:defRPr>
            </a:lvl1pPr>
            <a:extLst/>
          </a:lstStyle>
          <a:p>
            <a:r>
              <a:rPr lang="en-US"/>
              <a:t>Click to edit Master title style</a:t>
            </a:r>
          </a:p>
        </p:txBody>
      </p:sp>
      <p:sp>
        <p:nvSpPr>
          <p:cNvPr id="3" name="Text Placeholder 2"/>
          <p:cNvSpPr>
            <a:spLocks noGrp="1"/>
          </p:cNvSpPr>
          <p:nvPr>
            <p:ph type="body" idx="1"/>
          </p:nvPr>
        </p:nvSpPr>
        <p:spPr>
          <a:xfrm>
            <a:off x="508000" y="1828800"/>
            <a:ext cx="11176000" cy="685800"/>
          </a:xfrm>
        </p:spPr>
        <p:txBody>
          <a:bodyPr lIns="146304" tIns="0" rIns="45720" bIns="0"/>
          <a:lstStyle>
            <a:lvl1pPr marL="0" indent="0">
              <a:buNone/>
              <a:defRPr sz="2000">
                <a:solidFill>
                  <a:srgbClr val="FFFFFF"/>
                </a:solidFill>
                <a:latin typeface="Arial Black"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fld id="{02614388-1585-45A2-B181-38A8B0B08704}" type="datetimeFigureOut">
              <a:rPr lang="en-US" smtClean="0"/>
              <a:t>3/2/2020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16777243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152400"/>
            <a:ext cx="7620000" cy="1250950"/>
          </a:xfrm>
        </p:spPr>
        <p:txBody>
          <a:bodyPr/>
          <a:lstStyle>
            <a:lvl1pPr>
              <a:defRPr>
                <a:latin typeface="Arial Black" pitchFamily="34" charset="0"/>
              </a:defRPr>
            </a:lvl1pPr>
            <a:extLst/>
          </a:lstStyle>
          <a:p>
            <a:r>
              <a:rPr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73936"/>
            <a:ext cx="5384800" cy="4623816"/>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fld id="{02614388-1585-45A2-B181-38A8B0B08704}" type="datetimeFigureOut">
              <a:rPr lang="en-US" smtClean="0"/>
              <a:t>3/2/2020</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202383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152400"/>
            <a:ext cx="7518400" cy="1250950"/>
          </a:xfrm>
        </p:spPr>
        <p:txBody>
          <a:bodyPr/>
          <a:lstStyle>
            <a:lvl1pPr>
              <a:defRPr>
                <a:latin typeface="Arial Black" pitchFamily="34" charset="0"/>
              </a:defRPr>
            </a:lvl1pPr>
            <a:extLst/>
          </a:lstStyle>
          <a:p>
            <a:r>
              <a:rPr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p:txBody>
          <a:bodyPr/>
          <a:lstStyle>
            <a:lvl1pPr>
              <a:defRPr>
                <a:latin typeface="Arial" pitchFamily="34" charset="0"/>
                <a:cs typeface="Arial" pitchFamily="34" charset="0"/>
              </a:defRPr>
            </a:lvl1pPr>
          </a:lstStyle>
          <a:p>
            <a:fld id="{02614388-1585-45A2-B181-38A8B0B08704}" type="datetimeFigureOut">
              <a:rPr lang="en-US" smtClean="0"/>
              <a:t>3/2/2020</a:t>
            </a:fld>
            <a:endParaRPr lang="en-US"/>
          </a:p>
        </p:txBody>
      </p:sp>
      <p:sp>
        <p:nvSpPr>
          <p:cNvPr id="9"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10"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155444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8"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152400"/>
            <a:ext cx="7620000" cy="1250950"/>
          </a:xfrm>
        </p:spPr>
        <p:txBody>
          <a:bodyPr/>
          <a:lstStyle>
            <a:lvl1pPr>
              <a:defRPr>
                <a:latin typeface="Arial Black" pitchFamily="34" charset="0"/>
              </a:defRPr>
            </a:lvl1pPr>
            <a:extLst/>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fld id="{02614388-1585-45A2-B181-38A8B0B08704}" type="datetimeFigureOut">
              <a:rPr lang="en-US" smtClean="0"/>
              <a:t>3/2/2020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19937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2614388-1585-45A2-B181-38A8B0B08704}" type="datetimeFigureOut">
              <a:rPr lang="en-US" smtClean="0"/>
              <a:t>3/2/2020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16680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Rectangle 5"/>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7" name="Picture 2"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3784" y="152400"/>
            <a:ext cx="3364992" cy="978408"/>
          </a:xfrm>
        </p:spPr>
        <p:txBody>
          <a:bodyPr lIns="73152" bIns="0" anchor="b">
            <a:sp3d prstMaterial="matte"/>
          </a:bodyPr>
          <a:lstStyle>
            <a:lvl1pPr algn="l">
              <a:defRPr sz="2000" b="0">
                <a:latin typeface="Arial Black" pitchFamily="34" charset="0"/>
              </a:defRPr>
            </a:lvl1pPr>
            <a:extLst/>
          </a:lstStyle>
          <a:p>
            <a:r>
              <a:rPr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atin typeface="Arial" pitchFamily="34" charset="0"/>
                <a:cs typeface="Arial" pitchFamily="34" charset="0"/>
              </a:defRPr>
            </a:lvl1pPr>
          </a:lstStyle>
          <a:p>
            <a:fld id="{02614388-1585-45A2-B181-38A8B0B08704}" type="datetimeFigureOut">
              <a:rPr lang="en-US" smtClean="0"/>
              <a:t>3/2/2020</a:t>
            </a:fld>
            <a:endParaRPr lang="en-US"/>
          </a:p>
        </p:txBody>
      </p:sp>
      <p:sp>
        <p:nvSpPr>
          <p:cNvPr id="9" name="Footer Placeholder 5"/>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10" name="Slide Number Placeholder 6"/>
          <p:cNvSpPr>
            <a:spLocks noGrp="1"/>
          </p:cNvSpPr>
          <p:nvPr>
            <p:ph type="sldNum" sz="quarter" idx="12"/>
          </p:nvPr>
        </p:nvSpPr>
        <p:spPr/>
        <p:txBody>
          <a:bodyPr/>
          <a:lstStyle>
            <a:lvl1pPr>
              <a:defRPr>
                <a:latin typeface="Arial" pitchFamily="34" charset="0"/>
                <a:cs typeface="Arial" pitchFamily="34" charset="0"/>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333626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Rectangle 5"/>
          <p:cNvSpPr/>
          <p:nvPr/>
        </p:nvSpPr>
        <p:spPr bwMode="invGray">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7" name="Picture 2" descr="C:\Users\vanb\Desktop\cm2blackLogo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152400"/>
            <a:ext cx="3860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atin typeface="Arial Black" pitchFamily="34" charset="0"/>
              </a:defRPr>
            </a:lvl1pPr>
            <a:extLst/>
          </a:lstStyle>
          <a:p>
            <a:r>
              <a:rPr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8" name="Date Placeholder 4"/>
          <p:cNvSpPr>
            <a:spLocks noGrp="1"/>
          </p:cNvSpPr>
          <p:nvPr>
            <p:ph type="dt" sz="half" idx="10"/>
          </p:nvPr>
        </p:nvSpPr>
        <p:spPr>
          <a:xfrm>
            <a:off x="220133" y="1169988"/>
            <a:ext cx="3363384" cy="201612"/>
          </a:xfrm>
        </p:spPr>
        <p:txBody>
          <a:bodyPr/>
          <a:lstStyle>
            <a:lvl1pPr>
              <a:defRPr/>
            </a:lvl1pPr>
          </a:lstStyle>
          <a:p>
            <a:fld id="{02614388-1585-45A2-B181-38A8B0B08704}" type="datetimeFigureOut">
              <a:rPr lang="en-US" smtClean="0"/>
              <a:t>3/2/2020</a:t>
            </a:fld>
            <a:endParaRPr lang="en-US"/>
          </a:p>
        </p:txBody>
      </p:sp>
      <p:sp>
        <p:nvSpPr>
          <p:cNvPr id="9" name="Footer Placeholder 5"/>
          <p:cNvSpPr>
            <a:spLocks noGrp="1"/>
          </p:cNvSpPr>
          <p:nvPr>
            <p:ph type="ftr" sz="quarter" idx="11"/>
          </p:nvPr>
        </p:nvSpPr>
        <p:spPr>
          <a:xfrm>
            <a:off x="4047067" y="1169988"/>
            <a:ext cx="6925733" cy="201612"/>
          </a:xfrm>
        </p:spPr>
        <p:txBody>
          <a:bodyPr/>
          <a:lstStyle>
            <a:lvl1pPr>
              <a:defRPr>
                <a:solidFill>
                  <a:schemeClr val="bg1">
                    <a:shade val="50000"/>
                  </a:schemeClr>
                </a:solidFill>
              </a:defRPr>
            </a:lvl1pPr>
          </a:lstStyle>
          <a:p>
            <a:endParaRPr lang="en-US"/>
          </a:p>
        </p:txBody>
      </p:sp>
      <p:sp>
        <p:nvSpPr>
          <p:cNvPr id="10" name="Slide Number Placeholder 6"/>
          <p:cNvSpPr>
            <a:spLocks noGrp="1"/>
          </p:cNvSpPr>
          <p:nvPr>
            <p:ph type="sldNum" sz="quarter" idx="12"/>
          </p:nvPr>
        </p:nvSpPr>
        <p:spPr>
          <a:xfrm>
            <a:off x="11118851" y="1169988"/>
            <a:ext cx="977900" cy="201612"/>
          </a:xfrm>
        </p:spPr>
        <p:txBody>
          <a:bodyPr/>
          <a:lstStyle>
            <a:lvl1pPr>
              <a:defRPr/>
            </a:lvl1pPr>
          </a:lstStyle>
          <a:p>
            <a:fld id="{DD024116-B3B3-49EF-B0AD-0B9C82E36C93}" type="slidenum">
              <a:rPr lang="en-US" smtClean="0"/>
              <a:t>‹#›</a:t>
            </a:fld>
            <a:endParaRPr lang="en-US"/>
          </a:p>
        </p:txBody>
      </p:sp>
    </p:spTree>
    <p:extLst>
      <p:ext uri="{BB962C8B-B14F-4D97-AF65-F5344CB8AC3E}">
        <p14:creationId xmlns:p14="http://schemas.microsoft.com/office/powerpoint/2010/main" val="37690735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6688"/>
            <a:ext cx="12192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 name="Rectangle 6"/>
          <p:cNvSpPr/>
          <p:nvPr/>
        </p:nvSpPr>
        <p:spPr bwMode="ltGray">
          <a:xfrm>
            <a:off x="0" y="1"/>
            <a:ext cx="12192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Placeholder 1"/>
          <p:cNvSpPr>
            <a:spLocks noGrp="1"/>
          </p:cNvSpPr>
          <p:nvPr>
            <p:ph type="title"/>
          </p:nvPr>
        </p:nvSpPr>
        <p:spPr>
          <a:xfrm>
            <a:off x="609600" y="152400"/>
            <a:ext cx="109728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endParaRPr lang="en-US" dirty="0"/>
          </a:p>
        </p:txBody>
      </p:sp>
      <p:sp>
        <p:nvSpPr>
          <p:cNvPr id="1029" name="Text Placeholder 2"/>
          <p:cNvSpPr>
            <a:spLocks noGrp="1"/>
          </p:cNvSpPr>
          <p:nvPr>
            <p:ph type="body" idx="1"/>
          </p:nvPr>
        </p:nvSpPr>
        <p:spPr bwMode="auto">
          <a:xfrm>
            <a:off x="609600" y="1774825"/>
            <a:ext cx="109728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477000"/>
            <a:ext cx="28448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2614388-1585-45A2-B181-38A8B0B08704}" type="datetimeFigureOut">
              <a:rPr lang="en-US" smtClean="0"/>
              <a:t>3/2/2020</a:t>
            </a:fld>
            <a:endParaRPr lang="en-US"/>
          </a:p>
        </p:txBody>
      </p:sp>
      <p:sp>
        <p:nvSpPr>
          <p:cNvPr id="5" name="Footer Placeholder 4"/>
          <p:cNvSpPr>
            <a:spLocks noGrp="1"/>
          </p:cNvSpPr>
          <p:nvPr>
            <p:ph type="ftr" sz="quarter" idx="3"/>
          </p:nvPr>
        </p:nvSpPr>
        <p:spPr>
          <a:xfrm>
            <a:off x="3520018" y="6477000"/>
            <a:ext cx="7344833"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8934" y="6477000"/>
            <a:ext cx="977900" cy="274638"/>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D024116-B3B3-49EF-B0AD-0B9C82E36C93}" type="slidenum">
              <a:rPr lang="en-US" smtClean="0"/>
              <a:t>‹#›</a:t>
            </a:fld>
            <a:endParaRPr lang="en-US"/>
          </a:p>
        </p:txBody>
      </p:sp>
    </p:spTree>
    <p:extLst>
      <p:ext uri="{BB962C8B-B14F-4D97-AF65-F5344CB8AC3E}">
        <p14:creationId xmlns:p14="http://schemas.microsoft.com/office/powerpoint/2010/main" val="3705699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500" b="1" kern="1200">
          <a:solidFill>
            <a:srgbClr val="FFC800"/>
          </a:solidFill>
          <a:latin typeface="+mj-lt"/>
          <a:ea typeface="+mj-ea"/>
          <a:cs typeface="+mj-cs"/>
        </a:defRPr>
      </a:lvl1pPr>
      <a:lvl2pPr algn="l" rtl="0" eaLnBrk="1" fontAlgn="base" hangingPunct="1">
        <a:spcBef>
          <a:spcPct val="0"/>
        </a:spcBef>
        <a:spcAft>
          <a:spcPct val="0"/>
        </a:spcAft>
        <a:defRPr sz="4500" b="1">
          <a:solidFill>
            <a:srgbClr val="FFC800"/>
          </a:solidFill>
          <a:latin typeface="Corbel" pitchFamily="34" charset="0"/>
        </a:defRPr>
      </a:lvl2pPr>
      <a:lvl3pPr algn="l" rtl="0" eaLnBrk="1" fontAlgn="base" hangingPunct="1">
        <a:spcBef>
          <a:spcPct val="0"/>
        </a:spcBef>
        <a:spcAft>
          <a:spcPct val="0"/>
        </a:spcAft>
        <a:defRPr sz="4500" b="1">
          <a:solidFill>
            <a:srgbClr val="FFC800"/>
          </a:solidFill>
          <a:latin typeface="Corbel" pitchFamily="34" charset="0"/>
        </a:defRPr>
      </a:lvl3pPr>
      <a:lvl4pPr algn="l" rtl="0" eaLnBrk="1" fontAlgn="base" hangingPunct="1">
        <a:spcBef>
          <a:spcPct val="0"/>
        </a:spcBef>
        <a:spcAft>
          <a:spcPct val="0"/>
        </a:spcAft>
        <a:defRPr sz="4500" b="1">
          <a:solidFill>
            <a:srgbClr val="FFC800"/>
          </a:solidFill>
          <a:latin typeface="Corbel" pitchFamily="34" charset="0"/>
        </a:defRPr>
      </a:lvl4pPr>
      <a:lvl5pPr algn="l" rtl="0" eaLnBrk="1" fontAlgn="base" hangingPunct="1">
        <a:spcBef>
          <a:spcPct val="0"/>
        </a:spcBef>
        <a:spcAft>
          <a:spcPct val="0"/>
        </a:spcAft>
        <a:defRPr sz="45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1" fontAlgn="base" hangingPunct="1">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1" fontAlgn="base" hangingPunct="1">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1" fontAlgn="base" hangingPunct="1">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1" fontAlgn="base" hangingPunct="1">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oeis.org/A00004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B5DF-C07B-4DE3-8C2A-E7169CB4DF6F}"/>
              </a:ext>
            </a:extLst>
          </p:cNvPr>
          <p:cNvSpPr>
            <a:spLocks noGrp="1"/>
          </p:cNvSpPr>
          <p:nvPr>
            <p:ph type="ctrTitle"/>
          </p:nvPr>
        </p:nvSpPr>
        <p:spPr/>
        <p:txBody>
          <a:bodyPr/>
          <a:lstStyle/>
          <a:p>
            <a:r>
              <a:rPr lang="en-US" dirty="0"/>
              <a:t>Problem Solution Outlines</a:t>
            </a:r>
          </a:p>
        </p:txBody>
      </p:sp>
      <p:sp>
        <p:nvSpPr>
          <p:cNvPr id="3" name="Subtitle 2">
            <a:extLst>
              <a:ext uri="{FF2B5EF4-FFF2-40B4-BE49-F238E27FC236}">
                <a16:creationId xmlns:a16="http://schemas.microsoft.com/office/drawing/2014/main" id="{02194164-DE0D-41E3-BA50-C90094447430}"/>
              </a:ext>
            </a:extLst>
          </p:cNvPr>
          <p:cNvSpPr>
            <a:spLocks noGrp="1"/>
          </p:cNvSpPr>
          <p:nvPr>
            <p:ph type="subTitle" idx="1"/>
          </p:nvPr>
        </p:nvSpPr>
        <p:spPr/>
        <p:txBody>
          <a:bodyPr/>
          <a:lstStyle/>
          <a:p>
            <a:r>
              <a:rPr lang="en-US" dirty="0"/>
              <a:t>2020 ICPC North America Championship Programming Contest</a:t>
            </a:r>
          </a:p>
        </p:txBody>
      </p:sp>
    </p:spTree>
    <p:extLst>
      <p:ext uri="{BB962C8B-B14F-4D97-AF65-F5344CB8AC3E}">
        <p14:creationId xmlns:p14="http://schemas.microsoft.com/office/powerpoint/2010/main" val="334613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6859-F9F7-45CB-814D-D270B9C28796}"/>
              </a:ext>
            </a:extLst>
          </p:cNvPr>
          <p:cNvSpPr>
            <a:spLocks noGrp="1"/>
          </p:cNvSpPr>
          <p:nvPr>
            <p:ph type="title"/>
          </p:nvPr>
        </p:nvSpPr>
        <p:spPr/>
        <p:txBody>
          <a:bodyPr/>
          <a:lstStyle/>
          <a:p>
            <a:r>
              <a:rPr lang="en-US" dirty="0"/>
              <a:t>All Kill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B49E9E-3B6F-4886-A5B8-C5439B2B4AC6}"/>
                  </a:ext>
                </a:extLst>
              </p:cNvPr>
              <p:cNvSpPr>
                <a:spLocks noGrp="1"/>
              </p:cNvSpPr>
              <p:nvPr>
                <p:ph idx="1"/>
              </p:nvPr>
            </p:nvSpPr>
            <p:spPr>
              <a:xfrm>
                <a:off x="609600" y="1774825"/>
                <a:ext cx="10972800" cy="5083175"/>
              </a:xfrm>
            </p:spPr>
            <p:txBody>
              <a:bodyPr>
                <a:normAutofit fontScale="62500" lnSpcReduction="20000"/>
              </a:bodyPr>
              <a:lstStyle/>
              <a:p>
                <a:r>
                  <a:rPr lang="en-US" dirty="0"/>
                  <a:t>You and a friend want to All Kill a programming contest</a:t>
                </a:r>
              </a:p>
              <a:p>
                <a:pPr lvl="1"/>
                <a:r>
                  <a:rPr lang="en-US" dirty="0"/>
                  <a:t>That means to solve all of the problems</a:t>
                </a:r>
              </a:p>
              <a:p>
                <a:r>
                  <a:rPr lang="en-US" dirty="0"/>
                  <a:t>Solving a problem has two phases</a:t>
                </a:r>
              </a:p>
              <a:p>
                <a:pPr lvl="1"/>
                <a:r>
                  <a:rPr lang="en-US" dirty="0"/>
                  <a:t>A thinking phase and a coding phase. </a:t>
                </a:r>
              </a:p>
              <a:p>
                <a:pPr lvl="1"/>
                <a:r>
                  <a:rPr lang="en-US" dirty="0"/>
                  <a:t>Your friend is responsible for all the thinking while you are responsible for all the coding.</a:t>
                </a:r>
              </a:p>
              <a:p>
                <a:r>
                  <a:rPr lang="en-US" dirty="0"/>
                  <a:t>You use this strategy:</a:t>
                </a:r>
              </a:p>
              <a:p>
                <a:pPr lvl="1"/>
                <a:r>
                  <a:rPr lang="en-US" dirty="0"/>
                  <a:t>For each problem that doesn't yet have an idea, your friend will get the idea to solve it with probability 1/(number of minutes remaining). </a:t>
                </a:r>
              </a:p>
              <a:p>
                <a:pPr lvl="2"/>
                <a:r>
                  <a:rPr lang="en-US" dirty="0"/>
                  <a:t>Your friend can get the idea to solve multiple problems in the same minute.</a:t>
                </a:r>
              </a:p>
              <a:p>
                <a:pPr lvl="1"/>
                <a:r>
                  <a:rPr lang="en-US" dirty="0"/>
                  <a:t>Among the problems that still need code time and your friend has gotten the solution idea, you will take the lowest numbered one and spend the next minute coding it </a:t>
                </a:r>
              </a:p>
              <a:p>
                <a:pPr lvl="1"/>
                <a:r>
                  <a:rPr lang="en-US" dirty="0"/>
                  <a:t>If no problem satisfies the condition, you do nothing at this step.</a:t>
                </a:r>
              </a:p>
              <a:p>
                <a:r>
                  <a:rPr lang="en-US" dirty="0"/>
                  <a:t>What is the probability that:</a:t>
                </a:r>
              </a:p>
              <a:p>
                <a:pPr lvl="1"/>
                <a:r>
                  <a:rPr lang="en-US" dirty="0"/>
                  <a:t>Your team finishes coding all the problems by the end of the contest</a:t>
                </a:r>
              </a:p>
              <a:p>
                <a:pPr lvl="1"/>
                <a:r>
                  <a:rPr lang="en-US" dirty="0"/>
                  <a:t>For each problem, the time spent coding that problem is a contiguous interval</a:t>
                </a:r>
              </a:p>
              <a:p>
                <a:r>
                  <a:rPr lang="en-US" dirty="0"/>
                  <a:t>Let </a:t>
                </a:r>
                <a14:m>
                  <m:oMath xmlns:m="http://schemas.openxmlformats.org/officeDocument/2006/math">
                    <m:r>
                      <a:rPr lang="en-US" i="1" dirty="0" smtClean="0">
                        <a:latin typeface="Cambria Math" panose="02040503050406030204" pitchFamily="18" charset="0"/>
                      </a:rPr>
                      <m:t>𝑝</m:t>
                    </m:r>
                  </m:oMath>
                </a14:m>
                <a:r>
                  <a:rPr lang="en-US" dirty="0"/>
                  <a:t> be this probability, </a:t>
                </a:r>
                <a14:m>
                  <m:oMath xmlns:m="http://schemas.openxmlformats.org/officeDocument/2006/math">
                    <m:r>
                      <a:rPr lang="en-US" i="1" dirty="0" smtClean="0">
                        <a:latin typeface="Cambria Math" panose="02040503050406030204" pitchFamily="18" charset="0"/>
                      </a:rPr>
                      <m:t>𝑛</m:t>
                    </m:r>
                  </m:oMath>
                </a14:m>
                <a:r>
                  <a:rPr lang="en-US" dirty="0"/>
                  <a:t> be the number of problems in the contest and </a:t>
                </a:r>
                <a14:m>
                  <m:oMath xmlns:m="http://schemas.openxmlformats.org/officeDocument/2006/math">
                    <m:r>
                      <a:rPr lang="en-US" i="1" dirty="0" smtClean="0">
                        <a:latin typeface="Cambria Math" panose="02040503050406030204" pitchFamily="18" charset="0"/>
                      </a:rPr>
                      <m:t>𝑡</m:t>
                    </m:r>
                  </m:oMath>
                </a14:m>
                <a:r>
                  <a:rPr lang="en-US" dirty="0"/>
                  <a:t> be the number of minutes in the contest. </a:t>
                </a:r>
              </a:p>
              <a:p>
                <a:pPr lvl="1"/>
                <a:r>
                  <a:rPr lang="en-US" dirty="0"/>
                  <a:t>It can be shown that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𝑛</m:t>
                        </m:r>
                      </m:sup>
                    </m:sSup>
                  </m:oMath>
                </a14:m>
                <a:r>
                  <a:rPr lang="en-US" dirty="0"/>
                  <a:t>is an integer. Output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𝑛</m:t>
                            </m:r>
                          </m:sup>
                        </m:sSup>
                      </m:e>
                    </m:d>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(998,244,353)</m:t>
                    </m:r>
                  </m:oMath>
                </a14:m>
                <a:endParaRPr lang="en-US" dirty="0"/>
              </a:p>
            </p:txBody>
          </p:sp>
        </mc:Choice>
        <mc:Fallback xmlns="">
          <p:sp>
            <p:nvSpPr>
              <p:cNvPr id="3" name="Content Placeholder 2">
                <a:extLst>
                  <a:ext uri="{FF2B5EF4-FFF2-40B4-BE49-F238E27FC236}">
                    <a16:creationId xmlns:a16="http://schemas.microsoft.com/office/drawing/2014/main" id="{85B49E9E-3B6F-4886-A5B8-C5439B2B4AC6}"/>
                  </a:ext>
                </a:extLst>
              </p:cNvPr>
              <p:cNvSpPr>
                <a:spLocks noGrp="1" noRot="1" noChangeAspect="1" noMove="1" noResize="1" noEditPoints="1" noAdjustHandles="1" noChangeArrowheads="1" noChangeShapeType="1" noTextEdit="1"/>
              </p:cNvSpPr>
              <p:nvPr>
                <p:ph idx="1"/>
              </p:nvPr>
            </p:nvSpPr>
            <p:spPr>
              <a:xfrm>
                <a:off x="609600" y="1774825"/>
                <a:ext cx="10972800" cy="5083175"/>
              </a:xfrm>
              <a:blipFill>
                <a:blip r:embed="rId2"/>
                <a:stretch>
                  <a:fillRect t="-839"/>
                </a:stretch>
              </a:blipFill>
            </p:spPr>
            <p:txBody>
              <a:bodyPr/>
              <a:lstStyle/>
              <a:p>
                <a:r>
                  <a:rPr lang="en-US">
                    <a:noFill/>
                  </a:rPr>
                  <a:t> </a:t>
                </a:r>
              </a:p>
            </p:txBody>
          </p:sp>
        </mc:Fallback>
      </mc:AlternateContent>
    </p:spTree>
    <p:extLst>
      <p:ext uri="{BB962C8B-B14F-4D97-AF65-F5344CB8AC3E}">
        <p14:creationId xmlns:p14="http://schemas.microsoft.com/office/powerpoint/2010/main" val="77029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1DCA-F8F2-4B55-90EC-831F5B5541BA}"/>
              </a:ext>
            </a:extLst>
          </p:cNvPr>
          <p:cNvSpPr>
            <a:spLocks noGrp="1"/>
          </p:cNvSpPr>
          <p:nvPr>
            <p:ph type="title"/>
          </p:nvPr>
        </p:nvSpPr>
        <p:spPr/>
        <p:txBody>
          <a:bodyPr>
            <a:normAutofit/>
          </a:bodyPr>
          <a:lstStyle/>
          <a:p>
            <a:r>
              <a:rPr lang="en-US" dirty="0"/>
              <a:t>All Kill (1 of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011E2F-705C-4943-96FB-7E8C95B7A77A}"/>
                  </a:ext>
                </a:extLst>
              </p:cNvPr>
              <p:cNvSpPr>
                <a:spLocks noGrp="1"/>
              </p:cNvSpPr>
              <p:nvPr>
                <p:ph idx="1"/>
              </p:nvPr>
            </p:nvSpPr>
            <p:spPr>
              <a:xfrm>
                <a:off x="609600" y="1774825"/>
                <a:ext cx="10972800" cy="5083175"/>
              </a:xfrm>
            </p:spPr>
            <p:txBody>
              <a:bodyPr>
                <a:normAutofit fontScale="62500" lnSpcReduction="20000"/>
              </a:bodyPr>
              <a:lstStyle/>
              <a:p>
                <a:r>
                  <a:rPr lang="en-US" dirty="0"/>
                  <a:t>Instead of problems and time, it may be easier to think about this as placing some blocks on a physical location in a line. </a:t>
                </a:r>
              </a:p>
              <a:p>
                <a:pPr lvl="1"/>
                <a:r>
                  <a:rPr lang="en-US" dirty="0"/>
                  <a:t>We go through the blocks from </a:t>
                </a:r>
                <a14:m>
                  <m:oMath xmlns:m="http://schemas.openxmlformats.org/officeDocument/2006/math">
                    <m:r>
                      <a:rPr lang="en-US" i="1" dirty="0" smtClean="0">
                        <a:latin typeface="Cambria Math" panose="02040503050406030204" pitchFamily="18" charset="0"/>
                      </a:rPr>
                      <m:t>1</m:t>
                    </m:r>
                  </m:oMath>
                </a14:m>
                <a:r>
                  <a:rPr lang="en-US" dirty="0"/>
                  <a:t> to </a:t>
                </a:r>
                <a14:m>
                  <m:oMath xmlns:m="http://schemas.openxmlformats.org/officeDocument/2006/math">
                    <m:r>
                      <a:rPr lang="en-US" i="1" dirty="0" smtClean="0">
                        <a:latin typeface="Cambria Math" panose="02040503050406030204" pitchFamily="18" charset="0"/>
                      </a:rPr>
                      <m:t>𝑛</m:t>
                    </m:r>
                  </m:oMath>
                </a14:m>
                <a:r>
                  <a:rPr lang="en-US" dirty="0"/>
                  <a:t>, and choose a number randomly, and try to place the block starting at the first empty position after the randomly chosen number. </a:t>
                </a:r>
              </a:p>
              <a:p>
                <a:pPr lvl="1"/>
                <a:r>
                  <a:rPr lang="en-US" dirty="0"/>
                  <a:t>If this process succeeds for all blocks, then this corresponds to a valid scenario from the original problem. </a:t>
                </a:r>
              </a:p>
              <a:p>
                <a:pPr lvl="1"/>
                <a:r>
                  <a:rPr lang="en-US" dirty="0"/>
                  <a:t>This process can fail if there isn't enough space for the block at the first empty position, or if there are no empty positions.</a:t>
                </a:r>
              </a:p>
              <a:p>
                <a:endParaRPr lang="en-US" dirty="0"/>
              </a:p>
              <a:p>
                <a:r>
                  <a:rPr lang="en-US" dirty="0"/>
                  <a:t>To solve this problem, there are a few observations. </a:t>
                </a:r>
              </a:p>
              <a:p>
                <a:pPr lvl="1"/>
                <a:r>
                  <a:rPr lang="en-US" dirty="0"/>
                  <a:t>First, instead of placing blocks in a line with n empty spaces, let's place blocks in a circle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empty spaces. </a:t>
                </a:r>
              </a:p>
              <a:p>
                <a:pPr lvl="1"/>
                <a:r>
                  <a:rPr lang="en-US" dirty="0"/>
                  <a:t>Blocks will scan from a position clockwise around the circle until they find an empty space to try to go in. </a:t>
                </a:r>
              </a:p>
              <a:p>
                <a:pPr lvl="1"/>
                <a:r>
                  <a:rPr lang="en-US" dirty="0"/>
                  <a:t>This time, we are guaranteed every block will eventually find an empty space, but this process can still fail if there isn't enough space. </a:t>
                </a:r>
              </a:p>
              <a:p>
                <a:pPr lvl="1"/>
                <a:r>
                  <a:rPr lang="en-US" dirty="0"/>
                  <a:t>In the end, we can multiply the answer by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𝑒𝑚𝑝𝑡𝑦</m:t>
                    </m:r>
                    <m:r>
                      <a:rPr lang="en-US" i="1" dirty="0" smtClean="0">
                        <a:latin typeface="Cambria Math" panose="02040503050406030204" pitchFamily="18" charset="0"/>
                      </a:rPr>
                      <m:t> </m:t>
                    </m:r>
                    <m:r>
                      <a:rPr lang="en-US" i="1" dirty="0" smtClean="0">
                        <a:latin typeface="Cambria Math" panose="02040503050406030204" pitchFamily="18" charset="0"/>
                      </a:rPr>
                      <m:t>𝑠𝑙𝑜𝑡𝑠</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since everything in on a circle, everything is symmetric, so the count of configurations where a particular space is empty we added is the same for all spaces.</a:t>
                </a:r>
              </a:p>
            </p:txBody>
          </p:sp>
        </mc:Choice>
        <mc:Fallback xmlns="">
          <p:sp>
            <p:nvSpPr>
              <p:cNvPr id="3" name="Content Placeholder 2">
                <a:extLst>
                  <a:ext uri="{FF2B5EF4-FFF2-40B4-BE49-F238E27FC236}">
                    <a16:creationId xmlns:a16="http://schemas.microsoft.com/office/drawing/2014/main" id="{49011E2F-705C-4943-96FB-7E8C95B7A77A}"/>
                  </a:ext>
                </a:extLst>
              </p:cNvPr>
              <p:cNvSpPr>
                <a:spLocks noGrp="1" noRot="1" noChangeAspect="1" noMove="1" noResize="1" noEditPoints="1" noAdjustHandles="1" noChangeArrowheads="1" noChangeShapeType="1" noTextEdit="1"/>
              </p:cNvSpPr>
              <p:nvPr>
                <p:ph idx="1"/>
              </p:nvPr>
            </p:nvSpPr>
            <p:spPr>
              <a:xfrm>
                <a:off x="609600" y="1774825"/>
                <a:ext cx="10972800" cy="5083175"/>
              </a:xfrm>
              <a:blipFill>
                <a:blip r:embed="rId2"/>
                <a:stretch>
                  <a:fillRect t="-839" r="-444"/>
                </a:stretch>
              </a:blipFill>
            </p:spPr>
            <p:txBody>
              <a:bodyPr/>
              <a:lstStyle/>
              <a:p>
                <a:r>
                  <a:rPr lang="en-US">
                    <a:noFill/>
                  </a:rPr>
                  <a:t> </a:t>
                </a:r>
              </a:p>
            </p:txBody>
          </p:sp>
        </mc:Fallback>
      </mc:AlternateContent>
    </p:spTree>
    <p:extLst>
      <p:ext uri="{BB962C8B-B14F-4D97-AF65-F5344CB8AC3E}">
        <p14:creationId xmlns:p14="http://schemas.microsoft.com/office/powerpoint/2010/main" val="40763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2F7E-FFAB-462F-B66A-EE90F0B324A7}"/>
              </a:ext>
            </a:extLst>
          </p:cNvPr>
          <p:cNvSpPr>
            <a:spLocks noGrp="1"/>
          </p:cNvSpPr>
          <p:nvPr>
            <p:ph type="title"/>
          </p:nvPr>
        </p:nvSpPr>
        <p:spPr/>
        <p:txBody>
          <a:bodyPr/>
          <a:lstStyle/>
          <a:p>
            <a:r>
              <a:rPr lang="en-US" dirty="0"/>
              <a:t>All Kill (2 of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EEB63E-A4B1-4491-8CEE-404BAD25299D}"/>
                  </a:ext>
                </a:extLst>
              </p:cNvPr>
              <p:cNvSpPr>
                <a:spLocks noGrp="1"/>
              </p:cNvSpPr>
              <p:nvPr>
                <p:ph idx="1"/>
              </p:nvPr>
            </p:nvSpPr>
            <p:spPr/>
            <p:txBody>
              <a:bodyPr>
                <a:normAutofit fontScale="55000" lnSpcReduction="20000"/>
              </a:bodyPr>
              <a:lstStyle/>
              <a:p>
                <a:r>
                  <a:rPr lang="en-US" dirty="0"/>
                  <a:t>So now, the main issue is counting the number of valid ways to place the blocks in a circle. </a:t>
                </a:r>
              </a:p>
              <a:p>
                <a:endParaRPr lang="en-US" dirty="0"/>
              </a:p>
              <a:p>
                <a:r>
                  <a:rPr lang="en-US" dirty="0"/>
                  <a:t>As a first step, it doesn't matter where we put our first block since it's on a circle. As another simplifying assumption, let's assume there will only be one empty space at the end (we will talk about how to adjust the logic later to account for multiple empty spaces).</a:t>
                </a:r>
              </a:p>
              <a:p>
                <a:endParaRPr lang="en-US" dirty="0"/>
              </a:p>
              <a:p>
                <a:r>
                  <a:rPr lang="en-US" dirty="0"/>
                  <a:t>After we place this first block, we get a line, and let's partition this line into n sections (we don't fix the sizes of each sections yet, this will be determined by the order of the blocks after we're done). We will imagine these sections to exactly hold one block, and one section will be left empty.</a:t>
                </a:r>
              </a:p>
              <a:p>
                <a:endParaRPr lang="en-US" dirty="0"/>
              </a:p>
              <a:p>
                <a:r>
                  <a:rPr lang="en-US" dirty="0"/>
                  <a:t>For the second block, we choose a spot where it starts searching. There are two cases, this spot is occupied or empty. If the spot is empty, this means it must be the beginning of some section, so there are n ways to choose this. If the spot is occupied, then this second block will end up in a section that immediately follows an already occupied section. There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ways to choose this spot.</a:t>
                </a:r>
              </a:p>
              <a:p>
                <a:endParaRPr lang="en-US" dirty="0"/>
              </a:p>
              <a:p>
                <a:r>
                  <a:rPr lang="en-US" dirty="0"/>
                  <a:t>For the third block, we choose a spot where it starts searching. Again, there are two cases, this spot is occupied or empty. If this spot is empty, this is the beginning of some section, of which there are n-1 ways to choose this. If the spot is occupied, then the third block will end up in a section that immediately follows an already occupied section. There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ways to choose this spot (and notice, this is always the same regardless of where the first and second blocks are adjacent or not).</a:t>
                </a:r>
              </a:p>
              <a:p>
                <a:endParaRPr lang="en-US" dirty="0"/>
              </a:p>
            </p:txBody>
          </p:sp>
        </mc:Choice>
        <mc:Fallback xmlns="">
          <p:sp>
            <p:nvSpPr>
              <p:cNvPr id="3" name="Content Placeholder 2">
                <a:extLst>
                  <a:ext uri="{FF2B5EF4-FFF2-40B4-BE49-F238E27FC236}">
                    <a16:creationId xmlns:a16="http://schemas.microsoft.com/office/drawing/2014/main" id="{70EEB63E-A4B1-4491-8CEE-404BAD25299D}"/>
                  </a:ext>
                </a:extLst>
              </p:cNvPr>
              <p:cNvSpPr>
                <a:spLocks noGrp="1" noRot="1" noChangeAspect="1" noMove="1" noResize="1" noEditPoints="1" noAdjustHandles="1" noChangeArrowheads="1" noChangeShapeType="1" noTextEdit="1"/>
              </p:cNvSpPr>
              <p:nvPr>
                <p:ph idx="1"/>
              </p:nvPr>
            </p:nvSpPr>
            <p:spPr>
              <a:blipFill>
                <a:blip r:embed="rId2"/>
                <a:stretch>
                  <a:fillRect t="-922" r="-778"/>
                </a:stretch>
              </a:blipFill>
            </p:spPr>
            <p:txBody>
              <a:bodyPr/>
              <a:lstStyle/>
              <a:p>
                <a:r>
                  <a:rPr lang="en-US">
                    <a:noFill/>
                  </a:rPr>
                  <a:t> </a:t>
                </a:r>
              </a:p>
            </p:txBody>
          </p:sp>
        </mc:Fallback>
      </mc:AlternateContent>
    </p:spTree>
    <p:extLst>
      <p:ext uri="{BB962C8B-B14F-4D97-AF65-F5344CB8AC3E}">
        <p14:creationId xmlns:p14="http://schemas.microsoft.com/office/powerpoint/2010/main" val="119234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833A-E002-4DE0-B826-3C1CF7229086}"/>
              </a:ext>
            </a:extLst>
          </p:cNvPr>
          <p:cNvSpPr>
            <a:spLocks noGrp="1"/>
          </p:cNvSpPr>
          <p:nvPr>
            <p:ph type="title"/>
          </p:nvPr>
        </p:nvSpPr>
        <p:spPr/>
        <p:txBody>
          <a:bodyPr/>
          <a:lstStyle/>
          <a:p>
            <a:r>
              <a:rPr lang="en-US" dirty="0"/>
              <a:t>All Kill (3 of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ED3954-F055-4E36-B8B3-CF17570455B2}"/>
                  </a:ext>
                </a:extLst>
              </p:cNvPr>
              <p:cNvSpPr>
                <a:spLocks noGrp="1"/>
              </p:cNvSpPr>
              <p:nvPr>
                <p:ph idx="1"/>
              </p:nvPr>
            </p:nvSpPr>
            <p:spPr/>
            <p:txBody>
              <a:bodyPr>
                <a:normAutofit fontScale="85000" lnSpcReduction="20000"/>
              </a:bodyPr>
              <a:lstStyle/>
              <a:p>
                <a:r>
                  <a:rPr lang="en-US" dirty="0"/>
                  <a:t>Generalizing, we can see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block has </a:t>
                </a:r>
              </a:p>
              <a:p>
                <a:pPr marL="457200" lvl="1" indent="0">
                  <a:buNone/>
                </a:pP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𝑖</m:t>
                    </m:r>
                    <m:r>
                      <a:rPr lang="en-US" i="1" dirty="0" smtClean="0">
                        <a:latin typeface="Cambria Math" panose="02040503050406030204" pitchFamily="18" charset="0"/>
                      </a:rPr>
                      <m:t> + 2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 </a:t>
                </a:r>
              </a:p>
              <a:p>
                <a:pPr marL="457200" lvl="1" indent="0">
                  <a:buNone/>
                </a:pPr>
                <a:r>
                  <a:rPr lang="en-US" dirty="0"/>
                  <a:t>choices of a spot. Thus, the answer is just the product of all these choices.</a:t>
                </a:r>
              </a:p>
              <a:p>
                <a:endParaRPr lang="en-US" dirty="0"/>
              </a:p>
              <a:p>
                <a:r>
                  <a:rPr lang="en-US" dirty="0"/>
                  <a:t>To deal with empty spaces, instead of starting with </a:t>
                </a:r>
                <a14:m>
                  <m:oMath xmlns:m="http://schemas.openxmlformats.org/officeDocument/2006/math">
                    <m:r>
                      <a:rPr lang="en-US" i="1" dirty="0" smtClean="0">
                        <a:latin typeface="Cambria Math" panose="02040503050406030204" pitchFamily="18" charset="0"/>
                      </a:rPr>
                      <m:t>𝑛</m:t>
                    </m:r>
                  </m:oMath>
                </a14:m>
                <a:r>
                  <a:rPr lang="en-US" dirty="0"/>
                  <a:t> sections, we start with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m:t>
                    </m:r>
                    <m:r>
                      <a:rPr lang="en-US" i="1" dirty="0" smtClean="0">
                        <a:latin typeface="Cambria Math" panose="02040503050406030204" pitchFamily="18" charset="0"/>
                      </a:rPr>
                      <m:t>𝑒𝑚𝑝𝑡𝑦</m:t>
                    </m:r>
                    <m:r>
                      <a:rPr lang="en-US" i="1" dirty="0" smtClean="0">
                        <a:latin typeface="Cambria Math" panose="02040503050406030204" pitchFamily="18" charset="0"/>
                      </a:rPr>
                      <m:t> </m:t>
                    </m:r>
                    <m:r>
                      <a:rPr lang="en-US" i="1" dirty="0" smtClean="0">
                        <a:latin typeface="Cambria Math" panose="02040503050406030204" pitchFamily="18" charset="0"/>
                      </a:rPr>
                      <m:t>𝑠𝑙𝑜𝑡𝑠</m:t>
                    </m:r>
                    <m:r>
                      <a:rPr lang="en-US" i="1" dirty="0" smtClean="0">
                        <a:latin typeface="Cambria Math" panose="02040503050406030204" pitchFamily="18" charset="0"/>
                      </a:rPr>
                      <m:t>) </m:t>
                    </m:r>
                  </m:oMath>
                </a14:m>
                <a:r>
                  <a:rPr lang="en-US" dirty="0"/>
                  <a:t>sections, and the resulting logic is similar.</a:t>
                </a:r>
              </a:p>
              <a:p>
                <a:endParaRPr lang="en-US" dirty="0"/>
              </a:p>
              <a:p>
                <a:r>
                  <a:rPr lang="en-US" dirty="0"/>
                  <a:t>To summarize, the main observations are:</a:t>
                </a:r>
              </a:p>
              <a:p>
                <a:pPr lvl="1"/>
                <a:r>
                  <a:rPr lang="en-US" dirty="0"/>
                  <a:t>Do this on a circle instead of a line</a:t>
                </a:r>
              </a:p>
              <a:p>
                <a:pPr lvl="1"/>
                <a:r>
                  <a:rPr lang="en-US" dirty="0"/>
                  <a:t>Split the circle into sections, but don't fix the sizes of the sections while the process is going. The section sizes will be determined after the order of the blocks is determined</a:t>
                </a:r>
              </a:p>
              <a:p>
                <a:endParaRPr lang="en-US" dirty="0"/>
              </a:p>
            </p:txBody>
          </p:sp>
        </mc:Choice>
        <mc:Fallback xmlns="">
          <p:sp>
            <p:nvSpPr>
              <p:cNvPr id="3" name="Content Placeholder 2">
                <a:extLst>
                  <a:ext uri="{FF2B5EF4-FFF2-40B4-BE49-F238E27FC236}">
                    <a16:creationId xmlns:a16="http://schemas.microsoft.com/office/drawing/2014/main" id="{09ED3954-F055-4E36-B8B3-CF17570455B2}"/>
                  </a:ext>
                </a:extLst>
              </p:cNvPr>
              <p:cNvSpPr>
                <a:spLocks noGrp="1" noRot="1" noChangeAspect="1" noMove="1" noResize="1" noEditPoints="1" noAdjustHandles="1" noChangeArrowheads="1" noChangeShapeType="1" noTextEdit="1"/>
              </p:cNvSpPr>
              <p:nvPr>
                <p:ph idx="1"/>
              </p:nvPr>
            </p:nvSpPr>
            <p:spPr>
              <a:blipFill>
                <a:blip r:embed="rId2"/>
                <a:stretch>
                  <a:fillRect t="-1845" r="-944" b="-395"/>
                </a:stretch>
              </a:blipFill>
            </p:spPr>
            <p:txBody>
              <a:bodyPr/>
              <a:lstStyle/>
              <a:p>
                <a:r>
                  <a:rPr lang="en-US">
                    <a:noFill/>
                  </a:rPr>
                  <a:t> </a:t>
                </a:r>
              </a:p>
            </p:txBody>
          </p:sp>
        </mc:Fallback>
      </mc:AlternateContent>
    </p:spTree>
    <p:extLst>
      <p:ext uri="{BB962C8B-B14F-4D97-AF65-F5344CB8AC3E}">
        <p14:creationId xmlns:p14="http://schemas.microsoft.com/office/powerpoint/2010/main" val="160034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775C-1FDD-405F-8015-26D9068D729B}"/>
              </a:ext>
            </a:extLst>
          </p:cNvPr>
          <p:cNvSpPr>
            <a:spLocks noGrp="1"/>
          </p:cNvSpPr>
          <p:nvPr>
            <p:ph type="title"/>
          </p:nvPr>
        </p:nvSpPr>
        <p:spPr/>
        <p:txBody>
          <a:bodyPr/>
          <a:lstStyle/>
          <a:p>
            <a:r>
              <a:rPr lang="en-US" dirty="0"/>
              <a:t>Grid Guardian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16FC45-D291-493F-849C-95A618B4B115}"/>
                  </a:ext>
                </a:extLst>
              </p:cNvPr>
              <p:cNvSpPr>
                <a:spLocks noGrp="1"/>
              </p:cNvSpPr>
              <p:nvPr>
                <p:ph idx="1"/>
              </p:nvPr>
            </p:nvSpPr>
            <p:spPr/>
            <p:txBody>
              <a:bodyPr>
                <a:normAutofit fontScale="92500" lnSpcReduction="20000"/>
              </a:bodyPr>
              <a:lstStyle/>
              <a:p>
                <a:r>
                  <a:rPr lang="en-US" dirty="0"/>
                  <a:t>Alice has an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oMath>
                </a14:m>
                <a:r>
                  <a:rPr lang="en-US" dirty="0"/>
                  <a:t> grid and a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oMath>
                </a14:m>
                <a:r>
                  <a:rPr lang="en-US" dirty="0"/>
                  <a:t> block. </a:t>
                </a:r>
              </a:p>
              <a:p>
                <a:pPr lvl="1"/>
                <a:r>
                  <a:rPr lang="en-US" dirty="0"/>
                  <a:t>She would like to place her block in the grid so that the block is axis-aligned and covers exactly 4 grid cells.</a:t>
                </a:r>
              </a:p>
              <a:p>
                <a:pPr lvl="1"/>
                <a:endParaRPr lang="en-US" dirty="0"/>
              </a:p>
              <a:p>
                <a:r>
                  <a:rPr lang="en-US" dirty="0"/>
                  <a:t>Bob wants to prevent Alice from doing that, so he places obstacles in some of the grid cells.</a:t>
                </a:r>
              </a:p>
              <a:p>
                <a:endParaRPr lang="en-US" dirty="0"/>
              </a:p>
              <a:p>
                <a:r>
                  <a:rPr lang="en-US" dirty="0"/>
                  <a:t>How many ways can Bob place the minimum number of obstacles to prevent Alice from placing her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a14:m>
                <a:r>
                  <a:rPr lang="en-US" dirty="0"/>
                  <a:t> block?</a:t>
                </a:r>
              </a:p>
              <a:p>
                <a:pPr lvl="1"/>
                <a:r>
                  <a:rPr lang="en-US" dirty="0"/>
                  <a:t>Note: The answer is not the minimum number of obstacles, it’s the number of ways of placing the minimum number of obstacles</a:t>
                </a:r>
              </a:p>
            </p:txBody>
          </p:sp>
        </mc:Choice>
        <mc:Fallback xmlns="">
          <p:sp>
            <p:nvSpPr>
              <p:cNvPr id="3" name="Content Placeholder 2">
                <a:extLst>
                  <a:ext uri="{FF2B5EF4-FFF2-40B4-BE49-F238E27FC236}">
                    <a16:creationId xmlns:a16="http://schemas.microsoft.com/office/drawing/2014/main" id="{9316FC45-D291-493F-849C-95A618B4B115}"/>
                  </a:ext>
                </a:extLst>
              </p:cNvPr>
              <p:cNvSpPr>
                <a:spLocks noGrp="1" noRot="1" noChangeAspect="1" noMove="1" noResize="1" noEditPoints="1" noAdjustHandles="1" noChangeArrowheads="1" noChangeShapeType="1" noTextEdit="1"/>
              </p:cNvSpPr>
              <p:nvPr>
                <p:ph idx="1"/>
              </p:nvPr>
            </p:nvSpPr>
            <p:spPr>
              <a:blipFill>
                <a:blip r:embed="rId2"/>
                <a:stretch>
                  <a:fillRect t="-2635"/>
                </a:stretch>
              </a:blipFill>
            </p:spPr>
            <p:txBody>
              <a:bodyPr/>
              <a:lstStyle/>
              <a:p>
                <a:r>
                  <a:rPr lang="en-US">
                    <a:noFill/>
                  </a:rPr>
                  <a:t> </a:t>
                </a:r>
              </a:p>
            </p:txBody>
          </p:sp>
        </mc:Fallback>
      </mc:AlternateContent>
    </p:spTree>
    <p:extLst>
      <p:ext uri="{BB962C8B-B14F-4D97-AF65-F5344CB8AC3E}">
        <p14:creationId xmlns:p14="http://schemas.microsoft.com/office/powerpoint/2010/main" val="424957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26FF-7C7F-48D1-B110-CB1C5FD92539}"/>
              </a:ext>
            </a:extLst>
          </p:cNvPr>
          <p:cNvSpPr>
            <a:spLocks noGrp="1"/>
          </p:cNvSpPr>
          <p:nvPr>
            <p:ph type="title"/>
          </p:nvPr>
        </p:nvSpPr>
        <p:spPr/>
        <p:txBody>
          <a:bodyPr/>
          <a:lstStyle/>
          <a:p>
            <a:r>
              <a:rPr lang="en-US" dirty="0"/>
              <a:t>Grid Guardian (1 of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7A7B10-D0CB-4521-8C9E-EFA97027330B}"/>
                  </a:ext>
                </a:extLst>
              </p:cNvPr>
              <p:cNvSpPr>
                <a:spLocks noGrp="1"/>
              </p:cNvSpPr>
              <p:nvPr>
                <p:ph idx="1"/>
              </p:nvPr>
            </p:nvSpPr>
            <p:spPr>
              <a:xfrm>
                <a:off x="609600" y="1774825"/>
                <a:ext cx="10972800" cy="5083175"/>
              </a:xfrm>
            </p:spPr>
            <p:txBody>
              <a:bodyPr>
                <a:normAutofit fontScale="70000" lnSpcReduction="20000"/>
              </a:bodyPr>
              <a:lstStyle/>
              <a:p>
                <a:r>
                  <a:rPr lang="en-US" dirty="0"/>
                  <a:t>if </a:t>
                </a:r>
                <a14:m>
                  <m:oMath xmlns:m="http://schemas.openxmlformats.org/officeDocument/2006/math">
                    <m:r>
                      <a:rPr lang="en-US" i="1" dirty="0" smtClean="0">
                        <a:latin typeface="Cambria Math" panose="02040503050406030204" pitchFamily="18" charset="0"/>
                      </a:rPr>
                      <m:t>𝑛</m:t>
                    </m:r>
                  </m:oMath>
                </a14:m>
                <a:r>
                  <a:rPr lang="en-US" dirty="0"/>
                  <a:t> and </a:t>
                </a:r>
                <a14:m>
                  <m:oMath xmlns:m="http://schemas.openxmlformats.org/officeDocument/2006/math">
                    <m:r>
                      <a:rPr lang="en-US" i="1" dirty="0" smtClean="0">
                        <a:latin typeface="Cambria Math" panose="02040503050406030204" pitchFamily="18" charset="0"/>
                      </a:rPr>
                      <m:t>𝑚</m:t>
                    </m:r>
                  </m:oMath>
                </a14:m>
                <a:r>
                  <a:rPr lang="en-US" dirty="0"/>
                  <a:t> are odd, the answer is </a:t>
                </a:r>
                <a14:m>
                  <m:oMath xmlns:m="http://schemas.openxmlformats.org/officeDocument/2006/math">
                    <m:r>
                      <a:rPr lang="en-US" i="1" dirty="0" smtClean="0">
                        <a:latin typeface="Cambria Math" panose="02040503050406030204" pitchFamily="18" charset="0"/>
                      </a:rPr>
                      <m:t>1</m:t>
                    </m:r>
                  </m:oMath>
                </a14:m>
                <a:r>
                  <a:rPr lang="en-US" dirty="0"/>
                  <a:t>.</a:t>
                </a:r>
              </a:p>
              <a:p>
                <a:endParaRPr lang="en-US" dirty="0"/>
              </a:p>
              <a:p>
                <a:r>
                  <a:rPr lang="en-US" dirty="0"/>
                  <a:t>if </a:t>
                </a:r>
                <a14:m>
                  <m:oMath xmlns:m="http://schemas.openxmlformats.org/officeDocument/2006/math">
                    <m:r>
                      <a:rPr lang="en-US" i="1" dirty="0" smtClean="0">
                        <a:latin typeface="Cambria Math" panose="02040503050406030204" pitchFamily="18" charset="0"/>
                      </a:rPr>
                      <m:t>𝑛</m:t>
                    </m:r>
                  </m:oMath>
                </a14:m>
                <a:r>
                  <a:rPr lang="en-US" dirty="0"/>
                  <a:t> is odd and </a:t>
                </a:r>
                <a14:m>
                  <m:oMath xmlns:m="http://schemas.openxmlformats.org/officeDocument/2006/math">
                    <m:r>
                      <a:rPr lang="en-US" i="1" dirty="0" smtClean="0">
                        <a:latin typeface="Cambria Math" panose="02040503050406030204" pitchFamily="18" charset="0"/>
                      </a:rPr>
                      <m:t>𝑚</m:t>
                    </m:r>
                  </m:oMath>
                </a14:m>
                <a:r>
                  <a:rPr lang="en-US" dirty="0"/>
                  <a:t> is even, then answer is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𝑚</m:t>
                            </m:r>
                          </m:num>
                          <m:den>
                            <m:r>
                              <a:rPr lang="en-US" b="0" i="1" dirty="0" smtClean="0">
                                <a:latin typeface="Cambria Math" panose="02040503050406030204" pitchFamily="18" charset="0"/>
                              </a:rPr>
                              <m:t>2</m:t>
                            </m:r>
                          </m:den>
                        </m:f>
                        <m:r>
                          <a:rPr lang="en-US" i="1" dirty="0">
                            <a:latin typeface="Cambria Math" panose="02040503050406030204" pitchFamily="18" charset="0"/>
                          </a:rPr>
                          <m:t>+ </m:t>
                        </m:r>
                        <m:r>
                          <a:rPr lang="en-US" i="1" dirty="0">
                            <a:latin typeface="Cambria Math" panose="02040503050406030204" pitchFamily="18" charset="0"/>
                          </a:rPr>
                          <m:t>1</m:t>
                        </m:r>
                        <m:r>
                          <a:rPr lang="en-US" i="1" dirty="0">
                            <a:latin typeface="Cambria Math" panose="02040503050406030204" pitchFamily="18" charset="0"/>
                          </a:rPr>
                          <m:t>)</m:t>
                        </m:r>
                      </m:e>
                      <m:sup>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sup>
                    </m:sSup>
                    <m:r>
                      <a:rPr lang="en-US" i="1" dirty="0" smtClean="0">
                        <a:latin typeface="Cambria Math" panose="02040503050406030204" pitchFamily="18" charset="0"/>
                      </a:rPr>
                      <m:t> </m:t>
                    </m:r>
                  </m:oMath>
                </a14:m>
                <a:endParaRPr lang="en-US" dirty="0"/>
              </a:p>
              <a:p>
                <a:pPr lvl="1"/>
                <a:r>
                  <a:rPr lang="en-US" dirty="0"/>
                  <a:t>(and the case for if </a:t>
                </a:r>
                <a14:m>
                  <m:oMath xmlns:m="http://schemas.openxmlformats.org/officeDocument/2006/math">
                    <m:r>
                      <a:rPr lang="en-US" i="1" dirty="0" smtClean="0">
                        <a:latin typeface="Cambria Math" panose="02040503050406030204" pitchFamily="18" charset="0"/>
                      </a:rPr>
                      <m:t>𝑛</m:t>
                    </m:r>
                  </m:oMath>
                </a14:m>
                <a:r>
                  <a:rPr lang="en-US" dirty="0"/>
                  <a:t> is even and </a:t>
                </a:r>
                <a14:m>
                  <m:oMath xmlns:m="http://schemas.openxmlformats.org/officeDocument/2006/math">
                    <m:r>
                      <a:rPr lang="en-US" i="1" dirty="0" smtClean="0">
                        <a:latin typeface="Cambria Math" panose="02040503050406030204" pitchFamily="18" charset="0"/>
                      </a:rPr>
                      <m:t>𝑚</m:t>
                    </m:r>
                  </m:oMath>
                </a14:m>
                <a:r>
                  <a:rPr lang="en-US" dirty="0"/>
                  <a:t> is odd is similar)</a:t>
                </a:r>
              </a:p>
              <a:p>
                <a:endParaRPr lang="en-US" dirty="0"/>
              </a:p>
              <a:p>
                <a:r>
                  <a:rPr lang="en-US" dirty="0"/>
                  <a:t>if </a:t>
                </a:r>
                <a14:m>
                  <m:oMath xmlns:m="http://schemas.openxmlformats.org/officeDocument/2006/math">
                    <m:r>
                      <a:rPr lang="en-US" i="1" dirty="0" smtClean="0">
                        <a:latin typeface="Cambria Math" panose="02040503050406030204" pitchFamily="18" charset="0"/>
                      </a:rPr>
                      <m:t>𝑛</m:t>
                    </m:r>
                  </m:oMath>
                </a14:m>
                <a:r>
                  <a:rPr lang="en-US" dirty="0"/>
                  <a:t> and </a:t>
                </a:r>
                <a14:m>
                  <m:oMath xmlns:m="http://schemas.openxmlformats.org/officeDocument/2006/math">
                    <m:r>
                      <a:rPr lang="en-US" i="1" dirty="0" smtClean="0">
                        <a:latin typeface="Cambria Math" panose="02040503050406030204" pitchFamily="18" charset="0"/>
                      </a:rPr>
                      <m:t>𝑚</m:t>
                    </m:r>
                  </m:oMath>
                </a14:m>
                <a:r>
                  <a:rPr lang="en-US" dirty="0"/>
                  <a:t> are even, we can do a bit mask dynamic programming solution.</a:t>
                </a:r>
              </a:p>
              <a:p>
                <a:endParaRPr lang="en-US" dirty="0"/>
              </a:p>
              <a:p>
                <a:r>
                  <a:rPr lang="en-US" dirty="0"/>
                  <a:t>For every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𝑖</m:t>
                    </m:r>
                    <m:r>
                      <a:rPr lang="en-US" i="1" dirty="0" smtClean="0">
                        <a:latin typeface="Cambria Math" panose="02040503050406030204" pitchFamily="18" charset="0"/>
                      </a:rPr>
                      <m:t>&lt;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&lt;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𝑚</m:t>
                        </m:r>
                      </m:num>
                      <m:den>
                        <m:r>
                          <a:rPr lang="en-US" b="0" i="1" dirty="0" smtClean="0">
                            <a:latin typeface="Cambria Math" panose="02040503050406030204" pitchFamily="18" charset="0"/>
                          </a:rPr>
                          <m:t>2</m:t>
                        </m:r>
                      </m:den>
                    </m:f>
                  </m:oMath>
                </a14:m>
                <a:r>
                  <a:rPr lang="en-US" dirty="0"/>
                  <a:t>, there exists exactly obstacle in one of the squares:</a:t>
                </a:r>
              </a:p>
              <a:p>
                <a:pPr marL="457200" lvl="1" indent="0">
                  <a:buNone/>
                </a:pP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m:t>
                        </m:r>
                        <m:r>
                          <a:rPr lang="en-US" b="0" i="1" dirty="0" smtClean="0">
                            <a:latin typeface="Cambria Math" panose="02040503050406030204" pitchFamily="18" charset="0"/>
                          </a:rPr>
                          <m:t>2</m:t>
                        </m:r>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2</m:t>
                        </m:r>
                        <m:r>
                          <a:rPr lang="en-US" b="0" i="1" dirty="0" smtClean="0">
                            <a:latin typeface="Cambria Math" panose="02040503050406030204" pitchFamily="18" charset="0"/>
                          </a:rPr>
                          <m:t>𝑗</m:t>
                        </m:r>
                        <m:r>
                          <a:rPr lang="en-US" b="0" i="1" dirty="0" smtClean="0">
                            <a:latin typeface="Cambria Math" panose="02040503050406030204" pitchFamily="18" charset="0"/>
                          </a:rPr>
                          <m:t>]</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𝑗</m:t>
                        </m:r>
                        <m:r>
                          <a:rPr lang="en-US" b="0" i="1" dirty="0" smtClean="0">
                            <a:latin typeface="Cambria Math" panose="02040503050406030204" pitchFamily="18" charset="0"/>
                          </a:rPr>
                          <m:t>]</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m:t>
                        </m:r>
                      </m:sub>
                    </m:sSub>
                  </m:oMath>
                </a14:m>
                <a:r>
                  <a:rPr lang="en-US" dirty="0"/>
                  <a:t>  </a:t>
                </a:r>
              </a:p>
              <a:p>
                <a:pPr lvl="1"/>
                <a:endParaRPr lang="en-US" dirty="0"/>
              </a:p>
              <a:p>
                <a:pPr lvl="1"/>
                <a:r>
                  <a:rPr lang="en-US" dirty="0"/>
                  <a:t>Call these the "aligned"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2</m:t>
                    </m:r>
                  </m:oMath>
                </a14:m>
                <a:r>
                  <a:rPr lang="en-US" dirty="0"/>
                  <a:t> </a:t>
                </a:r>
                <a:r>
                  <a:rPr lang="en-US" dirty="0" err="1"/>
                  <a:t>subgrids</a:t>
                </a:r>
                <a:r>
                  <a:rPr lang="en-US" dirty="0"/>
                  <a:t>. </a:t>
                </a:r>
              </a:p>
              <a:p>
                <a:pPr lvl="1"/>
                <a:r>
                  <a:rPr lang="en-US" dirty="0"/>
                  <a:t>We can't do any less, since otherwise, Alice would be able to place her </a:t>
                </a:r>
                <a14:m>
                  <m:oMath xmlns:m="http://schemas.openxmlformats.org/officeDocument/2006/math">
                    <m:r>
                      <a:rPr lang="en-US" i="1" dirty="0">
                        <a:latin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2</m:t>
                    </m:r>
                  </m:oMath>
                </a14:m>
                <a:r>
                  <a:rPr lang="en-US" dirty="0"/>
                  <a:t> block in this space, so this minimizes the number of blocks needed. We can use this fact to do a bitmask </a:t>
                </a:r>
                <a:r>
                  <a:rPr lang="en-US" dirty="0" err="1"/>
                  <a:t>dp</a:t>
                </a:r>
                <a:r>
                  <a:rPr lang="en-US"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87A7B10-D0CB-4521-8C9E-EFA97027330B}"/>
                  </a:ext>
                </a:extLst>
              </p:cNvPr>
              <p:cNvSpPr>
                <a:spLocks noGrp="1" noRot="1" noChangeAspect="1" noMove="1" noResize="1" noEditPoints="1" noAdjustHandles="1" noChangeArrowheads="1" noChangeShapeType="1" noTextEdit="1"/>
              </p:cNvSpPr>
              <p:nvPr>
                <p:ph idx="1"/>
              </p:nvPr>
            </p:nvSpPr>
            <p:spPr>
              <a:xfrm>
                <a:off x="609600" y="1774825"/>
                <a:ext cx="10972800" cy="5083175"/>
              </a:xfrm>
              <a:blipFill>
                <a:blip r:embed="rId2"/>
                <a:stretch>
                  <a:fillRect t="-1079" r="-111"/>
                </a:stretch>
              </a:blipFill>
            </p:spPr>
            <p:txBody>
              <a:bodyPr/>
              <a:lstStyle/>
              <a:p>
                <a:r>
                  <a:rPr lang="en-US">
                    <a:noFill/>
                  </a:rPr>
                  <a:t> </a:t>
                </a:r>
              </a:p>
            </p:txBody>
          </p:sp>
        </mc:Fallback>
      </mc:AlternateContent>
    </p:spTree>
    <p:extLst>
      <p:ext uri="{BB962C8B-B14F-4D97-AF65-F5344CB8AC3E}">
        <p14:creationId xmlns:p14="http://schemas.microsoft.com/office/powerpoint/2010/main" val="301428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0CAF-D766-4DB4-8943-9DFC6B4A5BC4}"/>
              </a:ext>
            </a:extLst>
          </p:cNvPr>
          <p:cNvSpPr>
            <a:spLocks noGrp="1"/>
          </p:cNvSpPr>
          <p:nvPr>
            <p:ph type="title"/>
          </p:nvPr>
        </p:nvSpPr>
        <p:spPr/>
        <p:txBody>
          <a:bodyPr/>
          <a:lstStyle/>
          <a:p>
            <a:r>
              <a:rPr lang="en-US" dirty="0"/>
              <a:t>Grid Guardian (2 of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0E661B-4687-4D70-9D46-83783CFDC1D5}"/>
                  </a:ext>
                </a:extLst>
              </p:cNvPr>
              <p:cNvSpPr>
                <a:spLocks noGrp="1"/>
              </p:cNvSpPr>
              <p:nvPr>
                <p:ph idx="1"/>
              </p:nvPr>
            </p:nvSpPr>
            <p:spPr/>
            <p:txBody>
              <a:bodyPr>
                <a:normAutofit fontScale="55000" lnSpcReduction="20000"/>
              </a:bodyPr>
              <a:lstStyle/>
              <a:p>
                <a:r>
                  <a:rPr lang="en-US" dirty="0"/>
                  <a:t>Imagine we place a block in the upper left corner of each aligned </a:t>
                </a:r>
                <a:r>
                  <a:rPr lang="en-US" dirty="0" err="1"/>
                  <a:t>subgrid</a:t>
                </a:r>
                <a:r>
                  <a:rPr lang="en-US" dirty="0"/>
                  <a:t>. </a:t>
                </a:r>
              </a:p>
              <a:p>
                <a:pPr lvl="1"/>
                <a:r>
                  <a:rPr lang="en-US" dirty="0"/>
                  <a:t>We can optionally push the blocks in some prefix of each row right. </a:t>
                </a:r>
              </a:p>
              <a:p>
                <a:pPr lvl="1"/>
                <a:r>
                  <a:rPr lang="en-US" dirty="0"/>
                  <a:t>Similarly, we can optionally push the blocks in some prefix of each column down. </a:t>
                </a:r>
              </a:p>
              <a:p>
                <a:pPr lvl="1"/>
                <a:r>
                  <a:rPr lang="en-US" dirty="0"/>
                  <a:t>This will ensure that it's impossible for Alice to place her </a:t>
                </a:r>
                <a14:m>
                  <m:oMath xmlns:m="http://schemas.openxmlformats.org/officeDocument/2006/math">
                    <m:r>
                      <a:rPr lang="en-US" i="1" dirty="0">
                        <a:latin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2</m:t>
                    </m:r>
                  </m:oMath>
                </a14:m>
                <a:r>
                  <a:rPr lang="en-US" dirty="0"/>
                  <a:t> block when one of the coordinates of the top left square is even. </a:t>
                </a:r>
              </a:p>
              <a:p>
                <a:pPr lvl="1"/>
                <a:r>
                  <a:rPr lang="en-US" dirty="0"/>
                  <a:t>The only tricky case is to make sure we also exclude cases where both coordinates of the top left square are odd.</a:t>
                </a:r>
              </a:p>
              <a:p>
                <a:pPr lvl="1"/>
                <a:endParaRPr lang="en-US" dirty="0"/>
              </a:p>
              <a:p>
                <a:r>
                  <a:rPr lang="en-US" dirty="0"/>
                  <a:t>We can see in this example we can run into a bad case (here, the first row has been pushed right, and the second column has been pushed down).</a:t>
                </a:r>
              </a:p>
              <a:p>
                <a:endParaRPr lang="en-US" dirty="0"/>
              </a:p>
              <a:p>
                <a:pPr marL="119062" indent="0">
                  <a:buNone/>
                </a:pPr>
                <a:r>
                  <a:rPr lang="en-US" dirty="0">
                    <a:latin typeface="Courier New" panose="02070309020205020404" pitchFamily="49" charset="0"/>
                    <a:cs typeface="Courier New" panose="02070309020205020404" pitchFamily="49" charset="0"/>
                  </a:rPr>
                  <a:t>.X|..</a:t>
                </a:r>
              </a:p>
              <a:p>
                <a:pPr marL="119062" indent="0">
                  <a:buNone/>
                </a:pPr>
                <a:r>
                  <a:rPr lang="en-US" dirty="0">
                    <a:latin typeface="Courier New" panose="02070309020205020404" pitchFamily="49" charset="0"/>
                    <a:cs typeface="Courier New" panose="02070309020205020404" pitchFamily="49" charset="0"/>
                  </a:rPr>
                  <a:t>..|.X</a:t>
                </a:r>
              </a:p>
              <a:p>
                <a:pPr marL="119062" indent="0">
                  <a:buNone/>
                </a:pPr>
                <a:r>
                  <a:rPr lang="en-US" dirty="0">
                    <a:latin typeface="Courier New" panose="02070309020205020404" pitchFamily="49" charset="0"/>
                    <a:cs typeface="Courier New" panose="02070309020205020404" pitchFamily="49" charset="0"/>
                  </a:rPr>
                  <a:t>-----</a:t>
                </a:r>
              </a:p>
              <a:p>
                <a:pPr marL="119062" indent="0">
                  <a:buNone/>
                </a:pPr>
                <a:r>
                  <a:rPr lang="en-US" dirty="0">
                    <a:latin typeface="Courier New" panose="02070309020205020404" pitchFamily="49" charset="0"/>
                    <a:cs typeface="Courier New" panose="02070309020205020404" pitchFamily="49" charset="0"/>
                  </a:rPr>
                  <a:t>X.|..</a:t>
                </a:r>
              </a:p>
              <a:p>
                <a:pPr marL="119062" indent="0">
                  <a:buNone/>
                </a:pPr>
                <a:r>
                  <a:rPr lang="en-US" dirty="0">
                    <a:latin typeface="Courier New" panose="02070309020205020404" pitchFamily="49" charset="0"/>
                    <a:cs typeface="Courier New" panose="02070309020205020404" pitchFamily="49" charset="0"/>
                  </a:rPr>
                  <a:t>..|X.</a:t>
                </a:r>
              </a:p>
              <a:p>
                <a:endParaRPr lang="en-US" dirty="0"/>
              </a:p>
              <a:p>
                <a:r>
                  <a:rPr lang="en-US" dirty="0"/>
                  <a:t>Fortunately, this is a local condition that we can make sure to exclude, so we can do a bitmask </a:t>
                </a:r>
                <a:r>
                  <a:rPr lang="en-US" dirty="0" err="1"/>
                  <a:t>dp</a:t>
                </a:r>
                <a:r>
                  <a:rPr lang="en-US" dirty="0"/>
                  <a:t> to solve this. (here, the state is length of prefix of row that's pushed right, and set of columns which we can still push down). This is still slightly too slow, so to speed it up, we can use fast Walsh Hadamard transform. The overall runtime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sup>
                    </m:sSup>
                    <m:r>
                      <a:rPr lang="en-US" i="1" dirty="0" smtClean="0">
                        <a:latin typeface="Cambria Math" panose="02040503050406030204" pitchFamily="18" charset="0"/>
                        <a:ea typeface="Cambria Math" panose="02040503050406030204" pitchFamily="18" charset="0"/>
                      </a:rPr>
                      <m:t>∙</m:t>
                    </m:r>
                    <m:sSup>
                      <m:sSupPr>
                        <m:ctrlPr>
                          <a:rPr lang="en-US"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sup>
                    </m:sSup>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C0E661B-4687-4D70-9D46-83783CFDC1D5}"/>
                  </a:ext>
                </a:extLst>
              </p:cNvPr>
              <p:cNvSpPr>
                <a:spLocks noGrp="1" noRot="1" noChangeAspect="1" noMove="1" noResize="1" noEditPoints="1" noAdjustHandles="1" noChangeArrowheads="1" noChangeShapeType="1" noTextEdit="1"/>
              </p:cNvSpPr>
              <p:nvPr>
                <p:ph idx="1"/>
              </p:nvPr>
            </p:nvSpPr>
            <p:spPr>
              <a:blipFill>
                <a:blip r:embed="rId2"/>
                <a:stretch>
                  <a:fillRect t="-922" r="-389" b="-1845"/>
                </a:stretch>
              </a:blipFill>
            </p:spPr>
            <p:txBody>
              <a:bodyPr/>
              <a:lstStyle/>
              <a:p>
                <a:r>
                  <a:rPr lang="en-US">
                    <a:noFill/>
                  </a:rPr>
                  <a:t> </a:t>
                </a:r>
              </a:p>
            </p:txBody>
          </p:sp>
        </mc:Fallback>
      </mc:AlternateContent>
    </p:spTree>
    <p:extLst>
      <p:ext uri="{BB962C8B-B14F-4D97-AF65-F5344CB8AC3E}">
        <p14:creationId xmlns:p14="http://schemas.microsoft.com/office/powerpoint/2010/main" val="335747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365E-78E8-4F83-9B60-C9EE4D6CB016}"/>
              </a:ext>
            </a:extLst>
          </p:cNvPr>
          <p:cNvSpPr>
            <a:spLocks noGrp="1"/>
          </p:cNvSpPr>
          <p:nvPr>
            <p:ph type="title"/>
          </p:nvPr>
        </p:nvSpPr>
        <p:spPr/>
        <p:txBody>
          <a:bodyPr/>
          <a:lstStyle/>
          <a:p>
            <a:r>
              <a:rPr lang="en-US" dirty="0"/>
              <a:t>Hopscotch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B644F-DE70-4D07-B9CE-536479CD7734}"/>
                  </a:ext>
                </a:extLst>
              </p:cNvPr>
              <p:cNvSpPr>
                <a:spLocks noGrp="1"/>
              </p:cNvSpPr>
              <p:nvPr>
                <p:ph idx="1"/>
              </p:nvPr>
            </p:nvSpPr>
            <p:spPr/>
            <p:txBody>
              <a:bodyPr>
                <a:normAutofit fontScale="92500" lnSpcReduction="10000"/>
              </a:bodyPr>
              <a:lstStyle/>
              <a:p>
                <a:r>
                  <a:rPr lang="en-US" dirty="0"/>
                  <a:t>There's a new art installation in town</a:t>
                </a:r>
              </a:p>
              <a:p>
                <a:pPr lvl="1"/>
                <a:r>
                  <a:rPr lang="en-US" dirty="0"/>
                  <a:t>An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grid of tiles</a:t>
                </a:r>
              </a:p>
              <a:p>
                <a:pPr lvl="1"/>
                <a:r>
                  <a:rPr lang="en-US" dirty="0"/>
                  <a:t>Each tile has a number from </a:t>
                </a:r>
                <a14:m>
                  <m:oMath xmlns:m="http://schemas.openxmlformats.org/officeDocument/2006/math">
                    <m:r>
                      <a:rPr lang="en-US" i="1" dirty="0" smtClean="0">
                        <a:latin typeface="Cambria Math" panose="02040503050406030204" pitchFamily="18" charset="0"/>
                      </a:rPr>
                      <m:t>1</m:t>
                    </m:r>
                  </m:oMath>
                </a14:m>
                <a:r>
                  <a:rPr lang="en-US" dirty="0"/>
                  <a:t> to </a:t>
                </a:r>
                <a14:m>
                  <m:oMath xmlns:m="http://schemas.openxmlformats.org/officeDocument/2006/math">
                    <m:r>
                      <a:rPr lang="en-US" i="1" dirty="0" smtClean="0">
                        <a:latin typeface="Cambria Math" panose="02040503050406030204" pitchFamily="18" charset="0"/>
                      </a:rPr>
                      <m:t>𝑘</m:t>
                    </m:r>
                  </m:oMath>
                </a14:m>
                <a:endParaRPr lang="en-US" dirty="0"/>
              </a:p>
              <a:p>
                <a:endParaRPr lang="en-US" dirty="0"/>
              </a:p>
              <a:p>
                <a:r>
                  <a:rPr lang="en-US" dirty="0"/>
                  <a:t>You want to play Hopscotch on it</a:t>
                </a:r>
              </a:p>
              <a:p>
                <a:pPr lvl="1"/>
                <a:r>
                  <a:rPr lang="en-US" dirty="0"/>
                  <a:t>Start at any tile numbered </a:t>
                </a:r>
                <a14:m>
                  <m:oMath xmlns:m="http://schemas.openxmlformats.org/officeDocument/2006/math">
                    <m:r>
                      <a:rPr lang="en-US" i="1" dirty="0" smtClean="0">
                        <a:latin typeface="Cambria Math" panose="02040503050406030204" pitchFamily="18" charset="0"/>
                      </a:rPr>
                      <m:t>1</m:t>
                    </m:r>
                  </m:oMath>
                </a14:m>
                <a:r>
                  <a:rPr lang="en-US" dirty="0"/>
                  <a:t>, hop to a tile numbered </a:t>
                </a:r>
                <a14:m>
                  <m:oMath xmlns:m="http://schemas.openxmlformats.org/officeDocument/2006/math">
                    <m:r>
                      <a:rPr lang="en-US" i="1" dirty="0" smtClean="0">
                        <a:latin typeface="Cambria Math" panose="02040503050406030204" pitchFamily="18" charset="0"/>
                      </a:rPr>
                      <m:t>2</m:t>
                    </m:r>
                  </m:oMath>
                </a14:m>
                <a:r>
                  <a:rPr lang="en-US" dirty="0"/>
                  <a:t>, then </a:t>
                </a:r>
                <a14:m>
                  <m:oMath xmlns:m="http://schemas.openxmlformats.org/officeDocument/2006/math">
                    <m:r>
                      <a:rPr lang="en-US" i="1" dirty="0" smtClean="0">
                        <a:latin typeface="Cambria Math" panose="02040503050406030204" pitchFamily="18" charset="0"/>
                      </a:rPr>
                      <m:t>3</m:t>
                    </m:r>
                  </m:oMath>
                </a14:m>
                <a:r>
                  <a:rPr lang="en-US" dirty="0"/>
                  <a:t>, and so on, to </a:t>
                </a:r>
                <a14:m>
                  <m:oMath xmlns:m="http://schemas.openxmlformats.org/officeDocument/2006/math">
                    <m:r>
                      <a:rPr lang="en-US" i="1" dirty="0" smtClean="0">
                        <a:latin typeface="Cambria Math" panose="02040503050406030204" pitchFamily="18" charset="0"/>
                      </a:rPr>
                      <m:t>𝑘</m:t>
                    </m:r>
                  </m:oMath>
                </a14:m>
                <a:r>
                  <a:rPr lang="en-US" dirty="0"/>
                  <a:t>.</a:t>
                </a:r>
              </a:p>
              <a:p>
                <a:endParaRPr lang="en-US" dirty="0"/>
              </a:p>
              <a:p>
                <a:r>
                  <a:rPr lang="en-US" dirty="0"/>
                  <a:t>What’s the shortest possible distance?</a:t>
                </a:r>
              </a:p>
              <a:p>
                <a:pPr lvl="1"/>
                <a:r>
                  <a:rPr lang="en-US" dirty="0"/>
                  <a:t>Use Manhattan Distance between tiles: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00B644F-DE70-4D07-B9CE-536479CD7734}"/>
                  </a:ext>
                </a:extLst>
              </p:cNvPr>
              <p:cNvSpPr>
                <a:spLocks noGrp="1" noRot="1" noChangeAspect="1" noMove="1" noResize="1" noEditPoints="1" noAdjustHandles="1" noChangeArrowheads="1" noChangeShapeType="1" noTextEdit="1"/>
              </p:cNvSpPr>
              <p:nvPr>
                <p:ph idx="1"/>
              </p:nvPr>
            </p:nvSpPr>
            <p:spPr>
              <a:blipFill>
                <a:blip r:embed="rId2"/>
                <a:stretch>
                  <a:fillRect t="-1713" r="-1833"/>
                </a:stretch>
              </a:blipFill>
            </p:spPr>
            <p:txBody>
              <a:bodyPr/>
              <a:lstStyle/>
              <a:p>
                <a:r>
                  <a:rPr lang="en-US">
                    <a:noFill/>
                  </a:rPr>
                  <a:t> </a:t>
                </a:r>
              </a:p>
            </p:txBody>
          </p:sp>
        </mc:Fallback>
      </mc:AlternateContent>
    </p:spTree>
    <p:extLst>
      <p:ext uri="{BB962C8B-B14F-4D97-AF65-F5344CB8AC3E}">
        <p14:creationId xmlns:p14="http://schemas.microsoft.com/office/powerpoint/2010/main" val="330257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0CBCCC-7C51-4151-91A4-A3BD94095881}"/>
              </a:ext>
            </a:extLst>
          </p:cNvPr>
          <p:cNvSpPr>
            <a:spLocks noGrp="1"/>
          </p:cNvSpPr>
          <p:nvPr>
            <p:ph type="title"/>
          </p:nvPr>
        </p:nvSpPr>
        <p:spPr/>
        <p:txBody>
          <a:bodyPr/>
          <a:lstStyle/>
          <a:p>
            <a:r>
              <a:rPr lang="en-US" dirty="0"/>
              <a:t>Hopscotch (1 of 1)</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E812729-57A5-43F3-8B23-D5F3A5E70EB8}"/>
                  </a:ext>
                </a:extLst>
              </p:cNvPr>
              <p:cNvSpPr>
                <a:spLocks noGrp="1"/>
              </p:cNvSpPr>
              <p:nvPr>
                <p:ph idx="1"/>
              </p:nvPr>
            </p:nvSpPr>
            <p:spPr/>
            <p:txBody>
              <a:bodyPr>
                <a:normAutofit fontScale="70000" lnSpcReduction="20000"/>
              </a:bodyPr>
              <a:lstStyle/>
              <a:p>
                <a:r>
                  <a:rPr lang="en-US" dirty="0"/>
                  <a:t>It’s just a shortest path problem, so we’ll use Dijkstra’s algorithm</a:t>
                </a:r>
              </a:p>
              <a:p>
                <a:endParaRPr lang="en-US" dirty="0"/>
              </a:p>
              <a:p>
                <a:r>
                  <a:rPr lang="en-US" dirty="0"/>
                  <a:t>First, a simplification:</a:t>
                </a:r>
              </a:p>
              <a:p>
                <a:pPr lvl="1"/>
                <a:r>
                  <a:rPr lang="en-US" dirty="0"/>
                  <a:t>Create an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[1..</m:t>
                    </m:r>
                    <m:r>
                      <a:rPr lang="en-US" i="1" dirty="0" smtClean="0">
                        <a:latin typeface="Cambria Math" panose="02040503050406030204" pitchFamily="18" charset="0"/>
                      </a:rPr>
                      <m:t>𝑘</m:t>
                    </m:r>
                    <m:r>
                      <a:rPr lang="en-US" i="1" dirty="0" smtClean="0">
                        <a:latin typeface="Cambria Math" panose="02040503050406030204" pitchFamily="18" charset="0"/>
                      </a:rPr>
                      <m:t>] </m:t>
                    </m:r>
                  </m:oMath>
                </a14:m>
                <a:r>
                  <a:rPr lang="en-US" dirty="0"/>
                  <a:t>of lists of points, where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m:t>
                    </m:r>
                    <m:r>
                      <a:rPr lang="en-US" i="1" dirty="0" smtClean="0">
                        <a:latin typeface="Cambria Math" panose="02040503050406030204" pitchFamily="18" charset="0"/>
                      </a:rPr>
                      <m:t>𝑖</m:t>
                    </m:r>
                    <m:r>
                      <a:rPr lang="en-US" i="1" dirty="0" smtClean="0">
                        <a:latin typeface="Cambria Math" panose="02040503050406030204" pitchFamily="18" charset="0"/>
                      </a:rPr>
                      <m:t>]</m:t>
                    </m:r>
                  </m:oMath>
                </a14:m>
                <a:r>
                  <a:rPr lang="en-US" dirty="0"/>
                  <a:t> is a list of coordinates of tiles with the value </a:t>
                </a:r>
                <a14:m>
                  <m:oMath xmlns:m="http://schemas.openxmlformats.org/officeDocument/2006/math">
                    <m:r>
                      <a:rPr lang="en-US" i="1" dirty="0" smtClean="0">
                        <a:latin typeface="Cambria Math" panose="02040503050406030204" pitchFamily="18" charset="0"/>
                      </a:rPr>
                      <m:t>𝑖</m:t>
                    </m:r>
                  </m:oMath>
                </a14:m>
                <a:r>
                  <a:rPr lang="en-US" dirty="0"/>
                  <a:t>.</a:t>
                </a:r>
              </a:p>
              <a:p>
                <a:pPr lvl="1"/>
                <a:r>
                  <a:rPr lang="en-US" dirty="0"/>
                  <a:t>That’s just a single pass through the matrix. You can even do this while reading in the matrix</a:t>
                </a:r>
              </a:p>
              <a:p>
                <a:pPr lvl="1"/>
                <a:r>
                  <a:rPr lang="en-US" dirty="0"/>
                  <a:t>This will keep us from having to search the whole matrix at every step of Dijkstra’s algorithm</a:t>
                </a:r>
              </a:p>
              <a:p>
                <a:pPr lvl="1"/>
                <a:endParaRPr lang="en-US" dirty="0"/>
              </a:p>
              <a:p>
                <a:r>
                  <a:rPr lang="en-US" dirty="0"/>
                  <a:t>Then, it’s just Dijkstra’s</a:t>
                </a:r>
              </a:p>
              <a:p>
                <a:pPr lvl="1"/>
                <a:r>
                  <a:rPr lang="en-US" dirty="0"/>
                  <a:t>Start by populating the priority queue with the coordinates of all </a:t>
                </a:r>
                <a14:m>
                  <m:oMath xmlns:m="http://schemas.openxmlformats.org/officeDocument/2006/math">
                    <m:r>
                      <a:rPr lang="en-US" i="1" dirty="0" smtClean="0">
                        <a:latin typeface="Cambria Math" panose="02040503050406030204" pitchFamily="18" charset="0"/>
                      </a:rPr>
                      <m:t>1</m:t>
                    </m:r>
                  </m:oMath>
                </a14:m>
                <a:r>
                  <a:rPr lang="en-US" dirty="0"/>
                  <a:t> tiles, with  </a:t>
                </a:r>
                <a14:m>
                  <m:oMath xmlns:m="http://schemas.openxmlformats.org/officeDocument/2006/math">
                    <m:r>
                      <a:rPr lang="en-US" i="1" dirty="0" smtClean="0">
                        <a:latin typeface="Cambria Math" panose="02040503050406030204" pitchFamily="18" charset="0"/>
                      </a:rPr>
                      <m:t>𝑑𝑖𝑠𝑡𝑎𝑛𝑐𝑒</m:t>
                    </m:r>
                    <m:r>
                      <a:rPr lang="en-US" i="1" dirty="0" smtClean="0">
                        <a:latin typeface="Cambria Math" panose="02040503050406030204" pitchFamily="18" charset="0"/>
                      </a:rPr>
                      <m:t>=0</m:t>
                    </m:r>
                  </m:oMath>
                </a14:m>
                <a:endParaRPr lang="en-US" dirty="0"/>
              </a:p>
              <a:p>
                <a:pPr lvl="1"/>
                <a:r>
                  <a:rPr lang="en-US" dirty="0"/>
                  <a:t>Then, when taking a tile with value </a:t>
                </a:r>
                <a14:m>
                  <m:oMath xmlns:m="http://schemas.openxmlformats.org/officeDocument/2006/math">
                    <m:r>
                      <a:rPr lang="en-US" i="1" dirty="0" smtClean="0">
                        <a:latin typeface="Cambria Math" panose="02040503050406030204" pitchFamily="18" charset="0"/>
                      </a:rPr>
                      <m:t>𝑖</m:t>
                    </m:r>
                  </m:oMath>
                </a14:m>
                <a:r>
                  <a:rPr lang="en-US" dirty="0"/>
                  <a:t> off of the priority queue, just use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m:t>
                    </m:r>
                    <m:r>
                      <a:rPr lang="en-US" i="1" dirty="0" smtClean="0">
                        <a:latin typeface="Cambria Math" panose="02040503050406030204" pitchFamily="18" charset="0"/>
                      </a:rPr>
                      <m:t>𝑖</m:t>
                    </m:r>
                    <m:r>
                      <a:rPr lang="en-US" i="1" dirty="0" smtClean="0">
                        <a:latin typeface="Cambria Math" panose="02040503050406030204" pitchFamily="18" charset="0"/>
                      </a:rPr>
                      <m:t>+1]</m:t>
                    </m:r>
                  </m:oMath>
                </a14:m>
                <a:r>
                  <a:rPr lang="en-US" dirty="0"/>
                  <a:t> to find the next tiles</a:t>
                </a:r>
              </a:p>
              <a:p>
                <a:pPr lvl="1"/>
                <a:r>
                  <a:rPr lang="en-US" dirty="0"/>
                  <a:t>Of course, stop when you first reach a tile with value </a:t>
                </a:r>
                <a14:m>
                  <m:oMath xmlns:m="http://schemas.openxmlformats.org/officeDocument/2006/math">
                    <m:r>
                      <a:rPr lang="en-US" i="1" dirty="0" smtClean="0">
                        <a:latin typeface="Cambria Math" panose="02040503050406030204" pitchFamily="18" charset="0"/>
                      </a:rPr>
                      <m:t>𝑘</m:t>
                    </m:r>
                  </m:oMath>
                </a14:m>
                <a:endParaRPr lang="en-US" dirty="0"/>
              </a:p>
            </p:txBody>
          </p:sp>
        </mc:Choice>
        <mc:Fallback xmlns="">
          <p:sp>
            <p:nvSpPr>
              <p:cNvPr id="5" name="Content Placeholder 4">
                <a:extLst>
                  <a:ext uri="{FF2B5EF4-FFF2-40B4-BE49-F238E27FC236}">
                    <a16:creationId xmlns:a16="http://schemas.microsoft.com/office/drawing/2014/main" id="{1E812729-57A5-43F3-8B23-D5F3A5E70EB8}"/>
                  </a:ext>
                </a:extLst>
              </p:cNvPr>
              <p:cNvSpPr>
                <a:spLocks noGrp="1" noRot="1" noChangeAspect="1" noMove="1" noResize="1" noEditPoints="1" noAdjustHandles="1" noChangeArrowheads="1" noChangeShapeType="1" noTextEdit="1"/>
              </p:cNvSpPr>
              <p:nvPr>
                <p:ph idx="1"/>
              </p:nvPr>
            </p:nvSpPr>
            <p:spPr>
              <a:blipFill>
                <a:blip r:embed="rId2"/>
                <a:stretch>
                  <a:fillRect t="-1186" r="-278"/>
                </a:stretch>
              </a:blipFill>
            </p:spPr>
            <p:txBody>
              <a:bodyPr/>
              <a:lstStyle/>
              <a:p>
                <a:r>
                  <a:rPr lang="en-US">
                    <a:noFill/>
                  </a:rPr>
                  <a:t> </a:t>
                </a:r>
              </a:p>
            </p:txBody>
          </p:sp>
        </mc:Fallback>
      </mc:AlternateContent>
    </p:spTree>
    <p:extLst>
      <p:ext uri="{BB962C8B-B14F-4D97-AF65-F5344CB8AC3E}">
        <p14:creationId xmlns:p14="http://schemas.microsoft.com/office/powerpoint/2010/main" val="153298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C8BA-1013-4FD3-8FCC-19B7BE52EEBA}"/>
              </a:ext>
            </a:extLst>
          </p:cNvPr>
          <p:cNvSpPr>
            <a:spLocks noGrp="1"/>
          </p:cNvSpPr>
          <p:nvPr>
            <p:ph type="title"/>
          </p:nvPr>
        </p:nvSpPr>
        <p:spPr/>
        <p:txBody>
          <a:bodyPr/>
          <a:lstStyle/>
          <a:p>
            <a:r>
              <a:rPr lang="en-US" dirty="0"/>
              <a:t>ICPC Camp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05A1E3-AF03-4083-BA54-4F3879346353}"/>
                  </a:ext>
                </a:extLst>
              </p:cNvPr>
              <p:cNvSpPr>
                <a:spLocks noGrp="1"/>
              </p:cNvSpPr>
              <p:nvPr>
                <p:ph idx="1"/>
              </p:nvPr>
            </p:nvSpPr>
            <p:spPr/>
            <p:txBody>
              <a:bodyPr>
                <a:normAutofit lnSpcReduction="10000"/>
              </a:bodyPr>
              <a:lstStyle/>
              <a:p>
                <a:r>
                  <a:rPr lang="en-US" dirty="0"/>
                  <a:t>Scheduling problems to solve on each of </a:t>
                </a:r>
                <a14:m>
                  <m:oMath xmlns:m="http://schemas.openxmlformats.org/officeDocument/2006/math">
                    <m:r>
                      <a:rPr lang="en-US" i="1" dirty="0" smtClean="0">
                        <a:latin typeface="Cambria Math" panose="02040503050406030204" pitchFamily="18" charset="0"/>
                      </a:rPr>
                      <m:t>𝑛</m:t>
                    </m:r>
                  </m:oMath>
                </a14:m>
                <a:r>
                  <a:rPr lang="en-US" dirty="0"/>
                  <a:t> days of Programming Contest camp</a:t>
                </a:r>
              </a:p>
              <a:p>
                <a:pPr lvl="1"/>
                <a:r>
                  <a:rPr lang="en-US" dirty="0"/>
                  <a:t>There are </a:t>
                </a:r>
                <a14:m>
                  <m:oMath xmlns:m="http://schemas.openxmlformats.org/officeDocument/2006/math">
                    <m:r>
                      <a:rPr lang="en-US" i="1" dirty="0" smtClean="0">
                        <a:latin typeface="Cambria Math" panose="02040503050406030204" pitchFamily="18" charset="0"/>
                      </a:rPr>
                      <m:t>𝑝</m:t>
                    </m:r>
                  </m:oMath>
                </a14:m>
                <a:r>
                  <a:rPr lang="en-US" dirty="0"/>
                  <a:t> traditional problems and </a:t>
                </a:r>
                <a14:m>
                  <m:oMath xmlns:m="http://schemas.openxmlformats.org/officeDocument/2006/math">
                    <m:r>
                      <a:rPr lang="en-US" i="1" dirty="0" smtClean="0">
                        <a:latin typeface="Cambria Math" panose="02040503050406030204" pitchFamily="18" charset="0"/>
                      </a:rPr>
                      <m:t>𝑞</m:t>
                    </m:r>
                  </m:oMath>
                </a14:m>
                <a:r>
                  <a:rPr lang="en-US" dirty="0"/>
                  <a:t> creative problems</a:t>
                </a:r>
              </a:p>
              <a:p>
                <a:pPr lvl="2"/>
                <a:r>
                  <a:rPr lang="en-US" dirty="0"/>
                  <a:t>Schedule one of each on each day</a:t>
                </a:r>
              </a:p>
              <a:p>
                <a:pPr lvl="2"/>
                <a:r>
                  <a:rPr lang="en-US" dirty="0"/>
                  <a:t>Cannot use any problem more than once</a:t>
                </a:r>
              </a:p>
              <a:p>
                <a:pPr lvl="2"/>
                <a:r>
                  <a:rPr lang="en-US" dirty="0"/>
                  <a:t>Each problem (both kinds) has a difficulty expressed as an integer </a:t>
                </a:r>
                <a14:m>
                  <m:oMath xmlns:m="http://schemas.openxmlformats.org/officeDocument/2006/math">
                    <m:r>
                      <a:rPr lang="en-US" i="1" dirty="0" smtClean="0">
                        <a:latin typeface="Cambria Math" panose="02040503050406030204" pitchFamily="18" charset="0"/>
                      </a:rPr>
                      <m:t>𝑑</m:t>
                    </m:r>
                  </m:oMath>
                </a14:m>
                <a:r>
                  <a:rPr lang="en-US" dirty="0"/>
                  <a:t>.</a:t>
                </a:r>
              </a:p>
              <a:p>
                <a:pPr lvl="2"/>
                <a:r>
                  <a:rPr lang="en-US" dirty="0"/>
                  <a:t>The sum of the difficulties of the two problems on any given day cannot exceed some constant </a:t>
                </a:r>
                <a14:m>
                  <m:oMath xmlns:m="http://schemas.openxmlformats.org/officeDocument/2006/math">
                    <m:r>
                      <a:rPr lang="en-US" i="1" dirty="0" smtClean="0">
                        <a:latin typeface="Cambria Math" panose="02040503050406030204" pitchFamily="18" charset="0"/>
                      </a:rPr>
                      <m:t>𝑠</m:t>
                    </m:r>
                  </m:oMath>
                </a14:m>
                <a:endParaRPr lang="en-US" dirty="0"/>
              </a:p>
              <a:p>
                <a:pPr lvl="2"/>
                <a:r>
                  <a:rPr lang="en-US" dirty="0"/>
                  <a:t>Define a value </a:t>
                </a:r>
                <a14:m>
                  <m:oMath xmlns:m="http://schemas.openxmlformats.org/officeDocument/2006/math">
                    <m:r>
                      <a:rPr lang="en-US" i="1" dirty="0" smtClean="0">
                        <a:latin typeface="Cambria Math" panose="02040503050406030204" pitchFamily="18" charset="0"/>
                      </a:rPr>
                      <m:t>𝐷</m:t>
                    </m:r>
                  </m:oMath>
                </a14:m>
                <a:r>
                  <a:rPr lang="en-US" dirty="0"/>
                  <a:t> such that the difference in difficulties on every day is less than or equal to </a:t>
                </a:r>
                <a14:m>
                  <m:oMath xmlns:m="http://schemas.openxmlformats.org/officeDocument/2006/math">
                    <m:r>
                      <a:rPr lang="en-US" i="1" dirty="0" smtClean="0">
                        <a:latin typeface="Cambria Math" panose="02040503050406030204" pitchFamily="18" charset="0"/>
                      </a:rPr>
                      <m:t>𝐷</m:t>
                    </m:r>
                  </m:oMath>
                </a14:m>
                <a:endParaRPr lang="en-US" dirty="0"/>
              </a:p>
              <a:p>
                <a:pPr lvl="2"/>
                <a:r>
                  <a:rPr lang="en-US" dirty="0"/>
                  <a:t>Find the smallest possible value </a:t>
                </a:r>
                <a14:m>
                  <m:oMath xmlns:m="http://schemas.openxmlformats.org/officeDocument/2006/math">
                    <m:r>
                      <a:rPr lang="en-US" i="1" dirty="0" smtClean="0">
                        <a:latin typeface="Cambria Math" panose="02040503050406030204" pitchFamily="18" charset="0"/>
                      </a:rPr>
                      <m:t>𝐷</m:t>
                    </m:r>
                  </m:oMath>
                </a14:m>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4D05A1E3-AF03-4083-BA54-4F3879346353}"/>
                  </a:ext>
                </a:extLst>
              </p:cNvPr>
              <p:cNvSpPr>
                <a:spLocks noGrp="1" noRot="1" noChangeAspect="1" noMove="1" noResize="1" noEditPoints="1" noAdjustHandles="1" noChangeArrowheads="1" noChangeShapeType="1" noTextEdit="1"/>
              </p:cNvSpPr>
              <p:nvPr>
                <p:ph idx="1"/>
              </p:nvPr>
            </p:nvSpPr>
            <p:spPr>
              <a:blipFill>
                <a:blip r:embed="rId2"/>
                <a:stretch>
                  <a:fillRect t="-1713" b="-1713"/>
                </a:stretch>
              </a:blipFill>
            </p:spPr>
            <p:txBody>
              <a:bodyPr/>
              <a:lstStyle/>
              <a:p>
                <a:r>
                  <a:rPr lang="en-US">
                    <a:noFill/>
                  </a:rPr>
                  <a:t> </a:t>
                </a:r>
              </a:p>
            </p:txBody>
          </p:sp>
        </mc:Fallback>
      </mc:AlternateContent>
    </p:spTree>
    <p:extLst>
      <p:ext uri="{BB962C8B-B14F-4D97-AF65-F5344CB8AC3E}">
        <p14:creationId xmlns:p14="http://schemas.microsoft.com/office/powerpoint/2010/main" val="74258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CA71-152A-47C4-B2F6-0F59C47851E2}"/>
              </a:ext>
            </a:extLst>
          </p:cNvPr>
          <p:cNvSpPr>
            <a:spLocks noGrp="1"/>
          </p:cNvSpPr>
          <p:nvPr>
            <p:ph type="title"/>
          </p:nvPr>
        </p:nvSpPr>
        <p:spPr/>
        <p:txBody>
          <a:bodyPr>
            <a:normAutofit fontScale="90000"/>
          </a:bodyPr>
          <a:lstStyle/>
          <a:p>
            <a:r>
              <a:rPr lang="en-US" dirty="0"/>
              <a:t>Another Coin Weighing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D9C4C-0837-4EBC-8C43-863D071068D1}"/>
                  </a:ext>
                </a:extLst>
              </p:cNvPr>
              <p:cNvSpPr>
                <a:spLocks noGrp="1"/>
              </p:cNvSpPr>
              <p:nvPr>
                <p:ph idx="1"/>
              </p:nvPr>
            </p:nvSpPr>
            <p:spPr/>
            <p:txBody>
              <a:bodyPr>
                <a:normAutofit fontScale="62500" lnSpcReduction="20000"/>
              </a:bodyPr>
              <a:lstStyle/>
              <a:p>
                <a:r>
                  <a:rPr lang="en-US" dirty="0"/>
                  <a:t>You have some bags of coins. </a:t>
                </a:r>
              </a:p>
              <a:p>
                <a:pPr lvl="1"/>
                <a:r>
                  <a:rPr lang="en-US" dirty="0"/>
                  <a:t>Each bag contains exactly </a:t>
                </a:r>
                <a14:m>
                  <m:oMath xmlns:m="http://schemas.openxmlformats.org/officeDocument/2006/math">
                    <m:r>
                      <a:rPr lang="en-US" i="1" dirty="0" smtClean="0">
                        <a:latin typeface="Cambria Math" panose="02040503050406030204" pitchFamily="18" charset="0"/>
                      </a:rPr>
                      <m:t>𝑘</m:t>
                    </m:r>
                  </m:oMath>
                </a14:m>
                <a:r>
                  <a:rPr lang="en-US" dirty="0"/>
                  <a:t> coins. </a:t>
                </a:r>
              </a:p>
              <a:p>
                <a:pPr lvl="1"/>
                <a:r>
                  <a:rPr lang="en-US" dirty="0"/>
                  <a:t>Exactly one bag contains only counterfeit coins </a:t>
                </a:r>
              </a:p>
              <a:p>
                <a:pPr lvl="2"/>
                <a:r>
                  <a:rPr lang="en-US" dirty="0"/>
                  <a:t>Call this the fake bag</a:t>
                </a:r>
              </a:p>
              <a:p>
                <a:pPr lvl="1"/>
                <a:r>
                  <a:rPr lang="en-US" dirty="0"/>
                  <a:t>All other bags contain only real coins</a:t>
                </a:r>
              </a:p>
              <a:p>
                <a:pPr lvl="1"/>
                <a:endParaRPr lang="en-US" dirty="0"/>
              </a:p>
              <a:p>
                <a:r>
                  <a:rPr lang="en-US" dirty="0"/>
                  <a:t>You have a scale</a:t>
                </a:r>
              </a:p>
              <a:p>
                <a:pPr lvl="1"/>
                <a:r>
                  <a:rPr lang="en-US" dirty="0"/>
                  <a:t>You can use the scale at most </a:t>
                </a:r>
                <a14:m>
                  <m:oMath xmlns:m="http://schemas.openxmlformats.org/officeDocument/2006/math">
                    <m:r>
                      <a:rPr lang="en-US" i="1" dirty="0" smtClean="0">
                        <a:latin typeface="Cambria Math" panose="02040503050406030204" pitchFamily="18" charset="0"/>
                      </a:rPr>
                      <m:t>𝑚</m:t>
                    </m:r>
                  </m:oMath>
                </a14:m>
                <a:r>
                  <a:rPr lang="en-US" dirty="0"/>
                  <a:t> times</a:t>
                </a:r>
              </a:p>
              <a:p>
                <a:pPr lvl="1"/>
                <a:r>
                  <a:rPr lang="en-US" dirty="0"/>
                  <a:t>Right side and left side</a:t>
                </a:r>
              </a:p>
              <a:p>
                <a:pPr lvl="1"/>
                <a:r>
                  <a:rPr lang="en-US" dirty="0"/>
                  <a:t>Place an equal number of coins on each side</a:t>
                </a:r>
              </a:p>
              <a:p>
                <a:pPr lvl="1"/>
                <a:r>
                  <a:rPr lang="en-US" dirty="0"/>
                  <a:t>Scale reads a real number</a:t>
                </a:r>
              </a:p>
              <a:p>
                <a:pPr lvl="2"/>
                <a:r>
                  <a:rPr lang="en-US" dirty="0"/>
                  <a:t>Difference in weight between the two sides in grams</a:t>
                </a:r>
              </a:p>
              <a:p>
                <a:pPr lvl="1"/>
                <a:endParaRPr lang="en-US" dirty="0"/>
              </a:p>
              <a:p>
                <a:r>
                  <a:rPr lang="en-US" dirty="0"/>
                  <a:t>Given </a:t>
                </a:r>
                <a14:m>
                  <m:oMath xmlns:m="http://schemas.openxmlformats.org/officeDocument/2006/math">
                    <m:r>
                      <a:rPr lang="en-US" i="1" dirty="0" smtClean="0">
                        <a:latin typeface="Cambria Math" panose="02040503050406030204" pitchFamily="18" charset="0"/>
                      </a:rPr>
                      <m:t>𝑘</m:t>
                    </m:r>
                  </m:oMath>
                </a14:m>
                <a:r>
                  <a:rPr lang="en-US" dirty="0"/>
                  <a:t> and </a:t>
                </a:r>
                <a14:m>
                  <m:oMath xmlns:m="http://schemas.openxmlformats.org/officeDocument/2006/math">
                    <m:r>
                      <a:rPr lang="en-US" i="1" dirty="0" smtClean="0">
                        <a:latin typeface="Cambria Math" panose="02040503050406030204" pitchFamily="18" charset="0"/>
                      </a:rPr>
                      <m:t>𝑚</m:t>
                    </m:r>
                  </m:oMath>
                </a14:m>
                <a:r>
                  <a:rPr lang="en-US" dirty="0"/>
                  <a:t>, what’s the largest number of bags for which you can determine the fake bag?</a:t>
                </a:r>
              </a:p>
              <a:p>
                <a:pPr lvl="1"/>
                <a:r>
                  <a:rPr lang="en-US" dirty="0"/>
                  <a:t>You must specify beforehand all </a:t>
                </a:r>
                <a:r>
                  <a:rPr lang="en-US" dirty="0" err="1"/>
                  <a:t>weighings</a:t>
                </a:r>
                <a:r>
                  <a:rPr lang="en-US" dirty="0"/>
                  <a:t> you want to perform </a:t>
                </a:r>
              </a:p>
              <a:p>
                <a:pPr lvl="2"/>
                <a:r>
                  <a:rPr lang="en-US" dirty="0"/>
                  <a:t>you cannot adjust what gets weighed in future trials based on the results of previous trials</a:t>
                </a:r>
              </a:p>
              <a:p>
                <a:pPr lvl="1"/>
                <a:endParaRPr lang="en-US" dirty="0"/>
              </a:p>
            </p:txBody>
          </p:sp>
        </mc:Choice>
        <mc:Fallback xmlns="">
          <p:sp>
            <p:nvSpPr>
              <p:cNvPr id="3" name="Content Placeholder 2">
                <a:extLst>
                  <a:ext uri="{FF2B5EF4-FFF2-40B4-BE49-F238E27FC236}">
                    <a16:creationId xmlns:a16="http://schemas.microsoft.com/office/drawing/2014/main" id="{00AD9C4C-0837-4EBC-8C43-863D071068D1}"/>
                  </a:ext>
                </a:extLst>
              </p:cNvPr>
              <p:cNvSpPr>
                <a:spLocks noGrp="1" noRot="1" noChangeAspect="1" noMove="1" noResize="1" noEditPoints="1" noAdjustHandles="1" noChangeArrowheads="1" noChangeShapeType="1" noTextEdit="1"/>
              </p:cNvSpPr>
              <p:nvPr>
                <p:ph idx="1"/>
              </p:nvPr>
            </p:nvSpPr>
            <p:spPr>
              <a:blipFill>
                <a:blip r:embed="rId2"/>
                <a:stretch>
                  <a:fillRect t="-922"/>
                </a:stretch>
              </a:blipFill>
            </p:spPr>
            <p:txBody>
              <a:bodyPr/>
              <a:lstStyle/>
              <a:p>
                <a:r>
                  <a:rPr lang="en-US">
                    <a:noFill/>
                  </a:rPr>
                  <a:t> </a:t>
                </a:r>
              </a:p>
            </p:txBody>
          </p:sp>
        </mc:Fallback>
      </mc:AlternateContent>
    </p:spTree>
    <p:extLst>
      <p:ext uri="{BB962C8B-B14F-4D97-AF65-F5344CB8AC3E}">
        <p14:creationId xmlns:p14="http://schemas.microsoft.com/office/powerpoint/2010/main" val="576305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9317-9D57-4E3C-BBF0-16C5CCD7BA78}"/>
              </a:ext>
            </a:extLst>
          </p:cNvPr>
          <p:cNvSpPr>
            <a:spLocks noGrp="1"/>
          </p:cNvSpPr>
          <p:nvPr>
            <p:ph type="title"/>
          </p:nvPr>
        </p:nvSpPr>
        <p:spPr/>
        <p:txBody>
          <a:bodyPr/>
          <a:lstStyle/>
          <a:p>
            <a:r>
              <a:rPr lang="en-US" dirty="0"/>
              <a:t>ICPC Camp (1 of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E5AF30-F105-4078-A9DE-1E72C18EAE47}"/>
                  </a:ext>
                </a:extLst>
              </p:cNvPr>
              <p:cNvSpPr>
                <a:spLocks noGrp="1"/>
              </p:cNvSpPr>
              <p:nvPr>
                <p:ph idx="1"/>
              </p:nvPr>
            </p:nvSpPr>
            <p:spPr/>
            <p:txBody>
              <a:bodyPr>
                <a:normAutofit fontScale="77500" lnSpcReduction="20000"/>
              </a:bodyPr>
              <a:lstStyle/>
              <a:p>
                <a:r>
                  <a:rPr lang="en-US" dirty="0"/>
                  <a:t>A Matching Subproblem</a:t>
                </a:r>
              </a:p>
              <a:p>
                <a:pPr lvl="1"/>
                <a:r>
                  <a:rPr lang="en-US" altLang="zh-CN" dirty="0"/>
                  <a:t>If we are given </a:t>
                </a:r>
                <a14:m>
                  <m:oMath xmlns:m="http://schemas.openxmlformats.org/officeDocument/2006/math">
                    <m:r>
                      <a:rPr lang="en-US" altLang="zh-CN" i="1" dirty="0" smtClean="0">
                        <a:latin typeface="Cambria Math" panose="02040503050406030204" pitchFamily="18" charset="0"/>
                      </a:rPr>
                      <m:t>𝐷</m:t>
                    </m:r>
                  </m:oMath>
                </a14:m>
                <a:r>
                  <a:rPr lang="en-US" altLang="zh-CN" dirty="0"/>
                  <a:t> and </a:t>
                </a:r>
                <a14:m>
                  <m:oMath xmlns:m="http://schemas.openxmlformats.org/officeDocument/2006/math">
                    <m:r>
                      <a:rPr lang="en-US" altLang="zh-CN" i="1" dirty="0" smtClean="0">
                        <a:latin typeface="Cambria Math" panose="02040503050406030204" pitchFamily="18" charset="0"/>
                      </a:rPr>
                      <m:t>𝑠</m:t>
                    </m:r>
                  </m:oMath>
                </a14:m>
                <a:r>
                  <a:rPr lang="en-US" altLang="zh-CN" dirty="0"/>
                  <a:t>, can we determine the maximum cardinality of the matching?</a:t>
                </a:r>
              </a:p>
              <a:p>
                <a:pPr lvl="1"/>
                <a:r>
                  <a:rPr lang="en-US" altLang="zh-CN" dirty="0"/>
                  <a:t>Yes. We can use a greedy algorithm: </a:t>
                </a:r>
              </a:p>
              <a:p>
                <a:pPr lvl="2"/>
                <a:r>
                  <a:rPr lang="en-US" altLang="zh-CN" dirty="0"/>
                  <a:t>For every max element remaining in </a:t>
                </a:r>
                <a14:m>
                  <m:oMath xmlns:m="http://schemas.openxmlformats.org/officeDocument/2006/math">
                    <m:r>
                      <a:rPr lang="en-US" altLang="zh-CN" i="1" dirty="0" smtClean="0">
                        <a:latin typeface="Cambria Math" panose="02040503050406030204" pitchFamily="18" charset="0"/>
                      </a:rPr>
                      <m:t>𝑃</m:t>
                    </m:r>
                  </m:oMath>
                </a14:m>
                <a:r>
                  <a:rPr lang="en-US" altLang="zh-CN" dirty="0"/>
                  <a:t>, we try to find the max element in </a:t>
                </a:r>
                <a14:m>
                  <m:oMath xmlns:m="http://schemas.openxmlformats.org/officeDocument/2006/math">
                    <m:r>
                      <a:rPr lang="en-US" altLang="zh-CN" i="1" dirty="0" smtClean="0">
                        <a:latin typeface="Cambria Math" panose="02040503050406030204" pitchFamily="18" charset="0"/>
                      </a:rPr>
                      <m:t>𝑄</m:t>
                    </m:r>
                  </m:oMath>
                </a14:m>
                <a:r>
                  <a:rPr lang="en-US" altLang="zh-CN" dirty="0"/>
                  <a:t> that can be paired with it. </a:t>
                </a:r>
              </a:p>
              <a:p>
                <a:pPr lvl="2"/>
                <a:r>
                  <a:rPr lang="en-US" altLang="zh-CN" dirty="0"/>
                  <a:t>We may prove the correctness of the algorithm by showing that the greedily chosen pair always lead to an optimal answer, otherwise we can make swaps.</a:t>
                </a:r>
              </a:p>
              <a:p>
                <a:pPr lvl="1"/>
                <a:r>
                  <a:rPr lang="en-US" altLang="zh-CN" dirty="0"/>
                  <a:t>We can use some binary-searchable data structure to efficiently find the max element in </a:t>
                </a:r>
                <a14:m>
                  <m:oMath xmlns:m="http://schemas.openxmlformats.org/officeDocument/2006/math">
                    <m:r>
                      <a:rPr lang="en-US" altLang="zh-CN" i="1" dirty="0" smtClean="0">
                        <a:latin typeface="Cambria Math" panose="02040503050406030204" pitchFamily="18" charset="0"/>
                      </a:rPr>
                      <m:t>𝑄</m:t>
                    </m:r>
                  </m:oMath>
                </a14:m>
                <a:r>
                  <a:rPr lang="en-US" altLang="zh-CN" dirty="0"/>
                  <a:t>. Thus the greedy algorithm takes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a:latin typeface="Cambria Math" panose="02040503050406030204" pitchFamily="18" charset="0"/>
                      </a:rPr>
                      <m:t>𝑛</m:t>
                    </m:r>
                    <m:r>
                      <m:rPr>
                        <m:sty m:val="p"/>
                      </m:rPr>
                      <a:rPr lang="en-US" altLang="zh-CN" i="0" dirty="0" err="1">
                        <a:latin typeface="Cambria Math" panose="02040503050406030204" pitchFamily="18" charset="0"/>
                      </a:rPr>
                      <m:t>log</m:t>
                    </m:r>
                    <m:r>
                      <a:rPr lang="en-US" altLang="zh-CN" i="1" dirty="0" err="1">
                        <a:latin typeface="Cambria Math" panose="02040503050406030204" pitchFamily="18" charset="0"/>
                      </a:rPr>
                      <m:t>𝑛</m:t>
                    </m:r>
                    <m:r>
                      <a:rPr lang="en-US" altLang="zh-CN" i="1" dirty="0">
                        <a:latin typeface="Cambria Math" panose="02040503050406030204" pitchFamily="18" charset="0"/>
                      </a:rPr>
                      <m:t>) </m:t>
                    </m:r>
                  </m:oMath>
                </a14:m>
                <a:r>
                  <a:rPr lang="en-US" altLang="zh-CN" dirty="0"/>
                  <a:t>time.</a:t>
                </a:r>
              </a:p>
              <a:p>
                <a:pPr lvl="1"/>
                <a:endParaRPr lang="en-US" altLang="zh-CN" dirty="0"/>
              </a:p>
              <a:p>
                <a:r>
                  <a:rPr lang="en-US" dirty="0"/>
                  <a:t>Finding the Minimum </a:t>
                </a:r>
                <a14:m>
                  <m:oMath xmlns:m="http://schemas.openxmlformats.org/officeDocument/2006/math">
                    <m:r>
                      <a:rPr lang="en-US" i="1" dirty="0" smtClean="0">
                        <a:latin typeface="Cambria Math" panose="02040503050406030204" pitchFamily="18" charset="0"/>
                      </a:rPr>
                      <m:t>𝐷</m:t>
                    </m:r>
                  </m:oMath>
                </a14:m>
                <a:endParaRPr lang="en-US" dirty="0"/>
              </a:p>
              <a:p>
                <a:pPr lvl="1"/>
                <a:r>
                  <a:rPr lang="en-US" altLang="zh-CN" dirty="0"/>
                  <a:t>With</a:t>
                </a:r>
                <a:r>
                  <a:rPr lang="zh-CN" altLang="en-US" dirty="0"/>
                  <a:t> </a:t>
                </a:r>
                <a:r>
                  <a:rPr lang="en-US" altLang="zh-CN" dirty="0"/>
                  <a:t>the</a:t>
                </a:r>
                <a:r>
                  <a:rPr lang="zh-CN" altLang="en-US" dirty="0"/>
                  <a:t> </a:t>
                </a:r>
                <a:r>
                  <a:rPr lang="en-US" altLang="zh-CN" dirty="0"/>
                  <a:t>greedy</a:t>
                </a:r>
                <a:r>
                  <a:rPr lang="zh-CN" altLang="en-US" dirty="0"/>
                  <a:t> </a:t>
                </a:r>
                <a:r>
                  <a:rPr lang="en-US" altLang="zh-CN" dirty="0"/>
                  <a:t>algorithm</a:t>
                </a:r>
                <a:r>
                  <a:rPr lang="zh-CN" altLang="en-US" dirty="0"/>
                  <a:t> </a:t>
                </a:r>
                <a:r>
                  <a:rPr lang="en-US" altLang="zh-CN" dirty="0"/>
                  <a:t>we</a:t>
                </a:r>
                <a:r>
                  <a:rPr lang="zh-CN" altLang="en-US" dirty="0"/>
                  <a:t> </a:t>
                </a:r>
                <a:r>
                  <a:rPr lang="en-US" altLang="zh-CN" dirty="0"/>
                  <a:t>can</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the</a:t>
                </a:r>
                <a:r>
                  <a:rPr lang="zh-CN" altLang="en-US" dirty="0"/>
                  <a:t> </a:t>
                </a:r>
                <a:r>
                  <a:rPr lang="en-US" altLang="zh-CN" dirty="0"/>
                  <a:t>minimum</a:t>
                </a:r>
                <a:r>
                  <a:rPr lang="zh-CN" altLang="en-US" dirty="0"/>
                  <a:t> </a:t>
                </a:r>
                <a14:m>
                  <m:oMath xmlns:m="http://schemas.openxmlformats.org/officeDocument/2006/math">
                    <m:r>
                      <a:rPr lang="en-US" altLang="zh-CN" i="1" dirty="0" smtClean="0">
                        <a:latin typeface="Cambria Math" panose="02040503050406030204" pitchFamily="18" charset="0"/>
                      </a:rPr>
                      <m:t>𝐷</m:t>
                    </m:r>
                  </m:oMath>
                </a14:m>
                <a:r>
                  <a:rPr lang="zh-CN" altLang="en-US" dirty="0"/>
                  <a:t> </a:t>
                </a:r>
                <a:r>
                  <a:rPr lang="en-US" altLang="zh-CN" dirty="0"/>
                  <a:t>that</a:t>
                </a:r>
                <a:r>
                  <a:rPr lang="zh-CN" altLang="en-US" dirty="0"/>
                  <a:t> </a:t>
                </a:r>
                <a:r>
                  <a:rPr lang="en-US" altLang="zh-CN" dirty="0"/>
                  <a:t>gives</a:t>
                </a:r>
                <a:r>
                  <a:rPr lang="zh-CN" altLang="en-US" dirty="0"/>
                  <a:t> </a:t>
                </a:r>
                <a:r>
                  <a:rPr lang="en-US" altLang="zh-CN" dirty="0"/>
                  <a:t>us</a:t>
                </a:r>
                <a:r>
                  <a:rPr lang="zh-CN" altLang="en-US" dirty="0"/>
                  <a:t> </a:t>
                </a:r>
                <a:r>
                  <a:rPr lang="en-US" altLang="zh-CN" dirty="0"/>
                  <a:t>a</a:t>
                </a:r>
                <a:r>
                  <a:rPr lang="zh-CN" altLang="en-US" dirty="0"/>
                  <a:t> </a:t>
                </a:r>
                <a:r>
                  <a:rPr lang="en-US" altLang="zh-CN" dirty="0"/>
                  <a:t>matching</a:t>
                </a:r>
                <a:r>
                  <a:rPr lang="zh-CN" altLang="en-US" dirty="0"/>
                  <a:t> </a:t>
                </a:r>
                <a:r>
                  <a:rPr lang="en-US" altLang="zh-CN" dirty="0"/>
                  <a:t>with</a:t>
                </a:r>
                <a:r>
                  <a:rPr lang="zh-CN" altLang="en-US" dirty="0"/>
                  <a:t> </a:t>
                </a:r>
                <a:r>
                  <a:rPr lang="en-US" altLang="zh-CN" dirty="0"/>
                  <a:t>a</a:t>
                </a:r>
                <a:r>
                  <a:rPr lang="zh-CN" altLang="en-US" dirty="0"/>
                  <a:t> </a:t>
                </a:r>
                <a:r>
                  <a:rPr lang="en-US" altLang="zh-CN" dirty="0"/>
                  <a:t>cardinality</a:t>
                </a:r>
                <a:r>
                  <a:rPr lang="zh-CN" altLang="en-US" dirty="0"/>
                  <a:t> </a:t>
                </a:r>
                <a:r>
                  <a:rPr lang="en-US" altLang="zh-CN" dirty="0"/>
                  <a:t>of</a:t>
                </a:r>
                <a:r>
                  <a:rPr lang="zh-CN" altLang="en-US" dirty="0"/>
                  <a:t> </a:t>
                </a:r>
                <a:r>
                  <a:rPr lang="en-US" altLang="zh-CN" dirty="0"/>
                  <a:t>at</a:t>
                </a:r>
                <a:r>
                  <a:rPr lang="zh-CN" altLang="en-US" dirty="0"/>
                  <a:t> </a:t>
                </a:r>
                <a:r>
                  <a:rPr lang="en-US" altLang="zh-CN" dirty="0"/>
                  <a:t>least</a:t>
                </a:r>
                <a:r>
                  <a:rPr lang="zh-CN" altLang="en-US" dirty="0"/>
                  <a:t> </a:t>
                </a:r>
                <a:r>
                  <a:rPr lang="en-US" altLang="zh-CN" dirty="0"/>
                  <a:t>n.</a:t>
                </a:r>
              </a:p>
              <a:p>
                <a:pPr lvl="1"/>
                <a:r>
                  <a:rPr lang="en-US" altLang="zh-CN" dirty="0"/>
                  <a:t>Then</a:t>
                </a:r>
                <a:r>
                  <a:rPr lang="zh-CN" altLang="en-US" dirty="0"/>
                  <a:t> </a:t>
                </a:r>
                <a:r>
                  <a:rPr lang="en-US" altLang="zh-CN" dirty="0"/>
                  <a:t>entire</a:t>
                </a:r>
                <a:r>
                  <a:rPr lang="zh-CN" altLang="en-US" dirty="0"/>
                  <a:t> </a:t>
                </a:r>
                <a:r>
                  <a:rPr lang="en-US" altLang="zh-CN" dirty="0"/>
                  <a:t>algorithm</a:t>
                </a:r>
                <a:r>
                  <a:rPr lang="zh-CN" altLang="en-US" dirty="0"/>
                  <a:t> </a:t>
                </a:r>
                <a:r>
                  <a:rPr lang="en-US" altLang="zh-CN" dirty="0"/>
                  <a:t>runs</a:t>
                </a:r>
                <a:r>
                  <a:rPr lang="zh-CN" altLang="en-US" dirty="0"/>
                  <a:t> </a:t>
                </a:r>
                <a:r>
                  <a:rPr lang="en-US" altLang="zh-CN" dirty="0"/>
                  <a:t>in</a:t>
                </a:r>
                <a:r>
                  <a:rPr lang="zh-CN" altLang="en-US"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a:latin typeface="Cambria Math" panose="02040503050406030204" pitchFamily="18" charset="0"/>
                      </a:rPr>
                      <m:t>𝑛</m:t>
                    </m:r>
                    <m:r>
                      <m:rPr>
                        <m:sty m:val="p"/>
                      </m:rPr>
                      <a:rPr lang="en-US" altLang="zh-CN" i="0" dirty="0" err="1">
                        <a:latin typeface="Cambria Math" panose="02040503050406030204" pitchFamily="18" charset="0"/>
                      </a:rPr>
                      <m:t>log</m:t>
                    </m:r>
                    <m:r>
                      <a:rPr lang="en-US" altLang="zh-CN" i="1" dirty="0" err="1">
                        <a:latin typeface="Cambria Math" panose="02040503050406030204" pitchFamily="18" charset="0"/>
                      </a:rPr>
                      <m:t>𝑛</m:t>
                    </m:r>
                    <m:r>
                      <a:rPr lang="zh-CN" altLang="en-US" i="1" dirty="0" smtClean="0">
                        <a:latin typeface="Cambria Math" panose="02040503050406030204" pitchFamily="18" charset="0"/>
                      </a:rPr>
                      <m:t>∙</m:t>
                    </m:r>
                    <m:r>
                      <m:rPr>
                        <m:sty m:val="p"/>
                      </m:rPr>
                      <a:rPr lang="en-US" altLang="zh-CN" i="0" dirty="0" err="1">
                        <a:latin typeface="Cambria Math" panose="02040503050406030204" pitchFamily="18" charset="0"/>
                      </a:rPr>
                      <m:t>log</m:t>
                    </m:r>
                    <m:r>
                      <a:rPr lang="en-US" altLang="zh-CN" i="1" dirty="0" err="1">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 </m:t>
                    </m:r>
                  </m:oMath>
                </a14:m>
                <a:r>
                  <a:rPr lang="en-US" altLang="zh-CN" dirty="0"/>
                  <a:t>time,</a:t>
                </a:r>
                <a:r>
                  <a:rPr lang="zh-CN" altLang="en-US" dirty="0"/>
                  <a:t> </a:t>
                </a:r>
                <a:r>
                  <a:rPr lang="en-US" altLang="zh-CN" dirty="0"/>
                  <a:t>where</a:t>
                </a:r>
                <a:r>
                  <a:rPr lang="zh-CN" altLang="en-US" dirty="0"/>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𝐷</m:t>
                    </m:r>
                    <m:r>
                      <a:rPr lang="en-US" altLang="zh-CN" i="1" dirty="0" smtClean="0">
                        <a:latin typeface="Cambria Math" panose="02040503050406030204" pitchFamily="18" charset="0"/>
                        <a:ea typeface="Cambria Math" panose="02040503050406030204" pitchFamily="18" charset="0"/>
                      </a:rPr>
                      <m:t>≤</m:t>
                    </m:r>
                    <m:sSup>
                      <m:sSupPr>
                        <m:ctrlPr>
                          <a:rPr lang="en-US" altLang="zh-CN"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9</m:t>
                        </m:r>
                      </m:sup>
                    </m:sSup>
                  </m:oMath>
                </a14:m>
                <a:r>
                  <a:rPr lang="en-US" altLang="zh-CN" dirty="0"/>
                  <a:t>.</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12E5AF30-F105-4078-A9DE-1E72C18EAE47}"/>
                  </a:ext>
                </a:extLst>
              </p:cNvPr>
              <p:cNvSpPr>
                <a:spLocks noGrp="1" noRot="1" noChangeAspect="1" noMove="1" noResize="1" noEditPoints="1" noAdjustHandles="1" noChangeArrowheads="1" noChangeShapeType="1" noTextEdit="1"/>
              </p:cNvSpPr>
              <p:nvPr>
                <p:ph idx="1"/>
              </p:nvPr>
            </p:nvSpPr>
            <p:spPr>
              <a:blipFill>
                <a:blip r:embed="rId2"/>
                <a:stretch>
                  <a:fillRect t="-1713" b="-2372"/>
                </a:stretch>
              </a:blipFill>
            </p:spPr>
            <p:txBody>
              <a:bodyPr/>
              <a:lstStyle/>
              <a:p>
                <a:r>
                  <a:rPr lang="en-US">
                    <a:noFill/>
                  </a:rPr>
                  <a:t> </a:t>
                </a:r>
              </a:p>
            </p:txBody>
          </p:sp>
        </mc:Fallback>
      </mc:AlternateContent>
    </p:spTree>
    <p:extLst>
      <p:ext uri="{BB962C8B-B14F-4D97-AF65-F5344CB8AC3E}">
        <p14:creationId xmlns:p14="http://schemas.microsoft.com/office/powerpoint/2010/main" val="192642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BCA1-04B0-4755-8966-A805F3002479}"/>
              </a:ext>
            </a:extLst>
          </p:cNvPr>
          <p:cNvSpPr>
            <a:spLocks noGrp="1"/>
          </p:cNvSpPr>
          <p:nvPr>
            <p:ph type="title"/>
          </p:nvPr>
        </p:nvSpPr>
        <p:spPr/>
        <p:txBody>
          <a:bodyPr/>
          <a:lstStyle/>
          <a:p>
            <a:r>
              <a:rPr lang="en-US" dirty="0"/>
              <a:t>Letter Wheels</a:t>
            </a:r>
          </a:p>
        </p:txBody>
      </p:sp>
      <p:sp>
        <p:nvSpPr>
          <p:cNvPr id="3" name="Content Placeholder 2">
            <a:extLst>
              <a:ext uri="{FF2B5EF4-FFF2-40B4-BE49-F238E27FC236}">
                <a16:creationId xmlns:a16="http://schemas.microsoft.com/office/drawing/2014/main" id="{573FDB09-2C52-4B3D-95D5-C597D1A169E3}"/>
              </a:ext>
            </a:extLst>
          </p:cNvPr>
          <p:cNvSpPr>
            <a:spLocks noGrp="1"/>
          </p:cNvSpPr>
          <p:nvPr>
            <p:ph idx="1"/>
          </p:nvPr>
        </p:nvSpPr>
        <p:spPr/>
        <p:txBody>
          <a:bodyPr>
            <a:normAutofit fontScale="92500" lnSpcReduction="20000"/>
          </a:bodyPr>
          <a:lstStyle/>
          <a:p>
            <a:r>
              <a:rPr lang="en-US" dirty="0"/>
              <a:t>There are three horizontal wheels of letters stacked one on top of the other, all with the same number of columns.</a:t>
            </a:r>
          </a:p>
          <a:p>
            <a:pPr lvl="1"/>
            <a:r>
              <a:rPr lang="en-US" dirty="0"/>
              <a:t>All wheels have one letter, either </a:t>
            </a:r>
            <a:r>
              <a:rPr lang="en-US" b="1" dirty="0">
                <a:latin typeface="Courier New" panose="02070309020205020404" pitchFamily="49" charset="0"/>
                <a:cs typeface="Courier New" panose="02070309020205020404" pitchFamily="49" charset="0"/>
              </a:rPr>
              <a:t>A</a:t>
            </a:r>
            <a:r>
              <a:rPr lang="en-US" dirty="0"/>
              <a:t>, </a:t>
            </a:r>
            <a:r>
              <a:rPr lang="en-US" b="1" dirty="0">
                <a:latin typeface="Courier New" panose="02070309020205020404" pitchFamily="49" charset="0"/>
                <a:cs typeface="Courier New" panose="02070309020205020404" pitchFamily="49" charset="0"/>
              </a:rPr>
              <a:t>B</a:t>
            </a:r>
            <a:r>
              <a:rPr lang="en-US" dirty="0"/>
              <a:t>, or </a:t>
            </a:r>
            <a:r>
              <a:rPr lang="en-US" b="1" dirty="0">
                <a:latin typeface="Courier New" panose="02070309020205020404" pitchFamily="49" charset="0"/>
                <a:cs typeface="Courier New" panose="02070309020205020404" pitchFamily="49" charset="0"/>
              </a:rPr>
              <a:t>C</a:t>
            </a:r>
            <a:r>
              <a:rPr lang="en-US" dirty="0"/>
              <a:t>, in each of its columns on the edge of the wheel.</a:t>
            </a:r>
          </a:p>
          <a:p>
            <a:pPr lvl="1"/>
            <a:r>
              <a:rPr lang="en-US" dirty="0"/>
              <a:t>You may rotate the wheels to adjust the positions of the letters.</a:t>
            </a:r>
          </a:p>
          <a:p>
            <a:pPr lvl="2"/>
            <a:r>
              <a:rPr lang="en-US" dirty="0"/>
              <a:t>In a single </a:t>
            </a:r>
            <a:r>
              <a:rPr lang="en-US" i="1" dirty="0" err="1"/>
              <a:t>rotation</a:t>
            </a:r>
            <a:r>
              <a:rPr lang="en-US" dirty="0" err="1"/>
              <a:t>,you</a:t>
            </a:r>
            <a:r>
              <a:rPr lang="en-US" dirty="0"/>
              <a:t> can rotate any single wheel to the right or to the left by one column.</a:t>
            </a:r>
          </a:p>
          <a:p>
            <a:pPr lvl="1"/>
            <a:r>
              <a:rPr lang="en-US" dirty="0"/>
              <a:t>The wheels are round, of course, so the first column and last column are adjacent.</a:t>
            </a:r>
          </a:p>
          <a:p>
            <a:pPr lvl="1"/>
            <a:endParaRPr lang="en-US" dirty="0"/>
          </a:p>
          <a:p>
            <a:r>
              <a:rPr lang="en-US" dirty="0"/>
              <a:t>What’s the fewest possible </a:t>
            </a:r>
            <a:r>
              <a:rPr lang="en-US" i="1" dirty="0"/>
              <a:t>rotations</a:t>
            </a:r>
            <a:r>
              <a:rPr lang="en-US" dirty="0"/>
              <a:t> </a:t>
            </a:r>
          </a:p>
          <a:p>
            <a:pPr lvl="1"/>
            <a:r>
              <a:rPr lang="en-US" dirty="0"/>
              <a:t>so that every column has three distinct letters?</a:t>
            </a:r>
          </a:p>
        </p:txBody>
      </p:sp>
      <p:grpSp>
        <p:nvGrpSpPr>
          <p:cNvPr id="4" name="Group 3">
            <a:extLst>
              <a:ext uri="{FF2B5EF4-FFF2-40B4-BE49-F238E27FC236}">
                <a16:creationId xmlns:a16="http://schemas.microsoft.com/office/drawing/2014/main" id="{C8604317-4FD3-4D6F-8693-BAF972864514}"/>
              </a:ext>
            </a:extLst>
          </p:cNvPr>
          <p:cNvGrpSpPr/>
          <p:nvPr/>
        </p:nvGrpSpPr>
        <p:grpSpPr>
          <a:xfrm>
            <a:off x="9757215" y="5976550"/>
            <a:ext cx="1344678" cy="424250"/>
            <a:chOff x="7153864" y="4602430"/>
            <a:chExt cx="1344678" cy="460374"/>
          </a:xfrm>
        </p:grpSpPr>
        <p:sp>
          <p:nvSpPr>
            <p:cNvPr id="5" name="Oval 4">
              <a:extLst>
                <a:ext uri="{FF2B5EF4-FFF2-40B4-BE49-F238E27FC236}">
                  <a16:creationId xmlns:a16="http://schemas.microsoft.com/office/drawing/2014/main" id="{F1F03EE8-7213-4A4A-8A96-4A0DE504F4E5}"/>
                </a:ext>
              </a:extLst>
            </p:cNvPr>
            <p:cNvSpPr/>
            <p:nvPr/>
          </p:nvSpPr>
          <p:spPr>
            <a:xfrm>
              <a:off x="7206929" y="4693472"/>
              <a:ext cx="1200265" cy="36933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54BA95-8445-47C7-96A1-ACE6EC2986BD}"/>
                </a:ext>
              </a:extLst>
            </p:cNvPr>
            <p:cNvSpPr/>
            <p:nvPr/>
          </p:nvSpPr>
          <p:spPr>
            <a:xfrm>
              <a:off x="7153864" y="4602430"/>
              <a:ext cx="1344678" cy="27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2C001CE-9836-4883-9445-4FE8D3CB5D63}"/>
              </a:ext>
            </a:extLst>
          </p:cNvPr>
          <p:cNvSpPr txBox="1"/>
          <p:nvPr/>
        </p:nvSpPr>
        <p:spPr>
          <a:xfrm>
            <a:off x="9810283" y="5320090"/>
            <a:ext cx="1200265" cy="369332"/>
          </a:xfrm>
          <a:prstGeom prst="rect">
            <a:avLst/>
          </a:prstGeom>
          <a:noFill/>
        </p:spPr>
        <p:txBody>
          <a:bodyPr wrap="none" rtlCol="0">
            <a:prstTxWarp prst="textCanDown">
              <a:avLst>
                <a:gd name="adj" fmla="val 33333"/>
              </a:avLst>
            </a:prstTxWarp>
            <a:spAutoFit/>
          </a:bodyPr>
          <a:lstStyle/>
          <a:p>
            <a:r>
              <a:rPr lang="en-US" dirty="0"/>
              <a:t>ABCCBAAC</a:t>
            </a:r>
          </a:p>
        </p:txBody>
      </p:sp>
      <p:sp>
        <p:nvSpPr>
          <p:cNvPr id="8" name="TextBox 7">
            <a:extLst>
              <a:ext uri="{FF2B5EF4-FFF2-40B4-BE49-F238E27FC236}">
                <a16:creationId xmlns:a16="http://schemas.microsoft.com/office/drawing/2014/main" id="{21C6EFB5-C479-47E0-8FE5-35A7790A7C62}"/>
              </a:ext>
            </a:extLst>
          </p:cNvPr>
          <p:cNvSpPr txBox="1"/>
          <p:nvPr/>
        </p:nvSpPr>
        <p:spPr>
          <a:xfrm>
            <a:off x="9810281" y="5637014"/>
            <a:ext cx="1200265" cy="369332"/>
          </a:xfrm>
          <a:prstGeom prst="rect">
            <a:avLst/>
          </a:prstGeom>
          <a:noFill/>
        </p:spPr>
        <p:txBody>
          <a:bodyPr wrap="none" rtlCol="0">
            <a:prstTxWarp prst="textCanDown">
              <a:avLst>
                <a:gd name="adj" fmla="val 33333"/>
              </a:avLst>
            </a:prstTxWarp>
            <a:spAutoFit/>
          </a:bodyPr>
          <a:lstStyle/>
          <a:p>
            <a:r>
              <a:rPr lang="en-US" dirty="0"/>
              <a:t>BABBCCAC</a:t>
            </a:r>
          </a:p>
        </p:txBody>
      </p:sp>
      <p:sp>
        <p:nvSpPr>
          <p:cNvPr id="9" name="TextBox 8">
            <a:extLst>
              <a:ext uri="{FF2B5EF4-FFF2-40B4-BE49-F238E27FC236}">
                <a16:creationId xmlns:a16="http://schemas.microsoft.com/office/drawing/2014/main" id="{F64D34EB-EC7B-46CC-8580-8B4C1EF699D3}"/>
              </a:ext>
            </a:extLst>
          </p:cNvPr>
          <p:cNvSpPr txBox="1"/>
          <p:nvPr/>
        </p:nvSpPr>
        <p:spPr>
          <a:xfrm>
            <a:off x="9810282" y="5964654"/>
            <a:ext cx="1200265" cy="369332"/>
          </a:xfrm>
          <a:prstGeom prst="rect">
            <a:avLst/>
          </a:prstGeom>
          <a:noFill/>
        </p:spPr>
        <p:txBody>
          <a:bodyPr wrap="none" rtlCol="0">
            <a:prstTxWarp prst="textCanDown">
              <a:avLst>
                <a:gd name="adj" fmla="val 33333"/>
              </a:avLst>
            </a:prstTxWarp>
            <a:spAutoFit/>
          </a:bodyPr>
          <a:lstStyle/>
          <a:p>
            <a:r>
              <a:rPr lang="en-US" dirty="0"/>
              <a:t>CACABBAB</a:t>
            </a:r>
          </a:p>
        </p:txBody>
      </p:sp>
      <p:sp>
        <p:nvSpPr>
          <p:cNvPr id="10" name="Oval 9">
            <a:extLst>
              <a:ext uri="{FF2B5EF4-FFF2-40B4-BE49-F238E27FC236}">
                <a16:creationId xmlns:a16="http://schemas.microsoft.com/office/drawing/2014/main" id="{852D5BB4-8C6A-4601-AC15-8A089D06BA45}"/>
              </a:ext>
            </a:extLst>
          </p:cNvPr>
          <p:cNvSpPr/>
          <p:nvPr/>
        </p:nvSpPr>
        <p:spPr>
          <a:xfrm>
            <a:off x="9810281" y="5059942"/>
            <a:ext cx="1200265" cy="369332"/>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E4DB36F-41D2-4B32-AEF6-165378034551}"/>
              </a:ext>
            </a:extLst>
          </p:cNvPr>
          <p:cNvSpPr/>
          <p:nvPr/>
        </p:nvSpPr>
        <p:spPr>
          <a:xfrm>
            <a:off x="10287583" y="5201418"/>
            <a:ext cx="245660" cy="1057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28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r>
              <a:rPr lang="en-US" dirty="0"/>
              <a:t>Letter Wheels (1 of 5)</a:t>
            </a:r>
            <a:endParaRPr dirty="0"/>
          </a:p>
        </p:txBody>
      </p:sp>
      <mc:AlternateContent xmlns:mc="http://schemas.openxmlformats.org/markup-compatibility/2006" xmlns:a14="http://schemas.microsoft.com/office/drawing/2010/main">
        <mc:Choice Requires="a14">
          <p:sp>
            <p:nvSpPr>
              <p:cNvPr id="61" name="Google Shape;61;p14"/>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285750" indent="-285750">
                  <a:spcBef>
                    <a:spcPts val="0"/>
                  </a:spcBef>
                </a:pPr>
                <a:r>
                  <a:rPr lang="en-US" b="1" dirty="0">
                    <a:latin typeface="+mn-lt"/>
                    <a:cs typeface="Courier New" panose="02070309020205020404" pitchFamily="49" charset="0"/>
                  </a:rPr>
                  <a:t>Call the three wheels </a:t>
                </a:r>
                <a14:m>
                  <m:oMath xmlns:m="http://schemas.openxmlformats.org/officeDocument/2006/math">
                    <m:r>
                      <a:rPr lang="en-US" b="1" i="1" dirty="0" smtClean="0">
                        <a:latin typeface="Cambria Math" panose="02040503050406030204" pitchFamily="18" charset="0"/>
                        <a:cs typeface="Courier New" panose="02070309020205020404" pitchFamily="49" charset="0"/>
                      </a:rPr>
                      <m:t>𝒂</m:t>
                    </m:r>
                  </m:oMath>
                </a14:m>
                <a:r>
                  <a:rPr lang="en-US" b="1" dirty="0">
                    <a:latin typeface="+mn-lt"/>
                    <a:cs typeface="Courier New" panose="02070309020205020404" pitchFamily="49" charset="0"/>
                  </a:rPr>
                  <a:t>, </a:t>
                </a:r>
                <a14:m>
                  <m:oMath xmlns:m="http://schemas.openxmlformats.org/officeDocument/2006/math">
                    <m:r>
                      <a:rPr lang="en-US" b="1" i="1" dirty="0" smtClean="0">
                        <a:latin typeface="Cambria Math" panose="02040503050406030204" pitchFamily="18" charset="0"/>
                        <a:cs typeface="Courier New" panose="02070309020205020404" pitchFamily="49" charset="0"/>
                      </a:rPr>
                      <m:t>𝒃</m:t>
                    </m:r>
                  </m:oMath>
                </a14:m>
                <a:r>
                  <a:rPr lang="en-US" b="1" dirty="0">
                    <a:latin typeface="+mn-lt"/>
                    <a:cs typeface="Courier New" panose="02070309020205020404" pitchFamily="49" charset="0"/>
                  </a:rPr>
                  <a:t> and </a:t>
                </a:r>
                <a14:m>
                  <m:oMath xmlns:m="http://schemas.openxmlformats.org/officeDocument/2006/math">
                    <m:r>
                      <a:rPr lang="en-US" b="1" i="1" dirty="0" smtClean="0">
                        <a:latin typeface="Cambria Math" panose="02040503050406030204" pitchFamily="18" charset="0"/>
                        <a:cs typeface="Courier New" panose="02070309020205020404" pitchFamily="49" charset="0"/>
                      </a:rPr>
                      <m:t>𝒄</m:t>
                    </m:r>
                  </m:oMath>
                </a14:m>
                <a:endParaRPr lang="en-US" b="1" dirty="0">
                  <a:latin typeface="+mn-lt"/>
                  <a:cs typeface="Courier New" panose="02070309020205020404" pitchFamily="49" charset="0"/>
                </a:endParaRPr>
              </a:p>
              <a:p>
                <a:pPr marL="285750" indent="-285750">
                  <a:spcBef>
                    <a:spcPts val="0"/>
                  </a:spcBef>
                </a:pPr>
                <a:r>
                  <a:rPr lang="en-US" b="1" dirty="0">
                    <a:latin typeface="+mn-lt"/>
                    <a:cs typeface="Courier New" panose="02070309020205020404" pitchFamily="49" charset="0"/>
                  </a:rPr>
                  <a:t>The Simple Solution:</a:t>
                </a:r>
              </a:p>
              <a:p>
                <a:pPr marL="0" indent="0">
                  <a:spcBef>
                    <a:spcPts val="0"/>
                  </a:spcBef>
                  <a:buNone/>
                </a:pPr>
                <a:endParaRPr lang="en" sz="1800" b="1" dirty="0">
                  <a:latin typeface="Courier New" panose="02070309020205020404" pitchFamily="49" charset="0"/>
                  <a:cs typeface="Courier New" panose="02070309020205020404" pitchFamily="49" charset="0"/>
                </a:endParaRPr>
              </a:p>
              <a:p>
                <a:pPr marL="0" indent="0">
                  <a:spcBef>
                    <a:spcPts val="0"/>
                  </a:spcBef>
                  <a:buNone/>
                </a:pPr>
                <a:r>
                  <a:rPr lang="en" sz="1800" b="1" dirty="0">
                    <a:latin typeface="Courier New" panose="02070309020205020404" pitchFamily="49" charset="0"/>
                    <a:cs typeface="Courier New" panose="02070309020205020404" pitchFamily="49" charset="0"/>
                  </a:rPr>
                  <a:t>For (delta_ab in 0..n-1)</a:t>
                </a:r>
                <a:endParaRPr sz="1800" b="1" dirty="0">
                  <a:latin typeface="Courier New" panose="02070309020205020404" pitchFamily="49" charset="0"/>
                  <a:cs typeface="Courier New" panose="02070309020205020404" pitchFamily="49" charset="0"/>
                </a:endParaRPr>
              </a:p>
              <a:p>
                <a:pPr marL="0" indent="0">
                  <a:spcBef>
                    <a:spcPts val="0"/>
                  </a:spcBef>
                  <a:buNone/>
                </a:pPr>
                <a:r>
                  <a:rPr lang="en" sz="1800" b="1" dirty="0">
                    <a:latin typeface="Courier New" panose="02070309020205020404" pitchFamily="49" charset="0"/>
                    <a:cs typeface="Courier New" panose="02070309020205020404" pitchFamily="49" charset="0"/>
                  </a:rPr>
                  <a:t>   If (good(a, b, delta_ab))</a:t>
                </a:r>
                <a:endParaRPr sz="1800" b="1" dirty="0">
                  <a:latin typeface="Courier New" panose="02070309020205020404" pitchFamily="49" charset="0"/>
                  <a:cs typeface="Courier New" panose="02070309020205020404" pitchFamily="49" charset="0"/>
                </a:endParaRPr>
              </a:p>
              <a:p>
                <a:pPr marL="0" indent="0">
                  <a:spcBef>
                    <a:spcPts val="0"/>
                  </a:spcBef>
                  <a:buNone/>
                </a:pPr>
                <a:r>
                  <a:rPr lang="en" sz="1800" b="1" dirty="0">
                    <a:latin typeface="Courier New" panose="02070309020205020404" pitchFamily="49" charset="0"/>
                    <a:cs typeface="Courier New" panose="02070309020205020404" pitchFamily="49" charset="0"/>
                  </a:rPr>
                  <a:t>      For (delta_bc in 0..n-1)</a:t>
                </a:r>
                <a:endParaRPr sz="1800" b="1" dirty="0">
                  <a:latin typeface="Courier New" panose="02070309020205020404" pitchFamily="49" charset="0"/>
                  <a:cs typeface="Courier New" panose="02070309020205020404" pitchFamily="49" charset="0"/>
                </a:endParaRPr>
              </a:p>
              <a:p>
                <a:pPr marL="0" indent="0">
                  <a:spcBef>
                    <a:spcPts val="0"/>
                  </a:spcBef>
                  <a:buNone/>
                </a:pPr>
                <a:r>
                  <a:rPr lang="en" sz="1800" b="1" dirty="0">
                    <a:latin typeface="Courier New" panose="02070309020205020404" pitchFamily="49" charset="0"/>
                    <a:cs typeface="Courier New" panose="02070309020205020404" pitchFamily="49" charset="0"/>
                  </a:rPr>
                  <a:t>         If (good(b, c, delta_bc) &amp;&amp; good(a, c, delta_ab + delta_bc)</a:t>
                </a:r>
                <a:endParaRPr sz="1800" b="1" dirty="0">
                  <a:latin typeface="Courier New" panose="02070309020205020404" pitchFamily="49" charset="0"/>
                  <a:cs typeface="Courier New" panose="02070309020205020404" pitchFamily="49" charset="0"/>
                </a:endParaRPr>
              </a:p>
              <a:p>
                <a:pPr marL="0" indent="0">
                  <a:spcBef>
                    <a:spcPts val="0"/>
                  </a:spcBef>
                  <a:buNone/>
                </a:pPr>
                <a:r>
                  <a:rPr lang="en" sz="1800" b="1" dirty="0">
                    <a:latin typeface="Courier New" panose="02070309020205020404" pitchFamily="49" charset="0"/>
                    <a:cs typeface="Courier New" panose="02070309020205020404" pitchFamily="49" charset="0"/>
                  </a:rPr>
                  <a:t>            Result min= bestcost(delta_ab, delta_bc)</a:t>
                </a:r>
              </a:p>
              <a:p>
                <a:pPr marL="0" indent="0">
                  <a:spcBef>
                    <a:spcPts val="0"/>
                  </a:spcBef>
                  <a:buNone/>
                </a:pPr>
                <a:endParaRPr lang="en" sz="1800" b="1" dirty="0">
                  <a:latin typeface="Courier New" panose="02070309020205020404" pitchFamily="49" charset="0"/>
                  <a:cs typeface="Courier New" panose="02070309020205020404" pitchFamily="49" charset="0"/>
                </a:endParaRPr>
              </a:p>
              <a:p>
                <a:pPr marL="285750" indent="-285750">
                  <a:spcBef>
                    <a:spcPts val="0"/>
                  </a:spcBef>
                </a:pPr>
                <a:r>
                  <a:rPr lang="en" b="1" dirty="0">
                    <a:latin typeface="+mn-lt"/>
                    <a:cs typeface="Courier New" panose="02070309020205020404" pitchFamily="49" charset="0"/>
                  </a:rPr>
                  <a:t>In other words, Try all delt</a:t>
                </a:r>
                <a:r>
                  <a:rPr lang="en-US" b="1" dirty="0">
                    <a:latin typeface="+mn-lt"/>
                    <a:cs typeface="Courier New" panose="02070309020205020404" pitchFamily="49" charset="0"/>
                  </a:rPr>
                  <a:t>as between </a:t>
                </a:r>
                <a14:m>
                  <m:oMath xmlns:m="http://schemas.openxmlformats.org/officeDocument/2006/math">
                    <m:r>
                      <a:rPr lang="en-US" b="1" i="1" dirty="0" smtClean="0">
                        <a:latin typeface="Cambria Math" panose="02040503050406030204" pitchFamily="18" charset="0"/>
                        <a:cs typeface="Courier New" panose="02070309020205020404" pitchFamily="49" charset="0"/>
                      </a:rPr>
                      <m:t>𝒂</m:t>
                    </m:r>
                  </m:oMath>
                </a14:m>
                <a:r>
                  <a:rPr lang="en-US" b="1" dirty="0">
                    <a:latin typeface="+mn-lt"/>
                    <a:cs typeface="Courier New" panose="02070309020205020404" pitchFamily="49" charset="0"/>
                  </a:rPr>
                  <a:t> and </a:t>
                </a:r>
                <a14:m>
                  <m:oMath xmlns:m="http://schemas.openxmlformats.org/officeDocument/2006/math">
                    <m:r>
                      <a:rPr lang="en-US" b="1" i="1" dirty="0" smtClean="0">
                        <a:latin typeface="Cambria Math" panose="02040503050406030204" pitchFamily="18" charset="0"/>
                        <a:cs typeface="Courier New" panose="02070309020205020404" pitchFamily="49" charset="0"/>
                      </a:rPr>
                      <m:t>𝒃</m:t>
                    </m:r>
                  </m:oMath>
                </a14:m>
                <a:r>
                  <a:rPr lang="en-US" b="1" dirty="0">
                    <a:latin typeface="+mn-lt"/>
                    <a:cs typeface="Courier New" panose="02070309020205020404" pitchFamily="49" charset="0"/>
                  </a:rPr>
                  <a:t>, and all deltas between </a:t>
                </a:r>
                <a14:m>
                  <m:oMath xmlns:m="http://schemas.openxmlformats.org/officeDocument/2006/math">
                    <m:r>
                      <a:rPr lang="en-US" b="1" i="1" dirty="0" smtClean="0">
                        <a:latin typeface="Cambria Math" panose="02040503050406030204" pitchFamily="18" charset="0"/>
                        <a:cs typeface="Courier New" panose="02070309020205020404" pitchFamily="49" charset="0"/>
                      </a:rPr>
                      <m:t>𝒃</m:t>
                    </m:r>
                  </m:oMath>
                </a14:m>
                <a:r>
                  <a:rPr lang="en-US" b="1" dirty="0">
                    <a:latin typeface="+mn-lt"/>
                    <a:cs typeface="Courier New" panose="02070309020205020404" pitchFamily="49" charset="0"/>
                  </a:rPr>
                  <a:t> and </a:t>
                </a:r>
                <a14:m>
                  <m:oMath xmlns:m="http://schemas.openxmlformats.org/officeDocument/2006/math">
                    <m:r>
                      <a:rPr lang="en-US" b="1" i="1" dirty="0" smtClean="0">
                        <a:latin typeface="Cambria Math" panose="02040503050406030204" pitchFamily="18" charset="0"/>
                        <a:cs typeface="Courier New" panose="02070309020205020404" pitchFamily="49" charset="0"/>
                      </a:rPr>
                      <m:t>𝒄</m:t>
                    </m:r>
                  </m:oMath>
                </a14:m>
                <a:r>
                  <a:rPr lang="en-US" b="1" dirty="0">
                    <a:latin typeface="+mn-lt"/>
                    <a:cs typeface="Courier New" panose="02070309020205020404" pitchFamily="49" charset="0"/>
                  </a:rPr>
                  <a:t>, find the smallest combo that works.</a:t>
                </a:r>
                <a:endParaRPr b="1" dirty="0">
                  <a:latin typeface="+mn-lt"/>
                  <a:cs typeface="Courier New" panose="02070309020205020404" pitchFamily="49" charset="0"/>
                </a:endParaRPr>
              </a:p>
              <a:p>
                <a:pPr marL="0" indent="0">
                  <a:spcBef>
                    <a:spcPts val="2133"/>
                  </a:spcBef>
                  <a:spcAft>
                    <a:spcPts val="2133"/>
                  </a:spcAft>
                  <a:buNone/>
                </a:pPr>
                <a:endParaRPr dirty="0"/>
              </a:p>
            </p:txBody>
          </p:sp>
        </mc:Choice>
        <mc:Fallback xmlns="">
          <p:sp>
            <p:nvSpPr>
              <p:cNvPr id="61" name="Google Shape;61;p14"/>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l="-500" b="-2240"/>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r>
              <a:rPr lang="en-US" dirty="0"/>
              <a:t>Letter Wheels (2 of 5)</a:t>
            </a:r>
            <a:endParaRPr dirty="0"/>
          </a:p>
        </p:txBody>
      </p:sp>
      <mc:AlternateContent xmlns:mc="http://schemas.openxmlformats.org/markup-compatibility/2006" xmlns:a14="http://schemas.microsoft.com/office/drawing/2010/main">
        <mc:Choice Requires="a14">
          <p:sp>
            <p:nvSpPr>
              <p:cNvPr id="67" name="Google Shape;67;p15"/>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rmAutofit fontScale="92500" lnSpcReduction="10000"/>
              </a:bodyPr>
              <a:lstStyle/>
              <a:p>
                <a:pPr marL="457200" indent="-457200"/>
                <a:r>
                  <a:rPr lang="en-US" dirty="0"/>
                  <a:t>Best cost giv</a:t>
                </a:r>
                <a:r>
                  <a:rPr lang="en-US" dirty="0" err="1"/>
                  <a:t>en</a:t>
                </a:r>
                <a:r>
                  <a:rPr lang="en-US" dirty="0"/>
                  <a:t> a pair of deltas</a:t>
                </a:r>
              </a:p>
              <a:p>
                <a:pPr marL="749300" lvl="1" indent="-457200"/>
                <a:r>
                  <a:rPr lang="en-US" dirty="0"/>
                  <a:t>Given </a:t>
                </a:r>
                <a14:m>
                  <m:oMath xmlns:m="http://schemas.openxmlformats.org/officeDocument/2006/math">
                    <m:sSub>
                      <m:sSubPr>
                        <m:ctrlPr>
                          <a:rPr lang="ar-AE" i="1" dirty="0" smtClean="0">
                            <a:latin typeface="Cambria Math" panose="02040503050406030204" pitchFamily="18" charset="0"/>
                          </a:rPr>
                        </m:ctrlPr>
                      </m:sSubPr>
                      <m:e>
                        <m:r>
                          <a:rPr lang="ar-AE" b="0" i="1" dirty="0" smtClean="0">
                            <a:latin typeface="Cambria Math" panose="02040503050406030204" pitchFamily="18" charset="0"/>
                          </a:rPr>
                          <m:t>𝑑</m:t>
                        </m:r>
                      </m:e>
                      <m:sub>
                        <m:r>
                          <a:rPr lang="en-US" b="0" i="1" dirty="0" smtClean="0">
                            <a:latin typeface="Cambria Math" panose="02040503050406030204" pitchFamily="18" charset="0"/>
                          </a:rPr>
                          <m:t>𝑎𝑏</m:t>
                        </m:r>
                      </m:sub>
                    </m:sSub>
                    <m:r>
                      <a:rPr lang="ar-AE" i="1" dirty="0" smtClean="0">
                        <a:latin typeface="Cambria Math" panose="02040503050406030204" pitchFamily="18" charset="0"/>
                      </a:rPr>
                      <m:t> </m:t>
                    </m:r>
                  </m:oMath>
                </a14:m>
                <a:r>
                  <a:rPr lang="en-US" dirty="0"/>
                  <a:t>rotation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𝑏𝑐</m:t>
                        </m:r>
                      </m:sub>
                    </m:sSub>
                    <m:r>
                      <a:rPr lang="en-US" i="1" dirty="0" smtClean="0">
                        <a:latin typeface="Cambria Math" panose="02040503050406030204" pitchFamily="18" charset="0"/>
                      </a:rPr>
                      <m:t> </m:t>
                    </m:r>
                  </m:oMath>
                </a14:m>
                <a:r>
                  <a:rPr lang="en-US" dirty="0"/>
                  <a:t>rotation,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𝑎𝑐</m:t>
                        </m:r>
                      </m:sub>
                    </m:sSub>
                  </m:oMath>
                </a14:m>
                <a:r>
                  <a:rPr lang="en-US" dirty="0"/>
                  <a:t>rotation is just their sum (modulo n).  </a:t>
                </a:r>
              </a:p>
              <a:p>
                <a:pPr marL="1014413" lvl="2" indent="-457200"/>
                <a:r>
                  <a:rPr lang="en-US" dirty="0"/>
                  <a:t>Define </a:t>
                </a:r>
                <a14:m>
                  <m:oMath xmlns:m="http://schemas.openxmlformats.org/officeDocument/2006/math">
                    <m:r>
                      <a:rPr lang="en-US" i="1" dirty="0" smtClean="0">
                        <a:latin typeface="Cambria Math" panose="02040503050406030204" pitchFamily="18" charset="0"/>
                      </a:rPr>
                      <m:t>𝑛𝑜𝑟𝑚</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oMath>
                </a14:m>
                <a:r>
                  <a:rPr lang="en-US" dirty="0"/>
                  <a:t> as </a:t>
                </a:r>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mod</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m:t>
                    </m:r>
                    <m:r>
                      <a:rPr lang="en-US" b="0"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mod</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endParaRPr lang="en-US" dirty="0"/>
              </a:p>
              <a:p>
                <a:pPr marL="749300" lvl="1" indent="-457200">
                  <a:spcBef>
                    <a:spcPts val="2133"/>
                  </a:spcBef>
                </a:pPr>
                <a:r>
                  <a:rPr lang="en-US" dirty="0"/>
                  <a:t>If we find a solution where the </a:t>
                </a:r>
                <a:r>
                  <a:rPr lang="en-US" dirty="0" err="1"/>
                  <a:t>a</a:t>
                </a:r>
                <a:r>
                  <a:rPr lang="en-US" dirty="0" err="1">
                    <a:sym typeface="Wingdings" panose="05000000000000000000" pitchFamily="2" charset="2"/>
                  </a:rPr>
                  <a:t></a:t>
                </a:r>
                <a:r>
                  <a:rPr lang="en-US" dirty="0" err="1"/>
                  <a:t>b</a:t>
                </a:r>
                <a:r>
                  <a:rPr lang="en-US" dirty="0"/>
                  <a:t> rotation is </a:t>
                </a:r>
                <a14:m>
                  <m:oMath xmlns:m="http://schemas.openxmlformats.org/officeDocument/2006/math">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en-US" i="1" dirty="0">
                            <a:latin typeface="Cambria Math" panose="02040503050406030204" pitchFamily="18" charset="0"/>
                          </a:rPr>
                          <m:t>𝑎𝑏</m:t>
                        </m:r>
                      </m:sub>
                    </m:sSub>
                  </m:oMath>
                </a14:m>
                <a:r>
                  <a:rPr lang="en-US" dirty="0"/>
                  <a:t>, and the </a:t>
                </a:r>
                <a:r>
                  <a:rPr lang="en-US" dirty="0" err="1"/>
                  <a:t>b</a:t>
                </a:r>
                <a:r>
                  <a:rPr lang="en-US" dirty="0" err="1">
                    <a:sym typeface="Wingdings" panose="05000000000000000000" pitchFamily="2" charset="2"/>
                  </a:rPr>
                  <a:t></a:t>
                </a:r>
                <a:r>
                  <a:rPr lang="en-US" dirty="0" err="1"/>
                  <a:t>c</a:t>
                </a:r>
                <a:r>
                  <a:rPr lang="en-US" dirty="0"/>
                  <a:t> rotation is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𝑏𝑐</m:t>
                        </m:r>
                      </m:sub>
                    </m:sSub>
                  </m:oMath>
                </a14:m>
                <a:r>
                  <a:rPr lang="en-US" dirty="0"/>
                  <a:t>, what are the best three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𝑏</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𝑐</m:t>
                        </m:r>
                      </m:sub>
                    </m:sSub>
                  </m:oMath>
                </a14:m>
                <a:r>
                  <a:rPr lang="en-US" dirty="0"/>
                  <a:t> such that</a:t>
                </a:r>
              </a:p>
              <a:p>
                <a:pPr marL="557213" lvl="2" indent="0">
                  <a:spcBef>
                    <a:spcPts val="2133"/>
                  </a:spcBef>
                  <a:buNone/>
                </a:pPr>
                <a:r>
                  <a:rPr lang="en-US" dirty="0"/>
                  <a:t>   		</a:t>
                </a:r>
                <a14:m>
                  <m:oMath xmlns:m="http://schemas.openxmlformats.org/officeDocument/2006/math">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en-US" i="1" dirty="0">
                            <a:latin typeface="Cambria Math" panose="02040503050406030204" pitchFamily="18" charset="0"/>
                          </a:rPr>
                          <m:t>𝑎𝑏</m:t>
                        </m:r>
                      </m:sub>
                    </m:sSub>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𝑏</m:t>
                        </m:r>
                      </m:sub>
                    </m:sSub>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𝑎</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𝑏𝑐</m:t>
                        </m:r>
                      </m:sub>
                    </m:sSub>
                    <m:r>
                      <a:rPr lang="en-US" i="1" dirty="0" smtClean="0">
                        <a:latin typeface="Cambria Math" panose="02040503050406030204" pitchFamily="18" charset="0"/>
                      </a:rPr>
                      <m:t> </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𝑐</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𝑏</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𝑎𝑐</m:t>
                        </m:r>
                      </m:sub>
                    </m:sSub>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𝑐</m:t>
                        </m:r>
                      </m:sub>
                    </m:sSub>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𝑎</m:t>
                        </m:r>
                      </m:sub>
                    </m:sSub>
                  </m:oMath>
                </a14:m>
                <a:r>
                  <a:rPr lang="en-US" dirty="0"/>
                  <a:t>(all mod n)</a:t>
                </a:r>
              </a:p>
              <a:p>
                <a:pPr marL="292100" lvl="1" indent="0">
                  <a:spcBef>
                    <a:spcPts val="2133"/>
                  </a:spcBef>
                  <a:spcAft>
                    <a:spcPts val="2133"/>
                  </a:spcAft>
                  <a:buNone/>
                </a:pPr>
                <a:r>
                  <a:rPr lang="en-US" dirty="0"/>
                  <a:t>	that minimizes </a:t>
                </a:r>
                <a14:m>
                  <m:oMath xmlns:m="http://schemas.openxmlformats.org/officeDocument/2006/math">
                    <m:r>
                      <m:rPr>
                        <m:sty m:val="p"/>
                      </m:rPr>
                      <a:rPr lang="en-US" i="0" dirty="0" smtClean="0">
                        <a:latin typeface="Cambria Math" panose="02040503050406030204" pitchFamily="18" charset="0"/>
                      </a:rPr>
                      <m:t>abs</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𝑎</m:t>
                        </m:r>
                      </m:sub>
                    </m:sSub>
                    <m:r>
                      <a:rPr lang="en-US" i="1" dirty="0" smtClean="0">
                        <a:latin typeface="Cambria Math" panose="02040503050406030204" pitchFamily="18" charset="0"/>
                      </a:rPr>
                      <m:t>) + </m:t>
                    </m:r>
                    <m:r>
                      <m:rPr>
                        <m:sty m:val="p"/>
                      </m:rPr>
                      <a:rPr lang="en-US" i="0" dirty="0" smtClean="0">
                        <a:latin typeface="Cambria Math" panose="02040503050406030204" pitchFamily="18" charset="0"/>
                      </a:rPr>
                      <m:t>abs</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𝑏</m:t>
                        </m:r>
                      </m:sub>
                    </m:sSub>
                    <m:r>
                      <a:rPr lang="en-US" i="1" dirty="0" smtClean="0">
                        <a:latin typeface="Cambria Math" panose="02040503050406030204" pitchFamily="18" charset="0"/>
                      </a:rPr>
                      <m:t>) + </m:t>
                    </m:r>
                    <m:r>
                      <m:rPr>
                        <m:sty m:val="p"/>
                      </m:rPr>
                      <a:rPr lang="en-US" i="0" dirty="0" smtClean="0">
                        <a:latin typeface="Cambria Math" panose="02040503050406030204" pitchFamily="18" charset="0"/>
                      </a:rPr>
                      <m:t>abs</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𝑐</m:t>
                        </m:r>
                      </m:sub>
                    </m:sSub>
                    <m:r>
                      <a:rPr lang="en-US" i="1" dirty="0" smtClean="0">
                        <a:latin typeface="Cambria Math" panose="02040503050406030204" pitchFamily="18" charset="0"/>
                      </a:rPr>
                      <m:t>)</m:t>
                    </m:r>
                  </m:oMath>
                </a14:m>
                <a:r>
                  <a:rPr lang="en-US" dirty="0"/>
                  <a:t>? </a:t>
                </a:r>
                <a:endParaRPr dirty="0"/>
              </a:p>
            </p:txBody>
          </p:sp>
        </mc:Choice>
        <mc:Fallback xmlns="">
          <p:sp>
            <p:nvSpPr>
              <p:cNvPr id="67" name="Google Shape;67;p15"/>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l="-389" t="-105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pPr>
              <a:buClr>
                <a:schemeClr val="dk1"/>
              </a:buClr>
              <a:buSzPts val="1100"/>
            </a:pPr>
            <a:r>
              <a:rPr lang="en-US" dirty="0"/>
              <a:t>Letter Wheels (3 of 5)</a:t>
            </a:r>
            <a:endParaRPr dirty="0"/>
          </a:p>
        </p:txBody>
      </p:sp>
      <mc:AlternateContent xmlns:mc="http://schemas.openxmlformats.org/markup-compatibility/2006" xmlns:a14="http://schemas.microsoft.com/office/drawing/2010/main">
        <mc:Choice Requires="a14">
          <p:sp>
            <p:nvSpPr>
              <p:cNvPr id="73" name="Google Shape;73;p16"/>
              <p:cNvSpPr txBox="1">
                <a:spLocks noGrp="1"/>
              </p:cNvSpPr>
              <p:nvPr>
                <p:ph idx="1"/>
              </p:nvPr>
            </p:nvSpPr>
            <p:spPr>
              <a:xfrm>
                <a:off x="609599" y="1774825"/>
                <a:ext cx="11374419" cy="4625975"/>
              </a:xfrm>
              <a:prstGeom prst="rect">
                <a:avLst/>
              </a:prstGeom>
            </p:spPr>
            <p:txBody>
              <a:bodyPr spcFirstLastPara="1" vert="horz" wrap="square" lIns="121900" tIns="121900" rIns="121900" bIns="121900" numCol="1" anchor="t" anchorCtr="0" compatLnSpc="1">
                <a:prstTxWarp prst="textNoShape">
                  <a:avLst/>
                </a:prstTxWarp>
                <a:normAutofit fontScale="70000" lnSpcReduction="20000"/>
              </a:bodyPr>
              <a:lstStyle/>
              <a:p>
                <a:pPr marL="457200" indent="-457200">
                  <a:spcBef>
                    <a:spcPts val="2133"/>
                  </a:spcBef>
                </a:pPr>
                <a:r>
                  <a:rPr lang="en-US" dirty="0"/>
                  <a:t>This will always reach a minimum with one of the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𝑑</m:t>
                        </m:r>
                      </m:e>
                      <m:sub>
                        <m:r>
                          <a:rPr lang="ar-AE" i="1">
                            <a:latin typeface="Cambria Math" panose="02040503050406030204" pitchFamily="18" charset="0"/>
                          </a:rPr>
                          <m:t>𝑎</m:t>
                        </m:r>
                      </m:sub>
                    </m:sSub>
                  </m:oMath>
                </a14:m>
                <a:r>
                  <a:rPr lang="ar-AE" dirty="0"/>
                  <a:t>,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𝑑</m:t>
                        </m:r>
                      </m:e>
                      <m:sub>
                        <m:r>
                          <a:rPr lang="ar-AE" i="1">
                            <a:latin typeface="Cambria Math" panose="02040503050406030204" pitchFamily="18" charset="0"/>
                          </a:rPr>
                          <m:t>𝑏</m:t>
                        </m:r>
                      </m:sub>
                    </m:sSub>
                  </m:oMath>
                </a14:m>
                <a:r>
                  <a:rPr lang="ar-AE" dirty="0"/>
                  <a:t>,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𝑑</m:t>
                        </m:r>
                      </m:e>
                      <m:sub>
                        <m:r>
                          <a:rPr lang="ar-AE" i="1">
                            <a:latin typeface="Cambria Math" panose="02040503050406030204" pitchFamily="18" charset="0"/>
                          </a:rPr>
                          <m:t>𝑐</m:t>
                        </m:r>
                      </m:sub>
                    </m:sSub>
                    <m:r>
                      <a:rPr lang="ar-AE" i="1">
                        <a:latin typeface="Cambria Math" panose="02040503050406030204" pitchFamily="18" charset="0"/>
                      </a:rPr>
                      <m:t> </m:t>
                    </m:r>
                  </m:oMath>
                </a14:m>
                <a:r>
                  <a:rPr lang="en-US" dirty="0"/>
                  <a:t>values equal to zero.</a:t>
                </a:r>
              </a:p>
              <a:p>
                <a:pPr marL="457200" indent="-457200">
                  <a:spcBef>
                    <a:spcPts val="2133"/>
                  </a:spcBef>
                </a:pPr>
                <a:r>
                  <a:rPr lang="en-US" dirty="0"/>
                  <a:t>Why?  Consider the directions you turn the wheels.  </a:t>
                </a:r>
              </a:p>
              <a:p>
                <a:pPr marL="749300" lvl="1" indent="-457200">
                  <a:spcBef>
                    <a:spcPts val="2133"/>
                  </a:spcBef>
                </a:pPr>
                <a:r>
                  <a:rPr lang="en-US" dirty="0"/>
                  <a:t>If you turn all three one direction, you can improve it by turning all three one fewer twist in that direction.  </a:t>
                </a:r>
              </a:p>
              <a:p>
                <a:pPr marL="749300" lvl="1" indent="-457200">
                  <a:spcBef>
                    <a:spcPts val="2133"/>
                  </a:spcBef>
                </a:pPr>
                <a:r>
                  <a:rPr lang="en-US" dirty="0"/>
                  <a:t>If you turn two in one direction, you can improve it by turning those two one fewer twist in that direction and turning the third one more twist in the other.  </a:t>
                </a:r>
              </a:p>
              <a:p>
                <a:pPr marL="749300" lvl="1" indent="-457200">
                  <a:spcBef>
                    <a:spcPts val="2133"/>
                  </a:spcBef>
                </a:pPr>
                <a:r>
                  <a:rPr lang="en-US" dirty="0"/>
                  <a:t>Thus, the optimal value will always occur with one wheel unturned and the other two turning in opposite directions.</a:t>
                </a:r>
              </a:p>
              <a:p>
                <a:pPr marL="457200" indent="-457200">
                  <a:spcBef>
                    <a:spcPts val="2133"/>
                  </a:spcBef>
                </a:pPr>
                <a:r>
                  <a:rPr lang="en-US" dirty="0"/>
                  <a:t>This is </a:t>
                </a:r>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m:t>
                    </m:r>
                    <m:r>
                      <m:rPr>
                        <m:sty m:val="p"/>
                      </m:rPr>
                      <a:rPr lang="en-US" i="0" dirty="0" smtClean="0">
                        <a:latin typeface="Cambria Math" panose="02040503050406030204" pitchFamily="18" charset="0"/>
                      </a:rPr>
                      <m:t>norm</m:t>
                    </m:r>
                    <m:r>
                      <a:rPr lang="en-US" i="1" dirty="0" smtClean="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ar-AE" i="1" dirty="0">
                            <a:latin typeface="Cambria Math" panose="02040503050406030204" pitchFamily="18" charset="0"/>
                          </a:rPr>
                          <m:t>𝑎𝑏</m:t>
                        </m:r>
                      </m:sub>
                    </m:sSub>
                    <m:r>
                      <a:rPr lang="ar-AE" i="1" dirty="0" smtClean="0">
                        <a:latin typeface="Cambria Math" panose="02040503050406030204" pitchFamily="18" charset="0"/>
                      </a:rPr>
                      <m:t>)+</m:t>
                    </m:r>
                    <m:r>
                      <m:rPr>
                        <m:sty m:val="p"/>
                      </m:rPr>
                      <a:rPr lang="ar-AE" i="0" dirty="0" smtClean="0">
                        <a:latin typeface="Cambria Math" panose="02040503050406030204" pitchFamily="18" charset="0"/>
                      </a:rPr>
                      <m:t>norm</m:t>
                    </m:r>
                    <m:r>
                      <a:rPr lang="ar-AE" i="1" dirty="0" smtClean="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ar-AE" b="0" i="1" dirty="0" smtClean="0">
                            <a:latin typeface="Cambria Math" panose="02040503050406030204" pitchFamily="18" charset="0"/>
                          </a:rPr>
                          <m:t>𝑏</m:t>
                        </m:r>
                        <m:r>
                          <a:rPr lang="en-US" b="0" i="1" dirty="0" smtClean="0">
                            <a:latin typeface="Cambria Math" panose="02040503050406030204" pitchFamily="18" charset="0"/>
                          </a:rPr>
                          <m:t>𝑐</m:t>
                        </m:r>
                      </m:sub>
                    </m:sSub>
                    <m:r>
                      <a:rPr lang="ar-AE" i="1" dirty="0" smtClean="0">
                        <a:latin typeface="Cambria Math" panose="02040503050406030204" pitchFamily="18" charset="0"/>
                      </a:rPr>
                      <m:t>), </m:t>
                    </m:r>
                    <m:r>
                      <m:rPr>
                        <m:sty m:val="p"/>
                      </m:rPr>
                      <a:rPr lang="ar-AE" i="0" dirty="0" smtClean="0">
                        <a:latin typeface="Cambria Math" panose="02040503050406030204" pitchFamily="18" charset="0"/>
                      </a:rPr>
                      <m:t>norm</m:t>
                    </m:r>
                    <m:r>
                      <a:rPr lang="ar-AE" i="1" dirty="0" smtClean="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ar-AE" i="1" dirty="0">
                            <a:latin typeface="Cambria Math" panose="02040503050406030204" pitchFamily="18" charset="0"/>
                          </a:rPr>
                          <m:t>𝑎𝑏</m:t>
                        </m:r>
                      </m:sub>
                    </m:sSub>
                    <m:r>
                      <a:rPr lang="ar-AE" i="1" dirty="0" smtClean="0">
                        <a:latin typeface="Cambria Math" panose="02040503050406030204" pitchFamily="18" charset="0"/>
                      </a:rPr>
                      <m:t>)+</m:t>
                    </m:r>
                    <m:r>
                      <m:rPr>
                        <m:sty m:val="p"/>
                      </m:rPr>
                      <a:rPr lang="ar-AE" i="0" dirty="0" smtClean="0">
                        <a:latin typeface="Cambria Math" panose="02040503050406030204" pitchFamily="18" charset="0"/>
                      </a:rPr>
                      <m:t>norm</m:t>
                    </m:r>
                    <m:r>
                      <a:rPr lang="ar-AE" i="1" dirty="0" smtClean="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en-US" b="0" i="1" dirty="0" smtClean="0">
                            <a:latin typeface="Cambria Math" panose="02040503050406030204" pitchFamily="18" charset="0"/>
                          </a:rPr>
                          <m:t>𝑎</m:t>
                        </m:r>
                        <m:r>
                          <a:rPr lang="en-US" i="1" dirty="0">
                            <a:latin typeface="Cambria Math" panose="02040503050406030204" pitchFamily="18" charset="0"/>
                          </a:rPr>
                          <m:t>𝑐</m:t>
                        </m:r>
                      </m:sub>
                    </m:sSub>
                    <m:r>
                      <a:rPr lang="ar-AE" i="1" dirty="0" smtClean="0">
                        <a:latin typeface="Cambria Math" panose="02040503050406030204" pitchFamily="18" charset="0"/>
                      </a:rPr>
                      <m:t>), </m:t>
                    </m:r>
                    <m:r>
                      <m:rPr>
                        <m:sty m:val="p"/>
                      </m:rPr>
                      <a:rPr lang="ar-AE" i="0" dirty="0" smtClean="0">
                        <a:latin typeface="Cambria Math" panose="02040503050406030204" pitchFamily="18" charset="0"/>
                      </a:rPr>
                      <m:t>norm</m:t>
                    </m:r>
                    <m:r>
                      <a:rPr lang="ar-AE" i="1" dirty="0" smtClean="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ar-AE" i="1" dirty="0">
                            <a:latin typeface="Cambria Math" panose="02040503050406030204" pitchFamily="18" charset="0"/>
                          </a:rPr>
                          <m:t>𝑏</m:t>
                        </m:r>
                        <m:r>
                          <a:rPr lang="en-US" i="1" dirty="0">
                            <a:latin typeface="Cambria Math" panose="02040503050406030204" pitchFamily="18" charset="0"/>
                          </a:rPr>
                          <m:t>𝑐</m:t>
                        </m:r>
                      </m:sub>
                    </m:sSub>
                    <m:r>
                      <a:rPr lang="ar-AE" i="1" dirty="0" smtClean="0">
                        <a:latin typeface="Cambria Math" panose="02040503050406030204" pitchFamily="18" charset="0"/>
                      </a:rPr>
                      <m:t>)+</m:t>
                    </m:r>
                    <m:r>
                      <m:rPr>
                        <m:sty m:val="p"/>
                      </m:rPr>
                      <a:rPr lang="ar-AE" i="0" dirty="0" smtClean="0">
                        <a:latin typeface="Cambria Math" panose="02040503050406030204" pitchFamily="18" charset="0"/>
                      </a:rPr>
                      <m:t>norm</m:t>
                    </m:r>
                    <m:r>
                      <a:rPr lang="ar-AE" i="1" dirty="0" smtClean="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𝑑</m:t>
                        </m:r>
                      </m:e>
                      <m:sub>
                        <m:r>
                          <a:rPr lang="en-US" i="1" dirty="0">
                            <a:latin typeface="Cambria Math" panose="02040503050406030204" pitchFamily="18" charset="0"/>
                          </a:rPr>
                          <m:t>𝑎𝑐</m:t>
                        </m:r>
                      </m:sub>
                    </m:sSub>
                    <m:r>
                      <a:rPr lang="ar-AE" i="1" dirty="0" smtClean="0">
                        <a:latin typeface="Cambria Math" panose="02040503050406030204" pitchFamily="18" charset="0"/>
                      </a:rPr>
                      <m:t>))</m:t>
                    </m:r>
                  </m:oMath>
                </a14:m>
                <a:r>
                  <a:rPr lang="ar-AE" dirty="0"/>
                  <a:t>.</a:t>
                </a:r>
              </a:p>
              <a:p>
                <a:pPr marL="457200" indent="-457200">
                  <a:spcBef>
                    <a:spcPts val="2133"/>
                  </a:spcBef>
                  <a:spcAft>
                    <a:spcPts val="2133"/>
                  </a:spcAft>
                </a:pPr>
                <a:endParaRPr dirty="0"/>
              </a:p>
            </p:txBody>
          </p:sp>
        </mc:Choice>
        <mc:Fallback xmlns="">
          <p:sp>
            <p:nvSpPr>
              <p:cNvPr id="73" name="Google Shape;73;p16"/>
              <p:cNvSpPr txBox="1">
                <a:spLocks noGrp="1" noRot="1" noChangeAspect="1" noMove="1" noResize="1" noEditPoints="1" noAdjustHandles="1" noChangeArrowheads="1" noChangeShapeType="1" noTextEdit="1"/>
              </p:cNvSpPr>
              <p:nvPr>
                <p:ph idx="1"/>
              </p:nvPr>
            </p:nvSpPr>
            <p:spPr>
              <a:xfrm>
                <a:off x="609599" y="1774825"/>
                <a:ext cx="11374419" cy="4625975"/>
              </a:xfrm>
              <a:prstGeom prst="rect">
                <a:avLst/>
              </a:prstGeom>
              <a:blipFill>
                <a:blip r:embed="rId3"/>
                <a:stretch>
                  <a:fillRect r="-161"/>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r>
              <a:rPr lang="en-US" dirty="0"/>
              <a:t>Letter Wheels (4 of 5)</a:t>
            </a:r>
            <a:endParaRPr dirty="0"/>
          </a:p>
        </p:txBody>
      </p:sp>
      <p:sp>
        <p:nvSpPr>
          <p:cNvPr id="79" name="Google Shape;79;p17"/>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rmAutofit fontScale="85000" lnSpcReduction="20000"/>
          </a:bodyPr>
          <a:lstStyle/>
          <a:p>
            <a:pPr marL="457200" indent="-457200"/>
            <a:r>
              <a:rPr lang="en" dirty="0"/>
              <a:t>For the simple algorithm, our runtime is O(n^3)</a:t>
            </a:r>
          </a:p>
          <a:p>
            <a:pPr marL="749300" lvl="1" indent="-457200"/>
            <a:r>
              <a:rPr lang="en" dirty="0"/>
              <a:t>The a and b wheels can be consistent O(n) times.  </a:t>
            </a:r>
          </a:p>
          <a:p>
            <a:pPr marL="749300" lvl="1" indent="-457200"/>
            <a:r>
              <a:rPr lang="en" dirty="0"/>
              <a:t>We need to try O(n) offsets for d_bc</a:t>
            </a:r>
          </a:p>
          <a:p>
            <a:pPr marL="749300" lvl="1" indent="-457200"/>
            <a:r>
              <a:rPr lang="en" dirty="0"/>
              <a:t>Checking the c wheel against a and b takes another factor of O(n).</a:t>
            </a:r>
            <a:endParaRPr dirty="0"/>
          </a:p>
          <a:p>
            <a:pPr marL="457200" indent="-457200">
              <a:spcBef>
                <a:spcPts val="2133"/>
              </a:spcBef>
            </a:pPr>
            <a:r>
              <a:rPr lang="en" dirty="0"/>
              <a:t>At n=5000 this is too slow; we need to trim a factor of O(n).</a:t>
            </a:r>
            <a:endParaRPr dirty="0"/>
          </a:p>
          <a:p>
            <a:pPr marL="457200" indent="-457200">
              <a:spcBef>
                <a:spcPts val="2133"/>
              </a:spcBef>
            </a:pPr>
            <a:r>
              <a:rPr lang="en" dirty="0"/>
              <a:t>Given a d_ab, we can calculate what c needs to look like ignoring rotation (call it c') in O(n) </a:t>
            </a:r>
          </a:p>
          <a:p>
            <a:pPr marL="749300" lvl="1" indent="-457200">
              <a:spcBef>
                <a:spcPts val="2133"/>
              </a:spcBef>
            </a:pPr>
            <a:r>
              <a:rPr lang="en" dirty="0"/>
              <a:t>We can do this as we check a against b for consistency.  </a:t>
            </a:r>
          </a:p>
          <a:p>
            <a:pPr marL="749300" lvl="1" indent="-457200">
              <a:spcBef>
                <a:spcPts val="2133"/>
              </a:spcBef>
            </a:pPr>
            <a:r>
              <a:rPr lang="en" dirty="0"/>
              <a:t>So we want to ask the question:  what rotations of c (if any) are consistent with this?</a:t>
            </a:r>
            <a:endParaRPr dirty="0"/>
          </a:p>
          <a:p>
            <a:pPr marL="457200" indent="-457200">
              <a:spcBef>
                <a:spcPts val="2133"/>
              </a:spcBef>
              <a:spcAft>
                <a:spcPts val="2133"/>
              </a:spcAft>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r>
              <a:rPr lang="en-US" dirty="0"/>
              <a:t>Letter Wheels (5 of 5)</a:t>
            </a:r>
            <a:endParaRPr dirty="0"/>
          </a:p>
        </p:txBody>
      </p:sp>
      <p:sp>
        <p:nvSpPr>
          <p:cNvPr id="85" name="Google Shape;85;p18"/>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rmAutofit fontScale="77500" lnSpcReduction="20000"/>
          </a:bodyPr>
          <a:lstStyle/>
          <a:p>
            <a:pPr marL="457200" indent="-457200"/>
            <a:r>
              <a:rPr lang="en" dirty="0"/>
              <a:t>A simple solution is to just build a hash table that maps all rotations of c to a vector of rotation values.</a:t>
            </a:r>
            <a:endParaRPr dirty="0"/>
          </a:p>
          <a:p>
            <a:pPr marL="457200" indent="-457200">
              <a:spcBef>
                <a:spcPts val="2133"/>
              </a:spcBef>
            </a:pPr>
            <a:r>
              <a:rPr lang="en" dirty="0"/>
              <a:t>Another solution is to use a cyclic hash and check for a matching hash value.</a:t>
            </a:r>
            <a:endParaRPr dirty="0"/>
          </a:p>
          <a:p>
            <a:pPr marL="457200" indent="-457200">
              <a:spcBef>
                <a:spcPts val="2133"/>
              </a:spcBef>
              <a:spcAft>
                <a:spcPts val="2133"/>
              </a:spcAft>
            </a:pPr>
            <a:r>
              <a:rPr lang="en" dirty="0"/>
              <a:t>Either one of these tricks reduces the runtime to O(n^2) and passes easily.</a:t>
            </a:r>
          </a:p>
          <a:p>
            <a:pPr marL="457200" indent="-457200">
              <a:spcBef>
                <a:spcPts val="2133"/>
              </a:spcBef>
              <a:spcAft>
                <a:spcPts val="2133"/>
              </a:spcAft>
            </a:pPr>
            <a:r>
              <a:rPr lang="en-US" dirty="0"/>
              <a:t>An even faster solution is to an Fast Fourier Transform or Number Theoretic Transform to construct a solution with convolutions.  One of the judge solutions exhibits this technique, but it was not necessary to get a solution that runs in time.</a:t>
            </a:r>
          </a:p>
          <a:p>
            <a:pPr marL="457200" indent="-457200">
              <a:spcBef>
                <a:spcPts val="2133"/>
              </a:spcBef>
              <a:spcAft>
                <a:spcPts val="2133"/>
              </a:spcAft>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F042-D3BB-480B-8AF1-D4CA4CAAF1C3}"/>
              </a:ext>
            </a:extLst>
          </p:cNvPr>
          <p:cNvSpPr>
            <a:spLocks noGrp="1"/>
          </p:cNvSpPr>
          <p:nvPr>
            <p:ph type="title"/>
          </p:nvPr>
        </p:nvSpPr>
        <p:spPr/>
        <p:txBody>
          <a:bodyPr/>
          <a:lstStyle/>
          <a:p>
            <a:r>
              <a:rPr lang="en-US" dirty="0"/>
              <a:t>Editing Explosion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B2AC67-FE3A-4521-A282-05E2AD465292}"/>
                  </a:ext>
                </a:extLst>
              </p:cNvPr>
              <p:cNvSpPr>
                <a:spLocks noGrp="1"/>
              </p:cNvSpPr>
              <p:nvPr>
                <p:ph idx="1"/>
              </p:nvPr>
            </p:nvSpPr>
            <p:spPr/>
            <p:txBody>
              <a:bodyPr>
                <a:normAutofit lnSpcReduction="10000"/>
              </a:bodyPr>
              <a:lstStyle/>
              <a:p>
                <a:r>
                  <a:rPr lang="en-US" dirty="0"/>
                  <a:t>Given a string </a:t>
                </a:r>
                <a14:m>
                  <m:oMath xmlns:m="http://schemas.openxmlformats.org/officeDocument/2006/math">
                    <m:r>
                      <a:rPr lang="en-US" i="1" dirty="0" smtClean="0">
                        <a:latin typeface="Cambria Math" panose="02040503050406030204" pitchFamily="18" charset="0"/>
                      </a:rPr>
                      <m:t>𝑠</m:t>
                    </m:r>
                  </m:oMath>
                </a14:m>
                <a:r>
                  <a:rPr lang="en-US" dirty="0"/>
                  <a:t> and an integer </a:t>
                </a:r>
                <a14:m>
                  <m:oMath xmlns:m="http://schemas.openxmlformats.org/officeDocument/2006/math">
                    <m:r>
                      <a:rPr lang="en-US" i="1" dirty="0" smtClean="0">
                        <a:latin typeface="Cambria Math" panose="02040503050406030204" pitchFamily="18" charset="0"/>
                      </a:rPr>
                      <m:t>𝑑</m:t>
                    </m:r>
                  </m:oMath>
                </a14:m>
                <a:r>
                  <a:rPr lang="en-US" dirty="0"/>
                  <a:t>, how many distinct strings are a </a:t>
                </a:r>
                <a:r>
                  <a:rPr lang="en-US" dirty="0" err="1"/>
                  <a:t>Levenshtein</a:t>
                </a:r>
                <a:r>
                  <a:rPr lang="en-US" dirty="0"/>
                  <a:t> Distance of exactly </a:t>
                </a:r>
                <a14:m>
                  <m:oMath xmlns:m="http://schemas.openxmlformats.org/officeDocument/2006/math">
                    <m:r>
                      <a:rPr lang="en-US" i="1" dirty="0" smtClean="0">
                        <a:latin typeface="Cambria Math" panose="02040503050406030204" pitchFamily="18" charset="0"/>
                      </a:rPr>
                      <m:t>𝑑</m:t>
                    </m:r>
                  </m:oMath>
                </a14:m>
                <a:r>
                  <a:rPr lang="en-US" dirty="0"/>
                  <a:t> from </a:t>
                </a:r>
                <a14:m>
                  <m:oMath xmlns:m="http://schemas.openxmlformats.org/officeDocument/2006/math">
                    <m:r>
                      <a:rPr lang="en-US" i="1" dirty="0" smtClean="0">
                        <a:latin typeface="Cambria Math" panose="02040503050406030204" pitchFamily="18" charset="0"/>
                      </a:rPr>
                      <m:t>𝑠</m:t>
                    </m:r>
                  </m:oMath>
                </a14:m>
                <a:r>
                  <a:rPr lang="en-US" dirty="0"/>
                  <a:t>?</a:t>
                </a:r>
              </a:p>
              <a:p>
                <a:endParaRPr lang="en-US" dirty="0"/>
              </a:p>
              <a:p>
                <a:r>
                  <a:rPr lang="en-US" dirty="0"/>
                  <a:t>The </a:t>
                </a:r>
                <a:r>
                  <a:rPr lang="en-US" dirty="0" err="1"/>
                  <a:t>Levenshtein</a:t>
                </a:r>
                <a:r>
                  <a:rPr lang="en-US" dirty="0"/>
                  <a:t> Distance between two strings is the smallest number of simple one-letter operations needed to change one string to the other.</a:t>
                </a:r>
              </a:p>
              <a:p>
                <a:pPr lvl="1"/>
                <a:r>
                  <a:rPr lang="en-US" dirty="0"/>
                  <a:t>Adding a letter anywhere in the string</a:t>
                </a:r>
              </a:p>
              <a:p>
                <a:pPr lvl="1"/>
                <a:r>
                  <a:rPr lang="en-US" dirty="0"/>
                  <a:t>Removing a letter from anywhere in the string</a:t>
                </a:r>
              </a:p>
              <a:p>
                <a:pPr lvl="1"/>
                <a:r>
                  <a:rPr lang="en-US" dirty="0"/>
                  <a:t>Changing any letter in the string to any other letter in the alphabet</a:t>
                </a:r>
              </a:p>
            </p:txBody>
          </p:sp>
        </mc:Choice>
        <mc:Fallback xmlns="">
          <p:sp>
            <p:nvSpPr>
              <p:cNvPr id="3" name="Content Placeholder 2">
                <a:extLst>
                  <a:ext uri="{FF2B5EF4-FFF2-40B4-BE49-F238E27FC236}">
                    <a16:creationId xmlns:a16="http://schemas.microsoft.com/office/drawing/2014/main" id="{5DB2AC67-FE3A-4521-A282-05E2AD465292}"/>
                  </a:ext>
                </a:extLst>
              </p:cNvPr>
              <p:cNvSpPr>
                <a:spLocks noGrp="1" noRot="1" noChangeAspect="1" noMove="1" noResize="1" noEditPoints="1" noAdjustHandles="1" noChangeArrowheads="1" noChangeShapeType="1" noTextEdit="1"/>
              </p:cNvSpPr>
              <p:nvPr>
                <p:ph idx="1"/>
              </p:nvPr>
            </p:nvSpPr>
            <p:spPr>
              <a:blipFill>
                <a:blip r:embed="rId2"/>
                <a:stretch>
                  <a:fillRect t="-1713" b="-2372"/>
                </a:stretch>
              </a:blipFill>
            </p:spPr>
            <p:txBody>
              <a:bodyPr/>
              <a:lstStyle/>
              <a:p>
                <a:r>
                  <a:rPr lang="en-US">
                    <a:noFill/>
                  </a:rPr>
                  <a:t> </a:t>
                </a:r>
              </a:p>
            </p:txBody>
          </p:sp>
        </mc:Fallback>
      </mc:AlternateContent>
    </p:spTree>
    <p:extLst>
      <p:ext uri="{BB962C8B-B14F-4D97-AF65-F5344CB8AC3E}">
        <p14:creationId xmlns:p14="http://schemas.microsoft.com/office/powerpoint/2010/main" val="51691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rmAutofit/>
            <a:scene3d>
              <a:camera prst="orthographicFront"/>
              <a:lightRig rig="threePt" dir="t">
                <a:rot lat="0" lon="0" rev="4800000"/>
              </a:lightRig>
            </a:scene3d>
            <a:sp3d prstMaterial="matte">
              <a:bevelT w="50800" h="10160"/>
            </a:sp3d>
          </a:bodyPr>
          <a:lstStyle/>
          <a:p>
            <a:r>
              <a:rPr lang="en-US" sz="4000" dirty="0"/>
              <a:t>Editing Explosion (1 of 4)</a:t>
            </a:r>
            <a:endParaRPr sz="4000" dirty="0"/>
          </a:p>
        </p:txBody>
      </p:sp>
      <mc:AlternateContent xmlns:mc="http://schemas.openxmlformats.org/markup-compatibility/2006" xmlns:a14="http://schemas.microsoft.com/office/drawing/2010/main">
        <mc:Choice Requires="a14">
          <p:sp>
            <p:nvSpPr>
              <p:cNvPr id="61" name="Google Shape;61;p14"/>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rmAutofit fontScale="92500" lnSpcReduction="20000"/>
              </a:bodyPr>
              <a:lstStyle/>
              <a:p>
                <a:pPr marL="457200" indent="-457200"/>
                <a:r>
                  <a:rPr lang="en" dirty="0"/>
                  <a:t>Standard Edit Distance with Dynamic Programming</a:t>
                </a:r>
              </a:p>
              <a:p>
                <a:pPr marL="749300" lvl="1" indent="-457200"/>
                <a:r>
                  <a:rPr lang="en" dirty="0"/>
                  <a:t>Given string a with length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and </a:t>
                </a:r>
                <a14:m>
                  <m:oMath xmlns:m="http://schemas.openxmlformats.org/officeDocument/2006/math">
                    <m:r>
                      <a:rPr lang="en" i="1" dirty="0" smtClean="0">
                        <a:latin typeface="Cambria Math" panose="02040503050406030204" pitchFamily="18" charset="0"/>
                      </a:rPr>
                      <m:t>𝑏</m:t>
                    </m:r>
                  </m:oMath>
                </a14:m>
                <a:r>
                  <a:rPr lang="en" dirty="0"/>
                  <a:t> with length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𝑏</m:t>
                    </m:r>
                    <m:r>
                      <a:rPr lang="en" i="1" dirty="0" smtClean="0">
                        <a:latin typeface="Cambria Math" panose="02040503050406030204" pitchFamily="18" charset="0"/>
                      </a:rPr>
                      <m:t>|</m:t>
                    </m:r>
                  </m:oMath>
                </a14:m>
                <a:endParaRPr dirty="0"/>
              </a:p>
              <a:p>
                <a:pPr marL="749300" lvl="1" indent="-457200">
                  <a:spcBef>
                    <a:spcPts val="2133"/>
                  </a:spcBef>
                </a:pPr>
                <a:r>
                  <a:rPr lang="en" dirty="0"/>
                  <a:t>Build a two-dimensional array dp of size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𝑏</m:t>
                    </m:r>
                    <m:r>
                      <a:rPr lang="en" i="1" dirty="0" smtClean="0">
                        <a:latin typeface="Cambria Math" panose="02040503050406030204" pitchFamily="18" charset="0"/>
                      </a:rPr>
                      <m:t>|+1)×(|</m:t>
                    </m:r>
                    <m:r>
                      <a:rPr lang="en" i="1" dirty="0" smtClean="0">
                        <a:latin typeface="Cambria Math" panose="02040503050406030204" pitchFamily="18" charset="0"/>
                      </a:rPr>
                      <m:t>𝑎</m:t>
                    </m:r>
                    <m:r>
                      <a:rPr lang="en" i="1" dirty="0" smtClean="0">
                        <a:latin typeface="Cambria Math" panose="02040503050406030204" pitchFamily="18" charset="0"/>
                      </a:rPr>
                      <m:t>|+1)</m:t>
                    </m:r>
                  </m:oMath>
                </a14:m>
                <a:r>
                  <a:rPr lang="en" dirty="0"/>
                  <a:t>, with the rows associated with the cursor positions in string </a:t>
                </a:r>
                <a14:m>
                  <m:oMath xmlns:m="http://schemas.openxmlformats.org/officeDocument/2006/math">
                    <m:r>
                      <a:rPr lang="en" i="1" dirty="0" smtClean="0">
                        <a:latin typeface="Cambria Math" panose="02040503050406030204" pitchFamily="18" charset="0"/>
                      </a:rPr>
                      <m:t>𝑏</m:t>
                    </m:r>
                  </m:oMath>
                </a14:m>
                <a:r>
                  <a:rPr lang="en" dirty="0"/>
                  <a:t> and the columns with the cursor positions in string </a:t>
                </a:r>
                <a14:m>
                  <m:oMath xmlns:m="http://schemas.openxmlformats.org/officeDocument/2006/math">
                    <m:r>
                      <a:rPr lang="en" i="1" dirty="0" smtClean="0">
                        <a:latin typeface="Cambria Math" panose="02040503050406030204" pitchFamily="18" charset="0"/>
                      </a:rPr>
                      <m:t>𝑎</m:t>
                    </m:r>
                  </m:oMath>
                </a14:m>
                <a:r>
                  <a:rPr lang="en" dirty="0"/>
                  <a:t>.  The entry </a:t>
                </a:r>
                <a:r>
                  <a:rPr lang="en" b="1" dirty="0">
                    <a:latin typeface="Courier New" panose="02070309020205020404" pitchFamily="49" charset="0"/>
                    <a:cs typeface="Courier New" panose="02070309020205020404" pitchFamily="49" charset="0"/>
                  </a:rPr>
                  <a:t>dp[i][j] </a:t>
                </a:r>
                <a:r>
                  <a:rPr lang="en" dirty="0"/>
                  <a:t>gives the edit distance between the i character prefix of b and the j character prefix of a.</a:t>
                </a:r>
                <a:endParaRPr dirty="0"/>
              </a:p>
              <a:p>
                <a:pPr marL="749300" lvl="1" indent="-457200">
                  <a:spcBef>
                    <a:spcPts val="2133"/>
                  </a:spcBef>
                </a:pPr>
                <a:r>
                  <a:rPr lang="en" dirty="0"/>
                  <a:t>Edge conditions:  </a:t>
                </a:r>
                <a:r>
                  <a:rPr lang="en" b="1" dirty="0">
                    <a:latin typeface="Courier New" panose="02070309020205020404" pitchFamily="49" charset="0"/>
                    <a:cs typeface="Courier New" panose="02070309020205020404" pitchFamily="49" charset="0"/>
                  </a:rPr>
                  <a:t>dp[0][j] = j; dp[i][0] = i</a:t>
                </a:r>
                <a:endParaRPr b="1" dirty="0">
                  <a:latin typeface="Courier New" panose="02070309020205020404" pitchFamily="49" charset="0"/>
                  <a:cs typeface="Courier New" panose="02070309020205020404" pitchFamily="49" charset="0"/>
                </a:endParaRPr>
              </a:p>
              <a:p>
                <a:pPr marL="749300" lvl="1" indent="-457200">
                  <a:spcBef>
                    <a:spcPts val="2133"/>
                  </a:spcBef>
                  <a:spcAft>
                    <a:spcPts val="2133"/>
                  </a:spcAft>
                </a:pPr>
                <a:r>
                  <a:rPr lang="en" dirty="0"/>
                  <a:t>Otherwise, </a:t>
                </a:r>
                <a:r>
                  <a:rPr lang="en" b="1" dirty="0">
                    <a:latin typeface="Courier New" panose="02070309020205020404" pitchFamily="49" charset="0"/>
                    <a:cs typeface="Courier New" panose="02070309020205020404" pitchFamily="49" charset="0"/>
                  </a:rPr>
                  <a:t>dp[i][j] = min(dp[i-1][j]+1,       dp[j][i-1]+1, d[i-1][j-1]+(b[i-1]==a[j-1] ? 0 : 1)</a:t>
                </a:r>
                <a:endParaRPr b="1" dirty="0">
                  <a:latin typeface="Courier New" panose="02070309020205020404" pitchFamily="49" charset="0"/>
                  <a:cs typeface="Courier New" panose="02070309020205020404" pitchFamily="49" charset="0"/>
                </a:endParaRPr>
              </a:p>
            </p:txBody>
          </p:sp>
        </mc:Choice>
        <mc:Fallback xmlns="">
          <p:sp>
            <p:nvSpPr>
              <p:cNvPr id="61" name="Google Shape;61;p14"/>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l="-389" t="-1976" r="-444"/>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vert="horz" wrap="square" lIns="121900" tIns="121900" rIns="121900" bIns="121900" rtlCol="0" anchor="t" anchorCtr="0">
            <a:normAutofit/>
            <a:scene3d>
              <a:camera prst="orthographicFront"/>
              <a:lightRig rig="threePt" dir="t">
                <a:rot lat="0" lon="0" rev="4800000"/>
              </a:lightRig>
            </a:scene3d>
            <a:sp3d prstMaterial="matte">
              <a:bevelT w="50800" h="10160"/>
            </a:sp3d>
          </a:bodyPr>
          <a:lstStyle/>
          <a:p>
            <a:r>
              <a:rPr lang="en-US" sz="4000" dirty="0"/>
              <a:t>Editing Explosion (2 of 4)</a:t>
            </a:r>
            <a:endParaRPr sz="4000" dirty="0"/>
          </a:p>
        </p:txBody>
      </p:sp>
      <p:sp>
        <p:nvSpPr>
          <p:cNvPr id="67" name="Google Shape;67;p15"/>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rmAutofit fontScale="92500" lnSpcReduction="20000"/>
          </a:bodyPr>
          <a:lstStyle/>
          <a:p>
            <a:pPr marL="457200" indent="-457200"/>
            <a:r>
              <a:rPr lang="en" dirty="0"/>
              <a:t>Deconstructing the Algorithm</a:t>
            </a:r>
          </a:p>
          <a:p>
            <a:pPr marL="749300" lvl="1" indent="-457200"/>
            <a:r>
              <a:rPr lang="en" dirty="0"/>
              <a:t>Row </a:t>
            </a:r>
            <a:r>
              <a:rPr lang="en" b="1" dirty="0">
                <a:latin typeface="Courier New" panose="02070309020205020404" pitchFamily="49" charset="0"/>
                <a:cs typeface="Courier New" panose="02070309020205020404" pitchFamily="49" charset="0"/>
              </a:rPr>
              <a:t>i</a:t>
            </a:r>
            <a:r>
              <a:rPr lang="en" dirty="0"/>
              <a:t> depends only on row </a:t>
            </a:r>
            <a:r>
              <a:rPr lang="en" b="1" dirty="0">
                <a:latin typeface="Courier New" panose="02070309020205020404" pitchFamily="49" charset="0"/>
                <a:cs typeface="Courier New" panose="02070309020205020404" pitchFamily="49" charset="0"/>
              </a:rPr>
              <a:t>i-1</a:t>
            </a:r>
            <a:r>
              <a:rPr lang="en" dirty="0"/>
              <a:t>, the string </a:t>
            </a:r>
            <a:r>
              <a:rPr lang="en" b="1" dirty="0">
                <a:latin typeface="Courier New" panose="02070309020205020404" pitchFamily="49" charset="0"/>
                <a:cs typeface="Courier New" panose="02070309020205020404" pitchFamily="49" charset="0"/>
              </a:rPr>
              <a:t>a</a:t>
            </a:r>
            <a:r>
              <a:rPr lang="en" dirty="0"/>
              <a:t>, and (for i&gt;0) the character </a:t>
            </a:r>
            <a:r>
              <a:rPr lang="en" b="1" dirty="0">
                <a:latin typeface="Courier New" panose="02070309020205020404" pitchFamily="49" charset="0"/>
                <a:cs typeface="Courier New" panose="02070309020205020404" pitchFamily="49" charset="0"/>
              </a:rPr>
              <a:t>b[i-1]</a:t>
            </a:r>
            <a:r>
              <a:rPr lang="en" dirty="0"/>
              <a:t>.</a:t>
            </a:r>
            <a:endParaRPr dirty="0"/>
          </a:p>
          <a:p>
            <a:pPr marL="749300" lvl="1" indent="-457200">
              <a:spcBef>
                <a:spcPts val="2133"/>
              </a:spcBef>
            </a:pPr>
            <a:r>
              <a:rPr lang="en" dirty="0"/>
              <a:t>Adjacent elements in a row differ by a maximum value of 1.</a:t>
            </a:r>
            <a:endParaRPr dirty="0"/>
          </a:p>
          <a:p>
            <a:pPr marL="749300" lvl="1" indent="-457200">
              <a:spcBef>
                <a:spcPts val="2133"/>
              </a:spcBef>
            </a:pPr>
            <a:r>
              <a:rPr lang="en" dirty="0"/>
              <a:t>The length </a:t>
            </a:r>
            <a:r>
              <a:rPr lang="en" b="1" dirty="0">
                <a:latin typeface="Courier New" panose="02070309020205020404" pitchFamily="49" charset="0"/>
                <a:cs typeface="Courier New" panose="02070309020205020404" pitchFamily="49" charset="0"/>
              </a:rPr>
              <a:t>a</a:t>
            </a:r>
            <a:r>
              <a:rPr lang="en" dirty="0"/>
              <a:t> is short; less than or equal to 10.</a:t>
            </a:r>
            <a:endParaRPr dirty="0"/>
          </a:p>
          <a:p>
            <a:pPr marL="749300" lvl="1" indent="-457200">
              <a:spcBef>
                <a:spcPts val="2133"/>
              </a:spcBef>
            </a:pPr>
            <a:r>
              <a:rPr lang="en" dirty="0"/>
              <a:t>The maximum allowed distance is at most 10.  (We can treat any values more than 10 as 11).</a:t>
            </a:r>
            <a:endParaRPr dirty="0"/>
          </a:p>
          <a:p>
            <a:pPr marL="749300" lvl="1" indent="-457200">
              <a:spcBef>
                <a:spcPts val="2133"/>
              </a:spcBef>
              <a:spcAft>
                <a:spcPts val="2133"/>
              </a:spcAft>
            </a:pPr>
            <a:r>
              <a:rPr lang="en" dirty="0"/>
              <a:t>Thus, the number of distinct possible rows in the dp matrix, across all strings, is small.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25F024-6CB5-4BF9-9A2D-685BFD3E1EFA}"/>
              </a:ext>
            </a:extLst>
          </p:cNvPr>
          <p:cNvSpPr>
            <a:spLocks noGrp="1"/>
          </p:cNvSpPr>
          <p:nvPr>
            <p:ph type="title"/>
          </p:nvPr>
        </p:nvSpPr>
        <p:spPr/>
        <p:txBody>
          <a:bodyPr>
            <a:normAutofit fontScale="90000"/>
          </a:bodyPr>
          <a:lstStyle/>
          <a:p>
            <a:r>
              <a:rPr lang="en-US" dirty="0"/>
              <a:t>Another Coin Weighing Problem (1 of 1)</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F3FA0E8-CA3D-4DF7-9745-3F2ACF3C99CC}"/>
                  </a:ext>
                </a:extLst>
              </p:cNvPr>
              <p:cNvSpPr>
                <a:spLocks noGrp="1"/>
              </p:cNvSpPr>
              <p:nvPr>
                <p:ph idx="1"/>
              </p:nvPr>
            </p:nvSpPr>
            <p:spPr>
              <a:xfrm>
                <a:off x="609600" y="1774825"/>
                <a:ext cx="10972800" cy="5083175"/>
              </a:xfrm>
            </p:spPr>
            <p:txBody>
              <a:bodyPr>
                <a:normAutofit fontScale="70000" lnSpcReduction="20000"/>
              </a:bodyPr>
              <a:lstStyle/>
              <a:p>
                <a:r>
                  <a:rPr lang="en-US" dirty="0"/>
                  <a:t>Let real coins weigh </a:t>
                </a:r>
                <a14:m>
                  <m:oMath xmlns:m="http://schemas.openxmlformats.org/officeDocument/2006/math">
                    <m:r>
                      <a:rPr lang="en-US" i="1" dirty="0" smtClean="0">
                        <a:latin typeface="Cambria Math" panose="02040503050406030204" pitchFamily="18" charset="0"/>
                      </a:rPr>
                      <m:t>𝑔</m:t>
                    </m:r>
                  </m:oMath>
                </a14:m>
                <a:r>
                  <a:rPr lang="en-US" dirty="0"/>
                  <a:t>, and fake coins weigh </a:t>
                </a:r>
                <a14:m>
                  <m:oMath xmlns:m="http://schemas.openxmlformats.org/officeDocument/2006/math">
                    <m:r>
                      <a:rPr lang="en-US" i="1" dirty="0" smtClean="0">
                        <a:latin typeface="Cambria Math" panose="02040503050406030204" pitchFamily="18" charset="0"/>
                      </a:rPr>
                      <m:t>𝑔</m:t>
                    </m:r>
                    <m:r>
                      <a:rPr lang="en-US" i="1" dirty="0" err="1">
                        <a:latin typeface="Cambria Math" panose="02040503050406030204" pitchFamily="18" charset="0"/>
                      </a:rPr>
                      <m:t>+</m:t>
                    </m:r>
                    <m:r>
                      <a:rPr lang="en-US" i="1" dirty="0" err="1" smtClean="0">
                        <a:latin typeface="Cambria Math" panose="02040503050406030204" pitchFamily="18" charset="0"/>
                      </a:rPr>
                      <m:t>𝑥</m:t>
                    </m:r>
                  </m:oMath>
                </a14:m>
                <a:r>
                  <a:rPr lang="en-US" dirty="0"/>
                  <a:t>.</a:t>
                </a:r>
              </a:p>
              <a:p>
                <a:endParaRPr lang="en-US" dirty="0"/>
              </a:p>
              <a:p>
                <a:r>
                  <a:rPr lang="en-US" dirty="0"/>
                  <a:t>Since we put an equal number of coins on each side at each weighing, the results of the </a:t>
                </a:r>
                <a14:m>
                  <m:oMath xmlns:m="http://schemas.openxmlformats.org/officeDocument/2006/math">
                    <m:r>
                      <a:rPr lang="en-US" i="1" dirty="0" smtClean="0">
                        <a:latin typeface="Cambria Math" panose="02040503050406030204" pitchFamily="18" charset="0"/>
                      </a:rPr>
                      <m:t>𝑚</m:t>
                    </m:r>
                  </m:oMath>
                </a14:m>
                <a:r>
                  <a:rPr lang="en-US" dirty="0"/>
                  <a:t> </a:t>
                </a:r>
                <a:r>
                  <a:rPr lang="en-US" dirty="0" err="1"/>
                  <a:t>weighings</a:t>
                </a:r>
                <a:r>
                  <a:rPr lang="en-US" dirty="0"/>
                  <a:t> will be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𝑥</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𝑥</m:t>
                    </m:r>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𝑥</m:t>
                    </m:r>
                  </m:oMath>
                </a14:m>
                <a:r>
                  <a:rPr lang="en-US" dirty="0"/>
                  <a:t> for some integers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oMath>
                </a14:m>
                <a:endParaRPr lang="en-US" dirty="0"/>
              </a:p>
              <a:p>
                <a:pPr lvl="1"/>
                <a:r>
                  <a:rPr lang="en-US" dirty="0"/>
                  <a:t>We don't know </a:t>
                </a:r>
                <a14:m>
                  <m:oMath xmlns:m="http://schemas.openxmlformats.org/officeDocument/2006/math">
                    <m:r>
                      <a:rPr lang="en-US" i="1" dirty="0" smtClean="0">
                        <a:latin typeface="Cambria Math" panose="02040503050406030204" pitchFamily="18" charset="0"/>
                      </a:rPr>
                      <m:t>𝑥</m:t>
                    </m:r>
                  </m:oMath>
                </a14:m>
                <a:r>
                  <a:rPr lang="en-US" dirty="0"/>
                  <a:t> in this case, but we can scale all the results so that they are relatively prime integers.</a:t>
                </a:r>
              </a:p>
              <a:p>
                <a:pPr lvl="1"/>
                <a:r>
                  <a:rPr lang="en-US" dirty="0"/>
                  <a:t>Each unique result then can be mapped to an original bag, thus the problem reduces to counting the number of valid relatively prime tuples.</a:t>
                </a:r>
              </a:p>
              <a:p>
                <a:endParaRPr lang="en-US" dirty="0"/>
              </a:p>
              <a:p>
                <a:r>
                  <a:rPr lang="en-US" dirty="0"/>
                  <a:t>We can map a tuple </a:t>
                </a:r>
                <a14:m>
                  <m:oMath xmlns:m="http://schemas.openxmlformats.org/officeDocument/2006/math">
                    <m:r>
                      <a:rPr lang="en-US" b="0" i="0"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r>
                  <a:rPr lang="en-US" dirty="0"/>
                  <a:t>, with </a:t>
                </a:r>
                <a14:m>
                  <m:oMath xmlns:m="http://schemas.openxmlformats.org/officeDocument/2006/math">
                    <m:r>
                      <m:rPr>
                        <m:sty m:val="p"/>
                      </m:rPr>
                      <a:rPr lang="en-US" i="1" dirty="0" smtClean="0">
                        <a:latin typeface="Cambria Math" panose="02040503050406030204" pitchFamily="18" charset="0"/>
                      </a:rPr>
                      <m:t>gcd</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sub>
                    </m:sSub>
                    <m:r>
                      <a:rPr lang="en-US" i="1" dirty="0">
                        <a:latin typeface="Cambria Math" panose="02040503050406030204" pitchFamily="18" charset="0"/>
                      </a:rPr>
                      <m:t>) = </m:t>
                    </m:r>
                    <m:r>
                      <a:rPr lang="en-US" i="1" dirty="0" smtClean="0">
                        <a:latin typeface="Cambria Math" panose="02040503050406030204" pitchFamily="18" charset="0"/>
                      </a:rPr>
                      <m:t>1</m:t>
                    </m:r>
                  </m:oMath>
                </a14:m>
                <a:r>
                  <a:rPr lang="en-US" dirty="0"/>
                  <a:t> onto each bag. </a:t>
                </a:r>
              </a:p>
              <a:p>
                <a:pPr lvl="1"/>
                <a:r>
                  <a:rPr lang="en-US" dirty="0"/>
                  <a:t>In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weighing, we will put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oMath>
                </a14:m>
                <a:r>
                  <a:rPr lang="en-US" dirty="0"/>
                  <a:t> coins on the left side if </a:t>
                </a:r>
                <a14:m>
                  <m:oMath xmlns:m="http://schemas.openxmlformats.org/officeDocument/2006/math">
                    <m:r>
                      <a:rPr lang="en-US" i="1" dirty="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&lt; </m:t>
                    </m:r>
                    <m:r>
                      <a:rPr lang="en-US" i="1" dirty="0" smtClean="0">
                        <a:latin typeface="Cambria Math" panose="02040503050406030204" pitchFamily="18" charset="0"/>
                      </a:rPr>
                      <m:t>0</m:t>
                    </m:r>
                  </m:oMath>
                </a14:m>
                <a:r>
                  <a:rPr lang="en-US" dirty="0"/>
                  <a:t>, otherwise, we will 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coins on the right side. </a:t>
                </a:r>
              </a:p>
              <a:p>
                <a:pPr lvl="1"/>
                <a:r>
                  <a:rPr lang="en-US" dirty="0"/>
                  <a:t>Note we need to handle cases where some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𝑖</m:t>
                        </m:r>
                      </m:sub>
                    </m:sSub>
                  </m:oMath>
                </a14:m>
                <a:r>
                  <a:rPr lang="en-US" dirty="0"/>
                  <a:t> can be zero, but this can be done by fixing the number of zeros and doing some binomial coefficients.</a:t>
                </a:r>
              </a:p>
              <a:p>
                <a:endParaRPr lang="en-US" dirty="0"/>
              </a:p>
              <a:p>
                <a:r>
                  <a:rPr lang="en-US" dirty="0"/>
                  <a:t>To count this, we can use the mobius inversion formula to do inclusion/exclusion.</a:t>
                </a:r>
              </a:p>
              <a:p>
                <a:endParaRPr lang="en-US" dirty="0"/>
              </a:p>
              <a:p>
                <a:r>
                  <a:rPr lang="en-US" dirty="0"/>
                  <a:t>Time complexity is </a:t>
                </a:r>
                <a14:m>
                  <m:oMath xmlns:m="http://schemas.openxmlformats.org/officeDocument/2006/math">
                    <m:r>
                      <a:rPr lang="en-US" i="1" dirty="0" smtClean="0">
                        <a:latin typeface="Cambria Math" panose="02040503050406030204" pitchFamily="18" charset="0"/>
                      </a:rPr>
                      <m:t>𝑂</m:t>
                    </m:r>
                    <m:r>
                      <a:rPr lang="en-US" i="1" dirty="0">
                        <a:latin typeface="Cambria Math" panose="02040503050406030204" pitchFamily="18" charset="0"/>
                      </a:rPr>
                      <m:t>(</m:t>
                    </m:r>
                    <m:r>
                      <a:rPr lang="en-US" i="1" dirty="0" err="1">
                        <a:latin typeface="Cambria Math" panose="02040503050406030204" pitchFamily="18" charset="0"/>
                      </a:rPr>
                      <m:t>𝑚𝑘</m:t>
                    </m:r>
                    <m:r>
                      <a:rPr lang="en-US" i="1" dirty="0" smtClean="0">
                        <a:latin typeface="Cambria Math" panose="02040503050406030204" pitchFamily="18" charset="0"/>
                      </a:rPr>
                      <m:t>)</m:t>
                    </m:r>
                  </m:oMath>
                </a14:m>
                <a:r>
                  <a:rPr lang="en-US" dirty="0"/>
                  <a:t>.</a:t>
                </a:r>
              </a:p>
            </p:txBody>
          </p:sp>
        </mc:Choice>
        <mc:Fallback xmlns="">
          <p:sp>
            <p:nvSpPr>
              <p:cNvPr id="5" name="Content Placeholder 4">
                <a:extLst>
                  <a:ext uri="{FF2B5EF4-FFF2-40B4-BE49-F238E27FC236}">
                    <a16:creationId xmlns:a16="http://schemas.microsoft.com/office/drawing/2014/main" id="{DF3FA0E8-CA3D-4DF7-9745-3F2ACF3C99CC}"/>
                  </a:ext>
                </a:extLst>
              </p:cNvPr>
              <p:cNvSpPr>
                <a:spLocks noGrp="1" noRot="1" noChangeAspect="1" noMove="1" noResize="1" noEditPoints="1" noAdjustHandles="1" noChangeArrowheads="1" noChangeShapeType="1" noTextEdit="1"/>
              </p:cNvSpPr>
              <p:nvPr>
                <p:ph idx="1"/>
              </p:nvPr>
            </p:nvSpPr>
            <p:spPr>
              <a:xfrm>
                <a:off x="609600" y="1774825"/>
                <a:ext cx="10972800" cy="5083175"/>
              </a:xfrm>
              <a:blipFill>
                <a:blip r:embed="rId2"/>
                <a:stretch>
                  <a:fillRect t="-1079" r="-167" b="-1199"/>
                </a:stretch>
              </a:blipFill>
            </p:spPr>
            <p:txBody>
              <a:bodyPr/>
              <a:lstStyle/>
              <a:p>
                <a:r>
                  <a:rPr lang="en-US">
                    <a:noFill/>
                  </a:rPr>
                  <a:t> </a:t>
                </a:r>
              </a:p>
            </p:txBody>
          </p:sp>
        </mc:Fallback>
      </mc:AlternateContent>
    </p:spTree>
    <p:extLst>
      <p:ext uri="{BB962C8B-B14F-4D97-AF65-F5344CB8AC3E}">
        <p14:creationId xmlns:p14="http://schemas.microsoft.com/office/powerpoint/2010/main" val="2111846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vert="horz" wrap="square" lIns="121900" tIns="121900" rIns="121900" bIns="121900" rtlCol="0" anchor="t" anchorCtr="0">
            <a:normAutofit/>
            <a:scene3d>
              <a:camera prst="orthographicFront"/>
              <a:lightRig rig="threePt" dir="t">
                <a:rot lat="0" lon="0" rev="4800000"/>
              </a:lightRig>
            </a:scene3d>
            <a:sp3d prstMaterial="matte">
              <a:bevelT w="50800" h="10160"/>
            </a:sp3d>
          </a:bodyPr>
          <a:lstStyle/>
          <a:p>
            <a:r>
              <a:rPr lang="en-US" sz="4000" dirty="0"/>
              <a:t>Editing Explosion (3 of 4)</a:t>
            </a:r>
            <a:endParaRPr sz="4000" dirty="0"/>
          </a:p>
        </p:txBody>
      </p:sp>
      <mc:AlternateContent xmlns:mc="http://schemas.openxmlformats.org/markup-compatibility/2006" xmlns:a14="http://schemas.microsoft.com/office/drawing/2010/main">
        <mc:Choice Requires="a14">
          <p:sp>
            <p:nvSpPr>
              <p:cNvPr id="73" name="Google Shape;73;p16"/>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457200" indent="-457200"/>
                <a:r>
                  <a:rPr lang="en" dirty="0"/>
                  <a:t>Generalizing from one string to all strings</a:t>
                </a:r>
              </a:p>
              <a:p>
                <a:pPr marL="749300" lvl="1" indent="-457200"/>
                <a:r>
                  <a:rPr lang="en" dirty="0"/>
                  <a:t>Instead of considering a single string </a:t>
                </a:r>
                <a14:m>
                  <m:oMath xmlns:m="http://schemas.openxmlformats.org/officeDocument/2006/math">
                    <m:r>
                      <a:rPr lang="en" b="0" i="1" dirty="0" smtClean="0">
                        <a:latin typeface="Cambria Math" panose="02040503050406030204" pitchFamily="18" charset="0"/>
                        <a:cs typeface="Courier New" panose="02070309020205020404" pitchFamily="49" charset="0"/>
                      </a:rPr>
                      <m:t>𝑏</m:t>
                    </m:r>
                  </m:oMath>
                </a14:m>
                <a:r>
                  <a:rPr lang="en" dirty="0"/>
                  <a:t> and building each row one by one, we consider all strings of a given length, and build a hashmap mapping the row value to the count of strings that end up generating that row.</a:t>
                </a:r>
                <a:endParaRPr dirty="0"/>
              </a:p>
              <a:p>
                <a:pPr marL="749300" lvl="1" indent="-457200">
                  <a:spcBef>
                    <a:spcPts val="2133"/>
                  </a:spcBef>
                </a:pPr>
                <a:r>
                  <a:rPr lang="en" dirty="0"/>
                  <a:t>The initial hashmap is just </a:t>
                </a:r>
                <a14:m>
                  <m:oMath xmlns:m="http://schemas.openxmlformats.org/officeDocument/2006/math">
                    <m:r>
                      <a:rPr lang="en" i="1" dirty="0" smtClean="0">
                        <a:latin typeface="Cambria Math" panose="02040503050406030204" pitchFamily="18" charset="0"/>
                      </a:rPr>
                      <m:t>{(0,1,…,|</m:t>
                    </m:r>
                    <m:r>
                      <a:rPr lang="en" i="1" dirty="0" smtClean="0">
                        <a:latin typeface="Cambria Math" panose="02040503050406030204" pitchFamily="18" charset="0"/>
                      </a:rPr>
                      <m:t>𝑎</m:t>
                    </m:r>
                    <m:r>
                      <a:rPr lang="en" i="1" dirty="0" smtClean="0">
                        <a:latin typeface="Cambria Math" panose="02040503050406030204" pitchFamily="18" charset="0"/>
                      </a:rPr>
                      <m:t>|)1} </m:t>
                    </m:r>
                  </m:oMath>
                </a14:m>
                <a:r>
                  <a:rPr lang="en" dirty="0"/>
                  <a:t>representing the empty string.</a:t>
                </a:r>
                <a:endParaRPr dirty="0"/>
              </a:p>
              <a:p>
                <a:pPr marL="749300" lvl="1" indent="-457200">
                  <a:spcBef>
                    <a:spcPts val="2133"/>
                  </a:spcBef>
                </a:pPr>
                <a:r>
                  <a:rPr lang="en" dirty="0"/>
                  <a:t>We know the length of a matching string cannot be more than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𝑎</m:t>
                    </m:r>
                    <m:r>
                      <a:rPr lang="en" i="1" dirty="0" smtClean="0">
                        <a:latin typeface="Cambria Math" panose="02040503050406030204" pitchFamily="18" charset="0"/>
                      </a:rPr>
                      <m:t>|+</m:t>
                    </m:r>
                    <m:r>
                      <a:rPr lang="en" i="1" dirty="0" smtClean="0">
                        <a:latin typeface="Cambria Math" panose="02040503050406030204" pitchFamily="18" charset="0"/>
                      </a:rPr>
                      <m:t>𝑑</m:t>
                    </m:r>
                  </m:oMath>
                </a14:m>
                <a:r>
                  <a:rPr lang="en" dirty="0"/>
                  <a:t>, so this sets a bound on how far to iterate.</a:t>
                </a:r>
                <a:endParaRPr dirty="0"/>
              </a:p>
              <a:p>
                <a:pPr marL="0" indent="0">
                  <a:spcBef>
                    <a:spcPts val="2133"/>
                  </a:spcBef>
                  <a:spcAft>
                    <a:spcPts val="2133"/>
                  </a:spcAft>
                  <a:buNone/>
                </a:pPr>
                <a:endParaRPr dirty="0"/>
              </a:p>
            </p:txBody>
          </p:sp>
        </mc:Choice>
        <mc:Fallback xmlns="">
          <p:sp>
            <p:nvSpPr>
              <p:cNvPr id="73" name="Google Shape;73;p16"/>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l="-500" r="-333" b="-5007"/>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vert="horz" wrap="square" lIns="121900" tIns="121900" rIns="121900" bIns="121900" rtlCol="0" anchor="t" anchorCtr="0">
            <a:normAutofit/>
            <a:scene3d>
              <a:camera prst="orthographicFront"/>
              <a:lightRig rig="threePt" dir="t">
                <a:rot lat="0" lon="0" rev="4800000"/>
              </a:lightRig>
            </a:scene3d>
            <a:sp3d prstMaterial="matte">
              <a:bevelT w="50800" h="10160"/>
            </a:sp3d>
          </a:bodyPr>
          <a:lstStyle/>
          <a:p>
            <a:r>
              <a:rPr lang="en-US" sz="4000" dirty="0"/>
              <a:t>Editing Explosion (4 of 4)</a:t>
            </a:r>
            <a:endParaRPr sz="4000" dirty="0"/>
          </a:p>
        </p:txBody>
      </p:sp>
      <mc:AlternateContent xmlns:mc="http://schemas.openxmlformats.org/markup-compatibility/2006" xmlns:a14="http://schemas.microsoft.com/office/drawing/2010/main">
        <mc:Choice Requires="a14">
          <p:sp>
            <p:nvSpPr>
              <p:cNvPr id="79" name="Google Shape;79;p17"/>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457200" indent="-457200">
                  <a:spcBef>
                    <a:spcPts val="2133"/>
                  </a:spcBef>
                  <a:spcAft>
                    <a:spcPts val="2133"/>
                  </a:spcAft>
                </a:pPr>
                <a:r>
                  <a:rPr lang="en" dirty="0"/>
                  <a:t>Iterate from 0 to d.</a:t>
                </a:r>
                <a:endParaRPr lang="en-US" dirty="0"/>
              </a:p>
              <a:p>
                <a:pPr marL="749300" lvl="1" indent="-457200">
                  <a:spcBef>
                    <a:spcPts val="2133"/>
                  </a:spcBef>
                  <a:spcAft>
                    <a:spcPts val="2133"/>
                  </a:spcAft>
                </a:pPr>
                <a:r>
                  <a:rPr lang="en-US" dirty="0"/>
                  <a:t>Given such a </a:t>
                </a:r>
                <a:r>
                  <a:rPr lang="en-US" dirty="0" err="1"/>
                  <a:t>hashmap</a:t>
                </a:r>
                <a:r>
                  <a:rPr lang="en-US" dirty="0"/>
                  <a:t>, we can iterate over it, consider all possible 26 characters to extend </a:t>
                </a:r>
                <a14:m>
                  <m:oMath xmlns:m="http://schemas.openxmlformats.org/officeDocument/2006/math">
                    <m:r>
                      <a:rPr lang="en-US" i="1" dirty="0" smtClean="0">
                        <a:latin typeface="Cambria Math" panose="02040503050406030204" pitchFamily="18" charset="0"/>
                      </a:rPr>
                      <m:t>𝑏</m:t>
                    </m:r>
                  </m:oMath>
                </a14:m>
                <a:r>
                  <a:rPr lang="en-US" dirty="0"/>
                  <a:t>, and generate the new </a:t>
                </a:r>
                <a:r>
                  <a:rPr lang="en-US" dirty="0" err="1"/>
                  <a:t>hashmap</a:t>
                </a:r>
                <a:r>
                  <a:rPr lang="en-US" dirty="0"/>
                  <a:t> for the next length.</a:t>
                </a:r>
                <a:endParaRPr lang="en" dirty="0"/>
              </a:p>
              <a:p>
                <a:pPr marL="749300" lvl="1" indent="-457200">
                  <a:spcBef>
                    <a:spcPts val="2133"/>
                  </a:spcBef>
                  <a:spcAft>
                    <a:spcPts val="2133"/>
                  </a:spcAft>
                </a:pPr>
                <a:r>
                  <a:rPr lang="en" dirty="0"/>
                  <a:t>At each iteration we add the number of strings </a:t>
                </a:r>
                <a14:m>
                  <m:oMath xmlns:m="http://schemas.openxmlformats.org/officeDocument/2006/math">
                    <m:r>
                      <a:rPr lang="en" i="1" dirty="0" smtClean="0">
                        <a:latin typeface="Cambria Math" panose="02040503050406030204" pitchFamily="18" charset="0"/>
                      </a:rPr>
                      <m:t>𝑏</m:t>
                    </m:r>
                  </m:oMath>
                </a14:m>
                <a:r>
                  <a:rPr lang="en" dirty="0"/>
                  <a:t> at this length that have the required edit distance value in their row at element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a:t>
                </a:r>
                <a:endParaRPr dirty="0"/>
              </a:p>
            </p:txBody>
          </p:sp>
        </mc:Choice>
        <mc:Fallback xmlns="">
          <p:sp>
            <p:nvSpPr>
              <p:cNvPr id="79" name="Google Shape;79;p17"/>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l="-500" b="-1976"/>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49DE-65C1-4B72-93A6-4D5A22BD5EC2}"/>
              </a:ext>
            </a:extLst>
          </p:cNvPr>
          <p:cNvSpPr>
            <a:spLocks noGrp="1"/>
          </p:cNvSpPr>
          <p:nvPr>
            <p:ph type="title"/>
          </p:nvPr>
        </p:nvSpPr>
        <p:spPr/>
        <p:txBody>
          <a:bodyPr/>
          <a:lstStyle/>
          <a:p>
            <a:r>
              <a:rPr lang="en-US" dirty="0"/>
              <a:t>Lunchtime Name 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3C3C64-8871-4406-8B80-06A572447C7A}"/>
                  </a:ext>
                </a:extLst>
              </p:cNvPr>
              <p:cNvSpPr>
                <a:spLocks noGrp="1"/>
              </p:cNvSpPr>
              <p:nvPr>
                <p:ph idx="1"/>
              </p:nvPr>
            </p:nvSpPr>
            <p:spPr/>
            <p:txBody>
              <a:bodyPr/>
              <a:lstStyle/>
              <a:p>
                <a:r>
                  <a:rPr lang="en-US" dirty="0"/>
                  <a:t>Mia needs help remembering her </a:t>
                </a:r>
                <a14:m>
                  <m:oMath xmlns:m="http://schemas.openxmlformats.org/officeDocument/2006/math">
                    <m:r>
                      <a:rPr lang="en-US" i="1" dirty="0" smtClean="0">
                        <a:latin typeface="Cambria Math" panose="02040503050406030204" pitchFamily="18" charset="0"/>
                      </a:rPr>
                      <m:t>𝑛</m:t>
                    </m:r>
                  </m:oMath>
                </a14:m>
                <a:r>
                  <a:rPr lang="en-US" dirty="0"/>
                  <a:t> colleagues’ names</a:t>
                </a:r>
              </a:p>
              <a:p>
                <a:pPr lvl="1"/>
                <a:r>
                  <a:rPr lang="en-US" dirty="0"/>
                  <a:t>She buys lunch for all of them over the course of </a:t>
                </a:r>
                <a14:m>
                  <m:oMath xmlns:m="http://schemas.openxmlformats.org/officeDocument/2006/math">
                    <m:r>
                      <a:rPr lang="en-US" i="1" dirty="0" smtClean="0">
                        <a:latin typeface="Cambria Math" panose="02040503050406030204" pitchFamily="18" charset="0"/>
                      </a:rPr>
                      <m:t>𝑚</m:t>
                    </m:r>
                  </m:oMath>
                </a14:m>
                <a:r>
                  <a:rPr lang="en-US" dirty="0"/>
                  <a:t> days</a:t>
                </a:r>
              </a:p>
              <a:p>
                <a:pPr lvl="1"/>
                <a:r>
                  <a:rPr lang="en-US" dirty="0"/>
                  <a:t>She buys </a:t>
                </a:r>
                <a14:m>
                  <m:oMath xmlns:m="http://schemas.openxmlformats.org/officeDocument/2006/math">
                    <m:r>
                      <a:rPr lang="en-US" i="1" dirty="0" smtClean="0">
                        <a:latin typeface="Cambria Math" panose="02040503050406030204" pitchFamily="18" charset="0"/>
                      </a:rPr>
                      <m:t>𝑏</m:t>
                    </m:r>
                  </m:oMath>
                </a14:m>
                <a:r>
                  <a:rPr lang="en-US" dirty="0"/>
                  <a:t> burgers and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𝑏</m:t>
                    </m:r>
                  </m:oMath>
                </a14:m>
                <a:r>
                  <a:rPr lang="en-US" dirty="0"/>
                  <a:t> salads</a:t>
                </a:r>
              </a:p>
              <a:p>
                <a:pPr lvl="2"/>
                <a14:m>
                  <m:oMath xmlns:m="http://schemas.openxmlformats.org/officeDocument/2006/math">
                    <m:r>
                      <a:rPr lang="en-US" i="1" dirty="0" smtClean="0">
                        <a:latin typeface="Cambria Math" panose="02040503050406030204" pitchFamily="18" charset="0"/>
                      </a:rPr>
                      <m:t>𝑏</m:t>
                    </m:r>
                  </m:oMath>
                </a14:m>
                <a:r>
                  <a:rPr lang="en-US" dirty="0"/>
                  <a:t> varies per day</a:t>
                </a:r>
              </a:p>
              <a:p>
                <a:pPr lvl="1"/>
                <a:r>
                  <a:rPr lang="en-US" dirty="0"/>
                  <a:t>She watches her colleagues eat lunch, and notes whether they’re eating a burger or a salad</a:t>
                </a:r>
              </a:p>
              <a:p>
                <a:pPr lvl="1"/>
                <a:r>
                  <a:rPr lang="en-US" dirty="0"/>
                  <a:t>In this way, she starts to identify her colleagues</a:t>
                </a:r>
              </a:p>
              <a:p>
                <a:pPr lvl="1"/>
                <a:r>
                  <a:rPr lang="en-US" dirty="0"/>
                  <a:t>Given </a:t>
                </a:r>
                <a14:m>
                  <m:oMath xmlns:m="http://schemas.openxmlformats.org/officeDocument/2006/math">
                    <m:r>
                      <a:rPr lang="en-US" i="1" dirty="0" smtClean="0">
                        <a:latin typeface="Cambria Math" panose="02040503050406030204" pitchFamily="18" charset="0"/>
                      </a:rPr>
                      <m:t>𝑛</m:t>
                    </m:r>
                  </m:oMath>
                </a14:m>
                <a:r>
                  <a:rPr lang="en-US" dirty="0"/>
                  <a:t>, </a:t>
                </a:r>
                <a14:m>
                  <m:oMath xmlns:m="http://schemas.openxmlformats.org/officeDocument/2006/math">
                    <m:r>
                      <a:rPr lang="en-US" i="1" dirty="0" smtClean="0">
                        <a:latin typeface="Cambria Math" panose="02040503050406030204" pitchFamily="18" charset="0"/>
                      </a:rPr>
                      <m:t>𝑚</m:t>
                    </m:r>
                  </m:oMath>
                </a14:m>
                <a:r>
                  <a:rPr lang="en-US" dirty="0"/>
                  <a:t> and </a:t>
                </a:r>
                <a14:m>
                  <m:oMath xmlns:m="http://schemas.openxmlformats.org/officeDocument/2006/math">
                    <m:r>
                      <a:rPr lang="en-US" i="1" dirty="0" smtClean="0">
                        <a:latin typeface="Cambria Math" panose="02040503050406030204" pitchFamily="18" charset="0"/>
                      </a:rPr>
                      <m:t>𝑚</m:t>
                    </m:r>
                  </m:oMath>
                </a14:m>
                <a:r>
                  <a:rPr lang="en-US" dirty="0"/>
                  <a:t> values of </a:t>
                </a:r>
                <a14:m>
                  <m:oMath xmlns:m="http://schemas.openxmlformats.org/officeDocument/2006/math">
                    <m:r>
                      <a:rPr lang="en-US" i="1" dirty="0" smtClean="0">
                        <a:latin typeface="Cambria Math" panose="02040503050406030204" pitchFamily="18" charset="0"/>
                      </a:rPr>
                      <m:t>𝑏</m:t>
                    </m:r>
                  </m:oMath>
                </a14:m>
                <a:r>
                  <a:rPr lang="en-US" dirty="0"/>
                  <a:t> (one for each day), what’s the maximum number of colleagues that she can uniquely identify?</a:t>
                </a:r>
              </a:p>
              <a:p>
                <a:pPr lvl="1"/>
                <a:endParaRPr lang="en-US" dirty="0"/>
              </a:p>
            </p:txBody>
          </p:sp>
        </mc:Choice>
        <mc:Fallback xmlns="">
          <p:sp>
            <p:nvSpPr>
              <p:cNvPr id="3" name="Content Placeholder 2">
                <a:extLst>
                  <a:ext uri="{FF2B5EF4-FFF2-40B4-BE49-F238E27FC236}">
                    <a16:creationId xmlns:a16="http://schemas.microsoft.com/office/drawing/2014/main" id="{233C3C64-8871-4406-8B80-06A572447C7A}"/>
                  </a:ext>
                </a:extLst>
              </p:cNvPr>
              <p:cNvSpPr>
                <a:spLocks noGrp="1" noRot="1" noChangeAspect="1" noMove="1" noResize="1" noEditPoints="1" noAdjustHandles="1" noChangeArrowheads="1" noChangeShapeType="1" noTextEdit="1"/>
              </p:cNvSpPr>
              <p:nvPr>
                <p:ph idx="1"/>
              </p:nvPr>
            </p:nvSpPr>
            <p:spPr>
              <a:blipFill>
                <a:blip r:embed="rId2"/>
                <a:stretch>
                  <a:fillRect t="-659" b="-527"/>
                </a:stretch>
              </a:blipFill>
            </p:spPr>
            <p:txBody>
              <a:bodyPr/>
              <a:lstStyle/>
              <a:p>
                <a:r>
                  <a:rPr lang="en-US">
                    <a:noFill/>
                  </a:rPr>
                  <a:t> </a:t>
                </a:r>
              </a:p>
            </p:txBody>
          </p:sp>
        </mc:Fallback>
      </mc:AlternateContent>
    </p:spTree>
    <p:extLst>
      <p:ext uri="{BB962C8B-B14F-4D97-AF65-F5344CB8AC3E}">
        <p14:creationId xmlns:p14="http://schemas.microsoft.com/office/powerpoint/2010/main" val="70772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 name="Google Shape;61;p14"/>
              <p:cNvSpPr txBox="1">
                <a:spLocks noGrp="1"/>
              </p:cNvSpPr>
              <p:nvPr>
                <p:ph idx="1"/>
              </p:nvPr>
            </p:nvSpPr>
            <p:spPr>
              <a:xfrm>
                <a:off x="3962400" y="1572945"/>
                <a:ext cx="7620000" cy="4720978"/>
              </a:xfrm>
              <a:prstGeom prst="rect">
                <a:avLst/>
              </a:prstGeom>
            </p:spPr>
            <p:txBody>
              <a:bodyPr spcFirstLastPara="1" vert="horz" wrap="square" lIns="121900" tIns="121900" rIns="121900" bIns="121900" numCol="1" anchor="t" anchorCtr="0" compatLnSpc="1">
                <a:prstTxWarp prst="textNoShape">
                  <a:avLst/>
                </a:prstTxWarp>
                <a:noAutofit/>
              </a:bodyPr>
              <a:lstStyle/>
              <a:p>
                <a:pPr marL="457200" indent="-457200"/>
                <a:r>
                  <a:rPr lang="en-US" altLang="zh-CN" sz="2000" dirty="0"/>
                  <a:t>Think of a matrix of n columns and m rows with binary values (1/0). </a:t>
                </a:r>
              </a:p>
              <a:p>
                <a:pPr marL="749300" lvl="1" indent="-457200"/>
                <a:r>
                  <a:rPr lang="en-US" sz="1800" dirty="0"/>
                  <a:t>Each column represents one colleague. </a:t>
                </a:r>
              </a:p>
              <a:p>
                <a:pPr marL="749300" lvl="1" indent="-457200"/>
                <a:r>
                  <a:rPr lang="en-US" sz="1800" dirty="0"/>
                  <a:t>Each day represents a row. </a:t>
                </a:r>
              </a:p>
              <a:p>
                <a:pPr marL="749300" lvl="1" indent="-457200"/>
                <a:r>
                  <a:rPr lang="en-US" sz="1800" dirty="0"/>
                  <a:t>Cell (</a:t>
                </a:r>
                <a14:m>
                  <m:oMath xmlns:m="http://schemas.openxmlformats.org/officeDocument/2006/math">
                    <m:r>
                      <a:rPr lang="en-US" sz="1800" i="1" dirty="0" smtClean="0">
                        <a:latin typeface="Cambria Math" panose="02040503050406030204" pitchFamily="18" charset="0"/>
                      </a:rPr>
                      <m:t>𝑖</m:t>
                    </m:r>
                  </m:oMath>
                </a14:m>
                <a:r>
                  <a:rPr lang="en-US" sz="1800" dirty="0"/>
                  <a:t>, </a:t>
                </a:r>
                <a14:m>
                  <m:oMath xmlns:m="http://schemas.openxmlformats.org/officeDocument/2006/math">
                    <m:r>
                      <a:rPr lang="en-US" sz="1800" i="1" dirty="0" smtClean="0">
                        <a:latin typeface="Cambria Math" panose="02040503050406030204" pitchFamily="18" charset="0"/>
                      </a:rPr>
                      <m:t>𝑗</m:t>
                    </m:r>
                  </m:oMath>
                </a14:m>
                <a:r>
                  <a:rPr lang="en-US" sz="1800" dirty="0"/>
                  <a:t>) is 1 or 0 if we give colleague </a:t>
                </a:r>
                <a14:m>
                  <m:oMath xmlns:m="http://schemas.openxmlformats.org/officeDocument/2006/math">
                    <m:r>
                      <a:rPr lang="en-US" sz="1800" i="1" dirty="0" smtClean="0">
                        <a:latin typeface="Cambria Math" panose="02040503050406030204" pitchFamily="18" charset="0"/>
                      </a:rPr>
                      <m:t>𝑗</m:t>
                    </m:r>
                  </m:oMath>
                </a14:m>
                <a:r>
                  <a:rPr lang="en-US" sz="1800" dirty="0"/>
                  <a:t> a burger or a salad on day </a:t>
                </a:r>
                <a14:m>
                  <m:oMath xmlns:m="http://schemas.openxmlformats.org/officeDocument/2006/math">
                    <m:r>
                      <a:rPr lang="en-US" sz="1800" i="1" dirty="0" smtClean="0">
                        <a:latin typeface="Cambria Math" panose="02040503050406030204" pitchFamily="18" charset="0"/>
                      </a:rPr>
                      <m:t>𝑖</m:t>
                    </m:r>
                  </m:oMath>
                </a14:m>
                <a:r>
                  <a:rPr lang="en-US" sz="1800" dirty="0"/>
                  <a:t>. </a:t>
                </a:r>
              </a:p>
              <a:p>
                <a:pPr marL="749300" lvl="1" indent="-457200"/>
                <a:r>
                  <a:rPr lang="en-US" sz="1800" dirty="0"/>
                  <a:t>We can </a:t>
                </a:r>
                <a:r>
                  <a:rPr lang="en-US" altLang="zh-CN" sz="1800" dirty="0"/>
                  <a:t>reorder the values in each row.</a:t>
                </a:r>
                <a:endParaRPr lang="en-US" sz="1800" dirty="0"/>
              </a:p>
              <a:p>
                <a:pPr marL="457200" indent="-457200"/>
                <a:endParaRPr lang="en-US" sz="2000" dirty="0"/>
              </a:p>
              <a:p>
                <a:pPr marL="457200" indent="-457200"/>
                <a:r>
                  <a:rPr lang="en-US" altLang="zh-CN" sz="2000" dirty="0"/>
                  <a:t>Consider the values in each column as a sequence of values. </a:t>
                </a:r>
              </a:p>
              <a:p>
                <a:pPr marL="749300" lvl="1" indent="-457200"/>
                <a:r>
                  <a:rPr lang="en-US" sz="1800" dirty="0"/>
                  <a:t>If the sequence is unique, it means what the colleague eats over the </a:t>
                </a:r>
                <a14:m>
                  <m:oMath xmlns:m="http://schemas.openxmlformats.org/officeDocument/2006/math">
                    <m:r>
                      <a:rPr lang="en-US" sz="1800" i="1" dirty="0" smtClean="0">
                        <a:latin typeface="Cambria Math" panose="02040503050406030204" pitchFamily="18" charset="0"/>
                      </a:rPr>
                      <m:t>𝑚</m:t>
                    </m:r>
                  </m:oMath>
                </a14:m>
                <a:r>
                  <a:rPr lang="en-US" sz="1800" dirty="0"/>
                  <a:t> days is distinguishable from what the other colleagues eat. </a:t>
                </a:r>
              </a:p>
              <a:p>
                <a:pPr marL="749300" lvl="1" indent="-457200"/>
                <a:r>
                  <a:rPr lang="en-US" sz="1800" dirty="0"/>
                  <a:t>So we want to maximize the number of sequences that are unique, by reordering the values in every row.</a:t>
                </a:r>
              </a:p>
              <a:p>
                <a:pPr marL="457200" indent="-457200"/>
                <a:endParaRPr lang="en-US" sz="1800" dirty="0"/>
              </a:p>
            </p:txBody>
          </p:sp>
        </mc:Choice>
        <mc:Fallback>
          <p:sp>
            <p:nvSpPr>
              <p:cNvPr id="61" name="Google Shape;61;p14"/>
              <p:cNvSpPr txBox="1">
                <a:spLocks noGrp="1" noRot="1" noChangeAspect="1" noMove="1" noResize="1" noEditPoints="1" noAdjustHandles="1" noChangeArrowheads="1" noChangeShapeType="1" noTextEdit="1"/>
              </p:cNvSpPr>
              <p:nvPr>
                <p:ph idx="1"/>
              </p:nvPr>
            </p:nvSpPr>
            <p:spPr>
              <a:xfrm>
                <a:off x="3962400" y="1572945"/>
                <a:ext cx="7620000" cy="4720978"/>
              </a:xfrm>
              <a:prstGeom prst="rect">
                <a:avLst/>
              </a:prstGeom>
              <a:blipFill>
                <a:blip r:embed="rId3"/>
                <a:stretch>
                  <a:fillRect r="-104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1860D78-5EB3-7541-B213-8CFDCFBE8CD3}"/>
              </a:ext>
            </a:extLst>
          </p:cNvPr>
          <p:cNvGraphicFramePr>
            <a:graphicFrameLocks noGrp="1"/>
          </p:cNvGraphicFramePr>
          <p:nvPr>
            <p:extLst>
              <p:ext uri="{D42A27DB-BD31-4B8C-83A1-F6EECF244321}">
                <p14:modId xmlns:p14="http://schemas.microsoft.com/office/powerpoint/2010/main" val="4010552535"/>
              </p:ext>
            </p:extLst>
          </p:nvPr>
        </p:nvGraphicFramePr>
        <p:xfrm>
          <a:off x="506483" y="1774825"/>
          <a:ext cx="2962655" cy="1097280"/>
        </p:xfrm>
        <a:graphic>
          <a:graphicData uri="http://schemas.openxmlformats.org/drawingml/2006/table">
            <a:tbl>
              <a:tblPr firstRow="1" bandRow="1">
                <a:tableStyleId>{21E4AEA4-8DFA-4A89-87EB-49C32662AFE0}</a:tableStyleId>
              </a:tblPr>
              <a:tblGrid>
                <a:gridCol w="737330">
                  <a:extLst>
                    <a:ext uri="{9D8B030D-6E8A-4147-A177-3AD203B41FA5}">
                      <a16:colId xmlns:a16="http://schemas.microsoft.com/office/drawing/2014/main" val="1901495924"/>
                    </a:ext>
                  </a:extLst>
                </a:gridCol>
                <a:gridCol w="741775">
                  <a:extLst>
                    <a:ext uri="{9D8B030D-6E8A-4147-A177-3AD203B41FA5}">
                      <a16:colId xmlns:a16="http://schemas.microsoft.com/office/drawing/2014/main" val="910476392"/>
                    </a:ext>
                  </a:extLst>
                </a:gridCol>
                <a:gridCol w="741775">
                  <a:extLst>
                    <a:ext uri="{9D8B030D-6E8A-4147-A177-3AD203B41FA5}">
                      <a16:colId xmlns:a16="http://schemas.microsoft.com/office/drawing/2014/main" val="3001521818"/>
                    </a:ext>
                  </a:extLst>
                </a:gridCol>
                <a:gridCol w="741775">
                  <a:extLst>
                    <a:ext uri="{9D8B030D-6E8A-4147-A177-3AD203B41FA5}">
                      <a16:colId xmlns:a16="http://schemas.microsoft.com/office/drawing/2014/main" val="3465743787"/>
                    </a:ext>
                  </a:extLst>
                </a:gridCol>
              </a:tblGrid>
              <a:tr h="331155">
                <a:tc>
                  <a:txBody>
                    <a:bodyPr/>
                    <a:lstStyle/>
                    <a:p>
                      <a:pPr algn="ct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a:solidFill>
                            <a:schemeClr val="tx1"/>
                          </a:solidFill>
                        </a:rPr>
                        <a:t>A</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a:solidFill>
                            <a:schemeClr val="tx1"/>
                          </a:solidFill>
                        </a:rPr>
                        <a:t>B</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a:solidFill>
                            <a:schemeClr val="tx1"/>
                          </a:solidFill>
                        </a:rPr>
                        <a:t>C</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4968702"/>
                  </a:ext>
                </a:extLst>
              </a:tr>
              <a:tr h="242157">
                <a:tc>
                  <a:txBody>
                    <a:bodyPr/>
                    <a:lstStyle/>
                    <a:p>
                      <a:pPr algn="ctr"/>
                      <a:r>
                        <a:rPr lang="en-US" altLang="zh-CN" dirty="0"/>
                        <a:t>Day</a:t>
                      </a:r>
                      <a:r>
                        <a:rPr lang="zh-CN" altLang="en-US" dirty="0"/>
                        <a:t> </a:t>
                      </a:r>
                      <a:r>
                        <a:rPr lang="en-US" altLang="zh-CN" dirty="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1381864"/>
                  </a:ext>
                </a:extLst>
              </a:tr>
              <a:tr h="242157">
                <a:tc>
                  <a:txBody>
                    <a:bodyPr/>
                    <a:lstStyle/>
                    <a:p>
                      <a:pPr algn="ctr"/>
                      <a:r>
                        <a:rPr lang="en-US" altLang="zh-CN" dirty="0"/>
                        <a:t>Day</a:t>
                      </a:r>
                      <a:r>
                        <a:rPr lang="zh-CN" altLang="en-US" dirty="0"/>
                        <a:t> </a:t>
                      </a:r>
                      <a:r>
                        <a:rPr lang="en-US" altLang="zh-CN" dirty="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210242"/>
                  </a:ext>
                </a:extLst>
              </a:tr>
            </a:tbl>
          </a:graphicData>
        </a:graphic>
      </p:graphicFrame>
      <p:graphicFrame>
        <p:nvGraphicFramePr>
          <p:cNvPr id="5" name="Table 4">
            <a:extLst>
              <a:ext uri="{FF2B5EF4-FFF2-40B4-BE49-F238E27FC236}">
                <a16:creationId xmlns:a16="http://schemas.microsoft.com/office/drawing/2014/main" id="{F04DD380-B670-F949-9B84-031999FF022E}"/>
              </a:ext>
            </a:extLst>
          </p:cNvPr>
          <p:cNvGraphicFramePr>
            <a:graphicFrameLocks noGrp="1"/>
          </p:cNvGraphicFramePr>
          <p:nvPr>
            <p:extLst>
              <p:ext uri="{D42A27DB-BD31-4B8C-83A1-F6EECF244321}">
                <p14:modId xmlns:p14="http://schemas.microsoft.com/office/powerpoint/2010/main" val="255278792"/>
              </p:ext>
            </p:extLst>
          </p:nvPr>
        </p:nvGraphicFramePr>
        <p:xfrm>
          <a:off x="506482" y="3061081"/>
          <a:ext cx="2962655" cy="1097280"/>
        </p:xfrm>
        <a:graphic>
          <a:graphicData uri="http://schemas.openxmlformats.org/drawingml/2006/table">
            <a:tbl>
              <a:tblPr firstRow="1" bandRow="1">
                <a:tableStyleId>{21E4AEA4-8DFA-4A89-87EB-49C32662AFE0}</a:tableStyleId>
              </a:tblPr>
              <a:tblGrid>
                <a:gridCol w="737330">
                  <a:extLst>
                    <a:ext uri="{9D8B030D-6E8A-4147-A177-3AD203B41FA5}">
                      <a16:colId xmlns:a16="http://schemas.microsoft.com/office/drawing/2014/main" val="1901495924"/>
                    </a:ext>
                  </a:extLst>
                </a:gridCol>
                <a:gridCol w="741775">
                  <a:extLst>
                    <a:ext uri="{9D8B030D-6E8A-4147-A177-3AD203B41FA5}">
                      <a16:colId xmlns:a16="http://schemas.microsoft.com/office/drawing/2014/main" val="910476392"/>
                    </a:ext>
                  </a:extLst>
                </a:gridCol>
                <a:gridCol w="741775">
                  <a:extLst>
                    <a:ext uri="{9D8B030D-6E8A-4147-A177-3AD203B41FA5}">
                      <a16:colId xmlns:a16="http://schemas.microsoft.com/office/drawing/2014/main" val="3001521818"/>
                    </a:ext>
                  </a:extLst>
                </a:gridCol>
                <a:gridCol w="741775">
                  <a:extLst>
                    <a:ext uri="{9D8B030D-6E8A-4147-A177-3AD203B41FA5}">
                      <a16:colId xmlns:a16="http://schemas.microsoft.com/office/drawing/2014/main" val="3465743787"/>
                    </a:ext>
                  </a:extLst>
                </a:gridCol>
              </a:tblGrid>
              <a:tr h="331155">
                <a:tc>
                  <a:txBody>
                    <a:bodyPr/>
                    <a:lstStyle/>
                    <a:p>
                      <a:pPr algn="ct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a:solidFill>
                            <a:schemeClr val="tx1"/>
                          </a:solidFill>
                        </a:rPr>
                        <a:t>A</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a:solidFill>
                            <a:schemeClr val="tx1"/>
                          </a:solidFill>
                        </a:rPr>
                        <a:t>B</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a:solidFill>
                            <a:schemeClr val="tx1"/>
                          </a:solidFill>
                        </a:rPr>
                        <a:t>C</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4968702"/>
                  </a:ext>
                </a:extLst>
              </a:tr>
              <a:tr h="242157">
                <a:tc>
                  <a:txBody>
                    <a:bodyPr/>
                    <a:lstStyle/>
                    <a:p>
                      <a:pPr algn="ctr"/>
                      <a:r>
                        <a:rPr lang="en-US" altLang="zh-CN" dirty="0"/>
                        <a:t>Day</a:t>
                      </a:r>
                      <a:r>
                        <a:rPr lang="zh-CN" altLang="en-US" dirty="0"/>
                        <a:t> </a:t>
                      </a:r>
                      <a:r>
                        <a:rPr lang="en-US" altLang="zh-CN" dirty="0"/>
                        <a:t>1</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1381864"/>
                  </a:ext>
                </a:extLst>
              </a:tr>
              <a:tr h="242157">
                <a:tc>
                  <a:txBody>
                    <a:bodyPr/>
                    <a:lstStyle/>
                    <a:p>
                      <a:pPr algn="ctr"/>
                      <a:r>
                        <a:rPr lang="en-US" altLang="zh-CN" dirty="0"/>
                        <a:t>Day</a:t>
                      </a:r>
                      <a:r>
                        <a:rPr lang="zh-CN" altLang="en-US" dirty="0"/>
                        <a:t> </a:t>
                      </a:r>
                      <a:r>
                        <a:rPr lang="en-US" altLang="zh-CN" dirty="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210242"/>
                  </a:ext>
                </a:extLst>
              </a:tr>
            </a:tbl>
          </a:graphicData>
        </a:graphic>
      </p:graphicFrame>
      <p:sp>
        <p:nvSpPr>
          <p:cNvPr id="10" name="Title 2">
            <a:extLst>
              <a:ext uri="{FF2B5EF4-FFF2-40B4-BE49-F238E27FC236}">
                <a16:creationId xmlns:a16="http://schemas.microsoft.com/office/drawing/2014/main" id="{9A6F10CC-E1AE-7A44-8CF6-FA0126D39275}"/>
              </a:ext>
            </a:extLst>
          </p:cNvPr>
          <p:cNvSpPr>
            <a:spLocks noGrp="1"/>
          </p:cNvSpPr>
          <p:nvPr>
            <p:ph type="title"/>
          </p:nvPr>
        </p:nvSpPr>
        <p:spPr>
          <a:xfrm>
            <a:off x="609600" y="155448"/>
            <a:ext cx="7620000" cy="1252728"/>
          </a:xfrm>
        </p:spPr>
        <p:txBody>
          <a:bodyPr>
            <a:normAutofit fontScale="90000"/>
          </a:bodyPr>
          <a:lstStyle/>
          <a:p>
            <a:r>
              <a:rPr lang="en-US" altLang="zh-CN" dirty="0"/>
              <a:t>Lunchtime Name Recall (1 of 6)</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Title 2">
            <a:extLst>
              <a:ext uri="{FF2B5EF4-FFF2-40B4-BE49-F238E27FC236}">
                <a16:creationId xmlns:a16="http://schemas.microsoft.com/office/drawing/2014/main" id="{FA7A6EA9-513A-472E-90B8-76FF8E2C4B45}"/>
              </a:ext>
            </a:extLst>
          </p:cNvPr>
          <p:cNvSpPr>
            <a:spLocks noGrp="1"/>
          </p:cNvSpPr>
          <p:nvPr>
            <p:ph type="title"/>
          </p:nvPr>
        </p:nvSpPr>
        <p:spPr/>
        <p:txBody>
          <a:bodyPr>
            <a:normAutofit fontScale="90000"/>
          </a:bodyPr>
          <a:lstStyle/>
          <a:p>
            <a:r>
              <a:rPr lang="en-US" altLang="zh-CN" dirty="0"/>
              <a:t>Lunchtime Name Recall (2 of 6)</a:t>
            </a:r>
            <a:endParaRPr lang="en-US" dirty="0"/>
          </a:p>
        </p:txBody>
      </p:sp>
      <mc:AlternateContent xmlns:mc="http://schemas.openxmlformats.org/markup-compatibility/2006">
        <mc:Choice xmlns:a14="http://schemas.microsoft.com/office/drawing/2010/main" Requires="a14">
          <p:sp>
            <p:nvSpPr>
              <p:cNvPr id="67" name="Google Shape;67;p15"/>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342900" indent="-342900">
                  <a:spcBef>
                    <a:spcPts val="0"/>
                  </a:spcBef>
                  <a:spcAft>
                    <a:spcPts val="0"/>
                  </a:spcAft>
                </a:pPr>
                <a:r>
                  <a:rPr lang="en-US" altLang="zh-CN" sz="2000" dirty="0"/>
                  <a:t>We</a:t>
                </a:r>
                <a:r>
                  <a:rPr lang="zh-CN" altLang="en-US" sz="2000" dirty="0"/>
                  <a:t> </a:t>
                </a:r>
                <a:r>
                  <a:rPr lang="en-US" altLang="zh-CN" sz="2000" dirty="0"/>
                  <a:t>are</a:t>
                </a:r>
                <a:r>
                  <a:rPr lang="zh-CN" altLang="en-US" sz="2000" dirty="0"/>
                  <a:t> </a:t>
                </a:r>
                <a:r>
                  <a:rPr lang="en-US" altLang="zh-CN" sz="2000" dirty="0"/>
                  <a:t>essentially</a:t>
                </a:r>
                <a:r>
                  <a:rPr lang="zh-CN" altLang="en-US" sz="2000" dirty="0"/>
                  <a:t> </a:t>
                </a:r>
                <a:r>
                  <a:rPr lang="en-US" altLang="zh-CN" sz="2000" dirty="0"/>
                  <a:t>creating</a:t>
                </a:r>
                <a:r>
                  <a:rPr lang="zh-CN" altLang="en-US" sz="2000" dirty="0"/>
                  <a:t> </a:t>
                </a:r>
                <a:r>
                  <a:rPr lang="en-US" altLang="zh-CN" sz="2000" dirty="0"/>
                  <a:t>partitions</a:t>
                </a:r>
                <a:r>
                  <a:rPr lang="zh-CN" altLang="en-US" sz="2000" dirty="0"/>
                  <a:t> </a:t>
                </a:r>
                <a:r>
                  <a:rPr lang="en-US" altLang="zh-CN" sz="2000" dirty="0"/>
                  <a:t>by</a:t>
                </a:r>
                <a:r>
                  <a:rPr lang="zh-CN" altLang="en-US" sz="2000" dirty="0"/>
                  <a:t> </a:t>
                </a:r>
                <a:r>
                  <a:rPr lang="en-US" altLang="zh-CN" sz="2000" dirty="0"/>
                  <a:t>distributing</a:t>
                </a:r>
                <a:r>
                  <a:rPr lang="zh-CN" altLang="en-US" sz="2000" dirty="0"/>
                  <a:t> </a:t>
                </a:r>
                <a:r>
                  <a:rPr lang="en-US" altLang="zh-CN" sz="2000" dirty="0"/>
                  <a:t>each</a:t>
                </a:r>
                <a:r>
                  <a:rPr lang="zh-CN" altLang="en-US" sz="2000" dirty="0"/>
                  <a:t> </a:t>
                </a:r>
                <a:r>
                  <a:rPr lang="en-US" altLang="zh-CN" sz="2000" dirty="0"/>
                  <a:t>day’s</a:t>
                </a:r>
                <a:r>
                  <a:rPr lang="zh-CN" altLang="en-US" sz="2000" dirty="0"/>
                  <a:t> </a:t>
                </a:r>
                <a:r>
                  <a:rPr lang="en-US" altLang="zh-CN" sz="2000" dirty="0"/>
                  <a:t>burgers</a:t>
                </a:r>
                <a:r>
                  <a:rPr lang="zh-CN" altLang="en-US" sz="2000" dirty="0"/>
                  <a:t> </a:t>
                </a:r>
                <a:r>
                  <a:rPr lang="en-US" altLang="zh-CN" sz="2000" dirty="0"/>
                  <a:t>into</a:t>
                </a:r>
                <a:r>
                  <a:rPr lang="zh-CN" altLang="en-US" sz="2000" dirty="0"/>
                  <a:t> </a:t>
                </a:r>
                <a:r>
                  <a:rPr lang="en-US" altLang="zh-CN" sz="2000" dirty="0"/>
                  <a:t>different</a:t>
                </a:r>
                <a:r>
                  <a:rPr lang="zh-CN" altLang="en-US" sz="2000" dirty="0"/>
                  <a:t> </a:t>
                </a:r>
                <a:r>
                  <a:rPr lang="en-US" altLang="zh-CN" sz="2000" dirty="0"/>
                  <a:t>columns,</a:t>
                </a:r>
                <a:r>
                  <a:rPr lang="zh-CN" altLang="en-US" sz="2000" dirty="0"/>
                  <a:t> </a:t>
                </a:r>
                <a:r>
                  <a:rPr lang="en-US" altLang="zh-CN" sz="2000" dirty="0"/>
                  <a:t>starting</a:t>
                </a:r>
                <a:r>
                  <a:rPr lang="zh-CN" altLang="en-US" sz="2000" dirty="0"/>
                  <a:t> </a:t>
                </a:r>
                <a:r>
                  <a:rPr lang="en-US" altLang="zh-CN" sz="2000" dirty="0"/>
                  <a:t>with</a:t>
                </a:r>
                <a:r>
                  <a:rPr lang="zh-CN" altLang="en-US" sz="2000" dirty="0"/>
                  <a:t> </a:t>
                </a:r>
                <a:r>
                  <a:rPr lang="en-US" altLang="zh-CN" sz="2000" dirty="0"/>
                  <a:t>an</a:t>
                </a:r>
                <a:r>
                  <a:rPr lang="zh-CN" altLang="en-US" sz="2000" dirty="0"/>
                  <a:t> </a:t>
                </a:r>
                <a:r>
                  <a:rPr lang="en-US" altLang="zh-CN" sz="2000" dirty="0"/>
                  <a:t>initial</a:t>
                </a:r>
                <a:r>
                  <a:rPr lang="zh-CN" altLang="en-US" sz="2000" dirty="0"/>
                  <a:t> </a:t>
                </a:r>
                <a:r>
                  <a:rPr lang="en-US" altLang="zh-CN" sz="2000" dirty="0"/>
                  <a:t>partition</a:t>
                </a:r>
                <a:r>
                  <a:rPr lang="zh-CN" altLang="en-US" sz="2000" dirty="0"/>
                  <a:t> </a:t>
                </a:r>
                <a:r>
                  <a:rPr lang="en-US" altLang="zh-CN" sz="2000" dirty="0"/>
                  <a:t>of</a:t>
                </a:r>
                <a:r>
                  <a:rPr lang="zh-CN" altLang="en-US" sz="2000" dirty="0"/>
                  <a:t> </a:t>
                </a:r>
                <a:r>
                  <a:rPr lang="en-US" altLang="zh-CN" sz="2000" dirty="0"/>
                  <a:t>{</a:t>
                </a:r>
                <a14:m>
                  <m:oMath xmlns:m="http://schemas.openxmlformats.org/officeDocument/2006/math">
                    <m:r>
                      <a:rPr lang="en-US" sz="2000" b="0" i="0" dirty="0" smtClean="0">
                        <a:latin typeface="Cambria Math" panose="02040503050406030204" pitchFamily="18" charset="0"/>
                      </a:rPr>
                      <m:t> </m:t>
                    </m:r>
                    <m:r>
                      <a:rPr lang="en-US" sz="2000" i="1" dirty="0">
                        <a:latin typeface="Cambria Math" panose="02040503050406030204" pitchFamily="18" charset="0"/>
                      </a:rPr>
                      <m:t>𝑛</m:t>
                    </m:r>
                  </m:oMath>
                </a14:m>
                <a:r>
                  <a:rPr lang="en-US" altLang="zh-CN" sz="2000" dirty="0"/>
                  <a:t> }.</a:t>
                </a:r>
              </a:p>
              <a:p>
                <a:pPr marL="342900" indent="-342900">
                  <a:spcBef>
                    <a:spcPts val="0"/>
                  </a:spcBef>
                  <a:spcAft>
                    <a:spcPts val="0"/>
                  </a:spcAft>
                </a:pPr>
                <a:endParaRPr lang="en-US" altLang="zh-CN" sz="2000" dirty="0"/>
              </a:p>
              <a:p>
                <a:pPr marL="342900" indent="-342900">
                  <a:spcBef>
                    <a:spcPts val="0"/>
                  </a:spcBef>
                  <a:spcAft>
                    <a:spcPts val="0"/>
                  </a:spcAft>
                </a:pPr>
                <a:r>
                  <a:rPr lang="en-US" altLang="zh-CN" sz="2000" dirty="0"/>
                  <a:t>For</a:t>
                </a:r>
                <a:r>
                  <a:rPr lang="zh-CN" altLang="en-US" sz="2000" dirty="0"/>
                  <a:t> </a:t>
                </a:r>
                <a:r>
                  <a:rPr lang="en-US" altLang="zh-CN" sz="2000" dirty="0"/>
                  <a:t>each</a:t>
                </a:r>
                <a:r>
                  <a:rPr lang="zh-CN" altLang="en-US" sz="2000" dirty="0"/>
                  <a:t> </a:t>
                </a:r>
                <a:r>
                  <a:rPr lang="en-US" altLang="zh-CN" sz="2000" dirty="0"/>
                  <a:t>group</a:t>
                </a:r>
                <a:r>
                  <a:rPr lang="zh-CN" altLang="en-US" sz="2000" dirty="0"/>
                  <a:t> </a:t>
                </a:r>
                <a:r>
                  <a:rPr lang="en-US" altLang="zh-CN" sz="2000" dirty="0"/>
                  <a:t>of</a:t>
                </a:r>
                <a:r>
                  <a:rPr lang="zh-CN" altLang="en-US" sz="2000" dirty="0"/>
                  <a:t> </a:t>
                </a:r>
                <a:r>
                  <a:rPr lang="en-US" altLang="zh-CN" sz="2000" dirty="0"/>
                  <a:t>size</a:t>
                </a:r>
                <a:r>
                  <a:rPr lang="zh-CN" altLang="en-US" sz="2000" dirty="0"/>
                  <a:t> </a:t>
                </a:r>
                <a14:m>
                  <m:oMath xmlns:m="http://schemas.openxmlformats.org/officeDocument/2006/math">
                    <m:r>
                      <a:rPr lang="en-US" altLang="zh-CN" sz="2000" b="0" i="1" smtClean="0">
                        <a:latin typeface="Cambria Math" panose="02040503050406030204" pitchFamily="18" charset="0"/>
                      </a:rPr>
                      <m:t>𝑔</m:t>
                    </m:r>
                  </m:oMath>
                </a14:m>
                <a:r>
                  <a:rPr lang="en-US" altLang="zh-CN" sz="2000" dirty="0"/>
                  <a:t>,</a:t>
                </a:r>
                <a:r>
                  <a:rPr lang="zh-CN" altLang="en-US" sz="2000" dirty="0"/>
                  <a:t> </a:t>
                </a:r>
                <a:r>
                  <a:rPr lang="en-US" altLang="zh-CN" sz="2000" dirty="0"/>
                  <a:t>we</a:t>
                </a:r>
                <a:r>
                  <a:rPr lang="zh-CN" altLang="en-US" sz="2000" dirty="0"/>
                  <a:t> </a:t>
                </a:r>
                <a:r>
                  <a:rPr lang="en-US" altLang="zh-CN" sz="2000" dirty="0"/>
                  <a:t>can</a:t>
                </a:r>
                <a:r>
                  <a:rPr lang="zh-CN" altLang="en-US" sz="2000" dirty="0"/>
                  <a:t> </a:t>
                </a:r>
                <a:r>
                  <a:rPr lang="en-US" altLang="zh-CN" sz="2000" dirty="0"/>
                  <a:t>assign</a:t>
                </a:r>
                <a:r>
                  <a:rPr lang="zh-CN" altLang="en-US" sz="2000" dirty="0"/>
                  <a:t> </a:t>
                </a:r>
                <a14:m>
                  <m:oMath xmlns:m="http://schemas.openxmlformats.org/officeDocument/2006/math">
                    <m:r>
                      <a:rPr lang="en-US" altLang="zh-CN" sz="2000" b="0" i="1" smtClean="0">
                        <a:latin typeface="Cambria Math" panose="02040503050406030204" pitchFamily="18" charset="0"/>
                      </a:rPr>
                      <m:t>𝑘</m:t>
                    </m:r>
                  </m:oMath>
                </a14:m>
                <a:r>
                  <a:rPr lang="zh-CN" altLang="en-US" sz="2000" dirty="0"/>
                  <a:t> </a:t>
                </a:r>
                <a:r>
                  <a:rPr lang="en-US" altLang="zh-CN" sz="2000" dirty="0"/>
                  <a:t>burgers</a:t>
                </a:r>
                <a:r>
                  <a:rPr lang="zh-CN" altLang="en-US" sz="2000" dirty="0"/>
                  <a:t> </a:t>
                </a:r>
                <a:r>
                  <a:rPr lang="en-US" altLang="zh-CN" sz="2000" dirty="0"/>
                  <a:t>to</a:t>
                </a:r>
                <a:r>
                  <a:rPr lang="zh-CN" altLang="en-US" sz="2000" dirty="0"/>
                  <a:t> </a:t>
                </a:r>
                <a:r>
                  <a:rPr lang="en-US" altLang="zh-CN" sz="2000" dirty="0"/>
                  <a:t>it,</a:t>
                </a:r>
                <a:r>
                  <a:rPr lang="zh-CN" altLang="en-US" sz="2000" dirty="0"/>
                  <a:t> </a:t>
                </a:r>
                <a:r>
                  <a:rPr lang="en-US" altLang="zh-CN" sz="2000" dirty="0"/>
                  <a:t>and</a:t>
                </a:r>
                <a:r>
                  <a:rPr lang="zh-CN" altLang="en-US" sz="2000" dirty="0"/>
                  <a:t> </a:t>
                </a:r>
                <a:r>
                  <a:rPr lang="en-US" altLang="zh-CN" sz="2000" dirty="0"/>
                  <a:t>split</a:t>
                </a:r>
                <a:r>
                  <a:rPr lang="zh-CN" altLang="en-US" sz="2000" dirty="0"/>
                  <a:t> </a:t>
                </a:r>
                <a:r>
                  <a:rPr lang="en-US" altLang="zh-CN" sz="2000" dirty="0"/>
                  <a:t>it</a:t>
                </a:r>
                <a:r>
                  <a:rPr lang="zh-CN" altLang="en-US" sz="2000" dirty="0"/>
                  <a:t> </a:t>
                </a:r>
                <a:r>
                  <a:rPr lang="en-US" altLang="zh-CN" sz="2000" dirty="0"/>
                  <a:t>into</a:t>
                </a:r>
                <a:r>
                  <a:rPr lang="zh-CN" altLang="en-US" sz="2000" dirty="0"/>
                  <a:t> </a:t>
                </a:r>
                <a:r>
                  <a:rPr lang="en-US" altLang="zh-CN" sz="2000" dirty="0"/>
                  <a:t>two</a:t>
                </a:r>
                <a:r>
                  <a:rPr lang="zh-CN" altLang="en-US" sz="2000" dirty="0"/>
                  <a:t> </a:t>
                </a:r>
                <a:r>
                  <a:rPr lang="en-US" altLang="zh-CN" sz="2000" dirty="0"/>
                  <a:t>smaller</a:t>
                </a:r>
                <a:r>
                  <a:rPr lang="zh-CN" altLang="en-US" sz="2000" dirty="0"/>
                  <a:t> </a:t>
                </a:r>
                <a:r>
                  <a:rPr lang="en-US" altLang="zh-CN" sz="2000" dirty="0"/>
                  <a:t>groups</a:t>
                </a:r>
                <a:r>
                  <a:rPr lang="zh-CN" altLang="en-US" sz="2000" dirty="0"/>
                  <a:t> </a:t>
                </a:r>
                <a:r>
                  <a:rPr lang="en-US" altLang="zh-CN" sz="2000" dirty="0"/>
                  <a:t>of</a:t>
                </a:r>
                <a:r>
                  <a:rPr lang="zh-CN" altLang="en-US" sz="2000" dirty="0"/>
                  <a:t> </a:t>
                </a:r>
                <a:r>
                  <a:rPr lang="en-US" altLang="zh-CN" sz="2000" dirty="0"/>
                  <a:t>sizes</a:t>
                </a:r>
                <a:r>
                  <a:rPr lang="zh-CN" altLang="en-US" sz="2000" dirty="0"/>
                  <a:t> </a:t>
                </a:r>
                <a14:m>
                  <m:oMath xmlns:m="http://schemas.openxmlformats.org/officeDocument/2006/math">
                    <m:r>
                      <a:rPr lang="en-US" altLang="zh-CN" sz="2000" b="0" i="1" smtClean="0">
                        <a:latin typeface="Cambria Math" panose="02040503050406030204" pitchFamily="18" charset="0"/>
                      </a:rPr>
                      <m:t>𝑘</m:t>
                    </m:r>
                  </m:oMath>
                </a14:m>
                <a:r>
                  <a:rPr lang="zh-CN" altLang="en-US" sz="2000" dirty="0"/>
                  <a:t> </a:t>
                </a:r>
                <a:r>
                  <a:rPr lang="en-US" altLang="zh-CN" sz="2000" dirty="0"/>
                  <a:t>and</a:t>
                </a:r>
                <a:r>
                  <a:rPr lang="en-US" sz="2000" dirty="0"/>
                  <a:t> </a:t>
                </a:r>
                <a14:m>
                  <m:oMath xmlns:m="http://schemas.openxmlformats.org/officeDocument/2006/math">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𝑘</m:t>
                    </m:r>
                  </m:oMath>
                </a14:m>
                <a:endParaRPr lang="en-US" altLang="zh-CN" sz="2000" dirty="0"/>
              </a:p>
              <a:p>
                <a:pPr marL="0" indent="0">
                  <a:buNone/>
                </a:pPr>
                <a:endParaRPr lang="en-US" sz="1800" dirty="0"/>
              </a:p>
              <a:p>
                <a:pPr marL="0" indent="0">
                  <a:buNone/>
                </a:pPr>
                <a:r>
                  <a:rPr lang="en-US" sz="2000" dirty="0"/>
                  <a:t>Here is how we achieve answer 5 in sample 2:</a:t>
                </a:r>
                <a:endParaRPr lang="en-US" altLang="zh-CN" sz="2000" dirty="0"/>
              </a:p>
              <a:p>
                <a:pPr marL="0" indent="0">
                  <a:buNone/>
                </a:pPr>
                <a:endParaRPr lang="en-US" altLang="zh-CN" sz="2000" dirty="0"/>
              </a:p>
              <a:p>
                <a:pPr marL="0" indent="0">
                  <a:buNone/>
                </a:pPr>
                <a:r>
                  <a:rPr lang="en-US" altLang="zh-CN" sz="2000" dirty="0"/>
                  <a:t>{16}</a:t>
                </a:r>
                <a:endParaRPr lang="en-US" sz="2000" dirty="0"/>
              </a:p>
              <a:p>
                <a:pPr marL="0" indent="0">
                  <a:buNone/>
                </a:pPr>
                <a:r>
                  <a:rPr lang="en-US" altLang="zh-CN" sz="2000" dirty="0"/>
                  <a:t>{6,</a:t>
                </a:r>
                <a:r>
                  <a:rPr lang="zh-CN" altLang="en-US" sz="2000" dirty="0"/>
                  <a:t> </a:t>
                </a:r>
                <a:r>
                  <a:rPr lang="en-US" altLang="zh-CN" sz="2000" dirty="0"/>
                  <a:t>10}</a:t>
                </a:r>
                <a:r>
                  <a:rPr lang="en-US" sz="2000" dirty="0">
                    <a:solidFill>
                      <a:srgbClr val="FF0000"/>
                    </a:solidFill>
                  </a:rPr>
                  <a:t>			111</a:t>
                </a:r>
                <a:r>
                  <a:rPr lang="en-US" sz="2000" dirty="0"/>
                  <a:t>111</a:t>
                </a:r>
                <a:r>
                  <a:rPr lang="en-US" sz="2000" dirty="0">
                    <a:solidFill>
                      <a:srgbClr val="FF0000"/>
                    </a:solidFill>
                  </a:rPr>
                  <a:t>0</a:t>
                </a:r>
                <a:r>
                  <a:rPr lang="en-US" sz="2000" dirty="0"/>
                  <a:t>00000</a:t>
                </a:r>
                <a:r>
                  <a:rPr lang="en-US" sz="2000" dirty="0">
                    <a:solidFill>
                      <a:srgbClr val="FF0000"/>
                    </a:solidFill>
                  </a:rPr>
                  <a:t>0</a:t>
                </a:r>
                <a:r>
                  <a:rPr lang="en-US" sz="2000" dirty="0"/>
                  <a:t>000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6</m:t>
                    </m:r>
                  </m:oMath>
                </a14:m>
                <a:endParaRPr lang="en-US" altLang="zh-CN" sz="2000" dirty="0"/>
              </a:p>
              <a:p>
                <a:pPr marL="0" indent="0">
                  <a:buNone/>
                </a:pPr>
                <a:r>
                  <a:rPr lang="en-US" altLang="zh-CN" sz="2000" dirty="0"/>
                  <a:t>{2,</a:t>
                </a:r>
                <a:r>
                  <a:rPr lang="zh-CN" altLang="en-US" sz="2000" dirty="0"/>
                  <a:t> </a:t>
                </a:r>
                <a:r>
                  <a:rPr lang="en-US" altLang="zh-CN" sz="2000" dirty="0"/>
                  <a:t>4,</a:t>
                </a:r>
                <a:r>
                  <a:rPr lang="zh-CN" altLang="en-US" sz="2000" dirty="0"/>
                  <a:t> </a:t>
                </a:r>
                <a:r>
                  <a:rPr lang="en-US" altLang="zh-CN" sz="2000" dirty="0"/>
                  <a:t>6,</a:t>
                </a:r>
                <a:r>
                  <a:rPr lang="zh-CN" altLang="en-US" sz="2000" dirty="0"/>
                  <a:t> </a:t>
                </a:r>
                <a:r>
                  <a:rPr lang="en-US" altLang="zh-CN" sz="2000" dirty="0"/>
                  <a:t>4} </a:t>
                </a:r>
                <a:r>
                  <a:rPr lang="en-US" sz="2000" dirty="0">
                    <a:solidFill>
                      <a:srgbClr val="FF0000"/>
                    </a:solidFill>
                  </a:rPr>
                  <a:t>		110</a:t>
                </a:r>
                <a:r>
                  <a:rPr lang="en-US" sz="2000" dirty="0"/>
                  <a:t>000</a:t>
                </a:r>
                <a:r>
                  <a:rPr lang="en-US" sz="2000" dirty="0">
                    <a:solidFill>
                      <a:srgbClr val="FF0000"/>
                    </a:solidFill>
                  </a:rPr>
                  <a:t>1</a:t>
                </a:r>
                <a:r>
                  <a:rPr lang="en-US" sz="2000" dirty="0"/>
                  <a:t>11111</a:t>
                </a:r>
                <a:r>
                  <a:rPr lang="en-US" sz="2000" dirty="0">
                    <a:solidFill>
                      <a:srgbClr val="FF0000"/>
                    </a:solidFill>
                  </a:rPr>
                  <a:t>0</a:t>
                </a:r>
                <a:r>
                  <a:rPr lang="en-US" sz="2000" dirty="0"/>
                  <a:t>000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2</m:t>
                        </m:r>
                      </m:sub>
                    </m:sSub>
                    <m:r>
                      <a:rPr lang="en-US" sz="2000" i="1" dirty="0">
                        <a:latin typeface="Cambria Math" panose="02040503050406030204" pitchFamily="18" charset="0"/>
                      </a:rPr>
                      <m:t>=</m:t>
                    </m:r>
                    <m:r>
                      <a:rPr lang="en-US" sz="2000" b="0" i="1" dirty="0" smtClean="0">
                        <a:latin typeface="Cambria Math" panose="02040503050406030204" pitchFamily="18" charset="0"/>
                      </a:rPr>
                      <m:t>8</m:t>
                    </m:r>
                  </m:oMath>
                </a14:m>
                <a:endParaRPr lang="en-US" altLang="zh-CN" sz="2000" dirty="0"/>
              </a:p>
              <a:p>
                <a:pPr marL="0" indent="0">
                  <a:buNone/>
                </a:pPr>
                <a:r>
                  <a:rPr lang="en-US" altLang="zh-CN" sz="2000" dirty="0"/>
                  <a:t>{</a:t>
                </a:r>
                <a:r>
                  <a:rPr lang="en-US" sz="2000" dirty="0">
                    <a:solidFill>
                      <a:srgbClr val="FF0000"/>
                    </a:solidFill>
                  </a:rPr>
                  <a:t>1</a:t>
                </a:r>
                <a:r>
                  <a:rPr lang="en-US" altLang="zh-CN" sz="2000" dirty="0"/>
                  <a:t>,</a:t>
                </a:r>
                <a:r>
                  <a:rPr lang="zh-CN" altLang="en-US" sz="2000" dirty="0"/>
                  <a:t> </a:t>
                </a:r>
                <a:r>
                  <a:rPr lang="en-US" sz="2000" dirty="0">
                    <a:solidFill>
                      <a:srgbClr val="FF0000"/>
                    </a:solidFill>
                  </a:rPr>
                  <a:t>1</a:t>
                </a:r>
                <a:r>
                  <a:rPr lang="en-US" altLang="zh-CN" sz="2000" dirty="0"/>
                  <a:t>,</a:t>
                </a:r>
                <a:r>
                  <a:rPr lang="zh-CN" altLang="en-US" sz="2000" dirty="0"/>
                  <a:t> </a:t>
                </a:r>
                <a:r>
                  <a:rPr lang="en-US" sz="2000" dirty="0">
                    <a:solidFill>
                      <a:srgbClr val="FF0000"/>
                    </a:solidFill>
                  </a:rPr>
                  <a:t>1</a:t>
                </a:r>
                <a:r>
                  <a:rPr lang="en-US" altLang="zh-CN" sz="2000" dirty="0"/>
                  <a:t>,</a:t>
                </a:r>
                <a:r>
                  <a:rPr lang="zh-CN" altLang="en-US" sz="2000" dirty="0"/>
                  <a:t> </a:t>
                </a:r>
                <a:r>
                  <a:rPr lang="en-US" altLang="zh-CN" sz="2000" dirty="0"/>
                  <a:t>3,</a:t>
                </a:r>
                <a:r>
                  <a:rPr lang="zh-CN" altLang="en-US" sz="2000" dirty="0"/>
                  <a:t> </a:t>
                </a:r>
                <a:r>
                  <a:rPr lang="en-US" sz="2000" dirty="0">
                    <a:solidFill>
                      <a:srgbClr val="FF0000"/>
                    </a:solidFill>
                  </a:rPr>
                  <a:t>1</a:t>
                </a:r>
                <a:r>
                  <a:rPr lang="en-US" altLang="zh-CN" sz="2000" dirty="0"/>
                  <a:t>,</a:t>
                </a:r>
                <a:r>
                  <a:rPr lang="zh-CN" altLang="en-US" sz="2000" dirty="0"/>
                  <a:t> </a:t>
                </a:r>
                <a:r>
                  <a:rPr lang="en-US" altLang="zh-CN" sz="2000" dirty="0"/>
                  <a:t>5,</a:t>
                </a:r>
                <a:r>
                  <a:rPr lang="zh-CN" altLang="en-US" sz="2000" dirty="0"/>
                  <a:t> </a:t>
                </a:r>
                <a:r>
                  <a:rPr lang="en-US" sz="2000" dirty="0">
                    <a:solidFill>
                      <a:srgbClr val="FF0000"/>
                    </a:solidFill>
                  </a:rPr>
                  <a:t>1</a:t>
                </a:r>
                <a:r>
                  <a:rPr lang="en-US" altLang="zh-CN" sz="2000" dirty="0"/>
                  <a:t>,</a:t>
                </a:r>
                <a:r>
                  <a:rPr lang="zh-CN" altLang="en-US" sz="2000" dirty="0"/>
                  <a:t> </a:t>
                </a:r>
                <a:r>
                  <a:rPr lang="en-US" altLang="zh-CN" sz="2000" dirty="0"/>
                  <a:t>3} </a:t>
                </a:r>
                <a:r>
                  <a:rPr lang="en-US" sz="2000" dirty="0">
                    <a:solidFill>
                      <a:srgbClr val="FF0000"/>
                    </a:solidFill>
                  </a:rPr>
                  <a:t>	100</a:t>
                </a:r>
                <a:r>
                  <a:rPr lang="en-US" sz="2000" dirty="0"/>
                  <a:t>111</a:t>
                </a:r>
                <a:r>
                  <a:rPr lang="en-US" sz="2000" dirty="0">
                    <a:solidFill>
                      <a:srgbClr val="FF0000"/>
                    </a:solidFill>
                  </a:rPr>
                  <a:t>1</a:t>
                </a:r>
                <a:r>
                  <a:rPr lang="en-US" sz="2000" dirty="0"/>
                  <a:t>00000</a:t>
                </a:r>
                <a:r>
                  <a:rPr lang="en-US" sz="2000" dirty="0">
                    <a:solidFill>
                      <a:srgbClr val="FF0000"/>
                    </a:solidFill>
                  </a:rPr>
                  <a:t>0</a:t>
                </a:r>
                <a:r>
                  <a:rPr lang="en-US" sz="2000" dirty="0"/>
                  <a:t>111</a:t>
                </a:r>
                <a:r>
                  <a:rPr lang="en-US" sz="2000" dirty="0">
                    <a:solidFill>
                      <a:srgbClr val="FF0000"/>
                    </a:solidFill>
                  </a:rPr>
                  <a:t>	</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r>
                      <a:rPr lang="en-US" sz="2000" b="0" i="1" dirty="0" smtClean="0">
                        <a:latin typeface="Cambria Math" panose="02040503050406030204" pitchFamily="18" charset="0"/>
                      </a:rPr>
                      <m:t>8</m:t>
                    </m:r>
                  </m:oMath>
                </a14:m>
                <a:endParaRPr lang="en-US" sz="2000" dirty="0"/>
              </a:p>
            </p:txBody>
          </p:sp>
        </mc:Choice>
        <mc:Fallback>
          <p:sp>
            <p:nvSpPr>
              <p:cNvPr id="67" name="Google Shape;67;p15"/>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l="-333" r="-167"/>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1EC3-508A-6D42-A538-BA00126E4962}"/>
              </a:ext>
            </a:extLst>
          </p:cNvPr>
          <p:cNvSpPr>
            <a:spLocks noGrp="1"/>
          </p:cNvSpPr>
          <p:nvPr>
            <p:ph type="title"/>
          </p:nvPr>
        </p:nvSpPr>
        <p:spPr/>
        <p:txBody>
          <a:bodyPr>
            <a:normAutofit fontScale="90000"/>
          </a:bodyPr>
          <a:lstStyle/>
          <a:p>
            <a:r>
              <a:rPr lang="en-US" altLang="zh-CN" dirty="0"/>
              <a:t>Lunchtime Name Recall (3 of 6)</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ABBC634-445D-7343-A9FE-E3FDB8D0C7A8}"/>
                  </a:ext>
                </a:extLst>
              </p:cNvPr>
              <p:cNvSpPr>
                <a:spLocks noGrp="1"/>
              </p:cNvSpPr>
              <p:nvPr>
                <p:ph idx="1"/>
              </p:nvPr>
            </p:nvSpPr>
            <p:spPr/>
            <p:txBody>
              <a:bodyPr>
                <a:noAutofit/>
              </a:bodyPr>
              <a:lstStyle/>
              <a:p>
                <a:pPr marL="152396" indent="0">
                  <a:buNone/>
                </a:pPr>
                <a:r>
                  <a:rPr lang="en-US" sz="2000" dirty="0"/>
                  <a:t>The groups we have are only distinguishable by their sizes. In how many ways can we split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m:t>
                    </m:r>
                    <m:r>
                      <a:rPr lang="en-US" sz="2000" i="1" dirty="0" smtClean="0">
                        <a:latin typeface="Cambria Math" panose="02040503050406030204" pitchFamily="18" charset="0"/>
                      </a:rPr>
                      <m:t>30</m:t>
                    </m:r>
                    <m:r>
                      <a:rPr lang="en-US" sz="2000" i="1" dirty="0" smtClean="0">
                        <a:latin typeface="Cambria Math" panose="02040503050406030204" pitchFamily="18" charset="0"/>
                      </a:rPr>
                      <m:t> </m:t>
                    </m:r>
                  </m:oMath>
                </a14:m>
                <a:r>
                  <a:rPr lang="en-US" sz="2000" dirty="0"/>
                  <a:t>elements into </a:t>
                </a:r>
                <a14:m>
                  <m:oMath xmlns:m="http://schemas.openxmlformats.org/officeDocument/2006/math">
                    <m:r>
                      <a:rPr lang="en-US" sz="2000" i="1" dirty="0" smtClean="0">
                        <a:latin typeface="Cambria Math" panose="02040503050406030204" pitchFamily="18" charset="0"/>
                      </a:rPr>
                      <m:t>1</m:t>
                    </m:r>
                    <m:r>
                      <a:rPr lang="en-US" sz="2000" i="1" dirty="0" smtClean="0">
                        <a:latin typeface="Cambria Math" panose="02040503050406030204" pitchFamily="18" charset="0"/>
                      </a:rPr>
                      <m:t>..</m:t>
                    </m:r>
                    <m:r>
                      <a:rPr lang="en-US" sz="2000" i="1" dirty="0" smtClean="0">
                        <a:latin typeface="Cambria Math" panose="02040503050406030204" pitchFamily="18" charset="0"/>
                      </a:rPr>
                      <m:t>30</m:t>
                    </m:r>
                    <m:r>
                      <a:rPr lang="en-US" sz="2000" i="1" dirty="0" smtClean="0">
                        <a:latin typeface="Cambria Math" panose="02040503050406030204" pitchFamily="18" charset="0"/>
                      </a:rPr>
                      <m:t> </m:t>
                    </m:r>
                  </m:oMath>
                </a14:m>
                <a:r>
                  <a:rPr lang="en-US" sz="2000" dirty="0"/>
                  <a:t>groups? There are only</a:t>
                </a:r>
                <a:r>
                  <a:rPr lang="zh-CN" altLang="en-US" sz="2000" dirty="0"/>
                  <a:t> </a:t>
                </a:r>
                <a14:m>
                  <m:oMath xmlns:m="http://schemas.openxmlformats.org/officeDocument/2006/math">
                    <m:r>
                      <a:rPr lang="en-US" altLang="zh-CN" sz="2000" i="1" dirty="0" smtClean="0">
                        <a:latin typeface="Cambria Math" panose="02040503050406030204" pitchFamily="18" charset="0"/>
                      </a:rPr>
                      <m:t>5604</m:t>
                    </m:r>
                  </m:oMath>
                </a14:m>
                <a:r>
                  <a:rPr lang="en-US" sz="2000" dirty="0"/>
                  <a:t> ways, which is </a:t>
                </a:r>
                <a14:m>
                  <m:oMath xmlns:m="http://schemas.openxmlformats.org/officeDocument/2006/math">
                    <m:r>
                      <a:rPr lang="en-US" sz="2000" b="1" i="1" dirty="0" smtClean="0">
                        <a:latin typeface="Cambria Math" panose="02040503050406030204" pitchFamily="18" charset="0"/>
                      </a:rPr>
                      <m:t>𝒂</m:t>
                    </m:r>
                    <m:r>
                      <a:rPr lang="en-US" sz="2000" i="1" dirty="0">
                        <a:latin typeface="Cambria Math" panose="02040503050406030204" pitchFamily="18" charset="0"/>
                      </a:rPr>
                      <m:t>(</m:t>
                    </m:r>
                    <m:r>
                      <a:rPr lang="en-US" sz="2000" b="0" i="1" dirty="0" smtClean="0">
                        <a:latin typeface="Cambria Math" panose="02040503050406030204" pitchFamily="18" charset="0"/>
                      </a:rPr>
                      <m:t>3</m:t>
                    </m:r>
                    <m:r>
                      <a:rPr lang="en-US" sz="2000" i="1" dirty="0">
                        <a:latin typeface="Cambria Math" panose="02040503050406030204" pitchFamily="18" charset="0"/>
                      </a:rPr>
                      <m:t>0</m:t>
                    </m:r>
                    <m:r>
                      <a:rPr lang="en-US" sz="2000" i="1" dirty="0">
                        <a:latin typeface="Cambria Math" panose="02040503050406030204" pitchFamily="18" charset="0"/>
                      </a:rPr>
                      <m:t>) </m:t>
                    </m:r>
                  </m:oMath>
                </a14:m>
                <a:r>
                  <a:rPr lang="en-US" sz="2000" dirty="0"/>
                  <a:t>listed at </a:t>
                </a:r>
                <a:r>
                  <a:rPr lang="en-US" sz="2000" dirty="0">
                    <a:hlinkClick r:id="rId3"/>
                  </a:rPr>
                  <a:t>https://oeis.org/A000041</a:t>
                </a:r>
                <a:r>
                  <a:rPr lang="en-US" sz="2000" dirty="0"/>
                  <a:t>. This value is also computable by simple DP.</a:t>
                </a:r>
              </a:p>
              <a:p>
                <a:pPr marL="152396" indent="0">
                  <a:buNone/>
                </a:pPr>
                <a:endParaRPr lang="en-US" sz="2000" dirty="0"/>
              </a:p>
              <a:p>
                <a:pPr marL="571500" indent="-457200"/>
                <a14:m>
                  <m:oMath xmlns:m="http://schemas.openxmlformats.org/officeDocument/2006/math">
                    <m:r>
                      <a:rPr lang="en-US" sz="2000" b="1" i="1" dirty="0">
                        <a:latin typeface="Cambria Math" panose="02040503050406030204" pitchFamily="18" charset="0"/>
                      </a:rPr>
                      <m:t>𝒂</m:t>
                    </m:r>
                    <m:r>
                      <a:rPr lang="en-US" sz="2000" i="1" dirty="0">
                        <a:latin typeface="Cambria Math" panose="02040503050406030204" pitchFamily="18" charset="0"/>
                      </a:rPr>
                      <m:t>(</m:t>
                    </m:r>
                    <m:r>
                      <a:rPr lang="en-US" sz="2000" i="1" dirty="0">
                        <a:latin typeface="Cambria Math" panose="02040503050406030204" pitchFamily="18" charset="0"/>
                      </a:rPr>
                      <m:t>30</m:t>
                    </m:r>
                    <m:r>
                      <a:rPr lang="en-US" sz="2000" i="1" dirty="0">
                        <a:latin typeface="Cambria Math" panose="02040503050406030204" pitchFamily="18" charset="0"/>
                      </a:rPr>
                      <m:t>) </m:t>
                    </m:r>
                  </m:oMath>
                </a14:m>
                <a:r>
                  <a:rPr lang="en-US" altLang="zh-CN" sz="2000" dirty="0"/>
                  <a:t>is</a:t>
                </a:r>
                <a:r>
                  <a:rPr lang="zh-CN" altLang="en-US" sz="2000" dirty="0"/>
                  <a:t> </a:t>
                </a:r>
                <a:r>
                  <a:rPr lang="en-US" altLang="zh-CN" sz="2000" dirty="0"/>
                  <a:t>not</a:t>
                </a:r>
                <a:r>
                  <a:rPr lang="zh-CN" altLang="en-US" sz="2000" dirty="0"/>
                  <a:t> </a:t>
                </a:r>
                <a:r>
                  <a:rPr lang="en-US" altLang="zh-CN" sz="2000" dirty="0"/>
                  <a:t>a</a:t>
                </a:r>
                <a:r>
                  <a:rPr lang="zh-CN" altLang="en-US" sz="2000" dirty="0"/>
                  <a:t> </a:t>
                </a:r>
                <a:r>
                  <a:rPr lang="en-US" altLang="zh-CN" sz="2000" dirty="0"/>
                  <a:t>big</a:t>
                </a:r>
                <a:r>
                  <a:rPr lang="zh-CN" altLang="en-US" sz="2000" dirty="0"/>
                  <a:t> </a:t>
                </a:r>
                <a:r>
                  <a:rPr lang="en-US" altLang="zh-CN" sz="2000" dirty="0"/>
                  <a:t>number.</a:t>
                </a:r>
              </a:p>
              <a:p>
                <a:pPr marL="571500" indent="-457200"/>
                <a:r>
                  <a:rPr lang="en-US" altLang="zh-CN" sz="2000" dirty="0"/>
                  <a:t>We</a:t>
                </a:r>
                <a:r>
                  <a:rPr lang="zh-CN" altLang="en-US" sz="2000" dirty="0"/>
                  <a:t> </a:t>
                </a:r>
                <a:r>
                  <a:rPr lang="en-US" altLang="zh-CN" sz="2000" dirty="0"/>
                  <a:t>can</a:t>
                </a:r>
                <a:r>
                  <a:rPr lang="zh-CN" altLang="en-US" sz="2000" dirty="0"/>
                  <a:t> </a:t>
                </a:r>
                <a:r>
                  <a:rPr lang="en-US" altLang="zh-CN" sz="2000" dirty="0"/>
                  <a:t>probably</a:t>
                </a:r>
                <a:r>
                  <a:rPr lang="zh-CN" altLang="en-US" sz="2000" dirty="0"/>
                  <a:t> </a:t>
                </a:r>
                <a:r>
                  <a:rPr lang="en-US" altLang="zh-CN" sz="2000" dirty="0"/>
                  <a:t>track</a:t>
                </a:r>
                <a:r>
                  <a:rPr lang="zh-CN" altLang="en-US" sz="2000" dirty="0"/>
                  <a:t> </a:t>
                </a:r>
                <a:r>
                  <a:rPr lang="en-US" altLang="zh-CN" sz="2000" dirty="0"/>
                  <a:t>all</a:t>
                </a:r>
                <a:r>
                  <a:rPr lang="zh-CN" altLang="en-US" sz="2000" dirty="0"/>
                  <a:t> </a:t>
                </a:r>
                <a:r>
                  <a:rPr lang="en-US" altLang="zh-CN" sz="2000" dirty="0"/>
                  <a:t>the</a:t>
                </a:r>
                <a:r>
                  <a:rPr lang="zh-CN" altLang="en-US" sz="2000" dirty="0"/>
                  <a:t> </a:t>
                </a:r>
                <a:r>
                  <a:rPr lang="en-US" altLang="zh-CN" sz="2000" dirty="0"/>
                  <a:t>ways</a:t>
                </a:r>
                <a:r>
                  <a:rPr lang="zh-CN" altLang="en-US" sz="2000" dirty="0"/>
                  <a:t> </a:t>
                </a:r>
                <a:r>
                  <a:rPr lang="en-US" altLang="zh-CN" sz="2000" dirty="0"/>
                  <a:t>to</a:t>
                </a:r>
                <a:r>
                  <a:rPr lang="zh-CN" altLang="en-US" sz="2000" dirty="0"/>
                  <a:t> </a:t>
                </a:r>
                <a:r>
                  <a:rPr lang="en-US" altLang="zh-CN" sz="2000" dirty="0"/>
                  <a:t>create</a:t>
                </a:r>
                <a:r>
                  <a:rPr lang="zh-CN" altLang="en-US" sz="2000" dirty="0"/>
                  <a:t> </a:t>
                </a:r>
                <a:r>
                  <a:rPr lang="en-US" altLang="zh-CN" sz="2000" dirty="0"/>
                  <a:t>the</a:t>
                </a:r>
                <a:r>
                  <a:rPr lang="zh-CN" altLang="en-US" sz="2000" dirty="0"/>
                  <a:t> </a:t>
                </a:r>
                <a:r>
                  <a:rPr lang="en-US" altLang="zh-CN" sz="2000" dirty="0"/>
                  <a:t>partitions. </a:t>
                </a:r>
              </a:p>
              <a:p>
                <a:pPr marL="571500" indent="-457200"/>
                <a:r>
                  <a:rPr lang="en-US" altLang="zh-CN" sz="2000" dirty="0"/>
                  <a:t>Each</a:t>
                </a:r>
                <a:r>
                  <a:rPr lang="zh-CN" altLang="en-US" sz="2000" dirty="0"/>
                  <a:t> </a:t>
                </a:r>
                <a:r>
                  <a:rPr lang="en-US" altLang="zh-CN" sz="2000" dirty="0"/>
                  <a:t>partition</a:t>
                </a:r>
                <a:r>
                  <a:rPr lang="zh-CN" altLang="en-US" sz="2000" dirty="0"/>
                  <a:t> </a:t>
                </a:r>
                <a14:m>
                  <m:oMath xmlns:m="http://schemas.openxmlformats.org/officeDocument/2006/math">
                    <m:r>
                      <a:rPr lang="en-US" altLang="zh-CN" sz="2000" b="0" i="1" smtClean="0">
                        <a:latin typeface="Cambria Math" panose="02040503050406030204" pitchFamily="18" charset="0"/>
                      </a:rPr>
                      <m:t>𝑃</m:t>
                    </m:r>
                  </m:oMath>
                </a14:m>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viewed</a:t>
                </a:r>
                <a:r>
                  <a:rPr lang="zh-CN" altLang="en-US" sz="2000" dirty="0"/>
                  <a:t> </a:t>
                </a:r>
                <a:r>
                  <a:rPr lang="en-US" altLang="zh-CN" sz="2000" dirty="0"/>
                  <a:t>as</a:t>
                </a:r>
                <a:r>
                  <a:rPr lang="zh-CN" altLang="en-US" sz="2000" dirty="0"/>
                  <a:t> </a:t>
                </a:r>
                <a:r>
                  <a:rPr lang="en-US" altLang="zh-CN" sz="2000" dirty="0"/>
                  <a:t>a</a:t>
                </a:r>
                <a:r>
                  <a:rPr lang="zh-CN" altLang="en-US" sz="2000" dirty="0"/>
                  <a:t> </a:t>
                </a:r>
                <a:r>
                  <a:rPr lang="en-US" altLang="zh-CN" sz="2000" dirty="0"/>
                  <a:t>sorted</a:t>
                </a:r>
                <a:r>
                  <a:rPr lang="zh-CN" altLang="en-US" sz="2000" dirty="0"/>
                  <a:t> </a:t>
                </a:r>
                <a:r>
                  <a:rPr lang="en-US" altLang="zh-CN" sz="2000" dirty="0"/>
                  <a:t>list</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group</a:t>
                </a:r>
                <a:r>
                  <a:rPr lang="zh-CN" altLang="en-US" sz="2000" dirty="0"/>
                  <a:t> </a:t>
                </a:r>
                <a:r>
                  <a:rPr lang="en-US" altLang="zh-CN" sz="2000" dirty="0"/>
                  <a:t>sizes.</a:t>
                </a:r>
                <a:r>
                  <a:rPr lang="zh-CN" altLang="en-US" sz="2000" dirty="0"/>
                  <a:t> </a:t>
                </a:r>
                <a:endParaRPr lang="en-US" altLang="zh-CN" sz="2000" dirty="0"/>
              </a:p>
              <a:p>
                <a:pPr marL="571500" indent="-457200"/>
                <a:r>
                  <a:rPr lang="en-US" altLang="zh-CN" sz="2000" dirty="0"/>
                  <a:t>On</a:t>
                </a:r>
                <a:r>
                  <a:rPr lang="zh-CN" altLang="en-US" sz="2000" dirty="0"/>
                  <a:t> </a:t>
                </a:r>
                <a:r>
                  <a:rPr lang="en-US" altLang="zh-CN" sz="2000" dirty="0"/>
                  <a:t>each</a:t>
                </a:r>
                <a:r>
                  <a:rPr lang="zh-CN" altLang="en-US" sz="2000" dirty="0"/>
                  <a:t> </a:t>
                </a:r>
                <a:r>
                  <a:rPr lang="en-US" altLang="zh-CN" sz="2000" dirty="0"/>
                  <a:t>day,</a:t>
                </a:r>
                <a:r>
                  <a:rPr lang="zh-CN" altLang="en-US" sz="2000" dirty="0"/>
                  <a:t> </a:t>
                </a:r>
                <a:r>
                  <a:rPr lang="en-US" altLang="zh-CN" sz="2000" dirty="0"/>
                  <a:t>we</a:t>
                </a:r>
                <a:r>
                  <a:rPr lang="zh-CN" altLang="en-US" sz="2000" dirty="0"/>
                  <a:t> </a:t>
                </a:r>
                <a:r>
                  <a:rPr lang="en-US" altLang="zh-CN" sz="2000" dirty="0"/>
                  <a:t>pick</a:t>
                </a:r>
                <a:r>
                  <a:rPr lang="zh-CN" altLang="en-US" sz="2000" dirty="0"/>
                  <a:t> </a:t>
                </a:r>
                <a:r>
                  <a:rPr lang="en-US" altLang="zh-CN" sz="2000" dirty="0"/>
                  <a:t>some</a:t>
                </a:r>
                <a:r>
                  <a:rPr lang="zh-CN" altLang="en-US" sz="2000" dirty="0"/>
                  <a:t> </a:t>
                </a:r>
                <a:r>
                  <a:rPr lang="en-US" altLang="zh-CN" sz="2000" dirty="0"/>
                  <a:t>existing</a:t>
                </a:r>
                <a:r>
                  <a:rPr lang="zh-CN" altLang="en-US" sz="2000" dirty="0"/>
                  <a:t> </a:t>
                </a:r>
                <a:r>
                  <a:rPr lang="en-US" altLang="zh-CN" sz="2000" dirty="0"/>
                  <a:t>partition</a:t>
                </a:r>
                <a:r>
                  <a:rPr lang="zh-CN" altLang="en-US" sz="2000" dirty="0"/>
                  <a:t> </a:t>
                </a:r>
                <a14:m>
                  <m:oMath xmlns:m="http://schemas.openxmlformats.org/officeDocument/2006/math">
                    <m:r>
                      <a:rPr lang="en-US" altLang="zh-CN" sz="2000" i="1">
                        <a:latin typeface="Cambria Math" panose="02040503050406030204" pitchFamily="18" charset="0"/>
                      </a:rPr>
                      <m:t>𝑃</m:t>
                    </m:r>
                  </m:oMath>
                </a14:m>
                <a:r>
                  <a:rPr lang="zh-CN" altLang="en-US" sz="2000" dirty="0"/>
                  <a:t> </a:t>
                </a:r>
                <a:r>
                  <a:rPr lang="en-US" altLang="zh-CN" sz="2000" dirty="0"/>
                  <a:t>and</a:t>
                </a:r>
                <a:r>
                  <a:rPr lang="zh-CN" altLang="en-US" sz="2000" dirty="0"/>
                  <a:t> </a:t>
                </a:r>
                <a:r>
                  <a:rPr lang="en-US" altLang="zh-CN" sz="2000" dirty="0"/>
                  <a:t>decide</a:t>
                </a:r>
                <a:r>
                  <a:rPr lang="zh-CN" altLang="en-US" sz="2000" dirty="0"/>
                  <a:t> </a:t>
                </a:r>
                <a:r>
                  <a:rPr lang="en-US" altLang="zh-CN" sz="2000" dirty="0"/>
                  <a:t>how</a:t>
                </a:r>
                <a:r>
                  <a:rPr lang="zh-CN" altLang="en-US" sz="2000" dirty="0"/>
                  <a:t> </a:t>
                </a:r>
                <a:r>
                  <a:rPr lang="en-US" altLang="zh-CN" sz="2000" dirty="0"/>
                  <a:t>to</a:t>
                </a:r>
                <a:r>
                  <a:rPr lang="zh-CN" altLang="en-US" sz="2000" dirty="0"/>
                  <a:t> </a:t>
                </a:r>
                <a:r>
                  <a:rPr lang="en-US" altLang="zh-CN" sz="2000" dirty="0"/>
                  <a:t>distribute</a:t>
                </a:r>
                <a:r>
                  <a:rPr lang="zh-CN" altLang="en-US" sz="2000" dirty="0"/>
                  <a:t> </a:t>
                </a:r>
                <a:r>
                  <a:rPr lang="en-US" altLang="zh-CN" sz="2000" dirty="0"/>
                  <a:t>the</a:t>
                </a:r>
                <a:r>
                  <a:rPr lang="zh-CN" altLang="en-US" sz="2000" dirty="0"/>
                  <a:t> </a:t>
                </a:r>
                <a:r>
                  <a:rPr lang="en-US" altLang="zh-CN" sz="2000" dirty="0"/>
                  <a:t>burgers</a:t>
                </a:r>
                <a:r>
                  <a:rPr lang="zh-CN" altLang="en-US" sz="2000" dirty="0"/>
                  <a:t> </a:t>
                </a:r>
                <a:r>
                  <a:rPr lang="en-US" altLang="zh-CN" sz="2000" dirty="0"/>
                  <a:t>into</a:t>
                </a:r>
                <a:r>
                  <a:rPr lang="zh-CN" altLang="en-US" sz="2000" dirty="0"/>
                  <a:t> </a:t>
                </a:r>
                <a:r>
                  <a:rPr lang="en-US" altLang="zh-CN" sz="2000" dirty="0"/>
                  <a:t>the</a:t>
                </a:r>
                <a:r>
                  <a:rPr lang="zh-CN" altLang="en-US" sz="2000" dirty="0"/>
                  <a:t> </a:t>
                </a:r>
                <a:r>
                  <a:rPr lang="en-US" altLang="zh-CN" sz="2000" dirty="0"/>
                  <a:t>groups</a:t>
                </a:r>
                <a:r>
                  <a:rPr lang="zh-CN" altLang="en-US" sz="2000" dirty="0"/>
                  <a:t> </a:t>
                </a:r>
                <a:r>
                  <a:rPr lang="en-US" altLang="zh-CN" sz="2000" dirty="0"/>
                  <a:t>of</a:t>
                </a:r>
                <a:r>
                  <a:rPr lang="zh-CN" altLang="en-US" sz="2000" dirty="0"/>
                  <a:t> </a:t>
                </a:r>
                <a14:m>
                  <m:oMath xmlns:m="http://schemas.openxmlformats.org/officeDocument/2006/math">
                    <m:r>
                      <a:rPr lang="en-US" altLang="zh-CN" sz="2000" i="1">
                        <a:latin typeface="Cambria Math" panose="02040503050406030204" pitchFamily="18" charset="0"/>
                      </a:rPr>
                      <m:t>𝑃</m:t>
                    </m:r>
                  </m:oMath>
                </a14:m>
                <a:r>
                  <a:rPr lang="en-US" altLang="zh-CN" sz="2000" dirty="0"/>
                  <a:t>.</a:t>
                </a:r>
                <a:r>
                  <a:rPr lang="zh-CN" altLang="en-US" sz="2000" dirty="0"/>
                  <a:t> </a:t>
                </a:r>
                <a:endParaRPr lang="en-US" altLang="zh-CN" sz="2000" dirty="0"/>
              </a:p>
              <a:p>
                <a:pPr marL="571500" indent="-457200"/>
                <a:r>
                  <a:rPr lang="en-US" altLang="zh-CN" sz="2000" dirty="0"/>
                  <a:t>For</a:t>
                </a:r>
                <a:r>
                  <a:rPr lang="zh-CN" altLang="en-US" sz="2000" dirty="0"/>
                  <a:t> </a:t>
                </a:r>
                <a:r>
                  <a:rPr lang="en-US" altLang="zh-CN" sz="2000" dirty="0"/>
                  <a:t>each</a:t>
                </a:r>
                <a:r>
                  <a:rPr lang="zh-CN" altLang="en-US" sz="2000" dirty="0"/>
                  <a:t> </a:t>
                </a:r>
                <a:r>
                  <a:rPr lang="en-US" altLang="zh-CN" sz="2000" dirty="0"/>
                  <a:t>group</a:t>
                </a:r>
                <a:r>
                  <a:rPr lang="zh-CN" altLang="en-US" sz="2000" dirty="0"/>
                  <a:t> </a:t>
                </a:r>
                <a:r>
                  <a:rPr lang="en-US" altLang="zh-CN" sz="2000" dirty="0"/>
                  <a:t>in</a:t>
                </a:r>
                <a:r>
                  <a:rPr lang="zh-CN" altLang="en-US" sz="2000" dirty="0"/>
                  <a:t> </a:t>
                </a:r>
                <a14:m>
                  <m:oMath xmlns:m="http://schemas.openxmlformats.org/officeDocument/2006/math">
                    <m:r>
                      <a:rPr lang="en-US" altLang="zh-CN" sz="2000" i="1">
                        <a:latin typeface="Cambria Math" panose="02040503050406030204" pitchFamily="18" charset="0"/>
                      </a:rPr>
                      <m:t>𝑃</m:t>
                    </m:r>
                  </m:oMath>
                </a14:m>
                <a:r>
                  <a:rPr lang="zh-CN" altLang="en-US" sz="2000" dirty="0"/>
                  <a:t> </a:t>
                </a:r>
                <a:r>
                  <a:rPr lang="en-US" altLang="zh-CN" sz="2000" dirty="0"/>
                  <a:t>we</a:t>
                </a:r>
                <a:r>
                  <a:rPr lang="zh-CN" altLang="en-US" sz="2000" dirty="0"/>
                  <a:t> </a:t>
                </a:r>
                <a:r>
                  <a:rPr lang="en-US" altLang="zh-CN" sz="2000" dirty="0"/>
                  <a:t>decide</a:t>
                </a:r>
                <a:r>
                  <a:rPr lang="zh-CN" altLang="en-US" sz="2000" dirty="0"/>
                  <a:t> </a:t>
                </a:r>
                <a:r>
                  <a:rPr lang="en-US" altLang="zh-CN" sz="2000" dirty="0"/>
                  <a:t>how</a:t>
                </a:r>
                <a:r>
                  <a:rPr lang="zh-CN" altLang="en-US" sz="2000" dirty="0"/>
                  <a:t> </a:t>
                </a:r>
                <a:r>
                  <a:rPr lang="en-US" altLang="zh-CN" sz="2000" dirty="0"/>
                  <a:t>many</a:t>
                </a:r>
                <a:r>
                  <a:rPr lang="zh-CN" altLang="en-US" sz="2000" dirty="0"/>
                  <a:t> </a:t>
                </a:r>
                <a:r>
                  <a:rPr lang="en-US" altLang="zh-CN" sz="2000" dirty="0"/>
                  <a:t>burgers</a:t>
                </a:r>
                <a:r>
                  <a:rPr lang="zh-CN" altLang="en-US" sz="2000" dirty="0"/>
                  <a:t> </a:t>
                </a:r>
                <a:r>
                  <a:rPr lang="en-US" altLang="zh-CN" sz="2000" dirty="0"/>
                  <a:t>to</a:t>
                </a:r>
                <a:r>
                  <a:rPr lang="zh-CN" altLang="en-US" sz="2000" dirty="0"/>
                  <a:t> </a:t>
                </a:r>
                <a:r>
                  <a:rPr lang="en-US" altLang="zh-CN" sz="2000" dirty="0"/>
                  <a:t>place</a:t>
                </a:r>
                <a:r>
                  <a:rPr lang="zh-CN" altLang="en-US" sz="2000" dirty="0"/>
                  <a:t> </a:t>
                </a:r>
                <a:r>
                  <a:rPr lang="en-US" altLang="zh-CN" sz="2000" dirty="0"/>
                  <a:t>in</a:t>
                </a:r>
                <a:r>
                  <a:rPr lang="zh-CN" altLang="en-US" sz="2000" dirty="0"/>
                  <a:t> </a:t>
                </a:r>
                <a:r>
                  <a:rPr lang="en-US" altLang="zh-CN" sz="2000" dirty="0"/>
                  <a:t>this</a:t>
                </a:r>
                <a:r>
                  <a:rPr lang="zh-CN" altLang="en-US" sz="2000" dirty="0"/>
                  <a:t> </a:t>
                </a:r>
                <a:r>
                  <a:rPr lang="en-US" altLang="zh-CN" sz="2000" dirty="0"/>
                  <a:t>group</a:t>
                </a:r>
                <a:r>
                  <a:rPr lang="zh-CN" altLang="en-US" sz="2000" dirty="0"/>
                  <a:t> </a:t>
                </a:r>
                <a:r>
                  <a:rPr lang="en-US" altLang="zh-CN" sz="2000" dirty="0"/>
                  <a:t>to</a:t>
                </a:r>
                <a:r>
                  <a:rPr lang="zh-CN" altLang="en-US" sz="2000" dirty="0"/>
                  <a:t> </a:t>
                </a:r>
                <a:r>
                  <a:rPr lang="en-US" altLang="zh-CN" sz="2000" dirty="0"/>
                  <a:t>split</a:t>
                </a:r>
                <a:r>
                  <a:rPr lang="zh-CN" altLang="en-US" sz="2000" dirty="0"/>
                  <a:t> </a:t>
                </a:r>
                <a:r>
                  <a:rPr lang="en-US" altLang="zh-CN" sz="2000" dirty="0"/>
                  <a:t>it.</a:t>
                </a:r>
              </a:p>
            </p:txBody>
          </p:sp>
        </mc:Choice>
        <mc:Fallback xmlns="">
          <p:sp>
            <p:nvSpPr>
              <p:cNvPr id="3" name="Text Placeholder 2">
                <a:extLst>
                  <a:ext uri="{FF2B5EF4-FFF2-40B4-BE49-F238E27FC236}">
                    <a16:creationId xmlns:a16="http://schemas.microsoft.com/office/drawing/2014/main" id="{0ABBC634-445D-7343-A9FE-E3FDB8D0C7A8}"/>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1571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6C78-8F58-5E49-B18D-6FA6C555BC6A}"/>
              </a:ext>
            </a:extLst>
          </p:cNvPr>
          <p:cNvSpPr>
            <a:spLocks noGrp="1"/>
          </p:cNvSpPr>
          <p:nvPr>
            <p:ph type="title"/>
          </p:nvPr>
        </p:nvSpPr>
        <p:spPr/>
        <p:txBody>
          <a:bodyPr>
            <a:normAutofit fontScale="90000"/>
          </a:bodyPr>
          <a:lstStyle/>
          <a:p>
            <a:r>
              <a:rPr lang="en-US" altLang="zh-CN" dirty="0"/>
              <a:t>Lunchtime Name Recall (4 of 6)</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8E23330-E742-9B42-BB37-55912AA44403}"/>
                  </a:ext>
                </a:extLst>
              </p:cNvPr>
              <p:cNvSpPr>
                <a:spLocks noGrp="1"/>
              </p:cNvSpPr>
              <p:nvPr>
                <p:ph idx="1"/>
              </p:nvPr>
            </p:nvSpPr>
            <p:spPr/>
            <p:txBody>
              <a:bodyPr>
                <a:noAutofit/>
              </a:bodyPr>
              <a:lstStyle/>
              <a:p>
                <a:pPr marL="457200" indent="-342900"/>
                <a:r>
                  <a:rPr lang="en-US" altLang="zh-CN" sz="2000" dirty="0"/>
                  <a:t>Let</a:t>
                </a:r>
                <a:r>
                  <a:rPr lang="zh-CN" altLang="en-US" sz="2000" dirty="0"/>
                  <a:t> </a:t>
                </a:r>
                <a:r>
                  <a:rPr lang="en-US" altLang="zh-CN" sz="2000" dirty="0"/>
                  <a:t>our</a:t>
                </a:r>
                <a:r>
                  <a:rPr lang="zh-CN" altLang="en-US" sz="2000" dirty="0"/>
                  <a:t> </a:t>
                </a:r>
                <a:r>
                  <a:rPr lang="en-US" altLang="zh-CN" sz="2000" dirty="0"/>
                  <a:t>state</a:t>
                </a:r>
                <a:r>
                  <a:rPr lang="zh-CN" altLang="en-US" sz="2000" dirty="0"/>
                  <a:t> </a:t>
                </a:r>
                <a:r>
                  <a:rPr lang="en-US" altLang="zh-CN" sz="2000" dirty="0"/>
                  <a:t>be</a:t>
                </a:r>
                <a:r>
                  <a:rPr lang="zh-CN" altLang="en-US" sz="2000" dirty="0"/>
                  <a:t> </a:t>
                </a:r>
                <a14:m>
                  <m:oMath xmlns:m="http://schemas.openxmlformats.org/officeDocument/2006/math">
                    <m:r>
                      <a:rPr lang="en-US" sz="2000" b="0" i="0"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𝑡𝑜𝑆𝑝𝑙𝑖𝑡</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𝑠𝑝𝑙𝑖𝑡</m:t>
                        </m:r>
                      </m:sub>
                    </m:sSub>
                    <m:r>
                      <a:rPr lang="en-US" sz="2000" b="0" i="1" dirty="0" smtClean="0">
                        <a:latin typeface="Cambria Math" panose="02040503050406030204" pitchFamily="18" charset="0"/>
                      </a:rPr>
                      <m:t>, </m:t>
                    </m:r>
                    <m:r>
                      <a:rPr lang="en-US" sz="2000" b="0" i="1" dirty="0" smtClean="0">
                        <a:latin typeface="Cambria Math" panose="02040503050406030204" pitchFamily="18" charset="0"/>
                      </a:rPr>
                      <m:t>𝑏</m:t>
                    </m:r>
                    <m:r>
                      <a:rPr lang="en-US" sz="2000" b="0" i="0" dirty="0" smtClean="0">
                        <a:latin typeface="Cambria Math" panose="02040503050406030204" pitchFamily="18" charset="0"/>
                      </a:rPr>
                      <m:t>)</m:t>
                    </m:r>
                    <m:r>
                      <a:rPr lang="en-US" sz="2000" i="1" dirty="0">
                        <a:latin typeface="Cambria Math" panose="02040503050406030204" pitchFamily="18" charset="0"/>
                      </a:rPr>
                      <m:t> </m:t>
                    </m:r>
                  </m:oMath>
                </a14:m>
                <a:r>
                  <a:rPr lang="en-US" altLang="zh-CN" sz="2000" dirty="0"/>
                  <a:t>on each day.</a:t>
                </a:r>
                <a:r>
                  <a:rPr lang="zh-CN" altLang="en-US" sz="2000" dirty="0"/>
                  <a:t> </a:t>
                </a:r>
                <a14:m>
                  <m:oMath xmlns:m="http://schemas.openxmlformats.org/officeDocument/2006/math">
                    <m:r>
                      <a:rPr lang="en-US" sz="2000" i="1" dirty="0">
                        <a:latin typeface="Cambria Math" panose="02040503050406030204" pitchFamily="18" charset="0"/>
                      </a:rPr>
                      <m:t>𝑏</m:t>
                    </m:r>
                  </m:oMath>
                </a14:m>
                <a:r>
                  <a:rPr lang="en-US" altLang="zh-CN" sz="2000" dirty="0"/>
                  <a:t> is the number of burgers left. For</a:t>
                </a:r>
                <a:r>
                  <a:rPr lang="zh-CN" altLang="en-US" sz="2000" dirty="0"/>
                  <a:t> </a:t>
                </a:r>
                <a:r>
                  <a:rPr lang="en-US" altLang="zh-CN" sz="2000" dirty="0"/>
                  <a:t>the</a:t>
                </a:r>
                <a:r>
                  <a:rPr lang="zh-CN" altLang="en-US" sz="2000" dirty="0"/>
                  <a:t> </a:t>
                </a:r>
                <a:r>
                  <a:rPr lang="en-US" altLang="zh-CN" sz="2000" dirty="0"/>
                  <a:t>first</a:t>
                </a:r>
                <a:r>
                  <a:rPr lang="zh-CN" altLang="en-US" sz="2000" dirty="0"/>
                  <a:t> </a:t>
                </a:r>
                <a:r>
                  <a:rPr lang="en-US" altLang="zh-CN" sz="2000" dirty="0"/>
                  <a:t>group</a:t>
                </a:r>
                <a:r>
                  <a:rPr lang="zh-CN" altLang="en-US" sz="2000" dirty="0"/>
                  <a:t> </a:t>
                </a:r>
                <a:r>
                  <a:rPr lang="en-US" altLang="zh-CN" sz="2000" dirty="0"/>
                  <a:t>of</a:t>
                </a:r>
                <a:r>
                  <a:rPr lang="zh-CN" altLang="en-US" sz="2000" dirty="0"/>
                  <a:t> </a:t>
                </a:r>
                <a:r>
                  <a:rPr lang="en-US" altLang="zh-CN" sz="2000" dirty="0"/>
                  <a:t>size</a:t>
                </a:r>
                <a:r>
                  <a:rPr lang="zh-CN" altLang="en-US" sz="2000" dirty="0"/>
                  <a:t> </a:t>
                </a:r>
                <a14:m>
                  <m:oMath xmlns:m="http://schemas.openxmlformats.org/officeDocument/2006/math">
                    <m:r>
                      <a:rPr lang="en-US" altLang="zh-CN" sz="2000" b="0" i="1" smtClean="0">
                        <a:latin typeface="Cambria Math" panose="02040503050406030204" pitchFamily="18" charset="0"/>
                      </a:rPr>
                      <m:t>𝑔</m:t>
                    </m:r>
                  </m:oMath>
                </a14:m>
                <a:r>
                  <a:rPr lang="zh-CN" altLang="en-US" sz="2000" dirty="0"/>
                  <a:t> </a:t>
                </a:r>
                <a:r>
                  <a:rPr lang="en-US" altLang="zh-CN" sz="2000" dirty="0"/>
                  <a:t>in</a:t>
                </a:r>
                <a:r>
                  <a:rPr lang="zh-CN" alt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𝑡𝑜𝑆𝑝𝑙𝑖𝑡</m:t>
                        </m:r>
                      </m:sub>
                    </m:sSub>
                  </m:oMath>
                </a14:m>
                <a:r>
                  <a:rPr lang="en-US" altLang="zh-CN" sz="2000" dirty="0"/>
                  <a:t>,</a:t>
                </a:r>
                <a:r>
                  <a:rPr lang="zh-CN" altLang="en-US" sz="2000" baseline="-25000" dirty="0"/>
                  <a:t> </a:t>
                </a:r>
                <a:r>
                  <a:rPr lang="en-US" altLang="zh-CN" sz="2000" dirty="0"/>
                  <a:t>we</a:t>
                </a:r>
                <a:r>
                  <a:rPr lang="zh-CN" altLang="en-US" sz="2000" dirty="0"/>
                  <a:t> </a:t>
                </a:r>
                <a:r>
                  <a:rPr lang="en-US" altLang="zh-CN" sz="2000" dirty="0"/>
                  <a:t>enumerate</a:t>
                </a:r>
                <a:r>
                  <a:rPr lang="zh-CN" altLang="en-US" sz="2000" dirty="0"/>
                  <a:t> </a:t>
                </a:r>
                <a14:m>
                  <m:oMath xmlns:m="http://schemas.openxmlformats.org/officeDocument/2006/math">
                    <m:r>
                      <a:rPr lang="en-US" altLang="zh-CN" sz="2000" b="0" i="1" smtClean="0">
                        <a:latin typeface="Cambria Math" panose="02040503050406030204" pitchFamily="18" charset="0"/>
                      </a:rPr>
                      <m:t>𝑘</m:t>
                    </m:r>
                  </m:oMath>
                </a14:m>
                <a:r>
                  <a:rPr lang="en-US" altLang="zh-CN" sz="2000" dirty="0"/>
                  <a:t>,</a:t>
                </a:r>
                <a:r>
                  <a:rPr lang="zh-CN" altLang="en-US" sz="2000" dirty="0"/>
                  <a:t> </a:t>
                </a:r>
                <a:r>
                  <a:rPr lang="en-US" altLang="zh-CN" sz="2000" dirty="0"/>
                  <a:t>the</a:t>
                </a:r>
                <a:r>
                  <a:rPr lang="zh-CN" altLang="en-US" sz="2000" dirty="0"/>
                  <a:t> </a:t>
                </a:r>
                <a:r>
                  <a:rPr lang="en-US" altLang="zh-CN" sz="2000" dirty="0"/>
                  <a:t>number</a:t>
                </a:r>
                <a:r>
                  <a:rPr lang="zh-CN" altLang="en-US" sz="2000" dirty="0"/>
                  <a:t> </a:t>
                </a:r>
                <a:r>
                  <a:rPr lang="en-US" altLang="zh-CN" sz="2000" dirty="0"/>
                  <a:t>of</a:t>
                </a:r>
                <a:r>
                  <a:rPr lang="zh-CN" altLang="en-US" sz="2000" dirty="0"/>
                  <a:t> </a:t>
                </a:r>
                <a:r>
                  <a:rPr lang="en-US" altLang="zh-CN" sz="2000" dirty="0"/>
                  <a:t>burgers</a:t>
                </a:r>
                <a:r>
                  <a:rPr lang="zh-CN" altLang="en-US" sz="2000" dirty="0"/>
                  <a:t> </a:t>
                </a:r>
                <a:r>
                  <a:rPr lang="en-US" altLang="zh-CN" sz="2000" dirty="0"/>
                  <a:t>to</a:t>
                </a:r>
                <a:r>
                  <a:rPr lang="zh-CN" altLang="en-US" sz="2000" dirty="0"/>
                  <a:t> </a:t>
                </a:r>
                <a:r>
                  <a:rPr lang="en-US" altLang="zh-CN" sz="2000" dirty="0"/>
                  <a:t>put into</a:t>
                </a:r>
                <a:r>
                  <a:rPr lang="zh-CN" altLang="en-US" sz="2000" dirty="0"/>
                  <a:t> </a:t>
                </a:r>
                <a:r>
                  <a:rPr lang="en-US" altLang="zh-CN" sz="2000" dirty="0"/>
                  <a:t>the first group,</a:t>
                </a:r>
                <a:r>
                  <a:rPr lang="zh-CN" altLang="en-US" sz="2000" dirty="0"/>
                  <a:t> </a:t>
                </a:r>
                <a:r>
                  <a:rPr lang="en-US" altLang="zh-CN" sz="2000" dirty="0"/>
                  <a:t>and</a:t>
                </a:r>
                <a:r>
                  <a:rPr lang="zh-CN" altLang="en-US" sz="2000" dirty="0"/>
                  <a:t> </a:t>
                </a:r>
                <a:r>
                  <a:rPr lang="en-US" altLang="zh-CN" sz="2000" dirty="0"/>
                  <a:t>move</a:t>
                </a:r>
                <a:r>
                  <a:rPr lang="zh-CN" altLang="en-US" sz="2000" dirty="0"/>
                  <a:t> </a:t>
                </a:r>
                <a:r>
                  <a:rPr lang="en-US" altLang="zh-CN" sz="2000" dirty="0"/>
                  <a:t>on</a:t>
                </a:r>
                <a:r>
                  <a:rPr lang="zh-CN" altLang="en-US" sz="2000" dirty="0"/>
                  <a:t> </a:t>
                </a:r>
                <a:r>
                  <a:rPr lang="en-US" altLang="zh-CN" sz="2000" dirty="0"/>
                  <a:t>to</a:t>
                </a:r>
                <a:r>
                  <a:rPr lang="zh-CN" altLang="en-US" sz="2000" dirty="0"/>
                  <a:t> </a:t>
                </a:r>
                <a:r>
                  <a:rPr lang="en-US" altLang="zh-CN" sz="2000" dirty="0"/>
                  <a:t>a</a:t>
                </a:r>
                <a:r>
                  <a:rPr lang="zh-CN" altLang="en-US" sz="2000" dirty="0"/>
                  <a:t> </a:t>
                </a:r>
                <a:r>
                  <a:rPr lang="en-US" altLang="zh-CN" sz="2000" dirty="0"/>
                  <a:t>new</a:t>
                </a:r>
                <a:r>
                  <a:rPr lang="zh-CN" altLang="en-US" sz="2000" dirty="0"/>
                  <a:t> </a:t>
                </a:r>
                <a:r>
                  <a:rPr lang="en-US" altLang="zh-CN" sz="2000" dirty="0"/>
                  <a:t>state</a:t>
                </a:r>
                <a:r>
                  <a:rPr lang="zh-CN" altLang="en-US" sz="2000" dirty="0"/>
                  <a:t> </a:t>
                </a:r>
                <a14:m>
                  <m:oMath xmlns:m="http://schemas.openxmlformats.org/officeDocument/2006/math">
                    <m:r>
                      <a:rPr lang="en-US" sz="2000"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𝑡𝑜𝑆𝑝𝑙𝑖𝑡</m:t>
                        </m:r>
                      </m:sub>
                    </m:sSub>
                    <m:r>
                      <a:rPr lang="en-US" sz="2000" b="0" i="1" dirty="0" smtClean="0">
                        <a:latin typeface="Cambria Math" panose="02040503050406030204" pitchFamily="18" charset="0"/>
                      </a:rPr>
                      <m:t> \</m:t>
                    </m:r>
                    <m:r>
                      <m:rPr>
                        <m:lit/>
                      </m:rPr>
                      <a:rPr lang="en-US" sz="2000" b="0" i="1" dirty="0" smtClean="0">
                        <a:latin typeface="Cambria Math" panose="02040503050406030204" pitchFamily="18" charset="0"/>
                      </a:rPr>
                      <m:t> </m:t>
                    </m:r>
                    <m:r>
                      <a:rPr lang="en-US" sz="2000" b="0" i="1" dirty="0" smtClean="0">
                        <a:latin typeface="Cambria Math" panose="02040503050406030204" pitchFamily="18" charset="0"/>
                      </a:rPr>
                      <m:t>{</m:t>
                    </m:r>
                    <m:r>
                      <a:rPr lang="en-US" sz="2000" b="0" i="1" dirty="0" smtClean="0">
                        <a:latin typeface="Cambria Math" panose="02040503050406030204" pitchFamily="18" charset="0"/>
                      </a:rPr>
                      <m:t>𝑔</m:t>
                    </m:r>
                    <m:r>
                      <a:rPr lang="en-US" sz="2000" b="0" i="1"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𝑠𝑝𝑙𝑖𝑡</m:t>
                        </m:r>
                      </m:sub>
                    </m:sSub>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𝑔</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rPr>
                      <m:t>𝑏</m:t>
                    </m:r>
                    <m:r>
                      <a:rPr lang="en-US" sz="2000" b="0" i="1" dirty="0" smtClean="0">
                        <a:latin typeface="Cambria Math" panose="02040503050406030204" pitchFamily="18" charset="0"/>
                      </a:rPr>
                      <m:t> −</m:t>
                    </m:r>
                    <m:r>
                      <m:rPr>
                        <m:sty m:val="p"/>
                      </m:rPr>
                      <a:rPr lang="en-US" sz="2000" b="0" i="0" dirty="0" smtClean="0">
                        <a:latin typeface="Cambria Math" panose="02040503050406030204" pitchFamily="18" charset="0"/>
                      </a:rPr>
                      <m:t>k</m:t>
                    </m:r>
                    <m:r>
                      <a:rPr lang="en-US" sz="2000" dirty="0">
                        <a:latin typeface="Cambria Math" panose="02040503050406030204" pitchFamily="18" charset="0"/>
                      </a:rPr>
                      <m:t>)</m:t>
                    </m:r>
                  </m:oMath>
                </a14:m>
                <a:r>
                  <a:rPr lang="en-US" altLang="zh-CN" sz="2000" baseline="-25000" dirty="0"/>
                  <a:t>.</a:t>
                </a:r>
              </a:p>
              <a:p>
                <a:pPr marL="457200" indent="-342900"/>
                <a:endParaRPr lang="en-US" altLang="zh-CN" sz="2000" baseline="-25000" dirty="0"/>
              </a:p>
              <a:p>
                <a:pPr marL="457200" indent="-342900"/>
                <a:r>
                  <a:rPr lang="en-US" altLang="zh-CN" sz="2000" dirty="0"/>
                  <a:t>Let the</a:t>
                </a:r>
                <a:r>
                  <a:rPr lang="zh-CN" altLang="en-US" sz="2000" dirty="0"/>
                  <a:t> </a:t>
                </a:r>
                <a:r>
                  <a:rPr lang="en-US" altLang="zh-CN" sz="2000" dirty="0"/>
                  <a:t>space</a:t>
                </a:r>
                <a:r>
                  <a:rPr lang="zh-CN" altLang="en-US" sz="2000" dirty="0"/>
                  <a:t> </a:t>
                </a:r>
                <a:r>
                  <a:rPr lang="en-US" altLang="zh-CN" sz="2000" dirty="0"/>
                  <a:t>of</a:t>
                </a:r>
                <a:r>
                  <a:rPr lang="zh-CN" alt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𝑡𝑜𝑆𝑝𝑙𝑖𝑡</m:t>
                        </m:r>
                      </m:sub>
                    </m:sSub>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rPr>
                          <m:t>𝑃</m:t>
                        </m:r>
                      </m:e>
                      <m:sub>
                        <m:r>
                          <a:rPr lang="en-US" sz="2000" i="1" dirty="0">
                            <a:latin typeface="Cambria Math" panose="02040503050406030204" pitchFamily="18" charset="0"/>
                          </a:rPr>
                          <m:t>𝑠𝑝𝑙𝑖𝑡</m:t>
                        </m:r>
                      </m:sub>
                    </m:sSub>
                    <m:r>
                      <a:rPr lang="en-US" sz="2000" i="1" dirty="0">
                        <a:latin typeface="Cambria Math" panose="02040503050406030204" pitchFamily="18" charset="0"/>
                      </a:rPr>
                      <m:t> </m:t>
                    </m:r>
                  </m:oMath>
                </a14:m>
                <a:r>
                  <a:rPr lang="en-US" altLang="zh-CN" sz="2000" dirty="0"/>
                  <a:t>be </a:t>
                </a:r>
                <a14:m>
                  <m:oMath xmlns:m="http://schemas.openxmlformats.org/officeDocument/2006/math">
                    <m:r>
                      <a:rPr lang="en-US" altLang="zh-CN" sz="2000" b="0" i="1" smtClean="0">
                        <a:latin typeface="Cambria Math" panose="02040503050406030204" pitchFamily="18" charset="0"/>
                      </a:rPr>
                      <m:t>𝑆</m:t>
                    </m:r>
                  </m:oMath>
                </a14:m>
                <a:r>
                  <a:rPr lang="en-US" altLang="zh-CN" sz="2000" dirty="0"/>
                  <a:t>. Multiplied by </a:t>
                </a:r>
                <a14:m>
                  <m:oMath xmlns:m="http://schemas.openxmlformats.org/officeDocument/2006/math">
                    <m:r>
                      <a:rPr lang="en-US" sz="2000" i="1" dirty="0">
                        <a:latin typeface="Cambria Math" panose="02040503050406030204" pitchFamily="18" charset="0"/>
                      </a:rPr>
                      <m:t>𝑏</m:t>
                    </m:r>
                  </m:oMath>
                </a14:m>
                <a:r>
                  <a:rPr lang="en-US" altLang="zh-CN" sz="2000" dirty="0"/>
                  <a:t>, the total number of states in each day is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𝑛𝑆</m:t>
                        </m:r>
                      </m:e>
                    </m:d>
                    <m:r>
                      <a:rPr lang="en-US" altLang="zh-CN" sz="2000" b="0" i="1" smtClean="0">
                        <a:latin typeface="Cambria Math" panose="02040503050406030204" pitchFamily="18" charset="0"/>
                      </a:rPr>
                      <m:t>.</m:t>
                    </m:r>
                  </m:oMath>
                </a14:m>
                <a:r>
                  <a:rPr lang="en-US" altLang="zh-CN" sz="2000" dirty="0"/>
                  <a:t> For each state, we enumerate </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en-US" altLang="zh-CN" sz="2000" dirty="0"/>
                  <a:t> choices of </a:t>
                </a:r>
                <a14:m>
                  <m:oMath xmlns:m="http://schemas.openxmlformats.org/officeDocument/2006/math">
                    <m:r>
                      <a:rPr lang="en-US" altLang="zh-CN" sz="2000" b="0" i="1" smtClean="0">
                        <a:latin typeface="Cambria Math" panose="02040503050406030204" pitchFamily="18" charset="0"/>
                      </a:rPr>
                      <m:t>𝑘</m:t>
                    </m:r>
                  </m:oMath>
                </a14:m>
                <a:r>
                  <a:rPr lang="en-US" altLang="zh-CN" sz="2000" dirty="0"/>
                  <a:t>. Additionally to maintain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𝑡𝑜𝑆𝑝𝑙𝑖𝑡</m:t>
                        </m:r>
                      </m:sub>
                    </m:sSub>
                  </m:oMath>
                </a14:m>
                <a:r>
                  <a:rPr lang="en-US" altLang="zh-CN" sz="2000" baseline="-25000" dirty="0"/>
                  <a:t> </a:t>
                </a:r>
                <a:r>
                  <a:rPr lang="en-US" altLang="zh-CN" sz="2000" dirty="0"/>
                  <a:t>and</a:t>
                </a:r>
                <a:r>
                  <a:rPr lang="zh-CN" alt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 </m:t>
                        </m:r>
                        <m:r>
                          <a:rPr lang="en-US" sz="2000" i="1" dirty="0">
                            <a:latin typeface="Cambria Math" panose="02040503050406030204" pitchFamily="18" charset="0"/>
                          </a:rPr>
                          <m:t>𝑃</m:t>
                        </m:r>
                      </m:e>
                      <m:sub>
                        <m:r>
                          <a:rPr lang="en-US" sz="2000" i="1" dirty="0">
                            <a:latin typeface="Cambria Math" panose="02040503050406030204" pitchFamily="18" charset="0"/>
                          </a:rPr>
                          <m:t>𝑠𝑝𝑙𝑖𝑡</m:t>
                        </m:r>
                      </m:sub>
                    </m:sSub>
                  </m:oMath>
                </a14:m>
                <a:r>
                  <a:rPr lang="en-US" altLang="zh-CN" sz="2000" baseline="-25000" dirty="0"/>
                  <a:t> </a:t>
                </a:r>
                <a:r>
                  <a:rPr lang="en-US" altLang="zh-CN" sz="2000" dirty="0"/>
                  <a:t>we need to modify elements in the sorted group lists after enumerating </a:t>
                </a:r>
                <a14:m>
                  <m:oMath xmlns:m="http://schemas.openxmlformats.org/officeDocument/2006/math">
                    <m:r>
                      <a:rPr lang="en-US" altLang="zh-CN" sz="2000" i="1">
                        <a:latin typeface="Cambria Math" panose="02040503050406030204" pitchFamily="18" charset="0"/>
                      </a:rPr>
                      <m:t>𝑘</m:t>
                    </m:r>
                  </m:oMath>
                </a14:m>
                <a:r>
                  <a:rPr lang="en-US" altLang="zh-CN" sz="2000" dirty="0"/>
                  <a:t>, which takes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oMath>
                </a14:m>
                <a:r>
                  <a:rPr lang="en-US" altLang="zh-CN" sz="2000" dirty="0"/>
                  <a:t>. Our cost is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𝑆</m:t>
                    </m:r>
                    <m:r>
                      <a:rPr lang="en-US" altLang="zh-CN" sz="2000" i="1">
                        <a:latin typeface="Cambria Math" panose="02040503050406030204" pitchFamily="18" charset="0"/>
                      </a:rPr>
                      <m:t>)</m:t>
                    </m:r>
                  </m:oMath>
                </a14:m>
                <a:r>
                  <a:rPr lang="en-US" altLang="zh-CN" sz="2000" dirty="0"/>
                  <a:t> for each day, and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3</m:t>
                        </m:r>
                      </m:sup>
                    </m:sSup>
                    <m:r>
                      <a:rPr lang="en-US" altLang="zh-CN" sz="2000" b="0" i="1" smtClean="0">
                        <a:latin typeface="Cambria Math" panose="02040503050406030204" pitchFamily="18" charset="0"/>
                      </a:rPr>
                      <m:t>𝑚</m:t>
                    </m:r>
                    <m:r>
                      <a:rPr lang="en-US" altLang="zh-CN" sz="2000" i="1">
                        <a:latin typeface="Cambria Math" panose="02040503050406030204" pitchFamily="18" charset="0"/>
                      </a:rPr>
                      <m:t>𝑆</m:t>
                    </m:r>
                    <m:r>
                      <a:rPr lang="en-US" altLang="zh-CN" sz="2000" i="1">
                        <a:latin typeface="Cambria Math" panose="02040503050406030204" pitchFamily="18" charset="0"/>
                      </a:rPr>
                      <m:t>)</m:t>
                    </m:r>
                  </m:oMath>
                </a14:m>
                <a:r>
                  <a:rPr lang="en-US" altLang="zh-CN" sz="2000" dirty="0"/>
                  <a:t> in total. </a:t>
                </a:r>
              </a:p>
              <a:p>
                <a:pPr marL="457200" indent="-342900"/>
                <a:endParaRPr lang="en-US" altLang="zh-CN" sz="2000" dirty="0"/>
              </a:p>
              <a:p>
                <a:pPr marL="457200" indent="-342900"/>
                <a:r>
                  <a:rPr lang="en-US" altLang="zh-CN" sz="2000" dirty="0"/>
                  <a:t>To roughly estimate </a:t>
                </a:r>
                <a14:m>
                  <m:oMath xmlns:m="http://schemas.openxmlformats.org/officeDocument/2006/math">
                    <m:r>
                      <a:rPr lang="en-US" altLang="zh-CN" sz="2000" i="1">
                        <a:latin typeface="Cambria Math" panose="02040503050406030204" pitchFamily="18" charset="0"/>
                      </a:rPr>
                      <m:t>𝑆</m:t>
                    </m:r>
                  </m:oMath>
                </a14:m>
                <a:r>
                  <a:rPr lang="en-US" altLang="zh-CN" sz="2000" dirty="0"/>
                  <a:t>, we have </a:t>
                </a:r>
                <a14:m>
                  <m:oMath xmlns:m="http://schemas.openxmlformats.org/officeDocument/2006/math">
                    <m:r>
                      <a:rPr lang="en-US" altLang="zh-CN" sz="2000" i="1">
                        <a:latin typeface="Cambria Math" panose="02040503050406030204" pitchFamily="18" charset="0"/>
                      </a:rPr>
                      <m:t>𝑆</m:t>
                    </m:r>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sz="2000" b="1" i="1" dirty="0">
                            <a:latin typeface="Cambria Math" panose="02040503050406030204" pitchFamily="18" charset="0"/>
                          </a:rPr>
                          <m:t>𝒂</m:t>
                        </m:r>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r>
                          <a:rPr lang="en-US" sz="2000" i="1" dirty="0">
                            <a:latin typeface="Cambria Math" panose="02040503050406030204" pitchFamily="18" charset="0"/>
                          </a:rPr>
                          <m:t>)</m:t>
                        </m:r>
                        <m:r>
                          <a:rPr lang="en-US" sz="2000" b="1" i="1" dirty="0">
                            <a:latin typeface="Cambria Math" panose="02040503050406030204" pitchFamily="18" charset="0"/>
                          </a:rPr>
                          <m:t>𝒂</m:t>
                        </m:r>
                        <m:r>
                          <a:rPr lang="en-US" sz="2000" i="1" dirty="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r>
                          <a:rPr lang="en-US" sz="2000" i="1" dirty="0">
                            <a:latin typeface="Cambria Math" panose="02040503050406030204" pitchFamily="18" charset="0"/>
                          </a:rPr>
                          <m:t>)</m:t>
                        </m:r>
                      </m:e>
                    </m:nary>
                  </m:oMath>
                </a14:m>
                <a:r>
                  <a:rPr lang="en-US" sz="2000" dirty="0"/>
                  <a:t> </a:t>
                </a:r>
                <a:r>
                  <a:rPr lang="en-US" altLang="zh-CN" sz="2000" dirty="0"/>
                  <a:t>where</a:t>
                </a:r>
                <a:r>
                  <a:rPr lang="zh-CN" altLang="en-US" sz="2000" dirty="0"/>
                  <a:t> </a:t>
                </a:r>
                <a14:m>
                  <m:oMath xmlns:m="http://schemas.openxmlformats.org/officeDocument/2006/math">
                    <m:r>
                      <a:rPr lang="en-US" sz="2000" i="1" dirty="0">
                        <a:latin typeface="Cambria Math" panose="02040503050406030204" pitchFamily="18" charset="0"/>
                      </a:rPr>
                      <m:t>𝑖</m:t>
                    </m:r>
                  </m:oMath>
                </a14:m>
                <a:r>
                  <a:rPr lang="zh-CN" altLang="en-US" sz="2000" dirty="0"/>
                  <a:t> </a:t>
                </a:r>
                <a:r>
                  <a:rPr lang="en-US" altLang="zh-CN" sz="2000" dirty="0"/>
                  <a:t>is</a:t>
                </a:r>
                <a:r>
                  <a:rPr lang="zh-CN" altLang="en-US" sz="2000" dirty="0"/>
                  <a:t> </a:t>
                </a:r>
                <a:r>
                  <a:rPr lang="en-US" altLang="zh-CN" sz="2000" dirty="0"/>
                  <a:t>even,</a:t>
                </a:r>
                <a:r>
                  <a:rPr lang="zh-CN" altLang="en-US" sz="2000" dirty="0"/>
                  <a:t> </a:t>
                </a:r>
                <a:r>
                  <a:rPr lang="en-US" altLang="zh-CN" sz="2000" dirty="0"/>
                  <a:t>because</a:t>
                </a:r>
                <a:r>
                  <a:rPr lang="zh-CN" altLang="en-US" sz="2000" dirty="0"/>
                  <a:t> </a:t>
                </a:r>
                <a:r>
                  <a:rPr lang="en-US" altLang="zh-CN" sz="2000" dirty="0"/>
                  <a:t>the number of groups in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𝑠𝑝𝑙𝑖𝑡</m:t>
                        </m:r>
                      </m:sub>
                    </m:sSub>
                  </m:oMath>
                </a14:m>
                <a:r>
                  <a:rPr lang="zh-CN" altLang="en-US" sz="2000" dirty="0"/>
                  <a:t> </a:t>
                </a:r>
                <a:r>
                  <a:rPr lang="en-US" altLang="zh-CN" sz="2000" dirty="0"/>
                  <a:t>is</a:t>
                </a:r>
                <a:r>
                  <a:rPr lang="zh-CN" altLang="en-US" sz="2000" dirty="0"/>
                  <a:t> </a:t>
                </a:r>
                <a:r>
                  <a:rPr lang="en-US" altLang="zh-CN" sz="2000" dirty="0"/>
                  <a:t>always even.</a:t>
                </a:r>
                <a:r>
                  <a:rPr lang="zh-CN" altLang="en-US" sz="2000" dirty="0"/>
                  <a:t> </a:t>
                </a:r>
                <a:r>
                  <a:rPr lang="en-US" altLang="zh-CN" sz="2000" dirty="0"/>
                  <a:t>This</a:t>
                </a:r>
                <a:r>
                  <a:rPr lang="zh-CN" altLang="en-US" sz="2000" dirty="0"/>
                  <a:t> </a:t>
                </a:r>
                <a:r>
                  <a:rPr lang="en-US" altLang="zh-CN" sz="2000" dirty="0"/>
                  <a:t>is</a:t>
                </a:r>
                <a:r>
                  <a:rPr lang="zh-CN" altLang="en-US" sz="2000" dirty="0"/>
                  <a:t> </a:t>
                </a:r>
                <a:r>
                  <a:rPr lang="en-US" altLang="zh-CN" sz="2000" dirty="0"/>
                  <a:t>about</a:t>
                </a:r>
                <a:r>
                  <a:rPr lang="zh-CN" altLang="en-US" sz="2000" dirty="0"/>
                  <a:t> </a:t>
                </a:r>
                <a14:m>
                  <m:oMath xmlns:m="http://schemas.openxmlformats.org/officeDocument/2006/math">
                    <m:r>
                      <a:rPr lang="en-US" altLang="zh-CN" sz="2000" i="1">
                        <a:latin typeface="Cambria Math" panose="02040503050406030204" pitchFamily="18" charset="0"/>
                      </a:rPr>
                      <m:t>𝑆</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3</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10</m:t>
                    </m:r>
                    <m:r>
                      <a:rPr lang="en-US" altLang="zh-CN" sz="2000" b="0" i="1" baseline="30000" smtClean="0">
                        <a:latin typeface="Cambria Math" panose="02040503050406030204" pitchFamily="18" charset="0"/>
                        <a:ea typeface="Cambria Math" panose="02040503050406030204" pitchFamily="18" charset="0"/>
                      </a:rPr>
                      <m:t>5</m:t>
                    </m:r>
                  </m:oMath>
                </a14:m>
                <a:r>
                  <a:rPr lang="en-US" altLang="zh-CN" sz="2000" dirty="0"/>
                  <a:t>.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3</m:t>
                        </m:r>
                      </m:sup>
                    </m:sSup>
                    <m:r>
                      <a:rPr lang="en-US" altLang="zh-CN" sz="2000" i="1">
                        <a:latin typeface="Cambria Math" panose="02040503050406030204" pitchFamily="18" charset="0"/>
                      </a:rPr>
                      <m:t>𝑚𝑆</m:t>
                    </m:r>
                    <m:r>
                      <a:rPr lang="en-US" altLang="zh-CN" sz="2000" i="1">
                        <a:latin typeface="Cambria Math" panose="02040503050406030204" pitchFamily="18" charset="0"/>
                      </a:rPr>
                      <m:t>)</m:t>
                    </m:r>
                  </m:oMath>
                </a14:m>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8</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10</m:t>
                    </m:r>
                    <m:r>
                      <a:rPr lang="en-US" altLang="zh-CN" sz="2000" b="0" i="1" baseline="30000" smtClean="0">
                        <a:latin typeface="Cambria Math" panose="02040503050406030204" pitchFamily="18" charset="0"/>
                        <a:ea typeface="Cambria Math" panose="02040503050406030204" pitchFamily="18" charset="0"/>
                      </a:rPr>
                      <m:t>10</m:t>
                    </m:r>
                  </m:oMath>
                </a14:m>
                <a:r>
                  <a:rPr lang="en-US" altLang="zh-CN" sz="2000" dirty="0"/>
                  <a:t> , which seems slow. As it is a loose bound, it gives us the intuition that the actual algorithm may run faster.</a:t>
                </a:r>
              </a:p>
            </p:txBody>
          </p:sp>
        </mc:Choice>
        <mc:Fallback>
          <p:sp>
            <p:nvSpPr>
              <p:cNvPr id="3" name="Text Placeholder 2">
                <a:extLst>
                  <a:ext uri="{FF2B5EF4-FFF2-40B4-BE49-F238E27FC236}">
                    <a16:creationId xmlns:a16="http://schemas.microsoft.com/office/drawing/2014/main" id="{A8E23330-E742-9B42-BB37-55912AA4440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0511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6C78-8F58-5E49-B18D-6FA6C555BC6A}"/>
              </a:ext>
            </a:extLst>
          </p:cNvPr>
          <p:cNvSpPr>
            <a:spLocks noGrp="1"/>
          </p:cNvSpPr>
          <p:nvPr>
            <p:ph type="title"/>
          </p:nvPr>
        </p:nvSpPr>
        <p:spPr/>
        <p:txBody>
          <a:bodyPr>
            <a:normAutofit fontScale="90000"/>
          </a:bodyPr>
          <a:lstStyle/>
          <a:p>
            <a:r>
              <a:rPr lang="en-US" altLang="zh-CN" dirty="0"/>
              <a:t>Lunchtime Name Recall (5 of 6)</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8E23330-E742-9B42-BB37-55912AA44403}"/>
                  </a:ext>
                </a:extLst>
              </p:cNvPr>
              <p:cNvSpPr>
                <a:spLocks noGrp="1"/>
              </p:cNvSpPr>
              <p:nvPr>
                <p:ph idx="1"/>
              </p:nvPr>
            </p:nvSpPr>
            <p:spPr/>
            <p:txBody>
              <a:bodyPr>
                <a:noAutofit/>
              </a:bodyPr>
              <a:lstStyle/>
              <a:p>
                <a:pPr marL="119062" indent="0">
                  <a:buNone/>
                </a:pPr>
                <a:r>
                  <a:rPr lang="en-US" sz="2000" dirty="0"/>
                  <a:t>There are a few places where we can get a more precise estimate:</a:t>
                </a:r>
              </a:p>
              <a:p>
                <a:pPr marL="119062" indent="0">
                  <a:buNone/>
                </a:pPr>
                <a:endParaRPr lang="en-US" sz="2000" dirty="0"/>
              </a:p>
              <a:p>
                <a:r>
                  <a:rPr lang="en-US" sz="2000" dirty="0"/>
                  <a:t>The enumeration of </a:t>
                </a:r>
                <a14:m>
                  <m:oMath xmlns:m="http://schemas.openxmlformats.org/officeDocument/2006/math">
                    <m:r>
                      <a:rPr lang="en-US" sz="2000" b="0" i="1" smtClean="0">
                        <a:latin typeface="Cambria Math" panose="02040503050406030204" pitchFamily="18" charset="0"/>
                      </a:rPr>
                      <m:t>𝑘</m:t>
                    </m:r>
                  </m:oMath>
                </a14:m>
                <a:r>
                  <a:rPr lang="en-US" sz="2000" dirty="0"/>
                  <a:t> depends on the size of the first group, and also </a:t>
                </a:r>
                <a14:m>
                  <m:oMath xmlns:m="http://schemas.openxmlformats.org/officeDocument/2006/math">
                    <m:r>
                      <a:rPr lang="en-US" sz="2000" b="0" i="1" smtClean="0">
                        <a:latin typeface="Cambria Math" panose="02040503050406030204" pitchFamily="18" charset="0"/>
                      </a:rPr>
                      <m:t>𝑏</m:t>
                    </m:r>
                  </m:oMath>
                </a14:m>
                <a:r>
                  <a:rPr lang="en-US" sz="2000" dirty="0"/>
                  <a:t>.</a:t>
                </a:r>
              </a:p>
              <a:p>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rPr>
                      <m:t> </m:t>
                    </m:r>
                  </m:oMath>
                </a14:m>
                <a:r>
                  <a:rPr lang="en-US" sz="2000" dirty="0"/>
                  <a:t>cannot exceed the sum of all group sizes in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𝑃</m:t>
                        </m:r>
                      </m:e>
                      <m:sub>
                        <m:r>
                          <a:rPr lang="en-US" sz="2000" i="1" dirty="0">
                            <a:latin typeface="Cambria Math" panose="02040503050406030204" pitchFamily="18" charset="0"/>
                          </a:rPr>
                          <m:t>𝑡𝑜𝑆𝑝𝑙𝑖𝑡</m:t>
                        </m:r>
                      </m:sub>
                    </m:sSub>
                  </m:oMath>
                </a14:m>
                <a:r>
                  <a:rPr lang="en-US" altLang="zh-CN" sz="2000" dirty="0"/>
                  <a:t>.</a:t>
                </a:r>
                <a:endParaRPr lang="en-US" sz="2000" dirty="0"/>
              </a:p>
              <a:p>
                <a:r>
                  <a:rPr lang="en-US" sz="2000" dirty="0"/>
                  <a:t>The cost to maintain the sorted group lists depend on how many groups we currently have.</a:t>
                </a:r>
              </a:p>
              <a:p>
                <a:pPr marL="114300" indent="0">
                  <a:buNone/>
                </a:pPr>
                <a:endParaRPr lang="en-US" sz="2000" dirty="0"/>
              </a:p>
              <a:p>
                <a:pPr marL="114300" indent="0">
                  <a:buNone/>
                </a:pPr>
                <a:r>
                  <a:rPr lang="en-US" sz="2000" dirty="0"/>
                  <a:t>If we run a program to take those into account precisely, we shall see that the total cost on each day is about </a:t>
                </a:r>
                <a14:m>
                  <m:oMath xmlns:m="http://schemas.openxmlformats.org/officeDocument/2006/math">
                    <m:r>
                      <a:rPr lang="en-US" sz="2000" b="0" i="1" smtClean="0">
                        <a:latin typeface="Cambria Math" panose="02040503050406030204" pitchFamily="18" charset="0"/>
                      </a:rPr>
                      <m:t>5.6 ∗10</m:t>
                    </m:r>
                    <m:r>
                      <a:rPr lang="en-US" sz="2000" b="0" i="1" baseline="30000" smtClean="0">
                        <a:latin typeface="Cambria Math" panose="02040503050406030204" pitchFamily="18" charset="0"/>
                      </a:rPr>
                      <m:t>7</m:t>
                    </m:r>
                  </m:oMath>
                </a14:m>
                <a:r>
                  <a:rPr lang="en-US" altLang="zh-CN" sz="2000" dirty="0"/>
                  <a:t> </a:t>
                </a:r>
                <a:r>
                  <a:rPr lang="en-US" sz="2000" dirty="0"/>
                  <a:t>. This provides a much better estimate on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3</m:t>
                        </m:r>
                      </m:sup>
                    </m:sSup>
                    <m:r>
                      <a:rPr lang="en-US" altLang="zh-CN" sz="2000" i="1">
                        <a:latin typeface="Cambria Math" panose="02040503050406030204" pitchFamily="18" charset="0"/>
                      </a:rPr>
                      <m:t>𝑆</m:t>
                    </m:r>
                    <m:r>
                      <a:rPr lang="en-US" altLang="zh-CN" sz="2000" i="1">
                        <a:latin typeface="Cambria Math" panose="02040503050406030204" pitchFamily="18" charset="0"/>
                      </a:rPr>
                      <m:t>)</m:t>
                    </m:r>
                  </m:oMath>
                </a14:m>
                <a:r>
                  <a:rPr lang="en-US" altLang="zh-CN" sz="2000" dirty="0"/>
                  <a:t> </a:t>
                </a:r>
                <a:r>
                  <a:rPr lang="en-US" sz="2000" dirty="0"/>
                  <a:t>. Multiplied by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=10</m:t>
                    </m:r>
                  </m:oMath>
                </a14:m>
                <a:r>
                  <a:rPr lang="en-US" sz="2000" dirty="0"/>
                  <a:t>, our total cost is </a:t>
                </a:r>
                <a14:m>
                  <m:oMath xmlns:m="http://schemas.openxmlformats.org/officeDocument/2006/math">
                    <m:r>
                      <a:rPr lang="en-US" sz="2000" i="1">
                        <a:latin typeface="Cambria Math" panose="02040503050406030204" pitchFamily="18" charset="0"/>
                      </a:rPr>
                      <m:t>5.6 ∗10</m:t>
                    </m:r>
                    <m:r>
                      <a:rPr lang="en-US" sz="2000" b="0" i="1" baseline="30000" smtClean="0">
                        <a:latin typeface="Cambria Math" panose="02040503050406030204" pitchFamily="18" charset="0"/>
                      </a:rPr>
                      <m:t>8</m:t>
                    </m:r>
                  </m:oMath>
                </a14:m>
                <a:r>
                  <a:rPr lang="en-US" altLang="zh-CN" sz="2000" dirty="0"/>
                  <a:t> </a:t>
                </a:r>
                <a:r>
                  <a:rPr lang="en-US" sz="2000" dirty="0"/>
                  <a:t>and is feasible.</a:t>
                </a:r>
              </a:p>
            </p:txBody>
          </p:sp>
        </mc:Choice>
        <mc:Fallback xmlns="">
          <p:sp>
            <p:nvSpPr>
              <p:cNvPr id="3" name="Text Placeholder 2">
                <a:extLst>
                  <a:ext uri="{FF2B5EF4-FFF2-40B4-BE49-F238E27FC236}">
                    <a16:creationId xmlns:a16="http://schemas.microsoft.com/office/drawing/2014/main" id="{A8E23330-E742-9B42-BB37-55912AA4440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9505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6C78-8F58-5E49-B18D-6FA6C555BC6A}"/>
              </a:ext>
            </a:extLst>
          </p:cNvPr>
          <p:cNvSpPr>
            <a:spLocks noGrp="1"/>
          </p:cNvSpPr>
          <p:nvPr>
            <p:ph type="title"/>
          </p:nvPr>
        </p:nvSpPr>
        <p:spPr/>
        <p:txBody>
          <a:bodyPr>
            <a:normAutofit fontScale="90000"/>
          </a:bodyPr>
          <a:lstStyle/>
          <a:p>
            <a:r>
              <a:rPr lang="en-US" altLang="zh-CN" dirty="0"/>
              <a:t>Lunchtime Name Recall (6 of 6)</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8E23330-E742-9B42-BB37-55912AA44403}"/>
                  </a:ext>
                </a:extLst>
              </p:cNvPr>
              <p:cNvSpPr>
                <a:spLocks noGrp="1"/>
              </p:cNvSpPr>
              <p:nvPr>
                <p:ph idx="1"/>
              </p:nvPr>
            </p:nvSpPr>
            <p:spPr/>
            <p:txBody>
              <a:bodyPr>
                <a:noAutofit/>
              </a:bodyPr>
              <a:lstStyle/>
              <a:p>
                <a:pPr marL="114300" indent="0">
                  <a:buNone/>
                </a:pPr>
                <a:r>
                  <a:rPr lang="en-US" sz="2000" dirty="0"/>
                  <a:t>There are at least two ways to reduce the constant factor in the algorithm:</a:t>
                </a:r>
              </a:p>
              <a:p>
                <a:pPr marL="114300" indent="0">
                  <a:buNone/>
                </a:pPr>
                <a:endParaRPr lang="en-US" sz="2000" dirty="0"/>
              </a:p>
              <a:p>
                <a:pPr>
                  <a:buAutoNum type="arabicParenR"/>
                </a:pPr>
                <a:r>
                  <a:rPr lang="en-US" sz="2000" dirty="0"/>
                  <a:t>The number of burgers </a:t>
                </a:r>
                <a14:m>
                  <m:oMath xmlns:m="http://schemas.openxmlformats.org/officeDocument/2006/math">
                    <m:r>
                      <a:rPr lang="en-US" sz="2000" i="1">
                        <a:latin typeface="Cambria Math" panose="02040503050406030204" pitchFamily="18" charset="0"/>
                      </a:rPr>
                      <m:t>𝑎</m:t>
                    </m:r>
                    <m:r>
                      <a:rPr lang="en-US" sz="2000" i="1" baseline="-25000">
                        <a:latin typeface="Cambria Math" panose="02040503050406030204" pitchFamily="18" charset="0"/>
                      </a:rPr>
                      <m:t>𝑖</m:t>
                    </m:r>
                  </m:oMath>
                </a14:m>
                <a:r>
                  <a:rPr lang="en-US" sz="2000" dirty="0"/>
                  <a:t> is equivalent to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r>
                      <a:rPr lang="en-US" sz="2000" b="0" i="1" smtClean="0">
                        <a:latin typeface="Cambria Math" panose="02040503050406030204" pitchFamily="18" charset="0"/>
                      </a:rPr>
                      <m:t>𝑎𝑖</m:t>
                    </m:r>
                  </m:oMath>
                </a14:m>
                <a:r>
                  <a:rPr lang="en-US" sz="2000" dirty="0"/>
                  <a:t> , we can take the min of the them, and reduce the constant by a factor of 2.</a:t>
                </a:r>
              </a:p>
              <a:p>
                <a:pPr>
                  <a:buAutoNum type="arabicParenR"/>
                </a:pPr>
                <a:r>
                  <a:rPr lang="en-US" sz="2000" dirty="0"/>
                  <a:t>When we find a way to obtain the max possible answer n, we terminate immediately.</a:t>
                </a:r>
              </a:p>
              <a:p>
                <a:pPr>
                  <a:buAutoNum type="arabicParenR"/>
                </a:pPr>
                <a:endParaRPr lang="en-US" sz="2000" dirty="0"/>
              </a:p>
              <a:p>
                <a:pPr marL="114300" indent="0">
                  <a:buNone/>
                </a:pPr>
                <a:r>
                  <a:rPr lang="en-US" sz="2000" dirty="0"/>
                  <a:t>These will speed up the solution, but neither is required to solve the problem.</a:t>
                </a:r>
              </a:p>
              <a:p>
                <a:pPr marL="114300" indent="0">
                  <a:buNone/>
                </a:pPr>
                <a:endParaRPr lang="en-US" sz="2000" dirty="0"/>
              </a:p>
            </p:txBody>
          </p:sp>
        </mc:Choice>
        <mc:Fallback xmlns="">
          <p:sp>
            <p:nvSpPr>
              <p:cNvPr id="3" name="Text Placeholder 2">
                <a:extLst>
                  <a:ext uri="{FF2B5EF4-FFF2-40B4-BE49-F238E27FC236}">
                    <a16:creationId xmlns:a16="http://schemas.microsoft.com/office/drawing/2014/main" id="{A8E23330-E742-9B42-BB37-55912AA4440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171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9DB6-996F-4839-B65D-09F8D4FBFA9F}"/>
              </a:ext>
            </a:extLst>
          </p:cNvPr>
          <p:cNvSpPr>
            <a:spLocks noGrp="1"/>
          </p:cNvSpPr>
          <p:nvPr>
            <p:ph type="title"/>
          </p:nvPr>
        </p:nvSpPr>
        <p:spPr/>
        <p:txBody>
          <a:bodyPr/>
          <a:lstStyle/>
          <a:p>
            <a:r>
              <a:rPr lang="en-US" dirty="0"/>
              <a:t>Rooted Subtrees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189BD-619D-4AF5-8FA5-D66C31C7F0C1}"/>
                  </a:ext>
                </a:extLst>
              </p:cNvPr>
              <p:cNvSpPr>
                <a:spLocks noGrp="1"/>
              </p:cNvSpPr>
              <p:nvPr>
                <p:ph idx="1"/>
              </p:nvPr>
            </p:nvSpPr>
            <p:spPr/>
            <p:txBody>
              <a:bodyPr>
                <a:normAutofit fontScale="77500" lnSpcReduction="20000"/>
              </a:bodyPr>
              <a:lstStyle/>
              <a:p>
                <a:r>
                  <a:rPr lang="en-US" dirty="0"/>
                  <a:t>A </a:t>
                </a:r>
                <a:r>
                  <a:rPr lang="en-US" i="1" dirty="0"/>
                  <a:t>Tree</a:t>
                </a:r>
                <a:r>
                  <a:rPr lang="en-US" dirty="0"/>
                  <a:t> is </a:t>
                </a:r>
                <a:r>
                  <a:rPr lang="en-US" dirty="0" err="1"/>
                  <a:t>is</a:t>
                </a:r>
                <a:r>
                  <a:rPr lang="en-US" dirty="0"/>
                  <a:t> a connected, acyclic, undirected graph </a:t>
                </a:r>
              </a:p>
              <a:p>
                <a:pPr lvl="1"/>
                <a:r>
                  <a:rPr lang="en-US" dirty="0"/>
                  <a:t>With </a:t>
                </a:r>
                <a14:m>
                  <m:oMath xmlns:m="http://schemas.openxmlformats.org/officeDocument/2006/math">
                    <m:r>
                      <a:rPr lang="en-US" i="1" dirty="0" smtClean="0">
                        <a:latin typeface="Cambria Math" panose="02040503050406030204" pitchFamily="18" charset="0"/>
                      </a:rPr>
                      <m:t>𝑛</m:t>
                    </m:r>
                  </m:oMath>
                </a14:m>
                <a:r>
                  <a:rPr lang="en-US" dirty="0"/>
                  <a:t> nodes and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edges</a:t>
                </a:r>
              </a:p>
              <a:p>
                <a:pPr lvl="1"/>
                <a:r>
                  <a:rPr lang="en-US" dirty="0"/>
                  <a:t>There is exactly one path between any pair of nodes</a:t>
                </a:r>
              </a:p>
              <a:p>
                <a:pPr lvl="1"/>
                <a:endParaRPr lang="en-US" dirty="0"/>
              </a:p>
              <a:p>
                <a:r>
                  <a:rPr lang="en-US" dirty="0"/>
                  <a:t>A </a:t>
                </a:r>
                <a:r>
                  <a:rPr lang="en-US" i="1" dirty="0"/>
                  <a:t>Rooted Tree </a:t>
                </a:r>
                <a:r>
                  <a:rPr lang="en-US" dirty="0"/>
                  <a:t>is a tree with one particular node identified as the root</a:t>
                </a:r>
              </a:p>
              <a:p>
                <a:endParaRPr lang="en-US" dirty="0"/>
              </a:p>
              <a:p>
                <a:r>
                  <a:rPr lang="en-US" dirty="0"/>
                  <a:t>A set of nodes for roots </a:t>
                </a:r>
                <a14:m>
                  <m:oMath xmlns:m="http://schemas.openxmlformats.org/officeDocument/2006/math">
                    <m:r>
                      <a:rPr lang="en-US" i="1" dirty="0" smtClean="0">
                        <a:latin typeface="Cambria Math" panose="02040503050406030204" pitchFamily="18" charset="0"/>
                      </a:rPr>
                      <m:t>𝑟</m:t>
                    </m:r>
                  </m:oMath>
                </a14:m>
                <a:r>
                  <a:rPr lang="en-US" dirty="0"/>
                  <a:t> and </a:t>
                </a:r>
                <a14:m>
                  <m:oMath xmlns:m="http://schemas.openxmlformats.org/officeDocument/2006/math">
                    <m:r>
                      <a:rPr lang="en-US" i="1" dirty="0" smtClean="0">
                        <a:latin typeface="Cambria Math" panose="02040503050406030204" pitchFamily="18" charset="0"/>
                      </a:rPr>
                      <m:t>𝑝</m:t>
                    </m:r>
                  </m:oMath>
                </a14:m>
                <a:r>
                  <a:rPr lang="en-US" dirty="0"/>
                  <a:t> is </a:t>
                </a:r>
                <a:r>
                  <a:rPr lang="en-US" i="1" dirty="0"/>
                  <a:t>obtainable</a:t>
                </a:r>
                <a:r>
                  <a:rPr lang="en-US" dirty="0"/>
                  <a:t> if and only if it can be expressed as the intersection of a subtree in the tree rooted at </a:t>
                </a:r>
                <a14:m>
                  <m:oMath xmlns:m="http://schemas.openxmlformats.org/officeDocument/2006/math">
                    <m:r>
                      <a:rPr lang="en-US" i="1" dirty="0" smtClean="0">
                        <a:latin typeface="Cambria Math" panose="02040503050406030204" pitchFamily="18" charset="0"/>
                      </a:rPr>
                      <m:t>𝑟</m:t>
                    </m:r>
                  </m:oMath>
                </a14:m>
                <a:r>
                  <a:rPr lang="en-US" dirty="0"/>
                  <a:t> and a subtree in the tree rooted at </a:t>
                </a:r>
                <a14:m>
                  <m:oMath xmlns:m="http://schemas.openxmlformats.org/officeDocument/2006/math">
                    <m:r>
                      <a:rPr lang="en-US" i="1" dirty="0" smtClean="0">
                        <a:latin typeface="Cambria Math" panose="02040503050406030204" pitchFamily="18" charset="0"/>
                      </a:rPr>
                      <m:t>𝑝</m:t>
                    </m:r>
                  </m:oMath>
                </a14:m>
                <a:r>
                  <a:rPr lang="en-US" dirty="0"/>
                  <a:t>.</a:t>
                </a:r>
              </a:p>
              <a:p>
                <a:endParaRPr lang="en-US" dirty="0"/>
              </a:p>
              <a:p>
                <a:r>
                  <a:rPr lang="en-US" dirty="0"/>
                  <a:t>For a given pair of roots </a:t>
                </a:r>
                <a14:m>
                  <m:oMath xmlns:m="http://schemas.openxmlformats.org/officeDocument/2006/math">
                    <m:r>
                      <a:rPr lang="en-US" i="1" dirty="0" smtClean="0">
                        <a:latin typeface="Cambria Math" panose="02040503050406030204" pitchFamily="18" charset="0"/>
                      </a:rPr>
                      <m:t>𝑟</m:t>
                    </m:r>
                  </m:oMath>
                </a14:m>
                <a:r>
                  <a:rPr lang="en-US" dirty="0"/>
                  <a:t> and </a:t>
                </a:r>
                <a14:m>
                  <m:oMath xmlns:m="http://schemas.openxmlformats.org/officeDocument/2006/math">
                    <m:r>
                      <a:rPr lang="en-US" i="1" dirty="0" smtClean="0">
                        <a:latin typeface="Cambria Math" panose="02040503050406030204" pitchFamily="18" charset="0"/>
                      </a:rPr>
                      <m:t>𝑝</m:t>
                    </m:r>
                  </m:oMath>
                </a14:m>
                <a:r>
                  <a:rPr lang="en-US" dirty="0"/>
                  <a:t>, count the number of different non-empty obtainable sets.</a:t>
                </a:r>
              </a:p>
              <a:p>
                <a:endParaRPr lang="en-US" dirty="0"/>
              </a:p>
              <a:p>
                <a:r>
                  <a:rPr lang="en-US" dirty="0"/>
                  <a:t>There can be multiple queries in the input file</a:t>
                </a:r>
              </a:p>
            </p:txBody>
          </p:sp>
        </mc:Choice>
        <mc:Fallback xmlns="">
          <p:sp>
            <p:nvSpPr>
              <p:cNvPr id="3" name="Content Placeholder 2">
                <a:extLst>
                  <a:ext uri="{FF2B5EF4-FFF2-40B4-BE49-F238E27FC236}">
                    <a16:creationId xmlns:a16="http://schemas.microsoft.com/office/drawing/2014/main" id="{391189BD-619D-4AF5-8FA5-D66C31C7F0C1}"/>
                  </a:ext>
                </a:extLst>
              </p:cNvPr>
              <p:cNvSpPr>
                <a:spLocks noGrp="1" noRot="1" noChangeAspect="1" noMove="1" noResize="1" noEditPoints="1" noAdjustHandles="1" noChangeArrowheads="1" noChangeShapeType="1" noTextEdit="1"/>
              </p:cNvSpPr>
              <p:nvPr>
                <p:ph idx="1"/>
              </p:nvPr>
            </p:nvSpPr>
            <p:spPr>
              <a:blipFill>
                <a:blip r:embed="rId2"/>
                <a:stretch>
                  <a:fillRect t="-1713" r="-1056" b="-395"/>
                </a:stretch>
              </a:blipFill>
            </p:spPr>
            <p:txBody>
              <a:bodyPr/>
              <a:lstStyle/>
              <a:p>
                <a:r>
                  <a:rPr lang="en-US">
                    <a:noFill/>
                  </a:rPr>
                  <a:t> </a:t>
                </a:r>
              </a:p>
            </p:txBody>
          </p:sp>
        </mc:Fallback>
      </mc:AlternateContent>
    </p:spTree>
    <p:extLst>
      <p:ext uri="{BB962C8B-B14F-4D97-AF65-F5344CB8AC3E}">
        <p14:creationId xmlns:p14="http://schemas.microsoft.com/office/powerpoint/2010/main" val="28823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D1F0-48A6-413F-B1DE-ACD08D4FBBAE}"/>
              </a:ext>
            </a:extLst>
          </p:cNvPr>
          <p:cNvSpPr>
            <a:spLocks noGrp="1"/>
          </p:cNvSpPr>
          <p:nvPr>
            <p:ph type="title"/>
          </p:nvPr>
        </p:nvSpPr>
        <p:spPr/>
        <p:txBody>
          <a:bodyPr/>
          <a:lstStyle/>
          <a:p>
            <a:r>
              <a:rPr lang="en-US" dirty="0"/>
              <a:t>Mini Battleship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26363D-DAB7-4905-8ED1-F1B7E3482BFA}"/>
                  </a:ext>
                </a:extLst>
              </p:cNvPr>
              <p:cNvSpPr>
                <a:spLocks noGrp="1"/>
              </p:cNvSpPr>
              <p:nvPr>
                <p:ph idx="1"/>
              </p:nvPr>
            </p:nvSpPr>
            <p:spPr>
              <a:xfrm>
                <a:off x="609600" y="1774825"/>
                <a:ext cx="10972800" cy="1654175"/>
              </a:xfrm>
            </p:spPr>
            <p:txBody>
              <a:bodyPr/>
              <a:lstStyle/>
              <a:p>
                <a:r>
                  <a:rPr lang="en-US" dirty="0"/>
                  <a:t>Given a small game of battleship (at most </a:t>
                </a: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5</m:t>
                    </m:r>
                  </m:oMath>
                </a14:m>
                <a:r>
                  <a:rPr lang="en-US" dirty="0"/>
                  <a:t>) and the hits and misses on one player’s board, determine the number of possible opponent’s ship placements.</a:t>
                </a:r>
              </a:p>
              <a:p>
                <a:pPr lvl="1"/>
                <a:r>
                  <a:rPr lang="en-US" dirty="0"/>
                  <a:t>Ships are placed horizontally or vertically</a:t>
                </a:r>
              </a:p>
              <a:p>
                <a:pPr lvl="1"/>
                <a:r>
                  <a:rPr lang="en-US" dirty="0"/>
                  <a:t>Ships are distinct, even if they have the same size</a:t>
                </a:r>
              </a:p>
              <a:p>
                <a:pPr lvl="1"/>
                <a:r>
                  <a:rPr lang="en-US" dirty="0"/>
                  <a:t>Orientation isn’t important, only squares covered</a:t>
                </a:r>
              </a:p>
            </p:txBody>
          </p:sp>
        </mc:Choice>
        <mc:Fallback xmlns="">
          <p:sp>
            <p:nvSpPr>
              <p:cNvPr id="3" name="Content Placeholder 2">
                <a:extLst>
                  <a:ext uri="{FF2B5EF4-FFF2-40B4-BE49-F238E27FC236}">
                    <a16:creationId xmlns:a16="http://schemas.microsoft.com/office/drawing/2014/main" id="{FA26363D-DAB7-4905-8ED1-F1B7E3482BFA}"/>
                  </a:ext>
                </a:extLst>
              </p:cNvPr>
              <p:cNvSpPr>
                <a:spLocks noGrp="1" noRot="1" noChangeAspect="1" noMove="1" noResize="1" noEditPoints="1" noAdjustHandles="1" noChangeArrowheads="1" noChangeShapeType="1" noTextEdit="1"/>
              </p:cNvSpPr>
              <p:nvPr>
                <p:ph idx="1"/>
              </p:nvPr>
            </p:nvSpPr>
            <p:spPr>
              <a:xfrm>
                <a:off x="609600" y="1774825"/>
                <a:ext cx="10972800" cy="1654175"/>
              </a:xfrm>
              <a:blipFill>
                <a:blip r:embed="rId2"/>
                <a:stretch>
                  <a:fillRect t="-1838" b="-99632"/>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C0F191EA-5C84-4BAA-A71D-1D66C1BDBB60}"/>
              </a:ext>
            </a:extLst>
          </p:cNvPr>
          <p:cNvGraphicFramePr>
            <a:graphicFrameLocks noGrp="1"/>
          </p:cNvGraphicFramePr>
          <p:nvPr>
            <p:extLst>
              <p:ext uri="{D42A27DB-BD31-4B8C-83A1-F6EECF244321}">
                <p14:modId xmlns:p14="http://schemas.microsoft.com/office/powerpoint/2010/main" val="1390280499"/>
              </p:ext>
            </p:extLst>
          </p:nvPr>
        </p:nvGraphicFramePr>
        <p:xfrm>
          <a:off x="9721327" y="3795649"/>
          <a:ext cx="2088184" cy="2072640"/>
        </p:xfrm>
        <a:graphic>
          <a:graphicData uri="http://schemas.openxmlformats.org/drawingml/2006/table">
            <a:tbl>
              <a:tblPr firstRow="1" bandRow="1">
                <a:tableStyleId>{5940675A-B579-460E-94D1-54222C63F5DA}</a:tableStyleId>
              </a:tblPr>
              <a:tblGrid>
                <a:gridCol w="522046">
                  <a:extLst>
                    <a:ext uri="{9D8B030D-6E8A-4147-A177-3AD203B41FA5}">
                      <a16:colId xmlns:a16="http://schemas.microsoft.com/office/drawing/2014/main" val="277168855"/>
                    </a:ext>
                  </a:extLst>
                </a:gridCol>
                <a:gridCol w="522046">
                  <a:extLst>
                    <a:ext uri="{9D8B030D-6E8A-4147-A177-3AD203B41FA5}">
                      <a16:colId xmlns:a16="http://schemas.microsoft.com/office/drawing/2014/main" val="2412599486"/>
                    </a:ext>
                  </a:extLst>
                </a:gridCol>
                <a:gridCol w="522046">
                  <a:extLst>
                    <a:ext uri="{9D8B030D-6E8A-4147-A177-3AD203B41FA5}">
                      <a16:colId xmlns:a16="http://schemas.microsoft.com/office/drawing/2014/main" val="2616278441"/>
                    </a:ext>
                  </a:extLst>
                </a:gridCol>
                <a:gridCol w="522046">
                  <a:extLst>
                    <a:ext uri="{9D8B030D-6E8A-4147-A177-3AD203B41FA5}">
                      <a16:colId xmlns:a16="http://schemas.microsoft.com/office/drawing/2014/main" val="847785026"/>
                    </a:ext>
                  </a:extLst>
                </a:gridCol>
              </a:tblGrid>
              <a:tr h="370840">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86868570"/>
                  </a:ext>
                </a:extLst>
              </a:tr>
              <a:tr h="370840">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r>
                        <a:rPr lang="en-US" sz="2800" b="1" dirty="0">
                          <a:latin typeface="Courier New" panose="02070309020205020404" pitchFamily="49" charset="0"/>
                          <a:cs typeface="Courier New" panose="02070309020205020404" pitchFamily="49" charset="0"/>
                        </a:rPr>
                        <a:t>O</a:t>
                      </a:r>
                    </a:p>
                  </a:txBody>
                  <a:tcPr/>
                </a:tc>
                <a:tc>
                  <a:txBody>
                    <a:bodyPr/>
                    <a:lstStyle/>
                    <a:p>
                      <a:pPr algn="ctr"/>
                      <a:r>
                        <a:rPr lang="en-US" sz="2800" b="1" dirty="0">
                          <a:latin typeface="Courier New" panose="02070309020205020404" pitchFamily="49" charset="0"/>
                          <a:cs typeface="Courier New" panose="02070309020205020404" pitchFamily="49" charset="0"/>
                        </a:rPr>
                        <a:t>X</a:t>
                      </a: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52989021"/>
                  </a:ext>
                </a:extLst>
              </a:tr>
              <a:tr h="370840">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00020766"/>
                  </a:ext>
                </a:extLst>
              </a:tr>
              <a:tr h="370840">
                <a:tc>
                  <a:txBody>
                    <a:bodyPr/>
                    <a:lstStyle/>
                    <a:p>
                      <a:pPr algn="ctr"/>
                      <a:r>
                        <a:rPr lang="en-US" sz="2800" b="1" dirty="0">
                          <a:latin typeface="Courier New" panose="02070309020205020404" pitchFamily="49" charset="0"/>
                          <a:cs typeface="Courier New" panose="02070309020205020404" pitchFamily="49" charset="0"/>
                        </a:rPr>
                        <a:t>O</a:t>
                      </a: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tc>
                  <a:txBody>
                    <a:bodyPr/>
                    <a:lstStyle/>
                    <a:p>
                      <a:pPr algn="ctr"/>
                      <a:r>
                        <a:rPr lang="en-US" sz="2800" b="1" dirty="0">
                          <a:latin typeface="Courier New" panose="02070309020205020404" pitchFamily="49" charset="0"/>
                          <a:cs typeface="Courier New" panose="02070309020205020404" pitchFamily="49" charset="0"/>
                        </a:rPr>
                        <a:t>X</a:t>
                      </a:r>
                    </a:p>
                  </a:txBody>
                  <a:tcPr/>
                </a:tc>
                <a:extLst>
                  <a:ext uri="{0D108BD9-81ED-4DB2-BD59-A6C34878D82A}">
                    <a16:rowId xmlns:a16="http://schemas.microsoft.com/office/drawing/2014/main" val="3684303653"/>
                  </a:ext>
                </a:extLst>
              </a:tr>
            </a:tbl>
          </a:graphicData>
        </a:graphic>
      </p:graphicFrame>
      <p:sp>
        <p:nvSpPr>
          <p:cNvPr id="7" name="TextBox 6">
            <a:extLst>
              <a:ext uri="{FF2B5EF4-FFF2-40B4-BE49-F238E27FC236}">
                <a16:creationId xmlns:a16="http://schemas.microsoft.com/office/drawing/2014/main" id="{8B8B9E3A-2B86-4781-9A90-256D0C1CFC6E}"/>
              </a:ext>
            </a:extLst>
          </p:cNvPr>
          <p:cNvSpPr txBox="1"/>
          <p:nvPr/>
        </p:nvSpPr>
        <p:spPr>
          <a:xfrm>
            <a:off x="8229600" y="5221958"/>
            <a:ext cx="1075936"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a:t>
            </a:r>
            <a:r>
              <a:rPr lang="en-US" dirty="0"/>
              <a:t> = Hit!</a:t>
            </a:r>
          </a:p>
          <a:p>
            <a:r>
              <a:rPr lang="en-US" b="1" dirty="0">
                <a:latin typeface="Courier New" panose="02070309020205020404" pitchFamily="49" charset="0"/>
                <a:cs typeface="Courier New" panose="02070309020205020404" pitchFamily="49" charset="0"/>
              </a:rPr>
              <a:t>X</a:t>
            </a:r>
            <a:r>
              <a:rPr lang="en-US" dirty="0"/>
              <a:t> = Miss</a:t>
            </a:r>
          </a:p>
        </p:txBody>
      </p:sp>
    </p:spTree>
    <p:extLst>
      <p:ext uri="{BB962C8B-B14F-4D97-AF65-F5344CB8AC3E}">
        <p14:creationId xmlns:p14="http://schemas.microsoft.com/office/powerpoint/2010/main" val="419118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3"/>
          <p:cNvSpPr txBox="1">
            <a:spLocks noGrp="1"/>
          </p:cNvSpPr>
          <p:nvPr>
            <p:ph type="title"/>
          </p:nvPr>
        </p:nvSpPr>
        <p:spPr>
          <a:xfrm>
            <a:off x="609600" y="155448"/>
            <a:ext cx="7620000" cy="1252728"/>
          </a:xfrm>
          <a:prstGeom prst="rect">
            <a:avLst/>
          </a:prstGeom>
        </p:spPr>
        <p:txBody>
          <a:bodyPr>
            <a:normAutofit fontScale="90000"/>
          </a:bodyPr>
          <a:lstStyle/>
          <a:p>
            <a:r>
              <a:rPr dirty="0"/>
              <a:t>Rooted Subtrees</a:t>
            </a:r>
            <a:r>
              <a:rPr lang="en-US" dirty="0"/>
              <a:t> (1 of 1)</a:t>
            </a:r>
            <a:endParaRPr dirty="0"/>
          </a:p>
        </p:txBody>
      </p:sp>
      <mc:AlternateContent xmlns:mc="http://schemas.openxmlformats.org/markup-compatibility/2006" xmlns:a14="http://schemas.microsoft.com/office/drawing/2010/main">
        <mc:Choice Requires="a14">
          <p:sp>
            <p:nvSpPr>
              <p:cNvPr id="123" name="Content Placeholder 4"/>
              <p:cNvSpPr txBox="1">
                <a:spLocks noGrp="1"/>
              </p:cNvSpPr>
              <p:nvPr>
                <p:ph type="body" idx="1"/>
              </p:nvPr>
            </p:nvSpPr>
            <p:spPr>
              <a:xfrm>
                <a:off x="609600" y="1774825"/>
                <a:ext cx="10972800" cy="4658248"/>
              </a:xfrm>
              <a:prstGeom prst="rect">
                <a:avLst/>
              </a:prstGeom>
            </p:spPr>
            <p:txBody>
              <a:bodyPr/>
              <a:lstStyle/>
              <a:p>
                <a:pPr>
                  <a:defRPr sz="2000"/>
                </a:pPr>
                <a:r>
                  <a:rPr lang="en-US" sz="2400" dirty="0"/>
                  <a:t>In the unrooted tree, consider the path between </a:t>
                </a:r>
                <a14:m>
                  <m:oMath xmlns:m="http://schemas.openxmlformats.org/officeDocument/2006/math">
                    <m:r>
                      <a:rPr lang="en-US" sz="2400" i="1" dirty="0" smtClean="0">
                        <a:latin typeface="Cambria Math" panose="02040503050406030204" pitchFamily="18" charset="0"/>
                      </a:rPr>
                      <m:t>𝑟</m:t>
                    </m:r>
                  </m:oMath>
                </a14:m>
                <a:r>
                  <a:rPr lang="en-US" sz="2400" dirty="0"/>
                  <a:t> and </a:t>
                </a:r>
                <a14:m>
                  <m:oMath xmlns:m="http://schemas.openxmlformats.org/officeDocument/2006/math">
                    <m:r>
                      <a:rPr lang="en-US" sz="2400" i="1" dirty="0" smtClean="0">
                        <a:latin typeface="Cambria Math" panose="02040503050406030204" pitchFamily="18" charset="0"/>
                      </a:rPr>
                      <m:t>𝑝</m:t>
                    </m:r>
                  </m:oMath>
                </a14:m>
                <a:r>
                  <a:rPr lang="en-US" sz="2400" dirty="0"/>
                  <a:t>.</a:t>
                </a:r>
              </a:p>
              <a:p>
                <a:pPr>
                  <a:defRPr sz="2000"/>
                </a:pPr>
                <a:r>
                  <a:rPr lang="en-US" sz="2400" dirty="0"/>
                  <a:t>For any node not on that path, any intersection either has the whole subtree there or you don’t.</a:t>
                </a:r>
              </a:p>
              <a:p>
                <a:pPr>
                  <a:defRPr sz="2000"/>
                </a:pPr>
                <a:r>
                  <a:rPr lang="en-US" sz="2400" dirty="0"/>
                  <a:t>The only “interesting” nodes are the ones between </a:t>
                </a:r>
                <a14:m>
                  <m:oMath xmlns:m="http://schemas.openxmlformats.org/officeDocument/2006/math">
                    <m:r>
                      <a:rPr lang="en-US" sz="2400" i="1" dirty="0" smtClean="0">
                        <a:latin typeface="Cambria Math" panose="02040503050406030204" pitchFamily="18" charset="0"/>
                      </a:rPr>
                      <m:t>𝑟</m:t>
                    </m:r>
                  </m:oMath>
                </a14:m>
                <a:r>
                  <a:rPr lang="en-US" sz="2400" dirty="0"/>
                  <a:t> and </a:t>
                </a:r>
                <a14:m>
                  <m:oMath xmlns:m="http://schemas.openxmlformats.org/officeDocument/2006/math">
                    <m:r>
                      <a:rPr lang="en-US" sz="2400" i="1" dirty="0" smtClean="0">
                        <a:latin typeface="Cambria Math" panose="02040503050406030204" pitchFamily="18" charset="0"/>
                      </a:rPr>
                      <m:t>𝑝</m:t>
                    </m:r>
                  </m:oMath>
                </a14:m>
                <a:r>
                  <a:rPr lang="en-US" sz="2400" dirty="0"/>
                  <a:t>.</a:t>
                </a:r>
              </a:p>
              <a:p>
                <a:pPr>
                  <a:defRPr sz="2000"/>
                </a:pPr>
                <a:r>
                  <a:rPr lang="en-US" sz="2400" dirty="0"/>
                  <a:t>You can take any contiguous sub-segment of the path between </a:t>
                </a:r>
                <a14:m>
                  <m:oMath xmlns:m="http://schemas.openxmlformats.org/officeDocument/2006/math">
                    <m:r>
                      <a:rPr lang="en-US" sz="2400" i="1" dirty="0" smtClean="0">
                        <a:latin typeface="Cambria Math" panose="02040503050406030204" pitchFamily="18" charset="0"/>
                      </a:rPr>
                      <m:t>𝑟</m:t>
                    </m:r>
                  </m:oMath>
                </a14:m>
                <a:r>
                  <a:rPr lang="en-US" sz="2400" dirty="0"/>
                  <a:t> and </a:t>
                </a:r>
                <a14:m>
                  <m:oMath xmlns:m="http://schemas.openxmlformats.org/officeDocument/2006/math">
                    <m:r>
                      <a:rPr lang="en-US" sz="2400" i="1" dirty="0" smtClean="0">
                        <a:latin typeface="Cambria Math" panose="02040503050406030204" pitchFamily="18" charset="0"/>
                      </a:rPr>
                      <m:t>𝑝</m:t>
                    </m:r>
                  </m:oMath>
                </a14:m>
                <a:r>
                  <a:rPr lang="en-US" sz="2400" dirty="0"/>
                  <a:t>.</a:t>
                </a:r>
              </a:p>
              <a:p>
                <a:pPr>
                  <a:defRPr sz="2000"/>
                </a:pPr>
                <a:r>
                  <a:rPr lang="en-US" sz="2400" dirty="0"/>
                  <a:t>If there are </a:t>
                </a:r>
                <a14:m>
                  <m:oMath xmlns:m="http://schemas.openxmlformats.org/officeDocument/2006/math">
                    <m:r>
                      <a:rPr lang="en-US" sz="2400" i="1" dirty="0" smtClean="0">
                        <a:latin typeface="Cambria Math" panose="02040503050406030204" pitchFamily="18" charset="0"/>
                      </a:rPr>
                      <m:t>𝑘</m:t>
                    </m:r>
                  </m:oMath>
                </a14:m>
                <a:r>
                  <a:rPr lang="en-US" sz="2400" dirty="0"/>
                  <a:t> nodes between </a:t>
                </a:r>
                <a14:m>
                  <m:oMath xmlns:m="http://schemas.openxmlformats.org/officeDocument/2006/math">
                    <m:r>
                      <a:rPr lang="en-US" sz="2400" i="1" dirty="0" smtClean="0">
                        <a:latin typeface="Cambria Math" panose="02040503050406030204" pitchFamily="18" charset="0"/>
                      </a:rPr>
                      <m:t>𝑟</m:t>
                    </m:r>
                  </m:oMath>
                </a14:m>
                <a:r>
                  <a:rPr lang="en-US" sz="2400" dirty="0"/>
                  <a:t> and </a:t>
                </a:r>
                <a14:m>
                  <m:oMath xmlns:m="http://schemas.openxmlformats.org/officeDocument/2006/math">
                    <m:r>
                      <a:rPr lang="en-US" sz="2400" i="1" dirty="0" smtClean="0">
                        <a:latin typeface="Cambria Math" panose="02040503050406030204" pitchFamily="18" charset="0"/>
                      </a:rPr>
                      <m:t>𝑝</m:t>
                    </m:r>
                  </m:oMath>
                </a14:m>
                <a:r>
                  <a:rPr lang="en-US" sz="2400" dirty="0"/>
                  <a:t> (inclusive)</a:t>
                </a:r>
              </a:p>
              <a:p>
                <a:pPr lvl="1">
                  <a:defRPr sz="2000"/>
                </a:pPr>
                <a:r>
                  <a:rPr lang="en-US" sz="2000" dirty="0"/>
                  <a:t>then there are </a:t>
                </a:r>
                <a14:m>
                  <m:oMath xmlns:m="http://schemas.openxmlformats.org/officeDocument/2006/math">
                    <m:d>
                      <m:dPr>
                        <m:ctrlPr>
                          <a:rPr lang="ar-AE" sz="2000" i="1" smtClean="0">
                            <a:latin typeface="Cambria Math" panose="02040503050406030204" pitchFamily="18" charset="0"/>
                          </a:rPr>
                        </m:ctrlPr>
                      </m:dPr>
                      <m:e>
                        <m:m>
                          <m:mPr>
                            <m:mcs>
                              <m:mc>
                                <m:mcPr>
                                  <m:count m:val="1"/>
                                  <m:mcJc m:val="center"/>
                                </m:mcPr>
                              </m:mc>
                            </m:mcs>
                            <m:ctrlPr>
                              <a:rPr lang="ar-AE" sz="2000" i="1" smtClean="0">
                                <a:latin typeface="Cambria Math" panose="02040503050406030204" pitchFamily="18" charset="0"/>
                              </a:rPr>
                            </m:ctrlPr>
                          </m:mPr>
                          <m:mr>
                            <m:e>
                              <m:r>
                                <m:rPr>
                                  <m:brk m:alnAt="7"/>
                                </m:rPr>
                                <a:rPr lang="en-US" sz="2000" b="0" i="1" smtClean="0">
                                  <a:latin typeface="Cambria Math" panose="02040503050406030204" pitchFamily="18" charset="0"/>
                                </a:rPr>
                                <m:t>𝑘</m:t>
                              </m:r>
                            </m:e>
                          </m:mr>
                          <m:mr>
                            <m:e>
                              <m:r>
                                <a:rPr lang="en-US" sz="2000" b="0" i="1" smtClean="0">
                                  <a:latin typeface="Cambria Math" panose="02040503050406030204" pitchFamily="18" charset="0"/>
                                </a:rPr>
                                <m:t>2</m:t>
                              </m:r>
                            </m:e>
                          </m:mr>
                        </m:m>
                      </m:e>
                    </m:d>
                    <m:r>
                      <a:rPr lang="ar-AE"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options</a:t>
                </a:r>
              </a:p>
              <a:p>
                <a:pPr>
                  <a:defRPr sz="2000"/>
                </a:pPr>
                <a:r>
                  <a:rPr lang="en-US" sz="2400" dirty="0"/>
                  <a:t>To count the number of nodes between two nodes:</a:t>
                </a:r>
              </a:p>
              <a:p>
                <a:pPr lvl="1">
                  <a:defRPr sz="2000"/>
                </a:pPr>
                <a:r>
                  <a:rPr lang="en-US" sz="2400" dirty="0"/>
                  <a:t>use a BIT or Segment tree to find the LCA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m:rPr>
                        <m:sty m:val="p"/>
                      </m:rPr>
                      <a:rPr lang="en-US" sz="2400" i="1" dirty="0" smtClean="0">
                        <a:latin typeface="Cambria Math" panose="02040503050406030204" pitchFamily="18" charset="0"/>
                      </a:rPr>
                      <m:t>log</m:t>
                    </m:r>
                    <m:r>
                      <a:rPr lang="en-US" sz="2400" i="1" dirty="0" smtClean="0">
                        <a:latin typeface="Cambria Math" panose="02040503050406030204" pitchFamily="18" charset="0"/>
                      </a:rPr>
                      <m:t>⁡</m:t>
                    </m:r>
                    <m:r>
                      <a:rPr lang="en-US" sz="2400" i="1" dirty="0" smtClean="0">
                        <a:latin typeface="Cambria Math" panose="02040503050406030204" pitchFamily="18" charset="0"/>
                      </a:rPr>
                      <m:t>𝑁</m:t>
                    </m:r>
                    <m:r>
                      <a:rPr lang="en-US" sz="2400" i="1" dirty="0" smtClean="0">
                        <a:latin typeface="Cambria Math" panose="02040503050406030204" pitchFamily="18" charset="0"/>
                      </a:rPr>
                      <m:t>) </m:t>
                    </m:r>
                  </m:oMath>
                </a14:m>
                <a:r>
                  <a:rPr lang="en-US" sz="2400" dirty="0"/>
                  <a:t>time, or</a:t>
                </a:r>
              </a:p>
              <a:p>
                <a:pPr lvl="1">
                  <a:defRPr sz="2000"/>
                </a:pPr>
                <a:r>
                  <a:rPr lang="en-US" sz="2400" dirty="0"/>
                  <a:t>use a sparse table to find the depth of the LCA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1</m:t>
                    </m:r>
                    <m:r>
                      <a:rPr lang="en-US" sz="2400" i="1" dirty="0" smtClean="0">
                        <a:latin typeface="Cambria Math" panose="02040503050406030204" pitchFamily="18" charset="0"/>
                      </a:rPr>
                      <m:t>)</m:t>
                    </m:r>
                  </m:oMath>
                </a14:m>
                <a:r>
                  <a:rPr lang="en-US" sz="2400" dirty="0"/>
                  <a:t> time</a:t>
                </a:r>
              </a:p>
              <a:p>
                <a:pPr>
                  <a:defRPr sz="2000"/>
                </a:pPr>
                <a:r>
                  <a:rPr lang="en-US" sz="2400" dirty="0"/>
                  <a:t>Overall runtime: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𝑁</m:t>
                    </m:r>
                    <m:r>
                      <a:rPr lang="en-US" sz="2400" i="1" dirty="0" smtClean="0">
                        <a:latin typeface="Cambria Math" panose="02040503050406030204" pitchFamily="18" charset="0"/>
                      </a:rPr>
                      <m:t>+</m:t>
                    </m:r>
                    <m:r>
                      <a:rPr lang="en-US" sz="2400" i="1" dirty="0" smtClean="0">
                        <a:latin typeface="Cambria Math" panose="02040503050406030204" pitchFamily="18" charset="0"/>
                      </a:rPr>
                      <m:t>𝑄</m:t>
                    </m:r>
                    <m:r>
                      <a:rPr lang="en-US" sz="2400" i="1" dirty="0" smtClean="0">
                        <a:latin typeface="Cambria Math" panose="02040503050406030204" pitchFamily="18" charset="0"/>
                      </a:rPr>
                      <m:t> </m:t>
                    </m:r>
                    <m:r>
                      <m:rPr>
                        <m:sty m:val="p"/>
                      </m:rPr>
                      <a:rPr lang="en-US" sz="2400" i="1" dirty="0" smtClean="0">
                        <a:latin typeface="Cambria Math" panose="02040503050406030204" pitchFamily="18" charset="0"/>
                      </a:rPr>
                      <m:t>log</m:t>
                    </m:r>
                    <m:r>
                      <a:rPr lang="en-US" sz="2400" i="1" dirty="0" smtClean="0">
                        <a:latin typeface="Cambria Math" panose="02040503050406030204" pitchFamily="18" charset="0"/>
                      </a:rPr>
                      <m:t>⁡</m:t>
                    </m:r>
                    <m:r>
                      <a:rPr lang="en-US" sz="2400" i="1" dirty="0">
                        <a:latin typeface="Cambria Math" panose="02040503050406030204" pitchFamily="18" charset="0"/>
                      </a:rPr>
                      <m:t>𝑁</m:t>
                    </m:r>
                    <m:r>
                      <a:rPr lang="en-US" sz="2400" i="1" dirty="0">
                        <a:latin typeface="Cambria Math" panose="02040503050406030204" pitchFamily="18" charset="0"/>
                      </a:rPr>
                      <m:t>) </m:t>
                    </m:r>
                  </m:oMath>
                </a14:m>
                <a:r>
                  <a:rPr lang="en-US" sz="2400" dirty="0"/>
                  <a:t>or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𝑁</m:t>
                    </m:r>
                    <m:r>
                      <a:rPr lang="en-US" sz="2400" i="1" dirty="0" smtClean="0">
                        <a:latin typeface="Cambria Math" panose="02040503050406030204" pitchFamily="18" charset="0"/>
                      </a:rPr>
                      <m:t> </m:t>
                    </m:r>
                    <m:r>
                      <m:rPr>
                        <m:sty m:val="p"/>
                      </m:rPr>
                      <a:rPr lang="en-US" sz="2400" i="1" dirty="0" smtClean="0">
                        <a:latin typeface="Cambria Math" panose="02040503050406030204" pitchFamily="18" charset="0"/>
                      </a:rPr>
                      <m:t>log</m:t>
                    </m:r>
                    <m:r>
                      <a:rPr lang="en-US" sz="2400" i="1" dirty="0" smtClean="0">
                        <a:latin typeface="Cambria Math" panose="02040503050406030204" pitchFamily="18" charset="0"/>
                      </a:rPr>
                      <m:t>⁡</m:t>
                    </m:r>
                    <m:r>
                      <a:rPr lang="en-US" sz="2400" i="1" dirty="0" smtClean="0">
                        <a:latin typeface="Cambria Math" panose="02040503050406030204" pitchFamily="18" charset="0"/>
                      </a:rPr>
                      <m:t>𝑁</m:t>
                    </m:r>
                    <m:r>
                      <a:rPr lang="en-US" sz="2400" i="1" dirty="0" smtClean="0">
                        <a:latin typeface="Cambria Math" panose="02040503050406030204" pitchFamily="18" charset="0"/>
                      </a:rPr>
                      <m:t>+</m:t>
                    </m:r>
                    <m:r>
                      <a:rPr lang="en-US" sz="2400" i="1" dirty="0" smtClean="0">
                        <a:latin typeface="Cambria Math" panose="02040503050406030204" pitchFamily="18" charset="0"/>
                      </a:rPr>
                      <m:t>𝑄</m:t>
                    </m:r>
                    <m:r>
                      <a:rPr lang="en-US" sz="2400" i="1" dirty="0">
                        <a:latin typeface="Cambria Math" panose="02040503050406030204" pitchFamily="18" charset="0"/>
                      </a:rPr>
                      <m:t>) </m:t>
                    </m:r>
                  </m:oMath>
                </a14:m>
                <a:r>
                  <a:rPr lang="en-US" sz="2400" dirty="0"/>
                  <a:t>depending on implementation.</a:t>
                </a:r>
                <a:endParaRPr sz="2400" dirty="0"/>
              </a:p>
            </p:txBody>
          </p:sp>
        </mc:Choice>
        <mc:Fallback xmlns="">
          <p:sp>
            <p:nvSpPr>
              <p:cNvPr id="123" name="Content Placeholder 4"/>
              <p:cNvSpPr txBox="1">
                <a:spLocks noGrp="1" noRot="1" noChangeAspect="1" noMove="1" noResize="1" noEditPoints="1" noAdjustHandles="1" noChangeArrowheads="1" noChangeShapeType="1" noTextEdit="1"/>
              </p:cNvSpPr>
              <p:nvPr>
                <p:ph type="body" idx="1"/>
              </p:nvPr>
            </p:nvSpPr>
            <p:spPr>
              <a:xfrm>
                <a:off x="609600" y="1774825"/>
                <a:ext cx="10972800" cy="4658248"/>
              </a:xfrm>
              <a:prstGeom prst="rect">
                <a:avLst/>
              </a:prstGeom>
              <a:blipFill>
                <a:blip r:embed="rId2"/>
                <a:stretch>
                  <a:fillRect r="-56" b="-8770"/>
                </a:stretch>
              </a:blipFill>
            </p:spPr>
            <p:txBody>
              <a:bodyPr/>
              <a:lstStyle/>
              <a:p>
                <a:r>
                  <a:rPr 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3E3E-B690-43FE-A90F-DCFDAD1B79E8}"/>
              </a:ext>
            </a:extLst>
          </p:cNvPr>
          <p:cNvSpPr>
            <a:spLocks noGrp="1"/>
          </p:cNvSpPr>
          <p:nvPr>
            <p:ph type="title"/>
          </p:nvPr>
        </p:nvSpPr>
        <p:spPr/>
        <p:txBody>
          <a:bodyPr/>
          <a:lstStyle/>
          <a:p>
            <a:r>
              <a:rPr lang="en-US" dirty="0"/>
              <a:t>Tomb Raider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C1E91B-6972-479C-A9CF-E640B7A8B48D}"/>
                  </a:ext>
                </a:extLst>
              </p:cNvPr>
              <p:cNvSpPr>
                <a:spLocks noGrp="1"/>
              </p:cNvSpPr>
              <p:nvPr>
                <p:ph idx="1"/>
              </p:nvPr>
            </p:nvSpPr>
            <p:spPr/>
            <p:txBody>
              <a:bodyPr/>
              <a:lstStyle/>
              <a:p>
                <a:r>
                  <a:rPr lang="en-US" sz="2400" dirty="0"/>
                  <a:t>There is a tomb (represented as an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oMath>
                </a14:m>
                <a:r>
                  <a:rPr lang="en-US" sz="2400" dirty="0"/>
                  <a:t> grid) with gargoyles, obstacles and mirrors</a:t>
                </a:r>
              </a:p>
              <a:p>
                <a:pPr lvl="1"/>
                <a:r>
                  <a:rPr lang="en-US" sz="2000" dirty="0"/>
                  <a:t>The walls are mirrors</a:t>
                </a:r>
              </a:p>
              <a:p>
                <a:pPr lvl="1"/>
                <a:r>
                  <a:rPr lang="en-US" sz="2000" dirty="0"/>
                  <a:t>The internal mirrors are angled at </a:t>
                </a:r>
                <a14:m>
                  <m:oMath xmlns:m="http://schemas.openxmlformats.org/officeDocument/2006/math">
                    <m:r>
                      <a:rPr lang="en-US" sz="2000" b="0" i="1" smtClean="0">
                        <a:latin typeface="Cambria Math" panose="02040503050406030204" pitchFamily="18" charset="0"/>
                      </a:rPr>
                      <m:t>45</m:t>
                    </m:r>
                    <m:r>
                      <a:rPr lang="en-US" sz="2000" b="0" i="1" smtClean="0">
                        <a:latin typeface="Cambria Math" panose="02040503050406030204" pitchFamily="18" charset="0"/>
                        <a:ea typeface="Cambria Math" panose="02040503050406030204" pitchFamily="18" charset="0"/>
                      </a:rPr>
                      <m:t>°</m:t>
                    </m:r>
                  </m:oMath>
                </a14:m>
                <a:endParaRPr lang="en-US" sz="2000" dirty="0"/>
              </a:p>
              <a:p>
                <a:pPr lvl="1"/>
                <a:r>
                  <a:rPr lang="en-US" sz="2000" dirty="0"/>
                  <a:t>The gargoyles each have 2 faces: </a:t>
                </a:r>
                <a:r>
                  <a:rPr lang="en-US" sz="1800" dirty="0"/>
                  <a:t>Either top &amp; bottom, or left &amp; right</a:t>
                </a:r>
              </a:p>
              <a:p>
                <a:pPr lvl="1"/>
                <a:r>
                  <a:rPr lang="en-US" sz="2000" dirty="0"/>
                  <a:t>You can rotate any gargoyle by 90 degrees</a:t>
                </a:r>
              </a:p>
              <a:p>
                <a:pPr lvl="1"/>
                <a:r>
                  <a:rPr lang="en-US" sz="2000" dirty="0"/>
                  <a:t>What’s the fewest number of gargoyles you must rotate so that every gargoyle face can see another gargoyle face (possibly its own)?</a:t>
                </a:r>
              </a:p>
            </p:txBody>
          </p:sp>
        </mc:Choice>
        <mc:Fallback xmlns="">
          <p:sp>
            <p:nvSpPr>
              <p:cNvPr id="3" name="Content Placeholder 2">
                <a:extLst>
                  <a:ext uri="{FF2B5EF4-FFF2-40B4-BE49-F238E27FC236}">
                    <a16:creationId xmlns:a16="http://schemas.microsoft.com/office/drawing/2014/main" id="{66C1E91B-6972-479C-A9CF-E640B7A8B48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FEB643C-5EC4-4FB7-8763-6ABA9F629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93" y="4735909"/>
            <a:ext cx="4149819" cy="2031540"/>
          </a:xfrm>
          <a:prstGeom prst="rect">
            <a:avLst/>
          </a:prstGeom>
        </p:spPr>
      </p:pic>
      <p:sp>
        <p:nvSpPr>
          <p:cNvPr id="6" name="TextBox 5">
            <a:extLst>
              <a:ext uri="{FF2B5EF4-FFF2-40B4-BE49-F238E27FC236}">
                <a16:creationId xmlns:a16="http://schemas.microsoft.com/office/drawing/2014/main" id="{55A9E90D-FC00-43B0-8681-62F43C27C90C}"/>
              </a:ext>
            </a:extLst>
          </p:cNvPr>
          <p:cNvSpPr txBox="1"/>
          <p:nvPr/>
        </p:nvSpPr>
        <p:spPr>
          <a:xfrm>
            <a:off x="5525844" y="5120641"/>
            <a:ext cx="6666155" cy="646331"/>
          </a:xfrm>
          <a:prstGeom prst="rect">
            <a:avLst/>
          </a:prstGeom>
          <a:noFill/>
        </p:spPr>
        <p:txBody>
          <a:bodyPr wrap="square" rtlCol="0">
            <a:spAutoFit/>
          </a:bodyPr>
          <a:lstStyle/>
          <a:p>
            <a:r>
              <a:rPr lang="en-US" dirty="0"/>
              <a:t>The first diagram shows a tomb. </a:t>
            </a:r>
          </a:p>
          <a:p>
            <a:r>
              <a:rPr lang="en-US" dirty="0"/>
              <a:t>The second shows a solution for this tomb, rotating 3 gargoyles</a:t>
            </a:r>
          </a:p>
        </p:txBody>
      </p:sp>
    </p:spTree>
    <p:extLst>
      <p:ext uri="{BB962C8B-B14F-4D97-AF65-F5344CB8AC3E}">
        <p14:creationId xmlns:p14="http://schemas.microsoft.com/office/powerpoint/2010/main" val="3868421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r>
              <a:rPr lang="en-US" altLang="zh-CN" dirty="0"/>
              <a:t>Tomb Raider (1 of 4)</a:t>
            </a:r>
            <a:endParaRPr dirty="0"/>
          </a:p>
        </p:txBody>
      </p:sp>
      <p:sp>
        <p:nvSpPr>
          <p:cNvPr id="67" name="Google Shape;67;p15"/>
          <p:cNvSpPr txBox="1">
            <a:spLocks noGrp="1"/>
          </p:cNvSpPr>
          <p:nvPr>
            <p:ph idx="4294967295"/>
          </p:nvPr>
        </p:nvSpPr>
        <p:spPr>
          <a:xfrm>
            <a:off x="5012002" y="1419819"/>
            <a:ext cx="5960798" cy="4625975"/>
          </a:xfrm>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US" sz="2400" dirty="0">
                <a:latin typeface="Arial" panose="020B0604020202020204" pitchFamily="34" charset="0"/>
                <a:cs typeface="Arial" panose="020B0604020202020204" pitchFamily="34" charset="0"/>
              </a:rPr>
              <a:t>If there is a light path directly connecting two gargoyles, they must be in a same direction.</a:t>
            </a:r>
            <a:endParaRPr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BCC07F2-FDC0-B247-8B1C-41845D35E709}"/>
              </a:ext>
            </a:extLst>
          </p:cNvPr>
          <p:cNvPicPr>
            <a:picLocks noChangeAspect="1"/>
          </p:cNvPicPr>
          <p:nvPr/>
        </p:nvPicPr>
        <p:blipFill>
          <a:blip r:embed="rId3"/>
          <a:stretch>
            <a:fillRect/>
          </a:stretch>
        </p:blipFill>
        <p:spPr>
          <a:xfrm>
            <a:off x="503058" y="1697417"/>
            <a:ext cx="4237588" cy="920924"/>
          </a:xfrm>
          <a:prstGeom prst="rect">
            <a:avLst/>
          </a:prstGeom>
        </p:spPr>
      </p:pic>
      <p:pic>
        <p:nvPicPr>
          <p:cNvPr id="4" name="Picture 3">
            <a:extLst>
              <a:ext uri="{FF2B5EF4-FFF2-40B4-BE49-F238E27FC236}">
                <a16:creationId xmlns:a16="http://schemas.microsoft.com/office/drawing/2014/main" id="{76E9D356-2C8A-D845-A187-8EE89B954295}"/>
              </a:ext>
            </a:extLst>
          </p:cNvPr>
          <p:cNvPicPr>
            <a:picLocks noChangeAspect="1"/>
          </p:cNvPicPr>
          <p:nvPr/>
        </p:nvPicPr>
        <p:blipFill>
          <a:blip r:embed="rId4"/>
          <a:stretch>
            <a:fillRect/>
          </a:stretch>
        </p:blipFill>
        <p:spPr>
          <a:xfrm>
            <a:off x="690016" y="2798574"/>
            <a:ext cx="4015176" cy="2068231"/>
          </a:xfrm>
          <a:prstGeom prst="rect">
            <a:avLst/>
          </a:prstGeom>
        </p:spPr>
      </p:pic>
      <mc:AlternateContent xmlns:mc="http://schemas.openxmlformats.org/markup-compatibility/2006" xmlns:a14="http://schemas.microsoft.com/office/drawing/2010/main">
        <mc:Choice Requires="a14">
          <p:sp>
            <p:nvSpPr>
              <p:cNvPr id="7" name="Google Shape;67;p15">
                <a:extLst>
                  <a:ext uri="{FF2B5EF4-FFF2-40B4-BE49-F238E27FC236}">
                    <a16:creationId xmlns:a16="http://schemas.microsoft.com/office/drawing/2014/main" id="{56675381-FBB9-3E4B-971F-04A1C60DF44E}"/>
                  </a:ext>
                </a:extLst>
              </p:cNvPr>
              <p:cNvSpPr txBox="1">
                <a:spLocks/>
              </p:cNvSpPr>
              <p:nvPr/>
            </p:nvSpPr>
            <p:spPr>
              <a:xfrm>
                <a:off x="5012003" y="2864413"/>
                <a:ext cx="6764396" cy="20898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None/>
                </a:pPr>
                <a:r>
                  <a:rPr lang="en-US" sz="2400" dirty="0">
                    <a:solidFill>
                      <a:schemeClr val="tx1"/>
                    </a:solidFill>
                  </a:rPr>
                  <a:t>If there is a light path connecting two gargoyles via </a:t>
                </a:r>
                <a14:m>
                  <m:oMath xmlns:m="http://schemas.openxmlformats.org/officeDocument/2006/math">
                    <m:r>
                      <a:rPr lang="en-US" sz="2400" i="1" dirty="0" smtClean="0">
                        <a:solidFill>
                          <a:schemeClr val="tx1"/>
                        </a:solidFill>
                        <a:latin typeface="Cambria Math" panose="02040503050406030204" pitchFamily="18" charset="0"/>
                      </a:rPr>
                      <m:t>𝑘</m:t>
                    </m:r>
                  </m:oMath>
                </a14:m>
                <a:r>
                  <a:rPr lang="en-US" sz="2400" dirty="0">
                    <a:solidFill>
                      <a:schemeClr val="tx1"/>
                    </a:solidFill>
                  </a:rPr>
                  <a:t> mirrors, then if </a:t>
                </a:r>
                <a14:m>
                  <m:oMath xmlns:m="http://schemas.openxmlformats.org/officeDocument/2006/math">
                    <m:r>
                      <a:rPr lang="en-US" sz="2400" i="1" dirty="0" smtClean="0">
                        <a:solidFill>
                          <a:schemeClr val="tx1"/>
                        </a:solidFill>
                        <a:latin typeface="Cambria Math" panose="02040503050406030204" pitchFamily="18" charset="0"/>
                      </a:rPr>
                      <m:t>𝑘</m:t>
                    </m:r>
                  </m:oMath>
                </a14:m>
                <a:r>
                  <a:rPr lang="en-US" sz="2400" dirty="0">
                    <a:solidFill>
                      <a:schemeClr val="tx1"/>
                    </a:solidFill>
                  </a:rPr>
                  <a:t> is odd, the two gargoyles must be in different directions. Otherwise, they are in a same direction.</a:t>
                </a:r>
              </a:p>
            </p:txBody>
          </p:sp>
        </mc:Choice>
        <mc:Fallback xmlns="">
          <p:sp>
            <p:nvSpPr>
              <p:cNvPr id="7" name="Google Shape;67;p15">
                <a:extLst>
                  <a:ext uri="{FF2B5EF4-FFF2-40B4-BE49-F238E27FC236}">
                    <a16:creationId xmlns:a16="http://schemas.microsoft.com/office/drawing/2014/main" id="{56675381-FBB9-3E4B-971F-04A1C60DF44E}"/>
                  </a:ext>
                </a:extLst>
              </p:cNvPr>
              <p:cNvSpPr txBox="1">
                <a:spLocks noRot="1" noChangeAspect="1" noMove="1" noResize="1" noEditPoints="1" noAdjustHandles="1" noChangeArrowheads="1" noChangeShapeType="1" noTextEdit="1"/>
              </p:cNvSpPr>
              <p:nvPr/>
            </p:nvSpPr>
            <p:spPr>
              <a:xfrm>
                <a:off x="5012003" y="2864413"/>
                <a:ext cx="6764396" cy="2089880"/>
              </a:xfrm>
              <a:prstGeom prst="rect">
                <a:avLst/>
              </a:prstGeom>
              <a:blipFill>
                <a:blip r:embed="rId5"/>
                <a:stretch>
                  <a:fillRect l="-938" r="-375"/>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248A4EBB-2EA3-3A4D-84D2-B4640328CEAF}"/>
              </a:ext>
            </a:extLst>
          </p:cNvPr>
          <p:cNvPicPr>
            <a:picLocks noChangeAspect="1"/>
          </p:cNvPicPr>
          <p:nvPr/>
        </p:nvPicPr>
        <p:blipFill>
          <a:blip r:embed="rId6"/>
          <a:stretch>
            <a:fillRect/>
          </a:stretch>
        </p:blipFill>
        <p:spPr>
          <a:xfrm>
            <a:off x="1053690" y="5100156"/>
            <a:ext cx="3136321" cy="1428552"/>
          </a:xfrm>
          <a:prstGeom prst="rect">
            <a:avLst/>
          </a:prstGeom>
        </p:spPr>
      </p:pic>
      <p:sp>
        <p:nvSpPr>
          <p:cNvPr id="9" name="Google Shape;67;p15">
            <a:extLst>
              <a:ext uri="{FF2B5EF4-FFF2-40B4-BE49-F238E27FC236}">
                <a16:creationId xmlns:a16="http://schemas.microsoft.com/office/drawing/2014/main" id="{93E03A2E-0C6D-2140-9241-1EA8B8FCCA4F}"/>
              </a:ext>
            </a:extLst>
          </p:cNvPr>
          <p:cNvSpPr txBox="1">
            <a:spLocks/>
          </p:cNvSpPr>
          <p:nvPr/>
        </p:nvSpPr>
        <p:spPr>
          <a:xfrm>
            <a:off x="5012002" y="5015586"/>
            <a:ext cx="6764396" cy="160778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None/>
            </a:pPr>
            <a:r>
              <a:rPr lang="en-US" sz="2400" dirty="0">
                <a:solidFill>
                  <a:schemeClr val="tx1"/>
                </a:solidFill>
              </a:rPr>
              <a:t>If there is a </a:t>
            </a:r>
            <a:r>
              <a:rPr lang="en-US" sz="2400">
                <a:solidFill>
                  <a:schemeClr val="tx1"/>
                </a:solidFill>
              </a:rPr>
              <a:t>light path </a:t>
            </a:r>
            <a:r>
              <a:rPr lang="en-US" sz="2400" dirty="0">
                <a:solidFill>
                  <a:schemeClr val="tx1"/>
                </a:solidFill>
              </a:rPr>
              <a:t>connecting one side of a gargoyle to an obstacle, then one direction of the gargoyle is prohibited.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vert="horz" wrap="square" lIns="121900" tIns="121900" rIns="121900" bIns="121900" rtlCol="0" anchor="t" anchorCtr="0">
            <a:noAutofit/>
            <a:scene3d>
              <a:camera prst="orthographicFront"/>
              <a:lightRig rig="threePt" dir="t">
                <a:rot lat="0" lon="0" rev="4800000"/>
              </a:lightRig>
            </a:scene3d>
            <a:sp3d prstMaterial="matte">
              <a:bevelT w="50800" h="10160"/>
            </a:sp3d>
          </a:bodyPr>
          <a:lstStyle/>
          <a:p>
            <a:r>
              <a:rPr lang="en-US" dirty="0"/>
              <a:t>Tomb Raider (2 of 4)</a:t>
            </a:r>
            <a:endParaRPr dirty="0"/>
          </a:p>
        </p:txBody>
      </p:sp>
      <p:sp>
        <p:nvSpPr>
          <p:cNvPr id="73" name="Google Shape;73;p16"/>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457200" indent="-457200"/>
            <a:r>
              <a:rPr lang="en-US" dirty="0"/>
              <a:t>Consider </a:t>
            </a:r>
            <a:r>
              <a:rPr lang="en-US" b="1" dirty="0">
                <a:latin typeface="Courier New" panose="02070309020205020404" pitchFamily="49" charset="0"/>
                <a:cs typeface="Courier New" panose="02070309020205020404" pitchFamily="49" charset="0"/>
              </a:rPr>
              <a:t>V</a:t>
            </a:r>
            <a:r>
              <a:rPr lang="en-US" dirty="0"/>
              <a:t> and </a:t>
            </a:r>
            <a:r>
              <a:rPr lang="en-US" b="1" dirty="0">
                <a:latin typeface="Courier New" panose="02070309020205020404" pitchFamily="49" charset="0"/>
                <a:cs typeface="Courier New" panose="02070309020205020404" pitchFamily="49" charset="0"/>
              </a:rPr>
              <a:t>H</a:t>
            </a:r>
            <a:r>
              <a:rPr lang="en-US" dirty="0"/>
              <a:t> as black and white. </a:t>
            </a:r>
          </a:p>
          <a:p>
            <a:pPr marL="749300" lvl="1" indent="-457200"/>
            <a:r>
              <a:rPr lang="en-US" dirty="0"/>
              <a:t>Then each gargoyle has a binary color and we can change its color. </a:t>
            </a:r>
          </a:p>
          <a:p>
            <a:pPr marL="749300" lvl="1" indent="-457200"/>
            <a:r>
              <a:rPr lang="en-US" dirty="0"/>
              <a:t>Based on the floorplan, we want some pairs of gargoyles have the same color, some pairs have different colors. </a:t>
            </a:r>
          </a:p>
          <a:p>
            <a:pPr marL="749300" lvl="1" indent="-457200"/>
            <a:r>
              <a:rPr lang="en-US" dirty="0"/>
              <a:t>How to make the smallest number of color changes so that the same/different color requirement is satisfied?</a:t>
            </a:r>
          </a:p>
          <a:p>
            <a:pPr marL="457200" indent="-457200"/>
            <a:endParaRPr lang="en-US" dirty="0"/>
          </a:p>
          <a:p>
            <a:pPr marL="457200" indent="-457200"/>
            <a:r>
              <a:rPr lang="en-US" dirty="0"/>
              <a:t>This is a bi-coloring problem.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CFAE-7C32-4EDB-850F-E23C000128E6}"/>
              </a:ext>
            </a:extLst>
          </p:cNvPr>
          <p:cNvSpPr>
            <a:spLocks noGrp="1"/>
          </p:cNvSpPr>
          <p:nvPr>
            <p:ph type="title"/>
          </p:nvPr>
        </p:nvSpPr>
        <p:spPr/>
        <p:txBody>
          <a:bodyPr/>
          <a:lstStyle/>
          <a:p>
            <a:r>
              <a:rPr lang="en-US" dirty="0"/>
              <a:t>Tomb Raider (3 of 4)</a:t>
            </a:r>
          </a:p>
        </p:txBody>
      </p:sp>
      <p:sp>
        <p:nvSpPr>
          <p:cNvPr id="3" name="Content Placeholder 2">
            <a:extLst>
              <a:ext uri="{FF2B5EF4-FFF2-40B4-BE49-F238E27FC236}">
                <a16:creationId xmlns:a16="http://schemas.microsoft.com/office/drawing/2014/main" id="{2C73868A-9048-4C77-83AF-F297B3CC102C}"/>
              </a:ext>
            </a:extLst>
          </p:cNvPr>
          <p:cNvSpPr>
            <a:spLocks noGrp="1"/>
          </p:cNvSpPr>
          <p:nvPr>
            <p:ph idx="1"/>
          </p:nvPr>
        </p:nvSpPr>
        <p:spPr>
          <a:xfrm>
            <a:off x="609600" y="1774825"/>
            <a:ext cx="10972800" cy="5083175"/>
          </a:xfrm>
        </p:spPr>
        <p:txBody>
          <a:bodyPr>
            <a:normAutofit fontScale="85000" lnSpcReduction="20000"/>
          </a:bodyPr>
          <a:lstStyle/>
          <a:p>
            <a:r>
              <a:rPr lang="en-US" dirty="0"/>
              <a:t>Let each gargoyle be a node, and each same/different color requirement be an edge. </a:t>
            </a:r>
          </a:p>
          <a:p>
            <a:pPr lvl="1"/>
            <a:r>
              <a:rPr lang="en-US" dirty="0"/>
              <a:t>We can build the graph to bicolor.</a:t>
            </a:r>
          </a:p>
          <a:p>
            <a:pPr lvl="1"/>
            <a:r>
              <a:rPr lang="en-US" dirty="0"/>
              <a:t>We may group those nodes that must have a same color together, and treat them as one super-node. </a:t>
            </a:r>
          </a:p>
          <a:p>
            <a:pPr lvl="1"/>
            <a:r>
              <a:rPr lang="en-US" dirty="0"/>
              <a:t>After this, the remaining edges are all requirements of different colors.</a:t>
            </a:r>
          </a:p>
          <a:p>
            <a:endParaRPr lang="en-US" dirty="0"/>
          </a:p>
          <a:p>
            <a:r>
              <a:rPr lang="en-US" dirty="0"/>
              <a:t>If there is an odd-length cycle in this graph, then there is a conflict, and the answer is -1. </a:t>
            </a:r>
          </a:p>
          <a:p>
            <a:endParaRPr lang="en-US" dirty="0"/>
          </a:p>
          <a:p>
            <a:r>
              <a:rPr lang="en-US" dirty="0"/>
              <a:t>Otherwise, we have two choices of coloring for each connected component. </a:t>
            </a:r>
          </a:p>
          <a:p>
            <a:pPr lvl="1"/>
            <a:r>
              <a:rPr lang="en-US" dirty="0"/>
              <a:t>We can compute how many gargoyles need to be rotated for each choice, and use the one that needs fewer rotations.</a:t>
            </a:r>
          </a:p>
        </p:txBody>
      </p:sp>
    </p:spTree>
    <p:extLst>
      <p:ext uri="{BB962C8B-B14F-4D97-AF65-F5344CB8AC3E}">
        <p14:creationId xmlns:p14="http://schemas.microsoft.com/office/powerpoint/2010/main" val="850451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BF1-E085-664E-B2A9-1EAB5BF498C3}"/>
              </a:ext>
            </a:extLst>
          </p:cNvPr>
          <p:cNvSpPr>
            <a:spLocks noGrp="1"/>
          </p:cNvSpPr>
          <p:nvPr>
            <p:ph type="title"/>
          </p:nvPr>
        </p:nvSpPr>
        <p:spPr/>
        <p:txBody>
          <a:bodyPr/>
          <a:lstStyle/>
          <a:p>
            <a:r>
              <a:rPr lang="en-US" dirty="0"/>
              <a:t>Tomb Raider (4 of 4)</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EB52AD4-7A7F-C14A-AA4C-65E95104BE9B}"/>
                  </a:ext>
                </a:extLst>
              </p:cNvPr>
              <p:cNvSpPr>
                <a:spLocks noGrp="1"/>
              </p:cNvSpPr>
              <p:nvPr>
                <p:ph idx="1"/>
              </p:nvPr>
            </p:nvSpPr>
            <p:spPr/>
            <p:txBody>
              <a:bodyPr/>
              <a:lstStyle/>
              <a:p>
                <a:r>
                  <a:rPr lang="en-US" dirty="0"/>
                  <a:t>The bi-coloring graph has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𝑛𝑚</m:t>
                    </m:r>
                    <m:r>
                      <a:rPr lang="en-US" i="1" dirty="0" smtClean="0">
                        <a:latin typeface="Cambria Math" panose="02040503050406030204" pitchFamily="18" charset="0"/>
                      </a:rPr>
                      <m:t>) </m:t>
                    </m:r>
                  </m:oMath>
                </a14:m>
                <a:r>
                  <a:rPr lang="en-US" dirty="0"/>
                  <a:t>nodes and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𝑛𝑚</m:t>
                    </m:r>
                    <m:r>
                      <a:rPr lang="en-US" i="1" dirty="0" smtClean="0">
                        <a:latin typeface="Cambria Math" panose="02040503050406030204" pitchFamily="18" charset="0"/>
                      </a:rPr>
                      <m:t>) </m:t>
                    </m:r>
                  </m:oMath>
                </a14:m>
                <a:r>
                  <a:rPr lang="en-US" dirty="0"/>
                  <a:t>edges. It takes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𝑛𝑚</m:t>
                    </m:r>
                    <m:r>
                      <a:rPr lang="en-US" i="1" dirty="0" smtClean="0">
                        <a:latin typeface="Cambria Math" panose="02040503050406030204" pitchFamily="18" charset="0"/>
                      </a:rPr>
                      <m:t>) </m:t>
                    </m:r>
                  </m:oMath>
                </a14:m>
                <a:r>
                  <a:rPr lang="en-US" dirty="0"/>
                  <a:t>time to build it, as we only need to traverse each cell in the grid four times (from/to its four neighbors).</a:t>
                </a:r>
              </a:p>
              <a:p>
                <a:endParaRPr lang="en-US" dirty="0"/>
              </a:p>
              <a:p>
                <a:r>
                  <a:rPr lang="en-US" dirty="0"/>
                  <a:t>Solving the bi-coloring takes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𝑛𝑚</m:t>
                    </m:r>
                    <m:r>
                      <a:rPr lang="en-US" i="1" dirty="0" smtClean="0">
                        <a:latin typeface="Cambria Math" panose="02040503050406030204" pitchFamily="18" charset="0"/>
                      </a:rPr>
                      <m:t>) </m:t>
                    </m:r>
                  </m:oMath>
                </a14:m>
                <a:r>
                  <a:rPr lang="en-US" dirty="0"/>
                  <a:t>time.</a:t>
                </a:r>
              </a:p>
              <a:p>
                <a:endParaRPr lang="en-US" dirty="0"/>
              </a:p>
              <a:p>
                <a:r>
                  <a:rPr lang="en-US" dirty="0"/>
                  <a:t>Total time: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𝑛𝑚</m:t>
                    </m:r>
                    <m:r>
                      <a:rPr lang="en-US" i="1" dirty="0" smtClean="0">
                        <a:latin typeface="Cambria Math" panose="02040503050406030204" pitchFamily="18" charset="0"/>
                      </a:rPr>
                      <m:t>)</m:t>
                    </m:r>
                  </m:oMath>
                </a14:m>
                <a:endParaRPr lang="en-US" dirty="0"/>
              </a:p>
            </p:txBody>
          </p:sp>
        </mc:Choice>
        <mc:Fallback xmlns="">
          <p:sp>
            <p:nvSpPr>
              <p:cNvPr id="3" name="Text Placeholder 2">
                <a:extLst>
                  <a:ext uri="{FF2B5EF4-FFF2-40B4-BE49-F238E27FC236}">
                    <a16:creationId xmlns:a16="http://schemas.microsoft.com/office/drawing/2014/main" id="{8EB52AD4-7A7F-C14A-AA4C-65E95104BE9B}"/>
                  </a:ext>
                </a:extLst>
              </p:cNvPr>
              <p:cNvSpPr>
                <a:spLocks noGrp="1" noRot="1" noChangeAspect="1" noMove="1" noResize="1" noEditPoints="1" noAdjustHandles="1" noChangeArrowheads="1" noChangeShapeType="1" noTextEdit="1"/>
              </p:cNvSpPr>
              <p:nvPr>
                <p:ph idx="1"/>
              </p:nvPr>
            </p:nvSpPr>
            <p:spPr>
              <a:blipFill>
                <a:blip r:embed="rId2"/>
                <a:stretch>
                  <a:fillRect t="-659"/>
                </a:stretch>
              </a:blipFill>
            </p:spPr>
            <p:txBody>
              <a:bodyPr/>
              <a:lstStyle/>
              <a:p>
                <a:r>
                  <a:rPr lang="en-US">
                    <a:noFill/>
                  </a:rPr>
                  <a:t> </a:t>
                </a:r>
              </a:p>
            </p:txBody>
          </p:sp>
        </mc:Fallback>
      </mc:AlternateContent>
    </p:spTree>
    <p:extLst>
      <p:ext uri="{BB962C8B-B14F-4D97-AF65-F5344CB8AC3E}">
        <p14:creationId xmlns:p14="http://schemas.microsoft.com/office/powerpoint/2010/main" val="22950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19C809-9092-4501-AFBF-56AF76B1E68E}"/>
              </a:ext>
            </a:extLst>
          </p:cNvPr>
          <p:cNvSpPr>
            <a:spLocks noGrp="1"/>
          </p:cNvSpPr>
          <p:nvPr>
            <p:ph type="title"/>
          </p:nvPr>
        </p:nvSpPr>
        <p:spPr/>
        <p:txBody>
          <a:bodyPr/>
          <a:lstStyle/>
          <a:p>
            <a:r>
              <a:rPr lang="en-US" dirty="0"/>
              <a:t>Mini Battleship (1 of 1)</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CEA9ACD-DC6A-4CBE-B30D-1F4E55DFC72F}"/>
                  </a:ext>
                </a:extLst>
              </p:cNvPr>
              <p:cNvSpPr>
                <a:spLocks noGrp="1"/>
              </p:cNvSpPr>
              <p:nvPr>
                <p:ph idx="1"/>
              </p:nvPr>
            </p:nvSpPr>
            <p:spPr>
              <a:xfrm>
                <a:off x="609600" y="1774825"/>
                <a:ext cx="10972800" cy="4389307"/>
              </a:xfrm>
            </p:spPr>
            <p:txBody>
              <a:bodyPr>
                <a:noAutofit/>
              </a:bodyPr>
              <a:lstStyle/>
              <a:p>
                <a:r>
                  <a:rPr lang="en-US" sz="2000" dirty="0"/>
                  <a:t>It’s a simple recursive backtracking problem, recursing on placing the ships</a:t>
                </a:r>
              </a:p>
              <a:p>
                <a:pPr lvl="1"/>
                <a:r>
                  <a:rPr lang="en-US" sz="2000" dirty="0"/>
                  <a:t>At each level, place one ship:</a:t>
                </a:r>
              </a:p>
              <a:p>
                <a:pPr lvl="2"/>
                <a:r>
                  <a:rPr lang="en-US" sz="1600" dirty="0"/>
                  <a:t>For each way to place the ship in the remaining grid:</a:t>
                </a:r>
              </a:p>
              <a:p>
                <a:pPr lvl="3"/>
                <a:r>
                  <a:rPr lang="en-US" sz="1400" dirty="0"/>
                  <a:t>Place the ship</a:t>
                </a:r>
              </a:p>
              <a:p>
                <a:pPr lvl="3"/>
                <a:r>
                  <a:rPr lang="en-US" sz="1400" dirty="0"/>
                  <a:t>Recurse to the next ship</a:t>
                </a:r>
              </a:p>
              <a:p>
                <a:pPr lvl="3"/>
                <a:r>
                  <a:rPr lang="en-US" sz="1400" dirty="0"/>
                  <a:t>Unplace the ship</a:t>
                </a:r>
              </a:p>
              <a:p>
                <a:pPr lvl="1"/>
                <a:r>
                  <a:rPr lang="en-US" sz="2000" dirty="0"/>
                  <a:t>If you can recurse down to where all ships are placed, that’s one placement to count.</a:t>
                </a:r>
              </a:p>
              <a:p>
                <a:pPr lvl="1"/>
                <a:r>
                  <a:rPr lang="en-US" sz="2000" dirty="0"/>
                  <a:t>The most placements is for an empty 5</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t>5 grid with five size-two ships</a:t>
                </a:r>
              </a:p>
              <a:p>
                <a:pPr lvl="2"/>
                <a:r>
                  <a:rPr lang="en-US" sz="1600" dirty="0"/>
                  <a:t>That totals 18,840,000 placements, which is doable one by one. </a:t>
                </a:r>
              </a:p>
              <a:p>
                <a:pPr lvl="2"/>
                <a:r>
                  <a:rPr lang="en-US" sz="1600" dirty="0"/>
                  <a:t>No need for fancy combining algorithms</a:t>
                </a:r>
              </a:p>
              <a:p>
                <a:endParaRPr lang="en-US" sz="2000" dirty="0"/>
              </a:p>
              <a:p>
                <a:r>
                  <a:rPr lang="en-US" sz="2000" dirty="0"/>
                  <a:t>But, there are two traps:</a:t>
                </a:r>
              </a:p>
              <a:p>
                <a:pPr lvl="1"/>
                <a:r>
                  <a:rPr lang="en-US" sz="2000" dirty="0"/>
                  <a:t>First, you must place each ship horizontally, and then vertically, UNLESS it’s a ship of size one. Then, Vertical and Horizontal placements are the same</a:t>
                </a:r>
              </a:p>
              <a:p>
                <a:pPr lvl="1"/>
                <a:r>
                  <a:rPr lang="en-US" sz="2000" dirty="0"/>
                  <a:t>Next, once you’ve placed all the ships, you must check that there are no leftover hits (‘O’)</a:t>
                </a:r>
              </a:p>
            </p:txBody>
          </p:sp>
        </mc:Choice>
        <mc:Fallback xmlns="">
          <p:sp>
            <p:nvSpPr>
              <p:cNvPr id="5" name="Content Placeholder 4">
                <a:extLst>
                  <a:ext uri="{FF2B5EF4-FFF2-40B4-BE49-F238E27FC236}">
                    <a16:creationId xmlns:a16="http://schemas.microsoft.com/office/drawing/2014/main" id="{DCEA9ACD-DC6A-4CBE-B30D-1F4E55DFC72F}"/>
                  </a:ext>
                </a:extLst>
              </p:cNvPr>
              <p:cNvSpPr>
                <a:spLocks noGrp="1" noRot="1" noChangeAspect="1" noMove="1" noResize="1" noEditPoints="1" noAdjustHandles="1" noChangeArrowheads="1" noChangeShapeType="1" noTextEdit="1"/>
              </p:cNvSpPr>
              <p:nvPr>
                <p:ph idx="1"/>
              </p:nvPr>
            </p:nvSpPr>
            <p:spPr>
              <a:xfrm>
                <a:off x="609600" y="1774825"/>
                <a:ext cx="10972800" cy="4389307"/>
              </a:xfrm>
              <a:blipFill>
                <a:blip r:embed="rId2"/>
                <a:stretch>
                  <a:fillRect r="-1111" b="-12778"/>
                </a:stretch>
              </a:blipFill>
            </p:spPr>
            <p:txBody>
              <a:bodyPr/>
              <a:lstStyle/>
              <a:p>
                <a:r>
                  <a:rPr lang="en-US">
                    <a:noFill/>
                  </a:rPr>
                  <a:t> </a:t>
                </a:r>
              </a:p>
            </p:txBody>
          </p:sp>
        </mc:Fallback>
      </mc:AlternateContent>
    </p:spTree>
    <p:extLst>
      <p:ext uri="{BB962C8B-B14F-4D97-AF65-F5344CB8AC3E}">
        <p14:creationId xmlns:p14="http://schemas.microsoft.com/office/powerpoint/2010/main" val="239962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0446-808F-488B-9314-7497CCF59829}"/>
              </a:ext>
            </a:extLst>
          </p:cNvPr>
          <p:cNvSpPr>
            <a:spLocks noGrp="1"/>
          </p:cNvSpPr>
          <p:nvPr>
            <p:ph type="title"/>
          </p:nvPr>
        </p:nvSpPr>
        <p:spPr/>
        <p:txBody>
          <a:bodyPr/>
          <a:lstStyle/>
          <a:p>
            <a:r>
              <a:rPr lang="en-US" dirty="0"/>
              <a:t>Bomas</a:t>
            </a:r>
          </a:p>
        </p:txBody>
      </p:sp>
      <p:sp>
        <p:nvSpPr>
          <p:cNvPr id="3" name="Content Placeholder 2">
            <a:extLst>
              <a:ext uri="{FF2B5EF4-FFF2-40B4-BE49-F238E27FC236}">
                <a16:creationId xmlns:a16="http://schemas.microsoft.com/office/drawing/2014/main" id="{24D0911B-53A3-4AEA-A9B9-6B644F542EA0}"/>
              </a:ext>
            </a:extLst>
          </p:cNvPr>
          <p:cNvSpPr>
            <a:spLocks noGrp="1"/>
          </p:cNvSpPr>
          <p:nvPr>
            <p:ph idx="1"/>
          </p:nvPr>
        </p:nvSpPr>
        <p:spPr/>
        <p:txBody>
          <a:bodyPr>
            <a:noAutofit/>
          </a:bodyPr>
          <a:lstStyle/>
          <a:p>
            <a:r>
              <a:rPr lang="en-US" sz="2800" dirty="0"/>
              <a:t>A zoo has enclosed area formed by circular fences (Bomas)</a:t>
            </a:r>
          </a:p>
          <a:p>
            <a:pPr lvl="1"/>
            <a:r>
              <a:rPr lang="en-US" sz="2400" dirty="0"/>
              <a:t>The Bomas do not intersect or touch but they may nest</a:t>
            </a:r>
          </a:p>
          <a:p>
            <a:pPr lvl="1"/>
            <a:endParaRPr lang="en-US" sz="2400" dirty="0"/>
          </a:p>
          <a:p>
            <a:r>
              <a:rPr lang="en-US" sz="2800" dirty="0"/>
              <a:t>Animal types must be separated by an empty area</a:t>
            </a:r>
          </a:p>
          <a:p>
            <a:pPr lvl="1"/>
            <a:r>
              <a:rPr lang="en-US" sz="2400" dirty="0"/>
              <a:t>For any two area that share a border fence, at most one may house animals</a:t>
            </a:r>
          </a:p>
          <a:p>
            <a:pPr lvl="1"/>
            <a:endParaRPr lang="en-US" sz="2400" dirty="0"/>
          </a:p>
          <a:p>
            <a:r>
              <a:rPr lang="en-US" sz="2800" dirty="0"/>
              <a:t>The zoo wants to add a new Boma.</a:t>
            </a:r>
          </a:p>
          <a:p>
            <a:pPr lvl="1"/>
            <a:r>
              <a:rPr lang="en-US" sz="2400" dirty="0"/>
              <a:t>There will be multiple queries</a:t>
            </a:r>
          </a:p>
          <a:p>
            <a:pPr lvl="1"/>
            <a:r>
              <a:rPr lang="en-US" sz="2400" dirty="0"/>
              <a:t>For each, what’s the most areas where animals can be placed?</a:t>
            </a:r>
          </a:p>
          <a:p>
            <a:pPr lvl="1"/>
            <a:r>
              <a:rPr lang="en-US" sz="2400" dirty="0"/>
              <a:t>The area outside all bomas can house animals</a:t>
            </a:r>
          </a:p>
        </p:txBody>
      </p:sp>
      <p:sp>
        <p:nvSpPr>
          <p:cNvPr id="4" name="Oval 3">
            <a:extLst>
              <a:ext uri="{FF2B5EF4-FFF2-40B4-BE49-F238E27FC236}">
                <a16:creationId xmlns:a16="http://schemas.microsoft.com/office/drawing/2014/main" id="{9634F5F6-5639-400C-A670-FAB2366178F9}"/>
              </a:ext>
            </a:extLst>
          </p:cNvPr>
          <p:cNvSpPr/>
          <p:nvPr/>
        </p:nvSpPr>
        <p:spPr>
          <a:xfrm>
            <a:off x="7110143" y="4227758"/>
            <a:ext cx="1344678" cy="1344678"/>
          </a:xfrm>
          <a:prstGeom prst="ellipse">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1A9B4C-0A11-4FEB-83E6-08DFE55B256E}"/>
              </a:ext>
            </a:extLst>
          </p:cNvPr>
          <p:cNvSpPr/>
          <p:nvPr/>
        </p:nvSpPr>
        <p:spPr>
          <a:xfrm>
            <a:off x="7497418" y="4615033"/>
            <a:ext cx="774551" cy="77455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7B9DA1-5974-46E6-86C7-FB29774D3615}"/>
              </a:ext>
            </a:extLst>
          </p:cNvPr>
          <p:cNvSpPr/>
          <p:nvPr/>
        </p:nvSpPr>
        <p:spPr>
          <a:xfrm>
            <a:off x="7734750" y="4797907"/>
            <a:ext cx="182880" cy="182880"/>
          </a:xfrm>
          <a:prstGeom prst="ellipse">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C0175BF-6615-4A4F-8C6D-2A256DBC37DC}"/>
              </a:ext>
            </a:extLst>
          </p:cNvPr>
          <p:cNvSpPr/>
          <p:nvPr/>
        </p:nvSpPr>
        <p:spPr>
          <a:xfrm>
            <a:off x="8960459" y="4742771"/>
            <a:ext cx="785972" cy="785972"/>
          </a:xfrm>
          <a:prstGeom prst="ellipse">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320890D-C455-4E33-B734-174E904C675A}"/>
              </a:ext>
            </a:extLst>
          </p:cNvPr>
          <p:cNvSpPr/>
          <p:nvPr/>
        </p:nvSpPr>
        <p:spPr>
          <a:xfrm>
            <a:off x="10062095" y="4205572"/>
            <a:ext cx="785972" cy="785972"/>
          </a:xfrm>
          <a:prstGeom prst="ellipse">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89B3D7-AC8E-41F0-90B5-459993453D30}"/>
              </a:ext>
            </a:extLst>
          </p:cNvPr>
          <p:cNvSpPr/>
          <p:nvPr/>
        </p:nvSpPr>
        <p:spPr>
          <a:xfrm>
            <a:off x="10449370" y="4581415"/>
            <a:ext cx="256830" cy="2568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99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E589-21C1-4B5F-A4D1-1C67F14FFFC6}"/>
              </a:ext>
            </a:extLst>
          </p:cNvPr>
          <p:cNvSpPr>
            <a:spLocks noGrp="1"/>
          </p:cNvSpPr>
          <p:nvPr>
            <p:ph type="title"/>
          </p:nvPr>
        </p:nvSpPr>
        <p:spPr/>
        <p:txBody>
          <a:bodyPr/>
          <a:lstStyle/>
          <a:p>
            <a:r>
              <a:rPr lang="en-US" dirty="0"/>
              <a:t>Bomas (1 of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B6BCCE-3DC9-4AFB-81D5-B2C10FE75A24}"/>
                  </a:ext>
                </a:extLst>
              </p:cNvPr>
              <p:cNvSpPr>
                <a:spLocks noGrp="1"/>
              </p:cNvSpPr>
              <p:nvPr>
                <p:ph idx="1"/>
              </p:nvPr>
            </p:nvSpPr>
            <p:spPr/>
            <p:txBody>
              <a:bodyPr>
                <a:normAutofit fontScale="85000" lnSpcReduction="10000"/>
              </a:bodyPr>
              <a:lstStyle/>
              <a:p>
                <a:r>
                  <a:rPr lang="en" dirty="0"/>
                  <a:t>Computing the inclusion hierarchy</a:t>
                </a:r>
              </a:p>
              <a:p>
                <a:pPr lvl="1"/>
                <a:r>
                  <a:rPr lang="en-US" dirty="0"/>
                  <a:t>Vertical sweep line, process events from left to right</a:t>
                </a:r>
              </a:p>
              <a:p>
                <a:pPr lvl="1"/>
                <a:r>
                  <a:rPr lang="en-US" dirty="0"/>
                  <a:t>Each circle has two events: open (on its far left) and close (on its far right)</a:t>
                </a:r>
              </a:p>
              <a:p>
                <a:pPr lvl="1"/>
                <a:r>
                  <a:rPr lang="en-US" dirty="0"/>
                  <a:t>An open event inserts two objects to track: the upper and the lower semicircles</a:t>
                </a:r>
              </a:p>
              <a:p>
                <a:pPr lvl="1"/>
                <a:r>
                  <a:rPr lang="en-US" dirty="0"/>
                  <a:t>A close event removes those semicircles</a:t>
                </a:r>
              </a:p>
              <a:p>
                <a:pPr lvl="1"/>
                <a:r>
                  <a:rPr lang="en-US" dirty="0"/>
                  <a:t>It’s guaranteed that no circles intersect, so the ordering of these semicircles is stable for all positions of the sweep line</a:t>
                </a:r>
              </a:p>
              <a:p>
                <a:pPr lvl="2">
                  <a:spcBef>
                    <a:spcPts val="0"/>
                  </a:spcBef>
                </a:pPr>
                <a:r>
                  <a:rPr lang="en-US" dirty="0"/>
                  <a:t>Caveat: enforce that the upper semicircle of circle </a:t>
                </a:r>
                <a14:m>
                  <m:oMath xmlns:m="http://schemas.openxmlformats.org/officeDocument/2006/math">
                    <m:r>
                      <a:rPr lang="en-US" i="1" dirty="0" smtClean="0">
                        <a:latin typeface="Cambria Math" panose="02040503050406030204" pitchFamily="18" charset="0"/>
                      </a:rPr>
                      <m:t>𝐶</m:t>
                    </m:r>
                  </m:oMath>
                </a14:m>
                <a:r>
                  <a:rPr lang="en-US" dirty="0"/>
                  <a:t> is always above the lower semicircle of circle </a:t>
                </a:r>
                <a14:m>
                  <m:oMath xmlns:m="http://schemas.openxmlformats.org/officeDocument/2006/math">
                    <m:r>
                      <a:rPr lang="en-US" i="1" dirty="0" smtClean="0">
                        <a:latin typeface="Cambria Math" panose="02040503050406030204" pitchFamily="18" charset="0"/>
                      </a:rPr>
                      <m:t>𝐶</m:t>
                    </m:r>
                  </m:oMath>
                </a14:m>
                <a:r>
                  <a:rPr lang="en-US" dirty="0"/>
                  <a:t>, since they intersect each other at the moment of insertion</a:t>
                </a:r>
              </a:p>
              <a:p>
                <a:pPr lvl="1"/>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events,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objects,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total processing time using balanced BST for sweep line</a:t>
                </a:r>
              </a:p>
              <a:p>
                <a:endParaRPr lang="en-US" dirty="0"/>
              </a:p>
            </p:txBody>
          </p:sp>
        </mc:Choice>
        <mc:Fallback xmlns="">
          <p:sp>
            <p:nvSpPr>
              <p:cNvPr id="3" name="Content Placeholder 2">
                <a:extLst>
                  <a:ext uri="{FF2B5EF4-FFF2-40B4-BE49-F238E27FC236}">
                    <a16:creationId xmlns:a16="http://schemas.microsoft.com/office/drawing/2014/main" id="{5CB6BCCE-3DC9-4AFB-81D5-B2C10FE75A24}"/>
                  </a:ext>
                </a:extLst>
              </p:cNvPr>
              <p:cNvSpPr>
                <a:spLocks noGrp="1" noRot="1" noChangeAspect="1" noMove="1" noResize="1" noEditPoints="1" noAdjustHandles="1" noChangeArrowheads="1" noChangeShapeType="1" noTextEdit="1"/>
              </p:cNvSpPr>
              <p:nvPr>
                <p:ph idx="1"/>
              </p:nvPr>
            </p:nvSpPr>
            <p:spPr>
              <a:blipFill>
                <a:blip r:embed="rId2"/>
                <a:stretch>
                  <a:fillRect t="-1054" r="-778"/>
                </a:stretch>
              </a:blipFill>
            </p:spPr>
            <p:txBody>
              <a:bodyPr/>
              <a:lstStyle/>
              <a:p>
                <a:r>
                  <a:rPr lang="en-US">
                    <a:noFill/>
                  </a:rPr>
                  <a:t> </a:t>
                </a:r>
              </a:p>
            </p:txBody>
          </p:sp>
        </mc:Fallback>
      </mc:AlternateContent>
    </p:spTree>
    <p:extLst>
      <p:ext uri="{BB962C8B-B14F-4D97-AF65-F5344CB8AC3E}">
        <p14:creationId xmlns:p14="http://schemas.microsoft.com/office/powerpoint/2010/main" val="195837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7B3E-A950-4038-8A36-2E964C35FFA7}"/>
              </a:ext>
            </a:extLst>
          </p:cNvPr>
          <p:cNvSpPr>
            <a:spLocks noGrp="1"/>
          </p:cNvSpPr>
          <p:nvPr>
            <p:ph type="title"/>
          </p:nvPr>
        </p:nvSpPr>
        <p:spPr/>
        <p:txBody>
          <a:bodyPr/>
          <a:lstStyle/>
          <a:p>
            <a:r>
              <a:rPr lang="en-US" dirty="0"/>
              <a:t>Bomas (2 of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BAA281-5D81-4434-BF0B-7A0C69313213}"/>
                  </a:ext>
                </a:extLst>
              </p:cNvPr>
              <p:cNvSpPr>
                <a:spLocks noGrp="1"/>
              </p:cNvSpPr>
              <p:nvPr>
                <p:ph idx="1"/>
              </p:nvPr>
            </p:nvSpPr>
            <p:spPr/>
            <p:txBody>
              <a:bodyPr/>
              <a:lstStyle/>
              <a:p>
                <a:r>
                  <a:rPr lang="en" dirty="0"/>
                  <a:t>Single query, inclusion hierarchy known</a:t>
                </a:r>
              </a:p>
              <a:p>
                <a:pPr lvl="1">
                  <a:buFont typeface="Wingdings" panose="05000000000000000000" pitchFamily="2" charset="2"/>
                  <a:buChar char="§"/>
                </a:pPr>
                <a:r>
                  <a:rPr lang="en-US" dirty="0"/>
                  <a:t>Tree DP</a:t>
                </a:r>
              </a:p>
              <a:p>
                <a:pPr lvl="2">
                  <a:spcBef>
                    <a:spcPts val="0"/>
                  </a:spcBef>
                  <a:buFont typeface="Wingdings" panose="05000000000000000000" pitchFamily="2" charset="2"/>
                  <a:buChar char="§"/>
                </a:pPr>
                <a:r>
                  <a:rPr lang="en-US" dirty="0"/>
                  <a:t>Max number of chosen circles inside circle </a:t>
                </a:r>
                <a14:m>
                  <m:oMath xmlns:m="http://schemas.openxmlformats.org/officeDocument/2006/math">
                    <m:r>
                      <a:rPr lang="en-US" i="1" dirty="0" smtClean="0">
                        <a:latin typeface="Cambria Math" panose="02040503050406030204" pitchFamily="18" charset="0"/>
                      </a:rPr>
                      <m:t>𝐶</m:t>
                    </m:r>
                  </m:oMath>
                </a14:m>
                <a:r>
                  <a:rPr lang="en-US" dirty="0"/>
                  <a:t> given that circle </a:t>
                </a:r>
                <a14:m>
                  <m:oMath xmlns:m="http://schemas.openxmlformats.org/officeDocument/2006/math">
                    <m:r>
                      <a:rPr lang="en-US" i="1" dirty="0" smtClean="0">
                        <a:latin typeface="Cambria Math" panose="02040503050406030204" pitchFamily="18" charset="0"/>
                      </a:rPr>
                      <m:t>𝐶</m:t>
                    </m:r>
                  </m:oMath>
                </a14:m>
                <a:r>
                  <a:rPr lang="en-US" dirty="0"/>
                  <a:t> itself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𝑖𝑠</m:t>
                    </m:r>
                    <m:r>
                      <a:rPr lang="en-US" i="1" dirty="0" smtClean="0">
                        <a:latin typeface="Cambria Math" panose="02040503050406030204" pitchFamily="18" charset="0"/>
                      </a:rPr>
                      <m:t>, </m:t>
                    </m:r>
                    <m:r>
                      <a:rPr lang="en-US" i="1" dirty="0" smtClean="0">
                        <a:latin typeface="Cambria Math" panose="02040503050406030204" pitchFamily="18" charset="0"/>
                      </a:rPr>
                      <m:t>𝑖𝑠</m:t>
                    </m:r>
                    <m:r>
                      <a:rPr lang="en-US" i="1" dirty="0" smtClean="0">
                        <a:latin typeface="Cambria Math" panose="02040503050406030204" pitchFamily="18" charset="0"/>
                      </a:rPr>
                      <m:t> </m:t>
                    </m:r>
                    <m:r>
                      <a:rPr lang="en-US" i="1" dirty="0" smtClean="0">
                        <a:latin typeface="Cambria Math" panose="02040503050406030204" pitchFamily="18" charset="0"/>
                      </a:rPr>
                      <m:t>𝑛𝑜𝑡</m:t>
                    </m:r>
                    <m:r>
                      <a:rPr lang="en-US" i="1" dirty="0" smtClean="0">
                        <a:latin typeface="Cambria Math" panose="02040503050406030204" pitchFamily="18" charset="0"/>
                      </a:rPr>
                      <m:t>} </m:t>
                    </m:r>
                  </m:oMath>
                </a14:m>
                <a:r>
                  <a:rPr lang="en-US" dirty="0"/>
                  <a:t>chosen</a:t>
                </a:r>
              </a:p>
              <a:p>
                <a:pPr lvl="2">
                  <a:spcBef>
                    <a:spcPts val="0"/>
                  </a:spcBef>
                  <a:buFont typeface="Wingdings" panose="05000000000000000000" pitchFamily="2" charset="2"/>
                  <a:buChar char="§"/>
                </a:pPr>
                <a:r>
                  <a:rPr lang="en-US" dirty="0"/>
                  <a:t>Computable based on that of </a:t>
                </a:r>
                <a14:m>
                  <m:oMath xmlns:m="http://schemas.openxmlformats.org/officeDocument/2006/math">
                    <m:r>
                      <a:rPr lang="en-US" i="1" dirty="0" smtClean="0">
                        <a:latin typeface="Cambria Math" panose="02040503050406030204" pitchFamily="18" charset="0"/>
                      </a:rPr>
                      <m:t>𝐶</m:t>
                    </m:r>
                  </m:oMath>
                </a14:m>
                <a:r>
                  <a:rPr lang="en-US" dirty="0"/>
                  <a:t>’s immediate children</a:t>
                </a:r>
              </a:p>
              <a:p>
                <a:pPr lvl="1">
                  <a:buFont typeface="Wingdings" panose="05000000000000000000" pitchFamily="2" charset="2"/>
                  <a:buChar char="§"/>
                </a:pPr>
                <a:r>
                  <a:rPr lang="en-US" dirty="0"/>
                  <a:t>Except this is actually greedy</a:t>
                </a:r>
              </a:p>
              <a:p>
                <a:pPr lvl="2">
                  <a:spcBef>
                    <a:spcPts val="0"/>
                  </a:spcBef>
                  <a:buFont typeface="Wingdings" panose="05000000000000000000" pitchFamily="2" charset="2"/>
                  <a:buChar char="§"/>
                </a:pPr>
                <a:r>
                  <a:rPr lang="en-US" dirty="0"/>
                  <a:t>Always choose the innermost/leaf circles</a:t>
                </a:r>
              </a:p>
              <a:p>
                <a:pPr lvl="2">
                  <a:spcBef>
                    <a:spcPts val="0"/>
                  </a:spcBef>
                  <a:buFont typeface="Wingdings" panose="05000000000000000000" pitchFamily="2" charset="2"/>
                  <a:buChar char="§"/>
                </a:pPr>
                <a:r>
                  <a:rPr lang="en-US" dirty="0"/>
                  <a:t>If the max number for a child of </a:t>
                </a:r>
                <a14:m>
                  <m:oMath xmlns:m="http://schemas.openxmlformats.org/officeDocument/2006/math">
                    <m:r>
                      <a:rPr lang="en-US" i="1" dirty="0" smtClean="0">
                        <a:latin typeface="Cambria Math" panose="02040503050406030204" pitchFamily="18" charset="0"/>
                      </a:rPr>
                      <m:t>𝐶</m:t>
                    </m:r>
                  </m:oMath>
                </a14:m>
                <a:r>
                  <a:rPr lang="en-US" dirty="0"/>
                  <a:t> is achieved by choosing that child, the max number for </a:t>
                </a:r>
                <a14:m>
                  <m:oMath xmlns:m="http://schemas.openxmlformats.org/officeDocument/2006/math">
                    <m:r>
                      <a:rPr lang="en-US" i="1" dirty="0" smtClean="0">
                        <a:latin typeface="Cambria Math" panose="02040503050406030204" pitchFamily="18" charset="0"/>
                      </a:rPr>
                      <m:t>𝐶</m:t>
                    </m:r>
                  </m:oMath>
                </a14:m>
                <a:r>
                  <a:rPr lang="en-US" dirty="0"/>
                  <a:t> when choosing </a:t>
                </a:r>
                <a14:m>
                  <m:oMath xmlns:m="http://schemas.openxmlformats.org/officeDocument/2006/math">
                    <m:r>
                      <a:rPr lang="en-US" i="1" dirty="0" smtClean="0">
                        <a:latin typeface="Cambria Math" panose="02040503050406030204" pitchFamily="18" charset="0"/>
                      </a:rPr>
                      <m:t>𝐶</m:t>
                    </m:r>
                  </m:oMath>
                </a14:m>
                <a:r>
                  <a:rPr lang="en-US" dirty="0"/>
                  <a:t> cannot be higher than the max number for </a:t>
                </a:r>
                <a14:m>
                  <m:oMath xmlns:m="http://schemas.openxmlformats.org/officeDocument/2006/math">
                    <m:r>
                      <a:rPr lang="en-US" i="1" dirty="0" smtClean="0">
                        <a:latin typeface="Cambria Math" panose="02040503050406030204" pitchFamily="18" charset="0"/>
                      </a:rPr>
                      <m:t>𝐶</m:t>
                    </m:r>
                  </m:oMath>
                </a14:m>
                <a:r>
                  <a:rPr lang="en-US" dirty="0"/>
                  <a:t> when not choosing </a:t>
                </a:r>
                <a14:m>
                  <m:oMath xmlns:m="http://schemas.openxmlformats.org/officeDocument/2006/math">
                    <m:r>
                      <a:rPr lang="en-US" i="1" dirty="0" smtClean="0">
                        <a:latin typeface="Cambria Math" panose="02040503050406030204" pitchFamily="18" charset="0"/>
                      </a:rPr>
                      <m:t>𝐶</m:t>
                    </m:r>
                  </m:oMath>
                </a14:m>
                <a:r>
                  <a:rPr lang="en-US" dirty="0"/>
                  <a:t>, so not choosing </a:t>
                </a:r>
                <a14:m>
                  <m:oMath xmlns:m="http://schemas.openxmlformats.org/officeDocument/2006/math">
                    <m:r>
                      <a:rPr lang="en-US" i="1" dirty="0" smtClean="0">
                        <a:latin typeface="Cambria Math" panose="02040503050406030204" pitchFamily="18" charset="0"/>
                      </a:rPr>
                      <m:t>𝐶</m:t>
                    </m:r>
                  </m:oMath>
                </a14:m>
                <a:r>
                  <a:rPr lang="en-US" dirty="0"/>
                  <a:t> is strictly better because it grants the possibility of choosing </a:t>
                </a:r>
                <a14:m>
                  <m:oMath xmlns:m="http://schemas.openxmlformats.org/officeDocument/2006/math">
                    <m:r>
                      <a:rPr lang="en-US" i="1" dirty="0" smtClean="0">
                        <a:latin typeface="Cambria Math" panose="02040503050406030204" pitchFamily="18" charset="0"/>
                      </a:rPr>
                      <m:t>𝐶</m:t>
                    </m:r>
                  </m:oMath>
                </a14:m>
                <a:r>
                  <a:rPr lang="en-US" dirty="0"/>
                  <a:t>’s parent</a:t>
                </a:r>
              </a:p>
              <a:p>
                <a:endParaRPr lang="en-US" dirty="0"/>
              </a:p>
            </p:txBody>
          </p:sp>
        </mc:Choice>
        <mc:Fallback xmlns="">
          <p:sp>
            <p:nvSpPr>
              <p:cNvPr id="3" name="Content Placeholder 2">
                <a:extLst>
                  <a:ext uri="{FF2B5EF4-FFF2-40B4-BE49-F238E27FC236}">
                    <a16:creationId xmlns:a16="http://schemas.microsoft.com/office/drawing/2014/main" id="{F9BAA281-5D81-4434-BF0B-7A0C69313213}"/>
                  </a:ext>
                </a:extLst>
              </p:cNvPr>
              <p:cNvSpPr>
                <a:spLocks noGrp="1" noRot="1" noChangeAspect="1" noMove="1" noResize="1" noEditPoints="1" noAdjustHandles="1" noChangeArrowheads="1" noChangeShapeType="1" noTextEdit="1"/>
              </p:cNvSpPr>
              <p:nvPr>
                <p:ph idx="1"/>
              </p:nvPr>
            </p:nvSpPr>
            <p:spPr>
              <a:blipFill>
                <a:blip r:embed="rId2"/>
                <a:stretch>
                  <a:fillRect t="-659" r="-389" b="-2108"/>
                </a:stretch>
              </a:blipFill>
            </p:spPr>
            <p:txBody>
              <a:bodyPr/>
              <a:lstStyle/>
              <a:p>
                <a:r>
                  <a:rPr lang="en-US">
                    <a:noFill/>
                  </a:rPr>
                  <a:t> </a:t>
                </a:r>
              </a:p>
            </p:txBody>
          </p:sp>
        </mc:Fallback>
      </mc:AlternateContent>
    </p:spTree>
    <p:extLst>
      <p:ext uri="{BB962C8B-B14F-4D97-AF65-F5344CB8AC3E}">
        <p14:creationId xmlns:p14="http://schemas.microsoft.com/office/powerpoint/2010/main" val="39103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20FF-2ED4-47A1-803A-468C09C90903}"/>
              </a:ext>
            </a:extLst>
          </p:cNvPr>
          <p:cNvSpPr>
            <a:spLocks noGrp="1"/>
          </p:cNvSpPr>
          <p:nvPr>
            <p:ph type="title"/>
          </p:nvPr>
        </p:nvSpPr>
        <p:spPr/>
        <p:txBody>
          <a:bodyPr/>
          <a:lstStyle/>
          <a:p>
            <a:r>
              <a:rPr lang="en-US" dirty="0"/>
              <a:t>Bomas (3 of 3)</a:t>
            </a:r>
          </a:p>
        </p:txBody>
      </p:sp>
      <p:sp>
        <p:nvSpPr>
          <p:cNvPr id="3" name="Content Placeholder 2">
            <a:extLst>
              <a:ext uri="{FF2B5EF4-FFF2-40B4-BE49-F238E27FC236}">
                <a16:creationId xmlns:a16="http://schemas.microsoft.com/office/drawing/2014/main" id="{0201F937-83BF-4A34-B65F-7EC6E52799EC}"/>
              </a:ext>
            </a:extLst>
          </p:cNvPr>
          <p:cNvSpPr>
            <a:spLocks noGrp="1"/>
          </p:cNvSpPr>
          <p:nvPr>
            <p:ph idx="1"/>
          </p:nvPr>
        </p:nvSpPr>
        <p:spPr/>
        <p:txBody>
          <a:bodyPr/>
          <a:lstStyle/>
          <a:p>
            <a:r>
              <a:rPr lang="en" dirty="0"/>
              <a:t>Multiple queries, inclusion hierarchy known</a:t>
            </a:r>
          </a:p>
          <a:p>
            <a:pPr lvl="1"/>
            <a:r>
              <a:rPr lang="en-US" dirty="0"/>
              <a:t>Include the query circles in the tree of circles</a:t>
            </a:r>
          </a:p>
          <a:p>
            <a:pPr lvl="1"/>
            <a:r>
              <a:rPr lang="en-US" dirty="0"/>
              <a:t>Propagate the information up through query circles appropriately, so that the real circles have their values and selection set as though the query circles didn’t exist</a:t>
            </a:r>
          </a:p>
          <a:p>
            <a:pPr lvl="2">
              <a:spcBef>
                <a:spcPts val="0"/>
              </a:spcBef>
            </a:pPr>
            <a:r>
              <a:rPr lang="en-US" dirty="0"/>
              <a:t>“Choose” a query circle if any of its immediate children are chosen</a:t>
            </a:r>
          </a:p>
          <a:p>
            <a:pPr lvl="2">
              <a:spcBef>
                <a:spcPts val="0"/>
              </a:spcBef>
            </a:pPr>
            <a:r>
              <a:rPr lang="en-US" dirty="0"/>
              <a:t>“Value” a query circle as the sum of its children, NEVER adding 1 for the query circle itself</a:t>
            </a:r>
          </a:p>
          <a:p>
            <a:pPr lvl="1"/>
            <a:r>
              <a:rPr lang="en-US" dirty="0"/>
              <a:t>When reporting back the value of each query after computing the values for the entire tree, add 1 as needed to account for the query circle itself (i.e., if it is not “chosen”)</a:t>
            </a:r>
          </a:p>
          <a:p>
            <a:endParaRPr lang="en" dirty="0"/>
          </a:p>
          <a:p>
            <a:endParaRPr lang="en-US" dirty="0"/>
          </a:p>
        </p:txBody>
      </p:sp>
    </p:spTree>
    <p:extLst>
      <p:ext uri="{BB962C8B-B14F-4D97-AF65-F5344CB8AC3E}">
        <p14:creationId xmlns:p14="http://schemas.microsoft.com/office/powerpoint/2010/main" val="3459562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CP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721</TotalTime>
  <Words>5949</Words>
  <Application>Microsoft Office PowerPoint</Application>
  <PresentationFormat>Widescreen</PresentationFormat>
  <Paragraphs>440</Paragraphs>
  <Slides>45</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 Black</vt:lpstr>
      <vt:lpstr>Calibri</vt:lpstr>
      <vt:lpstr>Cambria Math</vt:lpstr>
      <vt:lpstr>Corbel</vt:lpstr>
      <vt:lpstr>Courier New</vt:lpstr>
      <vt:lpstr>Wingdings</vt:lpstr>
      <vt:lpstr>Wingdings 2</vt:lpstr>
      <vt:lpstr>Wingdings 3</vt:lpstr>
      <vt:lpstr>ICPC</vt:lpstr>
      <vt:lpstr>Problem Solution Outlines</vt:lpstr>
      <vt:lpstr>Another Coin Weighing Problem</vt:lpstr>
      <vt:lpstr>Another Coin Weighing Problem (1 of 1)</vt:lpstr>
      <vt:lpstr>Mini Battleship</vt:lpstr>
      <vt:lpstr>Mini Battleship (1 of 1)</vt:lpstr>
      <vt:lpstr>Bomas</vt:lpstr>
      <vt:lpstr>Bomas (1 of 3)</vt:lpstr>
      <vt:lpstr>Bomas (2 of 3)</vt:lpstr>
      <vt:lpstr>Bomas (3 of 3)</vt:lpstr>
      <vt:lpstr>All Kill</vt:lpstr>
      <vt:lpstr>All Kill (1 of 3)</vt:lpstr>
      <vt:lpstr>All Kill (2 of 3)</vt:lpstr>
      <vt:lpstr>All Kill (3 of 3)</vt:lpstr>
      <vt:lpstr>Grid Guardian</vt:lpstr>
      <vt:lpstr>Grid Guardian (1 of 2)</vt:lpstr>
      <vt:lpstr>Grid Guardian (2 of 2)</vt:lpstr>
      <vt:lpstr>Hopscotch</vt:lpstr>
      <vt:lpstr>Hopscotch (1 of 1)</vt:lpstr>
      <vt:lpstr>ICPC Camp</vt:lpstr>
      <vt:lpstr>ICPC Camp (1 of 1)</vt:lpstr>
      <vt:lpstr>Letter Wheels</vt:lpstr>
      <vt:lpstr>Letter Wheels (1 of 5)</vt:lpstr>
      <vt:lpstr>Letter Wheels (2 of 5)</vt:lpstr>
      <vt:lpstr>Letter Wheels (3 of 5)</vt:lpstr>
      <vt:lpstr>Letter Wheels (4 of 5)</vt:lpstr>
      <vt:lpstr>Letter Wheels (5 of 5)</vt:lpstr>
      <vt:lpstr>Editing Explosion</vt:lpstr>
      <vt:lpstr>Editing Explosion (1 of 4)</vt:lpstr>
      <vt:lpstr>Editing Explosion (2 of 4)</vt:lpstr>
      <vt:lpstr>Editing Explosion (3 of 4)</vt:lpstr>
      <vt:lpstr>Editing Explosion (4 of 4)</vt:lpstr>
      <vt:lpstr>Lunchtime Name Recall</vt:lpstr>
      <vt:lpstr>Lunchtime Name Recall (1 of 6)</vt:lpstr>
      <vt:lpstr>Lunchtime Name Recall (2 of 6)</vt:lpstr>
      <vt:lpstr>Lunchtime Name Recall (3 of 6)</vt:lpstr>
      <vt:lpstr>Lunchtime Name Recall (4 of 6)</vt:lpstr>
      <vt:lpstr>Lunchtime Name Recall (5 of 6)</vt:lpstr>
      <vt:lpstr>Lunchtime Name Recall (6 of 6)</vt:lpstr>
      <vt:lpstr>Rooted Subtrees</vt:lpstr>
      <vt:lpstr>Rooted Subtrees (1 of 1)</vt:lpstr>
      <vt:lpstr>Tomb Raider</vt:lpstr>
      <vt:lpstr>Tomb Raider (1 of 4)</vt:lpstr>
      <vt:lpstr>Tomb Raider (2 of 4)</vt:lpstr>
      <vt:lpstr>Tomb Raider (3 of 4)</vt:lpstr>
      <vt:lpstr>Tomb Raider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Coin Weighing Problem</dc:title>
  <dc:creator>vanb</dc:creator>
  <cp:lastModifiedBy>vanb</cp:lastModifiedBy>
  <cp:revision>116</cp:revision>
  <dcterms:created xsi:type="dcterms:W3CDTF">2020-02-08T13:42:48Z</dcterms:created>
  <dcterms:modified xsi:type="dcterms:W3CDTF">2020-03-02T20:49:59Z</dcterms:modified>
</cp:coreProperties>
</file>