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38404800"/>
  <p:notesSz cx="7004050" cy="9290050"/>
  <p:defaultTextStyle>
    <a:defPPr>
      <a:defRPr lang="en-US"/>
    </a:defPPr>
    <a:lvl1pPr marL="0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19804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39606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59410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79213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599016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18818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38623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58427" algn="l" defTabSz="3839606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19" d="100"/>
          <a:sy n="19" d="100"/>
        </p:scale>
        <p:origin x="1494" y="126"/>
      </p:cViewPr>
      <p:guideLst>
        <p:guide orient="horz" pos="12096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0352960" y="0"/>
            <a:ext cx="853440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4" y="0"/>
            <a:ext cx="853440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51206400" cy="480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3604200"/>
            <a:ext cx="51206400" cy="480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2268200" y="0"/>
            <a:ext cx="1120140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9980" tIns="199980" rIns="199980" bIns="19998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4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42” high by 56”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5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5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4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57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57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5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100"/>
              </a:spcAft>
            </a:pPr>
            <a:br>
              <a:rPr lang="en-US" sz="4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2273200" y="0"/>
            <a:ext cx="11201400" cy="384048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8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4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57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57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8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57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0" y="381000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2"/>
            <a:ext cx="46085760" cy="6400800"/>
          </a:xfrm>
          <a:prstGeom prst="rect">
            <a:avLst/>
          </a:prstGeom>
        </p:spPr>
        <p:txBody>
          <a:bodyPr vert="horz" lIns="383961" tIns="191980" rIns="383961" bIns="1919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4"/>
            <a:ext cx="46085760" cy="25345394"/>
          </a:xfrm>
          <a:prstGeom prst="rect">
            <a:avLst/>
          </a:prstGeom>
        </p:spPr>
        <p:txBody>
          <a:bodyPr vert="horz" lIns="383961" tIns="191980" rIns="383961" bIns="19198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4"/>
            <a:ext cx="11948160" cy="2044700"/>
          </a:xfrm>
          <a:prstGeom prst="rect">
            <a:avLst/>
          </a:prstGeom>
        </p:spPr>
        <p:txBody>
          <a:bodyPr vert="horz" lIns="383961" tIns="191980" rIns="383961" bIns="19198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4"/>
            <a:ext cx="16215360" cy="2044700"/>
          </a:xfrm>
          <a:prstGeom prst="rect">
            <a:avLst/>
          </a:prstGeom>
        </p:spPr>
        <p:txBody>
          <a:bodyPr vert="horz" lIns="383961" tIns="191980" rIns="383961" bIns="19198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4"/>
            <a:ext cx="11948160" cy="2044700"/>
          </a:xfrm>
          <a:prstGeom prst="rect">
            <a:avLst/>
          </a:prstGeom>
        </p:spPr>
        <p:txBody>
          <a:bodyPr vert="horz" lIns="383961" tIns="191980" rIns="383961" bIns="19198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839606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959" indent="-399959" algn="l" defTabSz="383960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9918" indent="-399959" algn="l" defTabSz="383960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7" indent="-399959" algn="l" defTabSz="383960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36" indent="-399959" algn="l" defTabSz="383960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96" indent="-399959" algn="l" defTabSz="383960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8918" indent="-959902" algn="l" defTabSz="3839606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8721" indent="-959902" algn="l" defTabSz="3839606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8524" indent="-959902" algn="l" defTabSz="3839606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8326" indent="-959902" algn="l" defTabSz="3839606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804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39606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410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79213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599016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8818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8623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8427" algn="l" defTabSz="383960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32" Type="http://schemas.openxmlformats.org/officeDocument/2006/relationships/image" Target="../media/image3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8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6.png"/><Relationship Id="rId30" Type="http://schemas.openxmlformats.org/officeDocument/2006/relationships/image" Target="../media/image2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C60D30-7787-4323-85F1-5502EE39FE2A}"/>
              </a:ext>
            </a:extLst>
          </p:cNvPr>
          <p:cNvSpPr txBox="1"/>
          <p:nvPr/>
        </p:nvSpPr>
        <p:spPr>
          <a:xfrm>
            <a:off x="0" y="33132376"/>
            <a:ext cx="50749200" cy="52724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 Box 189">
            <a:extLst>
              <a:ext uri="{FF2B5EF4-FFF2-40B4-BE49-F238E27FC236}">
                <a16:creationId xmlns:a16="http://schemas.microsoft.com/office/drawing/2014/main" id="{ECCB4059-4EF9-40D1-AA8C-45B72AC6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" y="27484051"/>
            <a:ext cx="15361920" cy="9765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59984" tIns="159984" rIns="159984" bIns="159984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600" dirty="0">
              <a:latin typeface="Calibri" pitchFamily="34" charset="0"/>
            </a:endParaRPr>
          </a:p>
        </p:txBody>
      </p:sp>
      <p:sp>
        <p:nvSpPr>
          <p:cNvPr id="35" name="Text Box 189">
            <a:extLst>
              <a:ext uri="{FF2B5EF4-FFF2-40B4-BE49-F238E27FC236}">
                <a16:creationId xmlns:a16="http://schemas.microsoft.com/office/drawing/2014/main" id="{3814D0FE-E7D1-48DE-BEC6-26B09AC4C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3075" y="6319919"/>
            <a:ext cx="15361920" cy="27193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59984" tIns="159984" rIns="159984" bIns="159984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600" dirty="0">
              <a:latin typeface="Calibri" pitchFamily="34" charset="0"/>
            </a:endParaRPr>
          </a:p>
        </p:txBody>
      </p:sp>
      <p:sp>
        <p:nvSpPr>
          <p:cNvPr id="70" name="Text Box 189">
            <a:extLst>
              <a:ext uri="{FF2B5EF4-FFF2-40B4-BE49-F238E27FC236}">
                <a16:creationId xmlns:a16="http://schemas.microsoft.com/office/drawing/2014/main" id="{5ABAC252-1CF3-4F0B-B08E-D2FB2AA60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240" y="6405371"/>
            <a:ext cx="15361920" cy="30844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59984" tIns="159984" rIns="159984" bIns="159984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600" dirty="0">
              <a:latin typeface="Calibri" pitchFamily="34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706880" y="6400800"/>
            <a:ext cx="15361920" cy="1979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59984" tIns="159984" rIns="159984" bIns="159984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600" dirty="0">
              <a:latin typeface="Calibr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A9C7ED-AF49-41EB-9DA9-9819CC8B7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80" y="13136398"/>
            <a:ext cx="14904720" cy="12802771"/>
          </a:xfrm>
          <a:prstGeom prst="rect">
            <a:avLst/>
          </a:prstGeom>
          <a:ln>
            <a:noFill/>
          </a:ln>
        </p:spPr>
      </p:pic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400800" y="61579"/>
            <a:ext cx="38404800" cy="326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59984" tIns="399959" rIns="159984" bIns="399959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Analyzing Youth Program Effectiveness in</a:t>
            </a:r>
          </a:p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Gang Reduction Using Dynamic Mode Decomposition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400800" y="2800350"/>
            <a:ext cx="38404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59984" tIns="159984" rIns="159984" bIns="159984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defTabSz="3840017" eaLnBrk="1" hangingPunct="1"/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AVIVA PRINS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, </a:t>
            </a:r>
            <a:r>
              <a:rPr lang="en-US" sz="4800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Yifan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 Li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, </a:t>
            </a:r>
            <a:r>
              <a:rPr lang="en-US" sz="4800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Jiazhong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 Mei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2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, </a:t>
            </a:r>
            <a:r>
              <a:rPr lang="en-US" sz="4800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Qinyi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 Zeng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, </a:t>
            </a:r>
            <a:r>
              <a:rPr lang="en-US" sz="4800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Omri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 Azencot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, Michael Lindstrom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, Andrea Bertozzi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, Jeff Brantingham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</a:p>
          <a:p>
            <a:pPr lvl="0" algn="ctr" defTabSz="3840017" eaLnBrk="1" hangingPunct="1"/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1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University of California, Los Angeles; </a:t>
            </a:r>
            <a:r>
              <a:rPr lang="en-US" sz="4800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2</a:t>
            </a:r>
            <a:r>
              <a:rPr lang="en-US" sz="4800" dirty="0">
                <a:solidFill>
                  <a:srgbClr val="9BBB59">
                    <a:lumMod val="20000"/>
                    <a:lumOff val="80000"/>
                  </a:srgbClr>
                </a:solidFill>
                <a:latin typeface="Calibri"/>
              </a:rPr>
              <a:t>University of California, Berkeley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06880" y="5600700"/>
            <a:ext cx="1536192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922240" y="5600700"/>
            <a:ext cx="1536192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34193075" y="34737147"/>
            <a:ext cx="15361920" cy="2512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59984" tIns="159984" rIns="159984" bIns="159984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dirty="0">
                <a:latin typeface="Calibri" pitchFamily="34" charset="0"/>
              </a:rPr>
              <a:t>Special thanks to Melanie </a:t>
            </a:r>
            <a:r>
              <a:rPr lang="en-US" sz="4800" dirty="0" err="1">
                <a:latin typeface="Calibri" pitchFamily="34" charset="0"/>
              </a:rPr>
              <a:t>Sonsteng</a:t>
            </a:r>
            <a:r>
              <a:rPr lang="en-US" sz="4800" dirty="0">
                <a:latin typeface="Calibri" pitchFamily="34" charset="0"/>
              </a:rPr>
              <a:t>. This work was funded by NSF grant DMS-1737770 and the City of Los Angeles, Gang Reduction Youth Development Analysis Program.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193075" y="33928473"/>
            <a:ext cx="1536192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Acknowledgements</a:t>
            </a: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20838063" y="20986134"/>
            <a:ext cx="4498437" cy="51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991" tIns="39996" rIns="79991" bIns="3999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2.</a:t>
            </a:r>
            <a:r>
              <a:rPr lang="en-US" sz="2800" dirty="0">
                <a:latin typeface="Calibri" pitchFamily="34" charset="0"/>
              </a:rPr>
              <a:t> Label in 28pt Calibri.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7F6EB-45A7-429A-AA8D-972B89C32CB9}"/>
              </a:ext>
            </a:extLst>
          </p:cNvPr>
          <p:cNvSpPr txBox="1"/>
          <p:nvPr/>
        </p:nvSpPr>
        <p:spPr>
          <a:xfrm>
            <a:off x="0" y="32737426"/>
            <a:ext cx="850900" cy="5667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04E20-C276-4B57-BF32-A8AE7675FEE7}"/>
              </a:ext>
            </a:extLst>
          </p:cNvPr>
          <p:cNvSpPr txBox="1"/>
          <p:nvPr/>
        </p:nvSpPr>
        <p:spPr>
          <a:xfrm>
            <a:off x="50352960" y="32151156"/>
            <a:ext cx="853440" cy="63228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3FA46-E5AA-4E5B-8A84-0AE493A3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74" y="6714397"/>
            <a:ext cx="7452360" cy="6382278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FAB976-E1CE-458E-AC42-8DB76F21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240" y="6700426"/>
            <a:ext cx="7452360" cy="6401387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21C9FC-EF4E-4200-857B-A70A184DF834}"/>
              </a:ext>
            </a:extLst>
          </p:cNvPr>
          <p:cNvGrpSpPr/>
          <p:nvPr/>
        </p:nvGrpSpPr>
        <p:grpSpPr>
          <a:xfrm>
            <a:off x="18037873" y="6865521"/>
            <a:ext cx="15149773" cy="9368167"/>
            <a:chOff x="18118477" y="6634553"/>
            <a:chExt cx="15149773" cy="936816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B9CB5F-D90D-459A-A53A-32A964D51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2582" y="6634553"/>
              <a:ext cx="7452360" cy="613884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D284C6-0C08-45CA-B058-DD92D1D7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8477" y="12966840"/>
              <a:ext cx="3749040" cy="303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72C3537-F500-4D36-8A13-D855DC2A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5902" y="12961080"/>
              <a:ext cx="3749040" cy="303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0D286CD-F3B0-4EEB-A6C3-DE72BAF87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676" y="6648030"/>
              <a:ext cx="7452360" cy="613884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012F01E-4933-44F1-B538-097849056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4761" y="12923650"/>
              <a:ext cx="3749040" cy="303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8F99056-7E70-4554-ADC6-E79C07F9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9210" y="12919962"/>
              <a:ext cx="3749040" cy="3035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E1BB93-5B87-4B61-8701-8FEDB0555955}"/>
              </a:ext>
            </a:extLst>
          </p:cNvPr>
          <p:cNvGrpSpPr/>
          <p:nvPr/>
        </p:nvGrpSpPr>
        <p:grpSpPr>
          <a:xfrm>
            <a:off x="18108070" y="17467422"/>
            <a:ext cx="14964451" cy="18563429"/>
            <a:chOff x="18170906" y="17943254"/>
            <a:chExt cx="14964451" cy="1856342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B44CBF-1440-40A2-96A8-98534C04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0637" y="17943254"/>
              <a:ext cx="14904720" cy="122776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455731F-2DF8-4F9C-9B5B-C31750A48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0906" y="30471946"/>
              <a:ext cx="7452360" cy="603473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E0C96CF-0997-4518-8420-9D55DF590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2088" y="30471946"/>
              <a:ext cx="7452360" cy="6034737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4DB2AF46-2237-4DA1-94C1-92B46D09C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444" y="23907750"/>
            <a:ext cx="14904720" cy="9315450"/>
          </a:xfrm>
          <a:prstGeom prst="rect">
            <a:avLst/>
          </a:prstGeom>
          <a:ln>
            <a:noFill/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5D9C2A5-0B93-403E-B023-2182CC9D29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444" y="17564100"/>
            <a:ext cx="7452360" cy="6210300"/>
          </a:xfrm>
          <a:prstGeom prst="rect">
            <a:avLst/>
          </a:prstGeom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00A093C-9D01-448F-B974-D751D0858A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853" y="17564100"/>
            <a:ext cx="7452360" cy="6210300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7E4F50D-3AB8-4755-A342-595025C73CDA}"/>
              </a:ext>
            </a:extLst>
          </p:cNvPr>
          <p:cNvSpPr/>
          <p:nvPr/>
        </p:nvSpPr>
        <p:spPr>
          <a:xfrm>
            <a:off x="34193075" y="5600699"/>
            <a:ext cx="15361920" cy="8046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A027F4-69EE-4DC5-94C6-1D8FF77636C8}"/>
              </a:ext>
            </a:extLst>
          </p:cNvPr>
          <p:cNvSpPr/>
          <p:nvPr/>
        </p:nvSpPr>
        <p:spPr>
          <a:xfrm>
            <a:off x="1706880" y="26683950"/>
            <a:ext cx="1536192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91" tIns="39996" rIns="79991" bIns="39996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DAD9FC-E532-4729-A69B-95EBA1CA03E1}"/>
              </a:ext>
            </a:extLst>
          </p:cNvPr>
          <p:cNvGrpSpPr/>
          <p:nvPr/>
        </p:nvGrpSpPr>
        <p:grpSpPr>
          <a:xfrm>
            <a:off x="1835502" y="27584400"/>
            <a:ext cx="7460898" cy="3951779"/>
            <a:chOff x="1970198" y="27432000"/>
            <a:chExt cx="7460898" cy="3951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Double Bracket 10">
                  <a:extLst>
                    <a:ext uri="{FF2B5EF4-FFF2-40B4-BE49-F238E27FC236}">
                      <a16:creationId xmlns:a16="http://schemas.microsoft.com/office/drawing/2014/main" id="{A14CDB98-F5E9-442E-88FD-39773BC043BD}"/>
                    </a:ext>
                  </a:extLst>
                </p:cNvPr>
                <p:cNvSpPr/>
                <p:nvPr/>
              </p:nvSpPr>
              <p:spPr>
                <a:xfrm>
                  <a:off x="3174848" y="28504406"/>
                  <a:ext cx="4468140" cy="2878442"/>
                </a:xfrm>
                <a:prstGeom prst="bracketPair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US" sz="5400" dirty="0"/>
                    <a:t>intake</a:t>
                  </a:r>
                </a:p>
              </p:txBody>
            </p:sp>
          </mc:Choice>
          <mc:Fallback xmlns="">
            <p:sp>
              <p:nvSpPr>
                <p:cNvPr id="11" name="Double Bracket 10">
                  <a:extLst>
                    <a:ext uri="{FF2B5EF4-FFF2-40B4-BE49-F238E27FC236}">
                      <a16:creationId xmlns:a16="http://schemas.microsoft.com/office/drawing/2014/main" id="{A14CDB98-F5E9-442E-88FD-39773BC043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8" y="28504406"/>
                  <a:ext cx="4468140" cy="2878442"/>
                </a:xfrm>
                <a:prstGeom prst="bracketPai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FAB033F-5847-426C-8A8F-83A0A1FF7E34}"/>
                </a:ext>
              </a:extLst>
            </p:cNvPr>
            <p:cNvCxnSpPr>
              <a:cxnSpLocks/>
            </p:cNvCxnSpPr>
            <p:nvPr/>
          </p:nvCxnSpPr>
          <p:spPr>
            <a:xfrm>
              <a:off x="2893528" y="28504406"/>
              <a:ext cx="0" cy="28784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2F7C5D-26F3-4443-8990-2596DC067682}"/>
                </a:ext>
              </a:extLst>
            </p:cNvPr>
            <p:cNvCxnSpPr>
              <a:cxnSpLocks/>
            </p:cNvCxnSpPr>
            <p:nvPr/>
          </p:nvCxnSpPr>
          <p:spPr>
            <a:xfrm>
              <a:off x="3174848" y="28306931"/>
              <a:ext cx="44681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97194C-4500-4492-9910-154A1FBB7807}"/>
                    </a:ext>
                  </a:extLst>
                </p:cNvPr>
                <p:cNvSpPr txBox="1"/>
                <p:nvPr/>
              </p:nvSpPr>
              <p:spPr>
                <a:xfrm>
                  <a:off x="7655104" y="30552782"/>
                  <a:ext cx="177599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97194C-4500-4492-9910-154A1FBB7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104" y="30552782"/>
                  <a:ext cx="1775992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A982E6-347D-438D-9BE1-7631D1E44070}"/>
                </a:ext>
              </a:extLst>
            </p:cNvPr>
            <p:cNvSpPr txBox="1"/>
            <p:nvPr/>
          </p:nvSpPr>
          <p:spPr>
            <a:xfrm>
              <a:off x="1970198" y="28665356"/>
              <a:ext cx="923330" cy="255654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4800" dirty="0"/>
                <a:t>questions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202FD5E-21E2-4225-9458-48216F8680C4}"/>
                </a:ext>
              </a:extLst>
            </p:cNvPr>
            <p:cNvSpPr txBox="1"/>
            <p:nvPr/>
          </p:nvSpPr>
          <p:spPr>
            <a:xfrm>
              <a:off x="3834938" y="27432000"/>
              <a:ext cx="3147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participants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AEDB04-33D8-4021-8545-563D167262A6}"/>
              </a:ext>
            </a:extLst>
          </p:cNvPr>
          <p:cNvGrpSpPr/>
          <p:nvPr/>
        </p:nvGrpSpPr>
        <p:grpSpPr>
          <a:xfrm>
            <a:off x="10672269" y="28668074"/>
            <a:ext cx="6244131" cy="2878726"/>
            <a:chOff x="3174848" y="28504406"/>
            <a:chExt cx="6244131" cy="2878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Double Bracket 104">
                  <a:extLst>
                    <a:ext uri="{FF2B5EF4-FFF2-40B4-BE49-F238E27FC236}">
                      <a16:creationId xmlns:a16="http://schemas.microsoft.com/office/drawing/2014/main" id="{D926D498-0663-46F3-B0D3-382C94652C7A}"/>
                    </a:ext>
                  </a:extLst>
                </p:cNvPr>
                <p:cNvSpPr/>
                <p:nvPr/>
              </p:nvSpPr>
              <p:spPr>
                <a:xfrm>
                  <a:off x="3174848" y="28504406"/>
                  <a:ext cx="4468140" cy="2878442"/>
                </a:xfrm>
                <a:prstGeom prst="bracketPair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US" sz="5400" dirty="0"/>
                    <a:t>retake</a:t>
                  </a:r>
                </a:p>
              </p:txBody>
            </p:sp>
          </mc:Choice>
          <mc:Fallback xmlns="">
            <p:sp>
              <p:nvSpPr>
                <p:cNvPr id="105" name="Double Bracket 104">
                  <a:extLst>
                    <a:ext uri="{FF2B5EF4-FFF2-40B4-BE49-F238E27FC236}">
                      <a16:creationId xmlns:a16="http://schemas.microsoft.com/office/drawing/2014/main" id="{D926D498-0663-46F3-B0D3-382C94652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8" y="28504406"/>
                  <a:ext cx="4468140" cy="2878442"/>
                </a:xfrm>
                <a:prstGeom prst="bracketPai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2C6A7F1-A200-4D0A-A71D-10474797599E}"/>
                    </a:ext>
                  </a:extLst>
                </p:cNvPr>
                <p:cNvSpPr txBox="1"/>
                <p:nvPr/>
              </p:nvSpPr>
              <p:spPr>
                <a:xfrm>
                  <a:off x="7642988" y="30552135"/>
                  <a:ext cx="177599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2C6A7F1-A200-4D0A-A71D-104747975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988" y="30552135"/>
                  <a:ext cx="1775991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D5CCB16-8FE5-4C60-8579-F0D89E693A57}"/>
              </a:ext>
            </a:extLst>
          </p:cNvPr>
          <p:cNvGrpSpPr/>
          <p:nvPr/>
        </p:nvGrpSpPr>
        <p:grpSpPr>
          <a:xfrm>
            <a:off x="3083059" y="32156400"/>
            <a:ext cx="6289541" cy="2127994"/>
            <a:chOff x="3174848" y="28504406"/>
            <a:chExt cx="6289541" cy="21279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Double Bracket 113">
                  <a:extLst>
                    <a:ext uri="{FF2B5EF4-FFF2-40B4-BE49-F238E27FC236}">
                      <a16:creationId xmlns:a16="http://schemas.microsoft.com/office/drawing/2014/main" id="{C7DC7EAC-BDB7-4D6F-8D89-4D85645E0831}"/>
                    </a:ext>
                  </a:extLst>
                </p:cNvPr>
                <p:cNvSpPr/>
                <p:nvPr/>
              </p:nvSpPr>
              <p:spPr>
                <a:xfrm>
                  <a:off x="3174848" y="28504406"/>
                  <a:ext cx="4471416" cy="2118974"/>
                </a:xfrm>
                <a:prstGeom prst="bracketPair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14" name="Double Bracket 113">
                  <a:extLst>
                    <a:ext uri="{FF2B5EF4-FFF2-40B4-BE49-F238E27FC236}">
                      <a16:creationId xmlns:a16="http://schemas.microsoft.com/office/drawing/2014/main" id="{C7DC7EAC-BDB7-4D6F-8D89-4D85645E08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8" y="28504406"/>
                  <a:ext cx="4471416" cy="2118974"/>
                </a:xfrm>
                <a:prstGeom prst="bracketPai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B131E56-711B-4589-AD46-3DF9608766F2}"/>
                    </a:ext>
                  </a:extLst>
                </p:cNvPr>
                <p:cNvSpPr txBox="1"/>
                <p:nvPr/>
              </p:nvSpPr>
              <p:spPr>
                <a:xfrm>
                  <a:off x="7657829" y="29801403"/>
                  <a:ext cx="180656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B131E56-711B-4589-AD46-3DF9608766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829" y="29801403"/>
                  <a:ext cx="1806560" cy="83099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F0C5ABC-3EB7-4536-B68F-19CC4F423BEC}"/>
              </a:ext>
            </a:extLst>
          </p:cNvPr>
          <p:cNvGrpSpPr/>
          <p:nvPr/>
        </p:nvGrpSpPr>
        <p:grpSpPr>
          <a:xfrm>
            <a:off x="10751200" y="32156400"/>
            <a:ext cx="6165200" cy="2138819"/>
            <a:chOff x="3174848" y="28504406"/>
            <a:chExt cx="6165200" cy="2138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Double Bracket 124">
                  <a:extLst>
                    <a:ext uri="{FF2B5EF4-FFF2-40B4-BE49-F238E27FC236}">
                      <a16:creationId xmlns:a16="http://schemas.microsoft.com/office/drawing/2014/main" id="{DE967C86-F573-4883-AA8D-6EB41260D709}"/>
                    </a:ext>
                  </a:extLst>
                </p:cNvPr>
                <p:cNvSpPr/>
                <p:nvPr/>
              </p:nvSpPr>
              <p:spPr>
                <a:xfrm>
                  <a:off x="3174848" y="28504406"/>
                  <a:ext cx="4471416" cy="2118974"/>
                </a:xfrm>
                <a:prstGeom prst="bracketPair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5" name="Double Bracket 124">
                  <a:extLst>
                    <a:ext uri="{FF2B5EF4-FFF2-40B4-BE49-F238E27FC236}">
                      <a16:creationId xmlns:a16="http://schemas.microsoft.com/office/drawing/2014/main" id="{DE967C86-F573-4883-AA8D-6EB41260D7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8" y="28504406"/>
                  <a:ext cx="4471416" cy="2118974"/>
                </a:xfrm>
                <a:prstGeom prst="bracketPai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0EF4F29-4BBE-4156-857C-4FB2A6F205D1}"/>
                    </a:ext>
                  </a:extLst>
                </p:cNvPr>
                <p:cNvSpPr txBox="1"/>
                <p:nvPr/>
              </p:nvSpPr>
              <p:spPr>
                <a:xfrm>
                  <a:off x="7685888" y="29812228"/>
                  <a:ext cx="165416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0EF4F29-4BBE-4156-857C-4FB2A6F2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888" y="29812228"/>
                  <a:ext cx="1654160" cy="83099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5640B7E-06E8-4D40-B7A5-CA7AD5DB0A0F}"/>
                  </a:ext>
                </a:extLst>
              </p:cNvPr>
              <p:cNvSpPr txBox="1"/>
              <p:nvPr/>
            </p:nvSpPr>
            <p:spPr>
              <a:xfrm>
                <a:off x="1918274" y="34536369"/>
                <a:ext cx="14904720" cy="249344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914400" indent="-914400">
                  <a:buAutoNum type="arabicPeriod"/>
                </a:pPr>
                <a:r>
                  <a:rPr lang="en-US" sz="4800" dirty="0"/>
                  <a:t>Singular-value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</a:p>
              <a:p>
                <a:pPr marL="914400" indent="-914400">
                  <a:buAutoNum type="arabicPeriod"/>
                </a:pPr>
                <a:r>
                  <a:rPr lang="en-US" sz="4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4800" b="0" dirty="0">
                  <a:ea typeface="Cambria Math" panose="02040503050406030204" pitchFamily="18" charset="0"/>
                </a:endParaRPr>
              </a:p>
              <a:p>
                <a:pPr marL="914400" indent="-914400">
                  <a:buAutoNum type="arabicPeriod"/>
                </a:pPr>
                <a:r>
                  <a:rPr lang="en-US" sz="4800" dirty="0"/>
                  <a:t>Calculate for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800" b="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4800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4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en-US" sz="4800" b="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5640B7E-06E8-4D40-B7A5-CA7AD5DB0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74" y="34536369"/>
                <a:ext cx="14904720" cy="2493446"/>
              </a:xfrm>
              <a:prstGeom prst="rect">
                <a:avLst/>
              </a:prstGeom>
              <a:blipFill>
                <a:blip r:embed="rId27"/>
                <a:stretch>
                  <a:fillRect l="-1922" t="-5868" b="-1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5599AAB-47E7-4931-B7C6-25A36ABB6E48}"/>
              </a:ext>
            </a:extLst>
          </p:cNvPr>
          <p:cNvGrpSpPr/>
          <p:nvPr/>
        </p:nvGrpSpPr>
        <p:grpSpPr>
          <a:xfrm>
            <a:off x="7772400" y="28788252"/>
            <a:ext cx="2626210" cy="1246495"/>
            <a:chOff x="8077200" y="28788252"/>
            <a:chExt cx="2626210" cy="124649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9278FA4-576F-4E41-9AE5-F4E1F6904C5F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9963411"/>
              <a:ext cx="262621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22BDCCC-76B7-4504-B1CF-73F63E629CE4}"/>
                    </a:ext>
                  </a:extLst>
                </p:cNvPr>
                <p:cNvSpPr txBox="1"/>
                <p:nvPr/>
              </p:nvSpPr>
              <p:spPr>
                <a:xfrm>
                  <a:off x="9027835" y="28788252"/>
                  <a:ext cx="748741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22BDCCC-76B7-4504-B1CF-73F63E629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835" y="28788252"/>
                  <a:ext cx="748741" cy="124649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ADBE42-8BFF-405F-A1AD-69BCCA3B521D}"/>
              </a:ext>
            </a:extLst>
          </p:cNvPr>
          <p:cNvGrpSpPr/>
          <p:nvPr/>
        </p:nvGrpSpPr>
        <p:grpSpPr>
          <a:xfrm>
            <a:off x="7772400" y="32156400"/>
            <a:ext cx="2626210" cy="1270220"/>
            <a:chOff x="8077200" y="32333980"/>
            <a:chExt cx="2626210" cy="1270220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92A36F0-AC2F-4425-929E-9D0BB1AF70A1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3604200"/>
              <a:ext cx="262621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209514A-95EB-412E-9859-6506FED3BD39}"/>
                    </a:ext>
                  </a:extLst>
                </p:cNvPr>
                <p:cNvSpPr txBox="1"/>
                <p:nvPr/>
              </p:nvSpPr>
              <p:spPr>
                <a:xfrm>
                  <a:off x="8997745" y="32333980"/>
                  <a:ext cx="748741" cy="1270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209514A-95EB-412E-9859-6506FED3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745" y="32333980"/>
                  <a:ext cx="748741" cy="1270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514FD98-4556-4DD4-8E90-00248C999BA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589" y="304800"/>
            <a:ext cx="4093406" cy="41148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C37E355-FB85-431B-B8E3-4064D623B837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304800"/>
            <a:ext cx="4114800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E154A8-C321-45C0-87EC-2806DE48DF52}"/>
              </a:ext>
            </a:extLst>
          </p:cNvPr>
          <p:cNvSpPr txBox="1"/>
          <p:nvPr/>
        </p:nvSpPr>
        <p:spPr>
          <a:xfrm>
            <a:off x="34516726" y="12645122"/>
            <a:ext cx="1490472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473200" indent="-1473200"/>
            <a:r>
              <a:rPr lang="en-US" sz="4800" dirty="0"/>
              <a:t>a2:    “I try to be nice to other people because I care about their feelings”</a:t>
            </a:r>
          </a:p>
          <a:p>
            <a:pPr marL="1473200" indent="-1473200"/>
            <a:r>
              <a:rPr lang="en-US" sz="4800" dirty="0"/>
              <a:t>c15:  “In the last year, did you start hanging our with a new or different group of friends?”</a:t>
            </a:r>
          </a:p>
          <a:p>
            <a:pPr marL="1473200" indent="-1473200"/>
            <a:r>
              <a:rPr lang="en-US" sz="4800" dirty="0"/>
              <a:t>f25:  “It is okay to beat people up if they hit me first”</a:t>
            </a:r>
          </a:p>
          <a:p>
            <a:pPr marL="1473200" indent="-1473200"/>
            <a:r>
              <a:rPr lang="en-US" sz="4800" dirty="0"/>
              <a:t>ij43:  “Have you skipped class without an excuse?”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25EC8F-C657-4275-A49B-9F6930725A1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714" y="6878998"/>
            <a:ext cx="15270480" cy="57264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197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Aviva</cp:lastModifiedBy>
  <cp:revision>130</cp:revision>
  <cp:lastPrinted>2013-02-12T02:21:55Z</cp:lastPrinted>
  <dcterms:created xsi:type="dcterms:W3CDTF">2013-02-10T21:14:48Z</dcterms:created>
  <dcterms:modified xsi:type="dcterms:W3CDTF">2018-10-17T00:21:20Z</dcterms:modified>
</cp:coreProperties>
</file>