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6" r:id="rId5"/>
    <p:sldId id="297" r:id="rId6"/>
    <p:sldId id="286" r:id="rId7"/>
    <p:sldId id="261" r:id="rId8"/>
    <p:sldId id="263" r:id="rId9"/>
    <p:sldId id="265" r:id="rId10"/>
    <p:sldId id="262" r:id="rId11"/>
    <p:sldId id="280" r:id="rId12"/>
    <p:sldId id="299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EB"/>
    <a:srgbClr val="FFDDDD"/>
    <a:srgbClr val="F26800"/>
    <a:srgbClr val="6F0101"/>
    <a:srgbClr val="FEB0B0"/>
    <a:srgbClr val="008E40"/>
    <a:srgbClr val="FF5B5B"/>
    <a:srgbClr val="FF6600"/>
    <a:srgbClr val="FBAF81"/>
    <a:srgbClr val="5D59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7887" autoAdjust="0"/>
  </p:normalViewPr>
  <p:slideViewPr>
    <p:cSldViewPr snapToGrid="0" showGuides="1">
      <p:cViewPr varScale="1">
        <p:scale>
          <a:sx n="113" d="100"/>
          <a:sy n="113" d="100"/>
        </p:scale>
        <p:origin x="1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5/27/2025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9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93970-B13A-F96D-A4B1-3A1EE74841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20237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>
            <a:noAutofit/>
          </a:bodyPr>
          <a:lstStyle>
            <a:lvl1pPr algn="ctr">
              <a:defRPr sz="6600" b="1" i="0" cap="none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07008" y="2523744"/>
            <a:ext cx="9720072" cy="325526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A51A8B-A15C-2A94-1E48-F9615101D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91" t="11245" r="3785" b="1531"/>
          <a:stretch/>
        </p:blipFill>
        <p:spPr>
          <a:xfrm>
            <a:off x="0" y="2917"/>
            <a:ext cx="12197192" cy="6855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600200"/>
            <a:ext cx="10991088" cy="3657600"/>
          </a:xfrm>
        </p:spPr>
        <p:txBody>
          <a:bodyPr anchor="ctr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949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4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5697808D-10E0-D8A5-5D07-E176EBB8F2BB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0234D012-F86E-04CE-78C8-2C5A66130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004" r="-148"/>
          <a:stretch/>
        </p:blipFill>
        <p:spPr>
          <a:xfrm rot="5400000">
            <a:off x="6378170" y="40082"/>
            <a:ext cx="1579705" cy="160008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0BC42061-F838-920E-632E-10EDE7E55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239" r="25335" b="-1"/>
          <a:stretch/>
        </p:blipFill>
        <p:spPr>
          <a:xfrm rot="16200000">
            <a:off x="6298833" y="-161472"/>
            <a:ext cx="752715" cy="10756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BEE67F-530E-E41D-FD19-2615180DC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5931"/>
          <a:stretch/>
        </p:blipFill>
        <p:spPr>
          <a:xfrm>
            <a:off x="10439102" y="4145165"/>
            <a:ext cx="1780703" cy="21643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2CFCA46-5F5A-867F-B19C-4F9ED5BA15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6794"/>
          <a:stretch/>
        </p:blipFill>
        <p:spPr>
          <a:xfrm rot="10800000">
            <a:off x="-27806" y="2452933"/>
            <a:ext cx="1370742" cy="26324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1E8F80C-ACB2-552E-4433-1A8A2708F1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-9728"/>
          <a:stretch/>
        </p:blipFill>
        <p:spPr>
          <a:xfrm rot="18286209">
            <a:off x="887827" y="4958926"/>
            <a:ext cx="910220" cy="1020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93608" y="2441447"/>
            <a:ext cx="3063240" cy="3575303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CFCA6-7ECE-9BFB-9389-6DB74C8628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1" r="21"/>
          <a:stretch/>
        </p:blipFill>
        <p:spPr>
          <a:xfrm>
            <a:off x="-5192" y="-1"/>
            <a:ext cx="1219719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</p:spPr>
        <p:txBody>
          <a:bodyPr anchor="b">
            <a:noAutofit/>
          </a:bodyPr>
          <a:lstStyle>
            <a:lvl1pPr algn="l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8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</p:spPr>
        <p:txBody>
          <a:bodyPr/>
          <a:lstStyle>
            <a:lvl1pPr>
              <a:defRPr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965960"/>
            <a:ext cx="4050792" cy="2953512"/>
          </a:xfrm>
        </p:spPr>
        <p:txBody>
          <a:bodyPr anchor="ctr" anchorCtr="0"/>
          <a:lstStyle>
            <a:lvl1pPr>
              <a:defRPr cap="all" baseline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06EB944-76A9-6F98-104E-59CD34F5CF9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98C8E3F-6992-0D8A-CCA1-3DD2C147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756"/>
          <a:stretch/>
        </p:blipFill>
        <p:spPr>
          <a:xfrm>
            <a:off x="8853067" y="1"/>
            <a:ext cx="1875091" cy="1605320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417AC45-4CB7-72E8-3723-B1A3D81FB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3775" y="5533690"/>
            <a:ext cx="493392" cy="49552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E5941EF-B160-313A-DA99-73C86EDC4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794"/>
          <a:stretch/>
        </p:blipFill>
        <p:spPr>
          <a:xfrm>
            <a:off x="10316909" y="2723673"/>
            <a:ext cx="1875091" cy="36009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C16221-5852-F1A3-24D1-8EF5E9071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791"/>
          <a:stretch/>
        </p:blipFill>
        <p:spPr>
          <a:xfrm>
            <a:off x="3497179" y="6324654"/>
            <a:ext cx="910220" cy="54136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D8B34C3-E35E-0B4E-1F8E-59C449A3C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904"/>
          <a:stretch/>
        </p:blipFill>
        <p:spPr>
          <a:xfrm>
            <a:off x="1601212" y="0"/>
            <a:ext cx="1032928" cy="7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FEFCE-5DDA-D353-F1BF-36752F5F0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917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</p:spPr>
        <p:txBody>
          <a:bodyPr anchor="b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" y="3749040"/>
            <a:ext cx="10460736" cy="2286000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6718ABD-4EA5-E3C5-0225-F6671DCA53AD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21A955-CA2D-A65D-6E60-DAAAA4ACF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050"/>
          <a:stretch/>
        </p:blipFill>
        <p:spPr>
          <a:xfrm>
            <a:off x="0" y="2887579"/>
            <a:ext cx="2432421" cy="36046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155A-604C-AD00-BE69-4505C75CE0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5874" b="-1"/>
          <a:stretch/>
        </p:blipFill>
        <p:spPr>
          <a:xfrm rot="5400000">
            <a:off x="11281284" y="2493882"/>
            <a:ext cx="1032928" cy="8878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74D1084-EF5E-D016-13E0-1840BDFFD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-880"/>
          <a:stretch/>
        </p:blipFill>
        <p:spPr>
          <a:xfrm>
            <a:off x="9897978" y="5987153"/>
            <a:ext cx="490012" cy="505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313432"/>
            <a:ext cx="6327648" cy="3218688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B9A11-4222-BB4A-66D3-D37C79AC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21" b="21"/>
          <a:stretch/>
        </p:blipFill>
        <p:spPr>
          <a:xfrm>
            <a:off x="-2595" y="1459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2"/>
            <a:ext cx="7004304" cy="3566160"/>
          </a:xfrm>
        </p:spPr>
        <p:txBody>
          <a:bodyPr anchor="b">
            <a:noAutofit/>
          </a:bodyPr>
          <a:lstStyle>
            <a:lvl1pPr algn="ctr">
              <a:defRPr sz="60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3767328"/>
            <a:ext cx="7004303" cy="1161288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6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C86F9-080E-93F7-C7B1-F5BEAD8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32304"/>
            <a:ext cx="3108960" cy="3412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6592" y="1920240"/>
            <a:ext cx="6620256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F98F94-8801-13BE-8EB4-01921AC196C8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BF5718-9534-FD92-79D7-ECC66603E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87"/>
          <a:stretch/>
        </p:blipFill>
        <p:spPr>
          <a:xfrm rot="5400000">
            <a:off x="1778676" y="5204330"/>
            <a:ext cx="907513" cy="24653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F40650-9AD0-96F8-F702-185D1729AF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58" y="5429608"/>
            <a:ext cx="406214" cy="41506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3AC8518-2F0B-6FC0-0C0E-6CE9D00EA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4860" b="-1"/>
          <a:stretch/>
        </p:blipFill>
        <p:spPr>
          <a:xfrm>
            <a:off x="10214191" y="365126"/>
            <a:ext cx="1032928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3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B4AF60-AC65-3E7A-4A5D-EBF1A7030D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63" b="3063"/>
          <a:stretch/>
        </p:blipFill>
        <p:spPr>
          <a:xfrm>
            <a:off x="1" y="2917"/>
            <a:ext cx="12197189" cy="6855082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95671103-2960-81E2-9A76-0E7FDE6B3E55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276856"/>
            <a:ext cx="6327648" cy="3090672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86060D16-E6F6-EA0E-E58E-526234AB656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0958AA-6F1A-C4A2-FB66-1A6F7F883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>
            <a:off x="569419" y="4426479"/>
            <a:ext cx="1472805" cy="1596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DEADFA2-398E-9388-8295-063D31FB3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 rot="3765410" flipV="1">
            <a:off x="1448505" y="4094575"/>
            <a:ext cx="862484" cy="934988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09A7588-8EFD-A0C5-4235-45B7D657E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5453"/>
          <a:stretch/>
        </p:blipFill>
        <p:spPr>
          <a:xfrm>
            <a:off x="9469547" y="5719093"/>
            <a:ext cx="1756858" cy="11389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F04D7D6-513C-D18A-AF21-D10F0E5D3B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-750"/>
          <a:stretch/>
        </p:blipFill>
        <p:spPr>
          <a:xfrm>
            <a:off x="8844546" y="50582"/>
            <a:ext cx="1307037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71816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2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CE72F6-1D9D-E61E-F1EE-2861FDF7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2459736"/>
            <a:ext cx="2843784" cy="309067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33672" y="2523744"/>
            <a:ext cx="6693408" cy="327355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300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5912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accent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744" y="1782243"/>
            <a:ext cx="10954512" cy="1739370"/>
          </a:xfrm>
        </p:spPr>
        <p:txBody>
          <a:bodyPr anchor="b"/>
          <a:lstStyle/>
          <a:p>
            <a:r>
              <a:rPr lang="en-US" dirty="0">
                <a:solidFill>
                  <a:srgbClr val="00B050"/>
                </a:solidFill>
              </a:rPr>
              <a:t>C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-NERGY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BA6F12-62D5-83B2-A0B5-C842B840FAAE}"/>
              </a:ext>
            </a:extLst>
          </p:cNvPr>
          <p:cNvSpPr txBox="1"/>
          <p:nvPr/>
        </p:nvSpPr>
        <p:spPr>
          <a:xfrm>
            <a:off x="2493411" y="3429000"/>
            <a:ext cx="72051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Multi-Agent System for</a:t>
            </a:r>
            <a:r>
              <a:rPr lang="el-GR" sz="3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Decentralized </a:t>
            </a:r>
          </a:p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 Energy Market Simulation</a:t>
            </a:r>
          </a:p>
        </p:txBody>
      </p:sp>
    </p:spTree>
    <p:extLst>
      <p:ext uri="{BB962C8B-B14F-4D97-AF65-F5344CB8AC3E}">
        <p14:creationId xmlns:p14="http://schemas.microsoft.com/office/powerpoint/2010/main" val="128263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6323" y="1258717"/>
            <a:ext cx="9912096" cy="2743200"/>
          </a:xfrm>
          <a:noFill/>
        </p:spPr>
        <p:txBody>
          <a:bodyPr anchor="b">
            <a:no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C1DAF2-4388-9875-BF8A-3F7287B390A6}"/>
              </a:ext>
            </a:extLst>
          </p:cNvPr>
          <p:cNvSpPr txBox="1"/>
          <p:nvPr/>
        </p:nvSpPr>
        <p:spPr>
          <a:xfrm>
            <a:off x="1961072" y="4001917"/>
            <a:ext cx="306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Athanasios Boulionis - 2025</a:t>
            </a:r>
          </a:p>
        </p:txBody>
      </p:sp>
    </p:spTree>
    <p:extLst>
      <p:ext uri="{BB962C8B-B14F-4D97-AF65-F5344CB8AC3E}">
        <p14:creationId xmlns:p14="http://schemas.microsoft.com/office/powerpoint/2010/main" val="375161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26" y="251419"/>
            <a:ext cx="4748647" cy="1108195"/>
          </a:xfrm>
          <a:noFill/>
        </p:spPr>
        <p:txBody>
          <a:bodyPr anchor="ctr">
            <a:noAutofit/>
          </a:bodyPr>
          <a:lstStyle/>
          <a:p>
            <a:r>
              <a:rPr lang="en-US" sz="4000" dirty="0"/>
              <a:t>System Overview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A7FF5-11CA-8F71-5951-B109939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AA686-DAE5-E440-A52E-7AFC9345387E}"/>
              </a:ext>
            </a:extLst>
          </p:cNvPr>
          <p:cNvSpPr txBox="1"/>
          <p:nvPr/>
        </p:nvSpPr>
        <p:spPr>
          <a:xfrm>
            <a:off x="7130221" y="1298488"/>
            <a:ext cx="47486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This project presents a decentralized multi-agent system for simulating and optimizing energy distribution and pricing in a dynamic market environment.</a:t>
            </a: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Key Agents: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Producers: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Solar, Wind, Conventional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Consumers: 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Household, EVs (follow load profiles, bid adaptively)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</a:rPr>
              <a:t>Broker: 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Matches bids/asks via double-auction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Support Agents: 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Weather (simulate weather conditions), Fault (inject disruptions), GUI (providing the Dashboard with information)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0D66A5-8ECD-E017-439B-0EA052F6F23D}"/>
              </a:ext>
            </a:extLst>
          </p:cNvPr>
          <p:cNvSpPr/>
          <p:nvPr/>
        </p:nvSpPr>
        <p:spPr>
          <a:xfrm>
            <a:off x="944410" y="1757091"/>
            <a:ext cx="1490472" cy="475488"/>
          </a:xfrm>
          <a:prstGeom prst="roundRect">
            <a:avLst/>
          </a:prstGeom>
          <a:solidFill>
            <a:srgbClr val="FEEC7E"/>
          </a:solidFill>
          <a:ln>
            <a:solidFill>
              <a:srgbClr val="D5D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Weather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079F4B-D5AA-4407-96CC-F903AC8C5F84}"/>
              </a:ext>
            </a:extLst>
          </p:cNvPr>
          <p:cNvSpPr/>
          <p:nvPr/>
        </p:nvSpPr>
        <p:spPr>
          <a:xfrm>
            <a:off x="437803" y="2661309"/>
            <a:ext cx="1198973" cy="378644"/>
          </a:xfrm>
          <a:prstGeom prst="roundRect">
            <a:avLst/>
          </a:prstGeom>
          <a:solidFill>
            <a:srgbClr val="9BF7F5"/>
          </a:solidFill>
          <a:ln>
            <a:solidFill>
              <a:srgbClr val="00D2A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Solar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070F52-4954-8DC9-4D44-8F3600FFE9CB}"/>
              </a:ext>
            </a:extLst>
          </p:cNvPr>
          <p:cNvSpPr/>
          <p:nvPr/>
        </p:nvSpPr>
        <p:spPr>
          <a:xfrm>
            <a:off x="1835396" y="2644685"/>
            <a:ext cx="1198973" cy="378644"/>
          </a:xfrm>
          <a:prstGeom prst="roundRect">
            <a:avLst/>
          </a:prstGeom>
          <a:solidFill>
            <a:schemeClr val="accent2"/>
          </a:solidFill>
          <a:ln>
            <a:solidFill>
              <a:srgbClr val="6F39C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Wind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BB8BE6-280C-85A9-F227-F048EF7CF37E}"/>
              </a:ext>
            </a:extLst>
          </p:cNvPr>
          <p:cNvSpPr/>
          <p:nvPr/>
        </p:nvSpPr>
        <p:spPr>
          <a:xfrm>
            <a:off x="3266042" y="2640945"/>
            <a:ext cx="1644286" cy="378644"/>
          </a:xfrm>
          <a:prstGeom prst="roundRect">
            <a:avLst/>
          </a:prstGeom>
          <a:solidFill>
            <a:srgbClr val="FF6969"/>
          </a:solidFill>
          <a:ln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Conventional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8374FFC-7E68-102A-5F0D-56B783A8F81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5400000">
            <a:off x="1149103" y="2120766"/>
            <a:ext cx="428730" cy="65235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3A7AC79-41EE-5DD2-FA14-81A69FF6DAD9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1856211" y="2066013"/>
            <a:ext cx="412106" cy="7452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423F2C8-9ED7-A496-7E25-7A26DC31171B}"/>
              </a:ext>
            </a:extLst>
          </p:cNvPr>
          <p:cNvSpPr/>
          <p:nvPr/>
        </p:nvSpPr>
        <p:spPr>
          <a:xfrm>
            <a:off x="1391039" y="3568442"/>
            <a:ext cx="2478496" cy="87782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Broker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21F006E-6816-69BF-EFF1-82F75F43D2C6}"/>
              </a:ext>
            </a:extLst>
          </p:cNvPr>
          <p:cNvSpPr/>
          <p:nvPr/>
        </p:nvSpPr>
        <p:spPr>
          <a:xfrm>
            <a:off x="3602972" y="4974755"/>
            <a:ext cx="1341674" cy="3786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Consumer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49308A6-6061-645D-E9BF-ADFD7509F238}"/>
              </a:ext>
            </a:extLst>
          </p:cNvPr>
          <p:cNvSpPr/>
          <p:nvPr/>
        </p:nvSpPr>
        <p:spPr>
          <a:xfrm>
            <a:off x="1993973" y="4974755"/>
            <a:ext cx="1307356" cy="3786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Consumer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4A8CE70-12F3-970C-A42B-192EFCD23C50}"/>
              </a:ext>
            </a:extLst>
          </p:cNvPr>
          <p:cNvSpPr/>
          <p:nvPr/>
        </p:nvSpPr>
        <p:spPr>
          <a:xfrm>
            <a:off x="348718" y="4974755"/>
            <a:ext cx="1340927" cy="37864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Consumer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A83857-118A-B979-22AC-846A03DDA88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37290" y="3039953"/>
            <a:ext cx="690926" cy="658368"/>
          </a:xfrm>
          <a:prstGeom prst="straightConnector1">
            <a:avLst/>
          </a:prstGeom>
          <a:ln w="19050" cap="flat" cmpd="sng" algn="ctr">
            <a:solidFill>
              <a:schemeClr val="tx2">
                <a:lumMod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CB517A-DEFE-CE35-1A7A-2B93A69FFE7C}"/>
              </a:ext>
            </a:extLst>
          </p:cNvPr>
          <p:cNvCxnSpPr>
            <a:cxnSpLocks/>
            <a:stCxn id="17" idx="2"/>
            <a:endCxn id="24" idx="7"/>
          </p:cNvCxnSpPr>
          <p:nvPr/>
        </p:nvCxnSpPr>
        <p:spPr>
          <a:xfrm flipH="1">
            <a:off x="3506568" y="3019589"/>
            <a:ext cx="581617" cy="677407"/>
          </a:xfrm>
          <a:prstGeom prst="straightConnector1">
            <a:avLst/>
          </a:prstGeom>
          <a:ln w="19050" cap="flat" cmpd="sng" algn="ctr">
            <a:solidFill>
              <a:schemeClr val="tx2">
                <a:lumMod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49E6E89-B3D3-C428-B04C-2D9758B06D8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434883" y="3023329"/>
            <a:ext cx="33052" cy="545113"/>
          </a:xfrm>
          <a:prstGeom prst="straightConnector1">
            <a:avLst/>
          </a:prstGeom>
          <a:ln w="19050" cap="flat" cmpd="sng" algn="ctr">
            <a:solidFill>
              <a:schemeClr val="tx2">
                <a:lumMod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74A34B2-7D2E-5D2A-2171-68FF5AD78248}"/>
              </a:ext>
            </a:extLst>
          </p:cNvPr>
          <p:cNvCxnSpPr>
            <a:cxnSpLocks/>
          </p:cNvCxnSpPr>
          <p:nvPr/>
        </p:nvCxnSpPr>
        <p:spPr>
          <a:xfrm flipH="1" flipV="1">
            <a:off x="932688" y="3058241"/>
            <a:ext cx="704088" cy="679634"/>
          </a:xfrm>
          <a:prstGeom prst="straightConnector1">
            <a:avLst/>
          </a:prstGeom>
          <a:ln>
            <a:solidFill>
              <a:srgbClr val="5D59F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6098AE-1BCF-2EEA-4A0B-0BFB467EA5D6}"/>
              </a:ext>
            </a:extLst>
          </p:cNvPr>
          <p:cNvCxnSpPr>
            <a:cxnSpLocks/>
          </p:cNvCxnSpPr>
          <p:nvPr/>
        </p:nvCxnSpPr>
        <p:spPr>
          <a:xfrm flipV="1">
            <a:off x="3438144" y="3021665"/>
            <a:ext cx="530352" cy="630936"/>
          </a:xfrm>
          <a:prstGeom prst="straightConnector1">
            <a:avLst/>
          </a:prstGeom>
          <a:ln>
            <a:solidFill>
              <a:srgbClr val="5D59F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829EB39-D0D5-8A52-ED2D-C1C25171839B}"/>
              </a:ext>
            </a:extLst>
          </p:cNvPr>
          <p:cNvCxnSpPr>
            <a:cxnSpLocks/>
          </p:cNvCxnSpPr>
          <p:nvPr/>
        </p:nvCxnSpPr>
        <p:spPr>
          <a:xfrm flipH="1" flipV="1">
            <a:off x="2350008" y="3012521"/>
            <a:ext cx="49100" cy="555921"/>
          </a:xfrm>
          <a:prstGeom prst="straightConnector1">
            <a:avLst/>
          </a:prstGeom>
          <a:ln>
            <a:solidFill>
              <a:srgbClr val="5D59F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3DF55E0-812F-D6FD-62F4-659C25E3A203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019182" y="4320113"/>
            <a:ext cx="709034" cy="654642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DF4CC8-8AD6-BFAD-CA57-8FBF2CCCF34D}"/>
              </a:ext>
            </a:extLst>
          </p:cNvPr>
          <p:cNvCxnSpPr>
            <a:stCxn id="26" idx="0"/>
            <a:endCxn id="24" idx="4"/>
          </p:cNvCxnSpPr>
          <p:nvPr/>
        </p:nvCxnSpPr>
        <p:spPr>
          <a:xfrm flipH="1" flipV="1">
            <a:off x="2630287" y="4446266"/>
            <a:ext cx="17364" cy="528489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3D1520D-258D-1CB4-AE1E-2F699A1B1BDA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3506568" y="4317712"/>
            <a:ext cx="767241" cy="657043"/>
          </a:xfrm>
          <a:prstGeom prst="straightConnector1">
            <a:avLst/>
          </a:prstGeom>
          <a:ln>
            <a:solidFill>
              <a:schemeClr val="tx2">
                <a:lumMod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C47DC60-7923-FEC8-1390-6C73AC579D6D}"/>
              </a:ext>
            </a:extLst>
          </p:cNvPr>
          <p:cNvCxnSpPr>
            <a:cxnSpLocks/>
          </p:cNvCxnSpPr>
          <p:nvPr/>
        </p:nvCxnSpPr>
        <p:spPr>
          <a:xfrm flipH="1">
            <a:off x="868680" y="4282988"/>
            <a:ext cx="750615" cy="691767"/>
          </a:xfrm>
          <a:prstGeom prst="straightConnector1">
            <a:avLst/>
          </a:prstGeom>
          <a:ln>
            <a:solidFill>
              <a:srgbClr val="5D59F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18E1873-00CD-16FA-D980-6FDF67025393}"/>
              </a:ext>
            </a:extLst>
          </p:cNvPr>
          <p:cNvCxnSpPr>
            <a:cxnSpLocks/>
          </p:cNvCxnSpPr>
          <p:nvPr/>
        </p:nvCxnSpPr>
        <p:spPr>
          <a:xfrm>
            <a:off x="2536664" y="4446266"/>
            <a:ext cx="14512" cy="532215"/>
          </a:xfrm>
          <a:prstGeom prst="straightConnector1">
            <a:avLst/>
          </a:prstGeom>
          <a:ln>
            <a:solidFill>
              <a:srgbClr val="5D59F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4B9C723-B046-D39F-C75F-67DCB7C62D90}"/>
              </a:ext>
            </a:extLst>
          </p:cNvPr>
          <p:cNvCxnSpPr>
            <a:cxnSpLocks/>
          </p:cNvCxnSpPr>
          <p:nvPr/>
        </p:nvCxnSpPr>
        <p:spPr>
          <a:xfrm>
            <a:off x="3602736" y="4292681"/>
            <a:ext cx="795528" cy="667512"/>
          </a:xfrm>
          <a:prstGeom prst="straightConnector1">
            <a:avLst/>
          </a:prstGeom>
          <a:ln>
            <a:solidFill>
              <a:srgbClr val="5D59F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F9EB593-2FEA-F344-8EF2-CBA437CEB06F}"/>
              </a:ext>
            </a:extLst>
          </p:cNvPr>
          <p:cNvSpPr/>
          <p:nvPr/>
        </p:nvSpPr>
        <p:spPr>
          <a:xfrm>
            <a:off x="3506568" y="1298488"/>
            <a:ext cx="1250277" cy="602591"/>
          </a:xfrm>
          <a:prstGeom prst="roundRect">
            <a:avLst/>
          </a:prstGeom>
          <a:solidFill>
            <a:srgbClr val="FBAF8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Fault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943E660-5497-A263-93F9-948E2ABB5ED7}"/>
              </a:ext>
            </a:extLst>
          </p:cNvPr>
          <p:cNvCxnSpPr>
            <a:stCxn id="87" idx="2"/>
            <a:endCxn id="11" idx="0"/>
          </p:cNvCxnSpPr>
          <p:nvPr/>
        </p:nvCxnSpPr>
        <p:spPr>
          <a:xfrm flipH="1">
            <a:off x="1037290" y="1901079"/>
            <a:ext cx="3094417" cy="7602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E5F9F7D-1206-39B9-AD5E-C937E816B96C}"/>
              </a:ext>
            </a:extLst>
          </p:cNvPr>
          <p:cNvCxnSpPr>
            <a:cxnSpLocks/>
            <a:stCxn id="87" idx="2"/>
            <a:endCxn id="16" idx="0"/>
          </p:cNvCxnSpPr>
          <p:nvPr/>
        </p:nvCxnSpPr>
        <p:spPr>
          <a:xfrm flipH="1">
            <a:off x="2434883" y="1901079"/>
            <a:ext cx="1696824" cy="743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89E3291-9A0E-9B24-2202-81C2778B1181}"/>
              </a:ext>
            </a:extLst>
          </p:cNvPr>
          <p:cNvCxnSpPr>
            <a:cxnSpLocks/>
            <a:stCxn id="87" idx="2"/>
            <a:endCxn id="17" idx="0"/>
          </p:cNvCxnSpPr>
          <p:nvPr/>
        </p:nvCxnSpPr>
        <p:spPr>
          <a:xfrm flipH="1">
            <a:off x="4088185" y="1901079"/>
            <a:ext cx="43522" cy="739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613B8C0-CCC0-BE5D-01F3-B907D7DBB7A3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3869535" y="3997172"/>
            <a:ext cx="1525424" cy="1018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2724462E-A474-99ED-150C-6D994736EB01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910328" y="2830267"/>
            <a:ext cx="484631" cy="1166905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DA4B29BA-D3F3-E4DF-2E22-55B28D1C746E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944646" y="3997172"/>
            <a:ext cx="450313" cy="116690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6EF348E0-A69D-591A-1AFF-BBE3C7747F6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301329" y="5161361"/>
            <a:ext cx="292263" cy="2716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96CD7B1C-A6DF-19A9-613F-C04B65613F64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1689645" y="5161361"/>
            <a:ext cx="303747" cy="2716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55D81C69-DD07-AEE6-AB2C-5365B18F52A7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3034369" y="2830267"/>
            <a:ext cx="231673" cy="374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B23F43F9-E1D6-C55D-5993-62AA4A30DD0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636776" y="2847929"/>
            <a:ext cx="201168" cy="2702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ACD17A37-1E69-21EE-302B-8ECB6400FA99}"/>
              </a:ext>
            </a:extLst>
          </p:cNvPr>
          <p:cNvCxnSpPr>
            <a:cxnSpLocks/>
            <a:stCxn id="87" idx="3"/>
          </p:cNvCxnSpPr>
          <p:nvPr/>
        </p:nvCxnSpPr>
        <p:spPr>
          <a:xfrm>
            <a:off x="4756845" y="1599784"/>
            <a:ext cx="1332583" cy="2153242"/>
          </a:xfrm>
          <a:prstGeom prst="curvedConnector3">
            <a:avLst>
              <a:gd name="adj1" fmla="val 89113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CBD78617-9E05-0112-F2A2-0B4095F276A4}"/>
              </a:ext>
            </a:extLst>
          </p:cNvPr>
          <p:cNvCxnSpPr>
            <a:cxnSpLocks/>
            <a:stCxn id="8" idx="3"/>
            <a:endCxn id="87" idx="1"/>
          </p:cNvCxnSpPr>
          <p:nvPr/>
        </p:nvCxnSpPr>
        <p:spPr>
          <a:xfrm flipV="1">
            <a:off x="2434882" y="1599784"/>
            <a:ext cx="1071686" cy="395051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7D6D0A37-3935-888F-56B8-8178318CFE8A}"/>
              </a:ext>
            </a:extLst>
          </p:cNvPr>
          <p:cNvSpPr/>
          <p:nvPr/>
        </p:nvSpPr>
        <p:spPr>
          <a:xfrm>
            <a:off x="5410877" y="2640945"/>
            <a:ext cx="1504547" cy="2692090"/>
          </a:xfrm>
          <a:prstGeom prst="roundRect">
            <a:avLst/>
          </a:prstGeom>
          <a:solidFill>
            <a:srgbClr val="12EE9A"/>
          </a:solidFill>
          <a:ln>
            <a:solidFill>
              <a:srgbClr val="008E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01850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255D66-B92A-3F33-C573-A64577E9D114}"/>
              </a:ext>
            </a:extLst>
          </p:cNvPr>
          <p:cNvSpPr txBox="1"/>
          <p:nvPr/>
        </p:nvSpPr>
        <p:spPr>
          <a:xfrm>
            <a:off x="3144577" y="554297"/>
            <a:ext cx="63077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Adaptive Agent Strategies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2B804-DB20-77FD-889D-3738035FC1C4}"/>
              </a:ext>
            </a:extLst>
          </p:cNvPr>
          <p:cNvSpPr txBox="1"/>
          <p:nvPr/>
        </p:nvSpPr>
        <p:spPr>
          <a:xfrm>
            <a:off x="199359" y="1860736"/>
            <a:ext cx="389417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Producers: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Solar/Wind: </a:t>
            </a:r>
            <a:r>
              <a:rPr lang="en-US" sz="2000" dirty="0">
                <a:solidFill>
                  <a:srgbClr val="0066CC"/>
                </a:solidFill>
              </a:rPr>
              <a:t>Generation depends on weather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Pricing: </a:t>
            </a:r>
            <a:r>
              <a:rPr lang="en-US" sz="2000" dirty="0">
                <a:solidFill>
                  <a:srgbClr val="0066CC"/>
                </a:solidFill>
              </a:rPr>
              <a:t>Adjust margin using market feedback:</a:t>
            </a:r>
            <a:br>
              <a:rPr lang="en-US" sz="2000" dirty="0">
                <a:solidFill>
                  <a:srgbClr val="0066CC"/>
                </a:solidFill>
              </a:rPr>
            </a:br>
            <a:r>
              <a:rPr lang="en-US" sz="2000" b="1" dirty="0">
                <a:solidFill>
                  <a:srgbClr val="0066CC"/>
                </a:solidFill>
              </a:rPr>
              <a:t>Acceptance: </a:t>
            </a:r>
            <a:r>
              <a:rPr lang="en-US" sz="2000" dirty="0">
                <a:solidFill>
                  <a:srgbClr val="0066CC"/>
                </a:solidFill>
              </a:rPr>
              <a:t>Increase price.</a:t>
            </a:r>
            <a:br>
              <a:rPr lang="en-US" sz="2000" dirty="0">
                <a:solidFill>
                  <a:srgbClr val="0066CC"/>
                </a:solidFill>
              </a:rPr>
            </a:br>
            <a:r>
              <a:rPr lang="en-US" sz="2000" b="1" dirty="0">
                <a:solidFill>
                  <a:srgbClr val="0066CC"/>
                </a:solidFill>
              </a:rPr>
              <a:t>Rejection: </a:t>
            </a:r>
            <a:r>
              <a:rPr lang="en-US" sz="2000" dirty="0">
                <a:solidFill>
                  <a:srgbClr val="0066CC"/>
                </a:solidFill>
              </a:rPr>
              <a:t>Decrease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Battery Logic: </a:t>
            </a:r>
            <a:r>
              <a:rPr lang="en-US" sz="2000" dirty="0">
                <a:solidFill>
                  <a:srgbClr val="0066CC"/>
                </a:solidFill>
              </a:rPr>
              <a:t>Store extra energy, avoid producing excess energy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4D07C3-1556-4E6A-1787-A6D7BE63FB80}"/>
              </a:ext>
            </a:extLst>
          </p:cNvPr>
          <p:cNvSpPr txBox="1"/>
          <p:nvPr/>
        </p:nvSpPr>
        <p:spPr>
          <a:xfrm>
            <a:off x="8098467" y="1860736"/>
            <a:ext cx="3894176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Consumers: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Load Profile: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Follow 24-hour demand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Pricing: </a:t>
            </a:r>
            <a:r>
              <a:rPr lang="en-US" sz="2000" dirty="0">
                <a:solidFill>
                  <a:schemeClr val="accent1"/>
                </a:solidFill>
              </a:rPr>
              <a:t>Adjust margin using market feedback: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b="1" dirty="0">
                <a:solidFill>
                  <a:schemeClr val="accent1"/>
                </a:solidFill>
              </a:rPr>
              <a:t>Acceptance: </a:t>
            </a:r>
            <a:r>
              <a:rPr lang="en-US" sz="2000" dirty="0">
                <a:solidFill>
                  <a:schemeClr val="accent1"/>
                </a:solidFill>
              </a:rPr>
              <a:t>Decrease price.</a:t>
            </a:r>
            <a:br>
              <a:rPr lang="en-US" sz="2000" dirty="0">
                <a:solidFill>
                  <a:schemeClr val="accent1"/>
                </a:solidFill>
              </a:rPr>
            </a:br>
            <a:r>
              <a:rPr lang="en-US" sz="2000" b="1" dirty="0">
                <a:solidFill>
                  <a:schemeClr val="accent1"/>
                </a:solidFill>
              </a:rPr>
              <a:t>Rejection:</a:t>
            </a:r>
            <a:r>
              <a:rPr lang="en-US" sz="2000" dirty="0">
                <a:solidFill>
                  <a:schemeClr val="accent1"/>
                </a:solidFill>
              </a:rPr>
              <a:t> Increase price.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7030A0"/>
                </a:solidFill>
              </a:rPr>
              <a:t>Backlog: </a:t>
            </a:r>
            <a:r>
              <a:rPr lang="en-US" sz="2000" dirty="0">
                <a:solidFill>
                  <a:schemeClr val="accent1"/>
                </a:solidFill>
              </a:rPr>
              <a:t>Carry unmet demand forward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DBA46-488D-4E79-822A-04EA0C69DA14}"/>
              </a:ext>
            </a:extLst>
          </p:cNvPr>
          <p:cNvSpPr txBox="1"/>
          <p:nvPr/>
        </p:nvSpPr>
        <p:spPr>
          <a:xfrm>
            <a:off x="4315491" y="1860736"/>
            <a:ext cx="321369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Broker:</a:t>
            </a:r>
          </a:p>
          <a:p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00000"/>
                </a:solidFill>
              </a:rPr>
              <a:t>Matching Engine:</a:t>
            </a:r>
            <a:r>
              <a:rPr lang="en-US" sz="1800" b="1" dirty="0">
                <a:solidFill>
                  <a:srgbClr val="800000"/>
                </a:solidFill>
              </a:rPr>
              <a:t> </a:t>
            </a:r>
            <a:r>
              <a:rPr lang="en-US" sz="1800" dirty="0">
                <a:solidFill>
                  <a:srgbClr val="CC0000"/>
                </a:solidFill>
              </a:rPr>
              <a:t>Price-time priority (highest bid vs lowest ask).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800000"/>
                </a:solidFill>
              </a:rPr>
              <a:t>Price Broadcast: </a:t>
            </a:r>
            <a:r>
              <a:rPr lang="en-US" sz="1800" dirty="0">
                <a:solidFill>
                  <a:srgbClr val="CC0000"/>
                </a:solidFill>
              </a:rPr>
              <a:t>Update market clearing price after a trade.</a:t>
            </a:r>
          </a:p>
          <a:p>
            <a:endParaRPr lang="en-US" sz="1800" dirty="0">
              <a:solidFill>
                <a:schemeClr val="accent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01EB5C-2A42-44C3-F742-217338968FCE}"/>
              </a:ext>
            </a:extLst>
          </p:cNvPr>
          <p:cNvCxnSpPr>
            <a:cxnSpLocks/>
          </p:cNvCxnSpPr>
          <p:nvPr/>
        </p:nvCxnSpPr>
        <p:spPr>
          <a:xfrm>
            <a:off x="1998921" y="2073348"/>
            <a:ext cx="2094614" cy="0"/>
          </a:xfrm>
          <a:prstGeom prst="straightConnector1">
            <a:avLst/>
          </a:prstGeom>
          <a:ln w="19050" cap="flat" cmpd="sng" algn="ctr">
            <a:solidFill>
              <a:srgbClr val="787C88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5502F3-1905-3536-263D-1890C4CCDE48}"/>
              </a:ext>
            </a:extLst>
          </p:cNvPr>
          <p:cNvCxnSpPr>
            <a:cxnSpLocks/>
          </p:cNvCxnSpPr>
          <p:nvPr/>
        </p:nvCxnSpPr>
        <p:spPr>
          <a:xfrm>
            <a:off x="5624623" y="2073348"/>
            <a:ext cx="2222205" cy="0"/>
          </a:xfrm>
          <a:prstGeom prst="straightConnector1">
            <a:avLst/>
          </a:prstGeom>
          <a:ln w="19050" cap="flat" cmpd="sng" algn="ctr">
            <a:solidFill>
              <a:srgbClr val="787C88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CE777C-797E-2452-87EE-EAB2B1C2ECA2}"/>
              </a:ext>
            </a:extLst>
          </p:cNvPr>
          <p:cNvCxnSpPr>
            <a:cxnSpLocks/>
          </p:cNvCxnSpPr>
          <p:nvPr/>
        </p:nvCxnSpPr>
        <p:spPr>
          <a:xfrm flipV="1">
            <a:off x="8263467" y="4152899"/>
            <a:ext cx="135466" cy="152400"/>
          </a:xfrm>
          <a:prstGeom prst="straightConnector1">
            <a:avLst/>
          </a:prstGeom>
          <a:ln>
            <a:solidFill>
              <a:srgbClr val="008E4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6A95BC-758E-B724-6665-94666BDEE39E}"/>
              </a:ext>
            </a:extLst>
          </p:cNvPr>
          <p:cNvCxnSpPr>
            <a:cxnSpLocks/>
          </p:cNvCxnSpPr>
          <p:nvPr/>
        </p:nvCxnSpPr>
        <p:spPr>
          <a:xfrm>
            <a:off x="8263467" y="3839632"/>
            <a:ext cx="135466" cy="177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089D64-1FE5-D8AB-E379-F559E4626396}"/>
              </a:ext>
            </a:extLst>
          </p:cNvPr>
          <p:cNvCxnSpPr>
            <a:cxnSpLocks/>
          </p:cNvCxnSpPr>
          <p:nvPr/>
        </p:nvCxnSpPr>
        <p:spPr>
          <a:xfrm flipV="1">
            <a:off x="383263" y="4150869"/>
            <a:ext cx="135466" cy="152400"/>
          </a:xfrm>
          <a:prstGeom prst="straightConnector1">
            <a:avLst/>
          </a:prstGeom>
          <a:ln>
            <a:solidFill>
              <a:srgbClr val="008E4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8E51CC-F17B-136B-4EF1-C6739172F771}"/>
              </a:ext>
            </a:extLst>
          </p:cNvPr>
          <p:cNvCxnSpPr>
            <a:cxnSpLocks/>
          </p:cNvCxnSpPr>
          <p:nvPr/>
        </p:nvCxnSpPr>
        <p:spPr>
          <a:xfrm>
            <a:off x="386707" y="4462106"/>
            <a:ext cx="135466" cy="1778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53633-854E-0ADF-D0B7-B3A45B3B0D84}"/>
              </a:ext>
            </a:extLst>
          </p:cNvPr>
          <p:cNvSpPr txBox="1"/>
          <p:nvPr/>
        </p:nvSpPr>
        <p:spPr>
          <a:xfrm>
            <a:off x="3590613" y="514176"/>
            <a:ext cx="5478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25000"/>
                  </a:schemeClr>
                </a:solidFill>
              </a:rPr>
              <a:t>Real-World Dynamics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03EB2D-AFB3-50E3-97D8-35F5822191EB}"/>
              </a:ext>
            </a:extLst>
          </p:cNvPr>
          <p:cNvSpPr txBox="1"/>
          <p:nvPr/>
        </p:nvSpPr>
        <p:spPr>
          <a:xfrm>
            <a:off x="700151" y="1463952"/>
            <a:ext cx="480591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Weather Agent: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Simulates weather conditions by generating weather and time-of-day tokens that affect the production of renewable energy sources.</a:t>
            </a:r>
            <a:endParaRPr lang="el-GR" sz="20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473B16-286B-C069-2221-F1F247AE9B4C}"/>
              </a:ext>
            </a:extLst>
          </p:cNvPr>
          <p:cNvSpPr/>
          <p:nvPr/>
        </p:nvSpPr>
        <p:spPr>
          <a:xfrm>
            <a:off x="232029" y="4041055"/>
            <a:ext cx="1671200" cy="63263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Weather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E8A3846-0BF9-4E29-708D-DE96E2C0F811}"/>
              </a:ext>
            </a:extLst>
          </p:cNvPr>
          <p:cNvSpPr/>
          <p:nvPr/>
        </p:nvSpPr>
        <p:spPr>
          <a:xfrm>
            <a:off x="2615608" y="3320701"/>
            <a:ext cx="975007" cy="552893"/>
          </a:xfrm>
          <a:prstGeom prst="flowChartConnector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6FD4545-8B17-8B73-F686-1F402E33280D}"/>
              </a:ext>
            </a:extLst>
          </p:cNvPr>
          <p:cNvSpPr/>
          <p:nvPr/>
        </p:nvSpPr>
        <p:spPr>
          <a:xfrm>
            <a:off x="2615609" y="4080928"/>
            <a:ext cx="975006" cy="552893"/>
          </a:xfrm>
          <a:prstGeom prst="flowChartConnector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Wind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70D5AAF-5E54-2583-2884-1461446CC218}"/>
              </a:ext>
            </a:extLst>
          </p:cNvPr>
          <p:cNvSpPr/>
          <p:nvPr/>
        </p:nvSpPr>
        <p:spPr>
          <a:xfrm>
            <a:off x="2615608" y="4841155"/>
            <a:ext cx="975005" cy="552893"/>
          </a:xfrm>
          <a:prstGeom prst="flowChartConnector">
            <a:avLst/>
          </a:prstGeom>
          <a:solidFill>
            <a:srgbClr val="FBAB6F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53ED657-8108-E80A-F5EE-C3297423F214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1903229" y="3597148"/>
            <a:ext cx="712379" cy="760226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5704A47-08A0-5AC5-1A24-372C793DA196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>
            <a:off x="1903229" y="4357374"/>
            <a:ext cx="712380" cy="1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BB9659D-3742-A397-1B70-85B500A70FAA}"/>
              </a:ext>
            </a:extLst>
          </p:cNvPr>
          <p:cNvCxnSpPr>
            <a:cxnSpLocks/>
            <a:stCxn id="11" idx="3"/>
            <a:endCxn id="14" idx="2"/>
          </p:cNvCxnSpPr>
          <p:nvPr/>
        </p:nvCxnSpPr>
        <p:spPr>
          <a:xfrm>
            <a:off x="1903229" y="4357374"/>
            <a:ext cx="712379" cy="760228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2682D5-22D1-0F24-1CA9-15F8F92C8552}"/>
              </a:ext>
            </a:extLst>
          </p:cNvPr>
          <p:cNvSpPr txBox="1"/>
          <p:nvPr/>
        </p:nvSpPr>
        <p:spPr>
          <a:xfrm>
            <a:off x="3590613" y="3429000"/>
            <a:ext cx="241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DB5DD"/>
                </a:solidFill>
              </a:rPr>
              <a:t>“SUNNY” or “CLOUDY”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595C9B-2FAD-EEB2-AEF4-942B235767FA}"/>
              </a:ext>
            </a:extLst>
          </p:cNvPr>
          <p:cNvSpPr txBox="1"/>
          <p:nvPr/>
        </p:nvSpPr>
        <p:spPr>
          <a:xfrm>
            <a:off x="3670473" y="4188096"/>
            <a:ext cx="241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accent1"/>
                </a:solidFill>
              </a:rPr>
              <a:t>“WINDY” or “CALM”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01354C-4251-61F2-C640-517446D58118}"/>
              </a:ext>
            </a:extLst>
          </p:cNvPr>
          <p:cNvSpPr txBox="1"/>
          <p:nvPr/>
        </p:nvSpPr>
        <p:spPr>
          <a:xfrm>
            <a:off x="3679218" y="4948324"/>
            <a:ext cx="241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FBAB6F"/>
                </a:solidFill>
              </a:rPr>
              <a:t>“DAY” or “NIGHT”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A7063A-C754-42C5-0F6D-470232E21318}"/>
              </a:ext>
            </a:extLst>
          </p:cNvPr>
          <p:cNvSpPr txBox="1"/>
          <p:nvPr/>
        </p:nvSpPr>
        <p:spPr>
          <a:xfrm>
            <a:off x="6221821" y="1463952"/>
            <a:ext cx="506375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Fault Agent: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Simulates disruptions in producer agents (e.g., outages) by injecting fault messages into randomly selected victims and disables them for a specific duration.</a:t>
            </a:r>
            <a:endParaRPr lang="el-GR" sz="20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BD81EDD-F7F4-5B51-2988-60DD7220A6F9}"/>
              </a:ext>
            </a:extLst>
          </p:cNvPr>
          <p:cNvSpPr/>
          <p:nvPr/>
        </p:nvSpPr>
        <p:spPr>
          <a:xfrm>
            <a:off x="6221821" y="4080928"/>
            <a:ext cx="1371371" cy="592764"/>
          </a:xfrm>
          <a:prstGeom prst="roundRect">
            <a:avLst/>
          </a:prstGeom>
          <a:solidFill>
            <a:srgbClr val="FBAF8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Fault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3839121-AE66-3666-37AC-F0DDD42E7BC2}"/>
              </a:ext>
            </a:extLst>
          </p:cNvPr>
          <p:cNvSpPr/>
          <p:nvPr/>
        </p:nvSpPr>
        <p:spPr>
          <a:xfrm>
            <a:off x="9829803" y="4080928"/>
            <a:ext cx="1662046" cy="592764"/>
          </a:xfrm>
          <a:prstGeom prst="roundRect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rgbClr val="FF5757"/>
                </a:solidFill>
              </a:rPr>
              <a:t>Victim Agent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9AEFE03-ECA5-8536-3CB1-4BDFC853F649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>
            <a:off x="7593192" y="4377310"/>
            <a:ext cx="223661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1A94D7C-90CF-43F2-1C13-52B098F7033E}"/>
              </a:ext>
            </a:extLst>
          </p:cNvPr>
          <p:cNvSpPr txBox="1"/>
          <p:nvPr/>
        </p:nvSpPr>
        <p:spPr>
          <a:xfrm>
            <a:off x="7840126" y="4034207"/>
            <a:ext cx="1670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Random selection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10A652-707F-A86E-0738-6380F6DF1220}"/>
              </a:ext>
            </a:extLst>
          </p:cNvPr>
          <p:cNvSpPr txBox="1"/>
          <p:nvPr/>
        </p:nvSpPr>
        <p:spPr>
          <a:xfrm>
            <a:off x="7796332" y="4429711"/>
            <a:ext cx="1758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“</a:t>
            </a:r>
            <a:r>
              <a:rPr lang="en-US" sz="1400" b="1" i="1" dirty="0">
                <a:solidFill>
                  <a:schemeClr val="tx2">
                    <a:lumMod val="50000"/>
                  </a:schemeClr>
                </a:solidFill>
              </a:rPr>
              <a:t>Duration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” 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b="1" dirty="0">
                <a:solidFill>
                  <a:srgbClr val="800000"/>
                </a:solidFill>
              </a:rPr>
              <a:t>x</a:t>
            </a:r>
            <a:r>
              <a:rPr lang="en-US" sz="1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400" b="1" i="1" dirty="0"/>
              <a:t>ticks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E603A1-A9AE-CB35-D0EA-1855F56C678F}"/>
              </a:ext>
            </a:extLst>
          </p:cNvPr>
          <p:cNvCxnSpPr>
            <a:cxnSpLocks/>
          </p:cNvCxnSpPr>
          <p:nvPr/>
        </p:nvCxnSpPr>
        <p:spPr>
          <a:xfrm flipV="1">
            <a:off x="9873597" y="3701278"/>
            <a:ext cx="1618252" cy="128095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39E6080-E7F0-678F-65B9-B64B99BDF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5D3220-2B05-5485-8DA0-3E9F3122C85F}"/>
              </a:ext>
            </a:extLst>
          </p:cNvPr>
          <p:cNvSpPr txBox="1"/>
          <p:nvPr/>
        </p:nvSpPr>
        <p:spPr>
          <a:xfrm>
            <a:off x="4058979" y="398743"/>
            <a:ext cx="4074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25000"/>
                  </a:schemeClr>
                </a:solidFill>
              </a:rPr>
              <a:t>Producer Agents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5E5A95-C142-656E-CC14-89A037B5E869}"/>
              </a:ext>
            </a:extLst>
          </p:cNvPr>
          <p:cNvSpPr/>
          <p:nvPr/>
        </p:nvSpPr>
        <p:spPr>
          <a:xfrm>
            <a:off x="956925" y="1160591"/>
            <a:ext cx="2424224" cy="786809"/>
          </a:xfrm>
          <a:prstGeom prst="roundRect">
            <a:avLst/>
          </a:prstGeom>
          <a:solidFill>
            <a:srgbClr val="9FF9F7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Solar Agent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E7297-DC9F-4634-C91D-F68C6B459979}"/>
              </a:ext>
            </a:extLst>
          </p:cNvPr>
          <p:cNvSpPr txBox="1"/>
          <p:nvPr/>
        </p:nvSpPr>
        <p:spPr>
          <a:xfrm>
            <a:off x="305686" y="2590318"/>
            <a:ext cx="37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5081"/>
                </a:solidFill>
              </a:rPr>
              <a:t>Adjusts energy production based on sun and time tokens.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2655B4-62F8-2790-93EF-39700356B324}"/>
              </a:ext>
            </a:extLst>
          </p:cNvPr>
          <p:cNvSpPr txBox="1"/>
          <p:nvPr/>
        </p:nvSpPr>
        <p:spPr>
          <a:xfrm>
            <a:off x="374707" y="323307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“SUNNY”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182E76-7259-77AE-6B11-97D205693B47}"/>
              </a:ext>
            </a:extLst>
          </p:cNvPr>
          <p:cNvSpPr txBox="1"/>
          <p:nvPr/>
        </p:nvSpPr>
        <p:spPr>
          <a:xfrm>
            <a:off x="1506748" y="3255023"/>
            <a:ext cx="126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AC2FE"/>
                </a:solidFill>
              </a:rPr>
              <a:t>“CLOUDY”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00BDC0-96BA-C46B-9E0F-906117755447}"/>
              </a:ext>
            </a:extLst>
          </p:cNvPr>
          <p:cNvSpPr txBox="1"/>
          <p:nvPr/>
        </p:nvSpPr>
        <p:spPr>
          <a:xfrm>
            <a:off x="2773184" y="3255023"/>
            <a:ext cx="105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“NIGHT”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6165A5-A1BB-6FB0-CDF3-08CE5D27D9E4}"/>
              </a:ext>
            </a:extLst>
          </p:cNvPr>
          <p:cNvSpPr txBox="1"/>
          <p:nvPr/>
        </p:nvSpPr>
        <p:spPr>
          <a:xfrm>
            <a:off x="567869" y="3510069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A17043-55C7-77A0-2953-0D00525A0A29}"/>
              </a:ext>
            </a:extLst>
          </p:cNvPr>
          <p:cNvSpPr txBox="1"/>
          <p:nvPr/>
        </p:nvSpPr>
        <p:spPr>
          <a:xfrm>
            <a:off x="1871189" y="351006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EB1A45-476C-38C5-02E6-A73C672457F3}"/>
              </a:ext>
            </a:extLst>
          </p:cNvPr>
          <p:cNvSpPr txBox="1"/>
          <p:nvPr/>
        </p:nvSpPr>
        <p:spPr>
          <a:xfrm>
            <a:off x="3051078" y="3510069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5D263-E768-2B9A-1BA6-950C15D93C92}"/>
              </a:ext>
            </a:extLst>
          </p:cNvPr>
          <p:cNvSpPr txBox="1"/>
          <p:nvPr/>
        </p:nvSpPr>
        <p:spPr>
          <a:xfrm>
            <a:off x="455769" y="3923669"/>
            <a:ext cx="3453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5081"/>
                </a:solidFill>
              </a:rPr>
              <a:t>Manages battery storage to avoid waste.</a:t>
            </a:r>
            <a:br>
              <a:rPr lang="en-US" dirty="0">
                <a:solidFill>
                  <a:srgbClr val="095081"/>
                </a:solidFill>
              </a:rPr>
            </a:br>
            <a:endParaRPr lang="en-US" dirty="0">
              <a:solidFill>
                <a:srgbClr val="0950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5081"/>
                </a:solidFill>
              </a:rPr>
              <a:t>Submits adaptive sell orders with dynamic pricing.</a:t>
            </a:r>
            <a:br>
              <a:rPr lang="en-US" dirty="0">
                <a:solidFill>
                  <a:srgbClr val="095081"/>
                </a:solidFill>
              </a:rPr>
            </a:br>
            <a:endParaRPr lang="en-US" dirty="0">
              <a:solidFill>
                <a:srgbClr val="09508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5081"/>
                </a:solidFill>
              </a:rPr>
              <a:t>Fault recovery.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A789DF-BF59-37D8-926C-FE0C6247A24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169037" y="1947400"/>
            <a:ext cx="13296" cy="642918"/>
          </a:xfrm>
          <a:prstGeom prst="line">
            <a:avLst/>
          </a:prstGeom>
          <a:ln w="19050" cap="flat" cmpd="sng" algn="ctr">
            <a:solidFill>
              <a:schemeClr val="accent5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25F2A10-B717-3D87-E2C7-17D9168297E8}"/>
              </a:ext>
            </a:extLst>
          </p:cNvPr>
          <p:cNvSpPr/>
          <p:nvPr/>
        </p:nvSpPr>
        <p:spPr>
          <a:xfrm>
            <a:off x="2109601" y="2470756"/>
            <a:ext cx="118872" cy="119562"/>
          </a:xfrm>
          <a:prstGeom prst="ellipse">
            <a:avLst/>
          </a:prstGeom>
          <a:solidFill>
            <a:srgbClr val="9FF9F7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9729CAF-1AE9-821F-DE35-1C026ADED53F}"/>
              </a:ext>
            </a:extLst>
          </p:cNvPr>
          <p:cNvSpPr/>
          <p:nvPr/>
        </p:nvSpPr>
        <p:spPr>
          <a:xfrm>
            <a:off x="4736809" y="1175719"/>
            <a:ext cx="2424224" cy="786809"/>
          </a:xfrm>
          <a:prstGeom prst="roundRect">
            <a:avLst/>
          </a:prstGeom>
          <a:solidFill>
            <a:srgbClr val="D3BAF8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Wind Agent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DD6C2A-A4E9-051A-9BDE-2D0D94CAD81D}"/>
              </a:ext>
            </a:extLst>
          </p:cNvPr>
          <p:cNvSpPr txBox="1"/>
          <p:nvPr/>
        </p:nvSpPr>
        <p:spPr>
          <a:xfrm>
            <a:off x="4085570" y="2605446"/>
            <a:ext cx="37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10082"/>
                </a:solidFill>
              </a:rPr>
              <a:t>Adjusts energy production based on wind tokens.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33C4FB-58F0-E898-F073-F63BB9BA9512}"/>
              </a:ext>
            </a:extLst>
          </p:cNvPr>
          <p:cNvSpPr txBox="1"/>
          <p:nvPr/>
        </p:nvSpPr>
        <p:spPr>
          <a:xfrm>
            <a:off x="4862318" y="3238504"/>
            <a:ext cx="109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4A3F5"/>
                </a:solidFill>
              </a:rPr>
              <a:t>“WINDY”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FCE728-CA0E-AEC3-76B6-2F73FEE4450B}"/>
              </a:ext>
            </a:extLst>
          </p:cNvPr>
          <p:cNvSpPr txBox="1"/>
          <p:nvPr/>
        </p:nvSpPr>
        <p:spPr>
          <a:xfrm>
            <a:off x="6221877" y="3238504"/>
            <a:ext cx="98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AC2FE"/>
                </a:solidFill>
              </a:rPr>
              <a:t>“CALM”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A27487-3333-D6B7-A83E-7380B14D2B37}"/>
              </a:ext>
            </a:extLst>
          </p:cNvPr>
          <p:cNvSpPr txBox="1"/>
          <p:nvPr/>
        </p:nvSpPr>
        <p:spPr>
          <a:xfrm>
            <a:off x="5039257" y="3500375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04AA69-6200-67DD-0429-6535AD111B42}"/>
              </a:ext>
            </a:extLst>
          </p:cNvPr>
          <p:cNvSpPr txBox="1"/>
          <p:nvPr/>
        </p:nvSpPr>
        <p:spPr>
          <a:xfrm>
            <a:off x="6403946" y="350037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B943A1-C4F6-E5DA-8E8C-31D634D4DD20}"/>
              </a:ext>
            </a:extLst>
          </p:cNvPr>
          <p:cNvSpPr txBox="1"/>
          <p:nvPr/>
        </p:nvSpPr>
        <p:spPr>
          <a:xfrm>
            <a:off x="4235653" y="3938797"/>
            <a:ext cx="3453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10082"/>
                </a:solidFill>
              </a:rPr>
              <a:t>Manages battery storage to avoid waste.</a:t>
            </a:r>
            <a:br>
              <a:rPr lang="en-US" dirty="0"/>
            </a:br>
            <a:endParaRPr lang="en-US" dirty="0">
              <a:solidFill>
                <a:srgbClr val="41008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10082"/>
                </a:solidFill>
              </a:rPr>
              <a:t>Submits adaptive sell orders with dynamic pricing.</a:t>
            </a:r>
            <a:br>
              <a:rPr lang="en-US" dirty="0"/>
            </a:br>
            <a:endParaRPr lang="en-US" dirty="0">
              <a:solidFill>
                <a:srgbClr val="41008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10082"/>
                </a:solidFill>
              </a:rPr>
              <a:t>Fault recovery.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993451D-56C5-05D5-2972-ADD20F742D9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5948921" y="1962528"/>
            <a:ext cx="13296" cy="642918"/>
          </a:xfrm>
          <a:prstGeom prst="line">
            <a:avLst/>
          </a:prstGeom>
          <a:ln w="19050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234F1AA-02D2-37C2-A47F-A709BB78C167}"/>
              </a:ext>
            </a:extLst>
          </p:cNvPr>
          <p:cNvSpPr/>
          <p:nvPr/>
        </p:nvSpPr>
        <p:spPr>
          <a:xfrm>
            <a:off x="5889485" y="2485884"/>
            <a:ext cx="118872" cy="119562"/>
          </a:xfrm>
          <a:prstGeom prst="ellipse">
            <a:avLst/>
          </a:prstGeom>
          <a:solidFill>
            <a:srgbClr val="C4A3F5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A2E62D5-3E9E-6148-E1F7-854731ED26F8}"/>
              </a:ext>
            </a:extLst>
          </p:cNvPr>
          <p:cNvSpPr/>
          <p:nvPr/>
        </p:nvSpPr>
        <p:spPr>
          <a:xfrm>
            <a:off x="8594616" y="1160591"/>
            <a:ext cx="2424224" cy="786809"/>
          </a:xfrm>
          <a:prstGeom prst="roundRect">
            <a:avLst/>
          </a:prstGeom>
          <a:solidFill>
            <a:srgbClr val="FF8F8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Conventional Agent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750FEB-D744-51D3-E1D2-041C671C8B3F}"/>
              </a:ext>
            </a:extLst>
          </p:cNvPr>
          <p:cNvSpPr txBox="1"/>
          <p:nvPr/>
        </p:nvSpPr>
        <p:spPr>
          <a:xfrm>
            <a:off x="7943377" y="2590318"/>
            <a:ext cx="375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80023"/>
                </a:solidFill>
              </a:rPr>
              <a:t>Acts as a backup power with infinite supply.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B5D2B9-E7B5-23BF-4E08-16EB573229D7}"/>
              </a:ext>
            </a:extLst>
          </p:cNvPr>
          <p:cNvSpPr txBox="1"/>
          <p:nvPr/>
        </p:nvSpPr>
        <p:spPr>
          <a:xfrm>
            <a:off x="7943377" y="3031698"/>
            <a:ext cx="34531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80023"/>
                </a:solidFill>
              </a:rPr>
              <a:t>Submits expensive sell orders at a fixed price (based on fossil fuels cost).</a:t>
            </a:r>
            <a:br>
              <a:rPr lang="en-US" dirty="0">
                <a:solidFill>
                  <a:srgbClr val="680023"/>
                </a:solidFill>
              </a:rPr>
            </a:br>
            <a:endParaRPr lang="en-US" dirty="0">
              <a:solidFill>
                <a:srgbClr val="68002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80023"/>
                </a:solidFill>
              </a:rPr>
              <a:t>Supports the market during in insufficient supply conditions and prevents market collapse during shortages.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68002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80023"/>
                </a:solidFill>
              </a:rPr>
              <a:t>Fault recovery.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FA5C2B-1B5B-9CDD-24D7-804A0190EE19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9806728" y="1947400"/>
            <a:ext cx="13296" cy="642918"/>
          </a:xfrm>
          <a:prstGeom prst="line">
            <a:avLst/>
          </a:prstGeom>
          <a:ln w="1905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349EF5F5-82D0-B4CD-9BBD-780FC69E8A36}"/>
              </a:ext>
            </a:extLst>
          </p:cNvPr>
          <p:cNvSpPr/>
          <p:nvPr/>
        </p:nvSpPr>
        <p:spPr>
          <a:xfrm>
            <a:off x="9747292" y="2470756"/>
            <a:ext cx="118872" cy="119562"/>
          </a:xfrm>
          <a:prstGeom prst="ellipse">
            <a:avLst/>
          </a:prstGeom>
          <a:solidFill>
            <a:srgbClr val="FF8F8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3736AF-0027-E734-82A8-010D7129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3ABE5-4507-3A8E-6170-D9646193AE7C}"/>
              </a:ext>
            </a:extLst>
          </p:cNvPr>
          <p:cNvSpPr txBox="1"/>
          <p:nvPr/>
        </p:nvSpPr>
        <p:spPr>
          <a:xfrm>
            <a:off x="4038599" y="389467"/>
            <a:ext cx="4622801" cy="728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25000"/>
                  </a:schemeClr>
                </a:solidFill>
              </a:rPr>
              <a:t>Consumer Agents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157C0D-B195-7DEE-B9DE-1169CAD0D014}"/>
              </a:ext>
            </a:extLst>
          </p:cNvPr>
          <p:cNvSpPr txBox="1"/>
          <p:nvPr/>
        </p:nvSpPr>
        <p:spPr>
          <a:xfrm>
            <a:off x="1092200" y="1117601"/>
            <a:ext cx="1000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chemeClr val="accent2">
                    <a:lumMod val="25000"/>
                  </a:schemeClr>
                </a:solidFill>
                <a:effectLst/>
                <a:latin typeface="quote-cjk-patch"/>
              </a:rPr>
              <a:t>Consumer agents adapt their behavior through customizable load profiles, representing di</a:t>
            </a:r>
            <a:r>
              <a:rPr lang="en-US" sz="2000" dirty="0">
                <a:solidFill>
                  <a:schemeClr val="accent2">
                    <a:lumMod val="25000"/>
                  </a:schemeClr>
                </a:solidFill>
                <a:latin typeface="quote-cjk-patch"/>
              </a:rPr>
              <a:t>fferent </a:t>
            </a:r>
            <a:r>
              <a:rPr lang="en-US" sz="2000" b="0" i="0" dirty="0">
                <a:solidFill>
                  <a:schemeClr val="accent2">
                    <a:lumMod val="25000"/>
                  </a:schemeClr>
                </a:solidFill>
                <a:effectLst/>
                <a:latin typeface="quote-cjk-patch"/>
              </a:rPr>
              <a:t>consumer types like households and electric vehicles (EVs) as implemented in this project.</a:t>
            </a:r>
            <a:endParaRPr lang="en-US" sz="2000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8BA6C9-24E2-2CDD-B55C-4E4EED86CB66}"/>
              </a:ext>
            </a:extLst>
          </p:cNvPr>
          <p:cNvSpPr/>
          <p:nvPr/>
        </p:nvSpPr>
        <p:spPr>
          <a:xfrm>
            <a:off x="2168387" y="5080658"/>
            <a:ext cx="2472267" cy="770467"/>
          </a:xfrm>
          <a:prstGeom prst="roundRect">
            <a:avLst/>
          </a:prstGeom>
          <a:solidFill>
            <a:srgbClr val="A8F2C9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Household Agent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897D7D-AF65-7832-26B9-F48A6B589BC0}"/>
              </a:ext>
            </a:extLst>
          </p:cNvPr>
          <p:cNvSpPr txBox="1"/>
          <p:nvPr/>
        </p:nvSpPr>
        <p:spPr>
          <a:xfrm>
            <a:off x="1444488" y="2317143"/>
            <a:ext cx="39200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600"/>
                </a:solidFill>
              </a:rPr>
              <a:t>Household Load Profile: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00"/>
                </a:solidFill>
              </a:rPr>
              <a:t>Peak demand during daytime hours for appliances, lighting, and HVAC.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00"/>
                </a:solidFill>
              </a:rPr>
              <a:t>Sustained low demand during nighttime hours for heating, security systems, and idle devices.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B6EF52-5D2C-0593-9024-9B67244A0EAA}"/>
              </a:ext>
            </a:extLst>
          </p:cNvPr>
          <p:cNvSpPr txBox="1"/>
          <p:nvPr/>
        </p:nvSpPr>
        <p:spPr>
          <a:xfrm>
            <a:off x="6827445" y="2316807"/>
            <a:ext cx="39200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A8A400"/>
                </a:solidFill>
              </a:rPr>
              <a:t>EVs Load Profile: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26000"/>
                </a:solidFill>
              </a:rPr>
              <a:t>Zero demand during daytime hours since EVs are unplugged and on the road.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26000"/>
                </a:solidFill>
              </a:rPr>
              <a:t>High demand during nighttime hours since EVs are plugged-in and require high-power chargers.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0EB30C-3885-21D0-8443-DBF73A6EA7A7}"/>
              </a:ext>
            </a:extLst>
          </p:cNvPr>
          <p:cNvSpPr/>
          <p:nvPr/>
        </p:nvSpPr>
        <p:spPr>
          <a:xfrm>
            <a:off x="7425266" y="5080658"/>
            <a:ext cx="2472267" cy="77046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 Agent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9FCA91-696F-6513-2D0C-2098ABCCB6E0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3404520" y="4470400"/>
            <a:ext cx="1" cy="610258"/>
          </a:xfrm>
          <a:prstGeom prst="line">
            <a:avLst/>
          </a:prstGeom>
          <a:ln>
            <a:solidFill>
              <a:srgbClr val="00CC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763786BA-7569-0D7D-DD61-14C723E424C0}"/>
              </a:ext>
            </a:extLst>
          </p:cNvPr>
          <p:cNvSpPr/>
          <p:nvPr/>
        </p:nvSpPr>
        <p:spPr>
          <a:xfrm>
            <a:off x="3349487" y="4420421"/>
            <a:ext cx="110066" cy="99957"/>
          </a:xfrm>
          <a:prstGeom prst="flowChartConnector">
            <a:avLst/>
          </a:prstGeom>
          <a:solidFill>
            <a:srgbClr val="A8F2C9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3BF6429-58A9-2464-6E90-A332A0776846}"/>
              </a:ext>
            </a:extLst>
          </p:cNvPr>
          <p:cNvSpPr/>
          <p:nvPr/>
        </p:nvSpPr>
        <p:spPr>
          <a:xfrm>
            <a:off x="8606366" y="4388035"/>
            <a:ext cx="110066" cy="99957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8A4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DCC8F60-EEB1-6EDA-CB37-7EEB9082BE21}"/>
              </a:ext>
            </a:extLst>
          </p:cNvPr>
          <p:cNvCxnSpPr>
            <a:cxnSpLocks/>
            <a:stCxn id="14" idx="0"/>
            <a:endCxn id="18" idx="4"/>
          </p:cNvCxnSpPr>
          <p:nvPr/>
        </p:nvCxnSpPr>
        <p:spPr>
          <a:xfrm flipH="1" flipV="1">
            <a:off x="8661399" y="4487992"/>
            <a:ext cx="1" cy="592666"/>
          </a:xfrm>
          <a:prstGeom prst="line">
            <a:avLst/>
          </a:prstGeom>
          <a:ln>
            <a:solidFill>
              <a:srgbClr val="A8A4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61F934-8535-E086-C153-D48E49B98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09B79-186C-FF2A-D32C-0A7C2DA5A2E4}"/>
              </a:ext>
            </a:extLst>
          </p:cNvPr>
          <p:cNvSpPr txBox="1"/>
          <p:nvPr/>
        </p:nvSpPr>
        <p:spPr>
          <a:xfrm>
            <a:off x="4301067" y="474133"/>
            <a:ext cx="3167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25000"/>
                  </a:schemeClr>
                </a:solidFill>
              </a:rPr>
              <a:t>Broker Agent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A38372-1FCF-6CB9-AFC7-684C0E377544}"/>
              </a:ext>
            </a:extLst>
          </p:cNvPr>
          <p:cNvSpPr/>
          <p:nvPr/>
        </p:nvSpPr>
        <p:spPr>
          <a:xfrm>
            <a:off x="1126075" y="4373033"/>
            <a:ext cx="2277525" cy="119803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Broker Agent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94C592-4451-0D2A-F874-F1FF3A695C8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2264838" y="3970867"/>
            <a:ext cx="1672163" cy="40216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989D44-C1D1-9B6C-2E90-EDF4EC055674}"/>
              </a:ext>
            </a:extLst>
          </p:cNvPr>
          <p:cNvCxnSpPr>
            <a:cxnSpLocks/>
            <a:stCxn id="14" idx="4"/>
          </p:cNvCxnSpPr>
          <p:nvPr/>
        </p:nvCxnSpPr>
        <p:spPr>
          <a:xfrm>
            <a:off x="2264838" y="5571067"/>
            <a:ext cx="1739905" cy="29633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8638B82-5679-CB7C-EE3D-5B857219CD14}"/>
              </a:ext>
            </a:extLst>
          </p:cNvPr>
          <p:cNvSpPr/>
          <p:nvPr/>
        </p:nvSpPr>
        <p:spPr>
          <a:xfrm>
            <a:off x="4119043" y="3793068"/>
            <a:ext cx="1041400" cy="313267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Buy 0.08€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C76C378-71C4-2392-3263-32629A1E8D70}"/>
              </a:ext>
            </a:extLst>
          </p:cNvPr>
          <p:cNvSpPr/>
          <p:nvPr/>
        </p:nvSpPr>
        <p:spPr>
          <a:xfrm>
            <a:off x="6430443" y="3788834"/>
            <a:ext cx="1041400" cy="313267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Buy 0.07€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B32BAE3-B8BF-EAD7-ED22-E77041FBA843}"/>
              </a:ext>
            </a:extLst>
          </p:cNvPr>
          <p:cNvSpPr/>
          <p:nvPr/>
        </p:nvSpPr>
        <p:spPr>
          <a:xfrm>
            <a:off x="5274743" y="3788834"/>
            <a:ext cx="1041400" cy="313267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Buy 0.07€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DAF2BC8-D5D3-1645-F24A-BDB0AA1071B6}"/>
              </a:ext>
            </a:extLst>
          </p:cNvPr>
          <p:cNvSpPr/>
          <p:nvPr/>
        </p:nvSpPr>
        <p:spPr>
          <a:xfrm>
            <a:off x="4119043" y="5702302"/>
            <a:ext cx="1041400" cy="313267"/>
          </a:xfrm>
          <a:prstGeom prst="roundRect">
            <a:avLst/>
          </a:prstGeom>
          <a:solidFill>
            <a:srgbClr val="FF5B5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Sell 0.06€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8B84670-D6A9-A5CE-DF39-393D0ADA964B}"/>
              </a:ext>
            </a:extLst>
          </p:cNvPr>
          <p:cNvSpPr/>
          <p:nvPr/>
        </p:nvSpPr>
        <p:spPr>
          <a:xfrm>
            <a:off x="5274743" y="5702302"/>
            <a:ext cx="1041400" cy="313267"/>
          </a:xfrm>
          <a:prstGeom prst="roundRect">
            <a:avLst/>
          </a:prstGeom>
          <a:solidFill>
            <a:srgbClr val="FF5B5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Sell 0.06€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098FA7A-DD2F-3971-3D2F-37715BA5EC49}"/>
              </a:ext>
            </a:extLst>
          </p:cNvPr>
          <p:cNvSpPr/>
          <p:nvPr/>
        </p:nvSpPr>
        <p:spPr>
          <a:xfrm>
            <a:off x="6430443" y="5702301"/>
            <a:ext cx="1041400" cy="313267"/>
          </a:xfrm>
          <a:prstGeom prst="roundRect">
            <a:avLst/>
          </a:prstGeom>
          <a:solidFill>
            <a:srgbClr val="FF5B5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Sell 0.05€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1CC919B-0105-685A-40F1-F5E3D98F643E}"/>
              </a:ext>
            </a:extLst>
          </p:cNvPr>
          <p:cNvSpPr/>
          <p:nvPr/>
        </p:nvSpPr>
        <p:spPr>
          <a:xfrm>
            <a:off x="7789336" y="4433220"/>
            <a:ext cx="1041400" cy="313267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Buy 0.06€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E5AD750-B1B9-E030-92D1-E2A4E09A5721}"/>
              </a:ext>
            </a:extLst>
          </p:cNvPr>
          <p:cNvSpPr/>
          <p:nvPr/>
        </p:nvSpPr>
        <p:spPr>
          <a:xfrm>
            <a:off x="7789336" y="5029202"/>
            <a:ext cx="1041400" cy="313267"/>
          </a:xfrm>
          <a:prstGeom prst="roundRect">
            <a:avLst/>
          </a:prstGeom>
          <a:solidFill>
            <a:srgbClr val="FF5B5B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Sell 0.04€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DD33B6-05C7-6288-D5A1-1A4ACEF6093B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8310036" y="4746487"/>
            <a:ext cx="0" cy="282715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87C973-2174-DB7C-49E6-D5B0E4428846}"/>
              </a:ext>
            </a:extLst>
          </p:cNvPr>
          <p:cNvCxnSpPr>
            <a:cxnSpLocks/>
          </p:cNvCxnSpPr>
          <p:nvPr/>
        </p:nvCxnSpPr>
        <p:spPr>
          <a:xfrm>
            <a:off x="8305805" y="3903134"/>
            <a:ext cx="0" cy="46989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A51486-C4E2-B7E2-9705-767AC9D66C86}"/>
              </a:ext>
            </a:extLst>
          </p:cNvPr>
          <p:cNvCxnSpPr>
            <a:cxnSpLocks/>
          </p:cNvCxnSpPr>
          <p:nvPr/>
        </p:nvCxnSpPr>
        <p:spPr>
          <a:xfrm flipV="1">
            <a:off x="8305805" y="5410201"/>
            <a:ext cx="0" cy="457200"/>
          </a:xfrm>
          <a:prstGeom prst="straightConnector1">
            <a:avLst/>
          </a:prstGeom>
          <a:ln>
            <a:solidFill>
              <a:srgbClr val="FF5B5B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248B33-E004-4EB8-4BAD-FAE06342DD8C}"/>
              </a:ext>
            </a:extLst>
          </p:cNvPr>
          <p:cNvCxnSpPr/>
          <p:nvPr/>
        </p:nvCxnSpPr>
        <p:spPr>
          <a:xfrm>
            <a:off x="8305805" y="4887844"/>
            <a:ext cx="11260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C59CD5B-7951-3698-2D54-0F5435FA8D57}"/>
              </a:ext>
            </a:extLst>
          </p:cNvPr>
          <p:cNvSpPr/>
          <p:nvPr/>
        </p:nvSpPr>
        <p:spPr>
          <a:xfrm>
            <a:off x="9660468" y="4539045"/>
            <a:ext cx="1405466" cy="69334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Clearing Price</a:t>
            </a:r>
          </a:p>
          <a:p>
            <a:pPr algn="ctr"/>
            <a:r>
              <a:rPr lang="en-US" sz="1400" dirty="0"/>
              <a:t>0.04€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7AB28F0-6929-6737-D2C1-25C568FD251C}"/>
              </a:ext>
            </a:extLst>
          </p:cNvPr>
          <p:cNvCxnSpPr/>
          <p:nvPr/>
        </p:nvCxnSpPr>
        <p:spPr>
          <a:xfrm flipH="1" flipV="1">
            <a:off x="9660468" y="4140201"/>
            <a:ext cx="169332" cy="293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1CD49CF-6C1B-C7E9-5FC8-58A66B1AD35E}"/>
              </a:ext>
            </a:extLst>
          </p:cNvPr>
          <p:cNvCxnSpPr>
            <a:cxnSpLocks/>
          </p:cNvCxnSpPr>
          <p:nvPr/>
        </p:nvCxnSpPr>
        <p:spPr>
          <a:xfrm flipV="1">
            <a:off x="10363201" y="4031792"/>
            <a:ext cx="0" cy="43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9D29C8-B9C4-0A7D-4ED6-E5D6A888B7D8}"/>
              </a:ext>
            </a:extLst>
          </p:cNvPr>
          <p:cNvCxnSpPr>
            <a:cxnSpLocks/>
          </p:cNvCxnSpPr>
          <p:nvPr/>
        </p:nvCxnSpPr>
        <p:spPr>
          <a:xfrm flipH="1">
            <a:off x="9660468" y="5322221"/>
            <a:ext cx="169332" cy="30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1FABA5-1A3D-1F81-4209-D505D61DF8C7}"/>
              </a:ext>
            </a:extLst>
          </p:cNvPr>
          <p:cNvCxnSpPr>
            <a:cxnSpLocks/>
          </p:cNvCxnSpPr>
          <p:nvPr/>
        </p:nvCxnSpPr>
        <p:spPr>
          <a:xfrm flipV="1">
            <a:off x="10752667" y="4140201"/>
            <a:ext cx="211665" cy="298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415013-7838-23F2-7FAB-064972366954}"/>
              </a:ext>
            </a:extLst>
          </p:cNvPr>
          <p:cNvCxnSpPr>
            <a:cxnSpLocks/>
          </p:cNvCxnSpPr>
          <p:nvPr/>
        </p:nvCxnSpPr>
        <p:spPr>
          <a:xfrm>
            <a:off x="10752667" y="5392071"/>
            <a:ext cx="313267" cy="23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63F351-DE98-8794-E5F6-8AA667959794}"/>
              </a:ext>
            </a:extLst>
          </p:cNvPr>
          <p:cNvCxnSpPr>
            <a:cxnSpLocks/>
          </p:cNvCxnSpPr>
          <p:nvPr/>
        </p:nvCxnSpPr>
        <p:spPr>
          <a:xfrm>
            <a:off x="10363201" y="5367870"/>
            <a:ext cx="0" cy="412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EAD9346-BBA1-5B24-19C3-2CC1FD627F60}"/>
              </a:ext>
            </a:extLst>
          </p:cNvPr>
          <p:cNvSpPr txBox="1"/>
          <p:nvPr/>
        </p:nvSpPr>
        <p:spPr>
          <a:xfrm>
            <a:off x="292493" y="1273771"/>
            <a:ext cx="4123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Priority queues: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Bids (buyers): Highest price first.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Asks (sellers): Lowest price first.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5E9935-D388-17FA-5791-C6C504EBE2C9}"/>
              </a:ext>
            </a:extLst>
          </p:cNvPr>
          <p:cNvSpPr txBox="1"/>
          <p:nvPr/>
        </p:nvSpPr>
        <p:spPr>
          <a:xfrm>
            <a:off x="4047673" y="228027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Matching: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Pair highest bid with lowest 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Clearing price: Seller’s ask price.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F871AA7-8A40-C124-D3ED-C9A87DEC143B}"/>
              </a:ext>
            </a:extLst>
          </p:cNvPr>
          <p:cNvSpPr txBox="1"/>
          <p:nvPr/>
        </p:nvSpPr>
        <p:spPr>
          <a:xfrm>
            <a:off x="7562311" y="1274817"/>
            <a:ext cx="4196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chemeClr val="accent2">
                    <a:lumMod val="25000"/>
                  </a:schemeClr>
                </a:solidFill>
              </a:rPr>
              <a:t>Post-trade: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Notify trade participants.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25000"/>
                  </a:schemeClr>
                </a:solidFill>
              </a:rPr>
              <a:t>Broadcast clearing price to all agents.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F21905C-1BD6-BF3F-5B8B-B9AD5301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01DB6A-B75F-9ADE-4532-84C408947178}"/>
              </a:ext>
            </a:extLst>
          </p:cNvPr>
          <p:cNvSpPr txBox="1"/>
          <p:nvPr/>
        </p:nvSpPr>
        <p:spPr>
          <a:xfrm>
            <a:off x="4474634" y="322694"/>
            <a:ext cx="467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25000"/>
                  </a:schemeClr>
                </a:solidFill>
              </a:rPr>
              <a:t>Dashboard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78FB46-0BB3-0599-34E9-91905629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35" y="1210733"/>
            <a:ext cx="9768197" cy="513494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F141E22-EFE6-68BD-BCDD-D436CE715626}"/>
              </a:ext>
            </a:extLst>
          </p:cNvPr>
          <p:cNvSpPr/>
          <p:nvPr/>
        </p:nvSpPr>
        <p:spPr>
          <a:xfrm>
            <a:off x="4724400" y="1210733"/>
            <a:ext cx="2421467" cy="2709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912CD9-51B0-A3F9-37F8-96CD1BC92898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 flipV="1">
            <a:off x="7145867" y="956215"/>
            <a:ext cx="321734" cy="3899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0E32EE-676F-0CBB-7428-5729C9641C42}"/>
              </a:ext>
            </a:extLst>
          </p:cNvPr>
          <p:cNvSpPr/>
          <p:nvPr/>
        </p:nvSpPr>
        <p:spPr>
          <a:xfrm>
            <a:off x="7467601" y="832009"/>
            <a:ext cx="931332" cy="248411"/>
          </a:xfrm>
          <a:prstGeom prst="roundRect">
            <a:avLst/>
          </a:prstGeom>
          <a:solidFill>
            <a:srgbClr val="FFEBEB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25000"/>
                  </a:schemeClr>
                </a:solidFill>
              </a:rPr>
              <a:t>Weather</a:t>
            </a:r>
            <a:endParaRPr lang="en-US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7256A2-5683-52A1-73E9-8065D8671209}"/>
              </a:ext>
            </a:extLst>
          </p:cNvPr>
          <p:cNvSpPr/>
          <p:nvPr/>
        </p:nvSpPr>
        <p:spPr>
          <a:xfrm>
            <a:off x="922867" y="2232322"/>
            <a:ext cx="2660866" cy="2484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55F582-AD24-36BE-2568-9ABB80998790}"/>
              </a:ext>
            </a:extLst>
          </p:cNvPr>
          <p:cNvCxnSpPr>
            <a:cxnSpLocks/>
            <a:stCxn id="25" idx="1"/>
            <a:endCxn id="27" idx="2"/>
          </p:cNvCxnSpPr>
          <p:nvPr/>
        </p:nvCxnSpPr>
        <p:spPr>
          <a:xfrm flipH="1" flipV="1">
            <a:off x="562236" y="763529"/>
            <a:ext cx="360631" cy="15929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6EBBA49-A63C-DF93-4196-C23FC2148831}"/>
              </a:ext>
            </a:extLst>
          </p:cNvPr>
          <p:cNvSpPr/>
          <p:nvPr/>
        </p:nvSpPr>
        <p:spPr>
          <a:xfrm>
            <a:off x="80737" y="515118"/>
            <a:ext cx="962998" cy="248411"/>
          </a:xfrm>
          <a:prstGeom prst="roundRect">
            <a:avLst/>
          </a:prstGeom>
          <a:solidFill>
            <a:srgbClr val="FFEBEB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25000"/>
                  </a:schemeClr>
                </a:solidFill>
              </a:rPr>
              <a:t>Fault</a:t>
            </a:r>
            <a:endParaRPr lang="en-US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D53CAE-13C3-03C5-490A-10EF94E8E160}"/>
              </a:ext>
            </a:extLst>
          </p:cNvPr>
          <p:cNvSpPr/>
          <p:nvPr/>
        </p:nvSpPr>
        <p:spPr>
          <a:xfrm>
            <a:off x="4724400" y="1983911"/>
            <a:ext cx="2853267" cy="2484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7BDAA9-DC9D-27A1-ACEA-89CBB5166890}"/>
              </a:ext>
            </a:extLst>
          </p:cNvPr>
          <p:cNvCxnSpPr>
            <a:cxnSpLocks/>
            <a:stCxn id="34" idx="1"/>
            <a:endCxn id="36" idx="1"/>
          </p:cNvCxnSpPr>
          <p:nvPr/>
        </p:nvCxnSpPr>
        <p:spPr>
          <a:xfrm flipH="1" flipV="1">
            <a:off x="2768601" y="800854"/>
            <a:ext cx="1955799" cy="13072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2DD98A6-C764-564C-27B6-8A75156519E3}"/>
              </a:ext>
            </a:extLst>
          </p:cNvPr>
          <p:cNvSpPr/>
          <p:nvPr/>
        </p:nvSpPr>
        <p:spPr>
          <a:xfrm>
            <a:off x="2768601" y="577228"/>
            <a:ext cx="1106932" cy="447252"/>
          </a:xfrm>
          <a:prstGeom prst="roundRect">
            <a:avLst/>
          </a:prstGeom>
          <a:solidFill>
            <a:srgbClr val="FFEBEB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25000"/>
                  </a:schemeClr>
                </a:solidFill>
              </a:rPr>
              <a:t>Successful Trade</a:t>
            </a:r>
            <a:endParaRPr lang="en-US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F48D57-9F23-F169-45C2-282ADD9F48DE}"/>
              </a:ext>
            </a:extLst>
          </p:cNvPr>
          <p:cNvSpPr/>
          <p:nvPr/>
        </p:nvSpPr>
        <p:spPr>
          <a:xfrm>
            <a:off x="5232400" y="1766586"/>
            <a:ext cx="1955799" cy="213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4CC7E45-4AC7-47A1-0B83-BB00D1E7F776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7188199" y="863739"/>
            <a:ext cx="1710268" cy="10093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23BE899-AB31-CC89-A4DE-3E02845422DB}"/>
              </a:ext>
            </a:extLst>
          </p:cNvPr>
          <p:cNvSpPr/>
          <p:nvPr/>
        </p:nvSpPr>
        <p:spPr>
          <a:xfrm>
            <a:off x="8898467" y="625407"/>
            <a:ext cx="931332" cy="476664"/>
          </a:xfrm>
          <a:prstGeom prst="roundRect">
            <a:avLst/>
          </a:prstGeom>
          <a:solidFill>
            <a:srgbClr val="FFEBEB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25000"/>
                  </a:schemeClr>
                </a:solidFill>
              </a:rPr>
              <a:t>Clearing Price</a:t>
            </a:r>
            <a:endParaRPr lang="en-US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0B42DC-7BA0-0DA2-8CE3-5C9407EB533A}"/>
              </a:ext>
            </a:extLst>
          </p:cNvPr>
          <p:cNvSpPr/>
          <p:nvPr/>
        </p:nvSpPr>
        <p:spPr>
          <a:xfrm>
            <a:off x="3683001" y="2293476"/>
            <a:ext cx="4961468" cy="3216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D431148-C631-5E86-DFD5-E942E343BA99}"/>
              </a:ext>
            </a:extLst>
          </p:cNvPr>
          <p:cNvCxnSpPr>
            <a:cxnSpLocks/>
            <a:stCxn id="49" idx="2"/>
            <a:endCxn id="51" idx="1"/>
          </p:cNvCxnSpPr>
          <p:nvPr/>
        </p:nvCxnSpPr>
        <p:spPr>
          <a:xfrm flipH="1">
            <a:off x="3719442" y="5510363"/>
            <a:ext cx="2444293" cy="11073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84D3AD5-0C95-0D2E-EF01-6261B75AC112}"/>
              </a:ext>
            </a:extLst>
          </p:cNvPr>
          <p:cNvSpPr/>
          <p:nvPr/>
        </p:nvSpPr>
        <p:spPr>
          <a:xfrm>
            <a:off x="3719442" y="6454338"/>
            <a:ext cx="1159933" cy="326665"/>
          </a:xfrm>
          <a:prstGeom prst="roundRect">
            <a:avLst/>
          </a:prstGeom>
          <a:solidFill>
            <a:srgbClr val="FFEBEB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25000"/>
                  </a:schemeClr>
                </a:solidFill>
              </a:rPr>
              <a:t>Order Book</a:t>
            </a:r>
            <a:endParaRPr lang="en-US" dirty="0">
              <a:solidFill>
                <a:schemeClr val="accent2">
                  <a:lumMod val="25000"/>
                </a:schemeClr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84CC233-4B62-E560-64AE-9A66A8D66E79}"/>
              </a:ext>
            </a:extLst>
          </p:cNvPr>
          <p:cNvCxnSpPr>
            <a:cxnSpLocks/>
            <a:stCxn id="63" idx="0"/>
            <a:endCxn id="27" idx="2"/>
          </p:cNvCxnSpPr>
          <p:nvPr/>
        </p:nvCxnSpPr>
        <p:spPr>
          <a:xfrm flipH="1" flipV="1">
            <a:off x="562236" y="763529"/>
            <a:ext cx="831698" cy="739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136C3BF-DEB0-5217-D57A-F922BB98DBA2}"/>
              </a:ext>
            </a:extLst>
          </p:cNvPr>
          <p:cNvSpPr/>
          <p:nvPr/>
        </p:nvSpPr>
        <p:spPr>
          <a:xfrm>
            <a:off x="1060667" y="1502888"/>
            <a:ext cx="666533" cy="221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549965F-9789-4613-CC0E-03436484E5D3}"/>
              </a:ext>
            </a:extLst>
          </p:cNvPr>
          <p:cNvSpPr/>
          <p:nvPr/>
        </p:nvSpPr>
        <p:spPr>
          <a:xfrm>
            <a:off x="8822267" y="1511950"/>
            <a:ext cx="2006597" cy="3381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E9DF402-3EB0-14F2-63F0-1B208332A675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 flipV="1">
            <a:off x="10828864" y="2417682"/>
            <a:ext cx="177798" cy="7851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1B2580D3-CB2A-060E-5DEE-8F23509CAAA8}"/>
              </a:ext>
            </a:extLst>
          </p:cNvPr>
          <p:cNvSpPr/>
          <p:nvPr/>
        </p:nvSpPr>
        <p:spPr>
          <a:xfrm>
            <a:off x="11006662" y="2293476"/>
            <a:ext cx="1140667" cy="248411"/>
          </a:xfrm>
          <a:prstGeom prst="roundRect">
            <a:avLst/>
          </a:prstGeom>
          <a:solidFill>
            <a:srgbClr val="FFEBEB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25000"/>
                  </a:schemeClr>
                </a:solidFill>
              </a:rPr>
              <a:t>Consumers</a:t>
            </a:r>
            <a:endParaRPr lang="en-US" dirty="0">
              <a:solidFill>
                <a:schemeClr val="accent2">
                  <a:lumMod val="25000"/>
                </a:schemeClr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FDF9F3D-0278-9132-06D4-CE90BC813DC6}"/>
              </a:ext>
            </a:extLst>
          </p:cNvPr>
          <p:cNvSpPr/>
          <p:nvPr/>
        </p:nvSpPr>
        <p:spPr>
          <a:xfrm>
            <a:off x="1069129" y="1751806"/>
            <a:ext cx="2436074" cy="3141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32F2189-9177-668A-F8EA-0A40550C4907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9735" y="4893733"/>
            <a:ext cx="824332" cy="8651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620B69A-17A9-8BB2-6BA6-F8950EE913F9}"/>
              </a:ext>
            </a:extLst>
          </p:cNvPr>
          <p:cNvSpPr/>
          <p:nvPr/>
        </p:nvSpPr>
        <p:spPr>
          <a:xfrm>
            <a:off x="239401" y="5758866"/>
            <a:ext cx="1140667" cy="248411"/>
          </a:xfrm>
          <a:prstGeom prst="roundRect">
            <a:avLst/>
          </a:prstGeom>
          <a:solidFill>
            <a:srgbClr val="FFEBEB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25000"/>
                  </a:schemeClr>
                </a:solidFill>
              </a:rPr>
              <a:t>Producers</a:t>
            </a:r>
            <a:endParaRPr lang="en-US" dirty="0">
              <a:solidFill>
                <a:schemeClr val="accent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2C3A19-10C2-B1CF-52FD-664CE8575B0D}"/>
              </a:ext>
            </a:extLst>
          </p:cNvPr>
          <p:cNvSpPr txBox="1"/>
          <p:nvPr/>
        </p:nvSpPr>
        <p:spPr>
          <a:xfrm>
            <a:off x="5274734" y="508000"/>
            <a:ext cx="5209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2">
                    <a:lumMod val="25000"/>
                  </a:schemeClr>
                </a:solidFill>
              </a:rPr>
              <a:t>Future Improvements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F6BFC-C41E-9B20-F60F-7F519CC2958A}"/>
              </a:ext>
            </a:extLst>
          </p:cNvPr>
          <p:cNvSpPr txBox="1"/>
          <p:nvPr/>
        </p:nvSpPr>
        <p:spPr>
          <a:xfrm>
            <a:off x="5029200" y="1275153"/>
            <a:ext cx="663786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25000"/>
                  </a:schemeClr>
                </a:solidFill>
              </a:rPr>
              <a:t>Trader Agent: 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</a:rPr>
              <a:t>ML/rule-based intermediary which flips energy for profit.</a:t>
            </a:r>
            <a:br>
              <a:rPr lang="en-US" sz="1600" dirty="0">
                <a:solidFill>
                  <a:schemeClr val="accent2">
                    <a:lumMod val="25000"/>
                  </a:schemeClr>
                </a:solidFill>
              </a:rPr>
            </a:br>
            <a:endParaRPr lang="en-US" sz="1600" dirty="0">
              <a:solidFill>
                <a:schemeClr val="accent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25000"/>
                  </a:schemeClr>
                </a:solidFill>
              </a:rPr>
              <a:t>Battery Degradation: 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</a:rPr>
              <a:t>Battery capacity loss over charge/discharge cycles.</a:t>
            </a:r>
            <a:br>
              <a:rPr lang="en-US" sz="1600" dirty="0">
                <a:solidFill>
                  <a:schemeClr val="accent2">
                    <a:lumMod val="25000"/>
                  </a:schemeClr>
                </a:solidFill>
              </a:rPr>
            </a:br>
            <a:endParaRPr lang="en-US" sz="1600" dirty="0">
              <a:solidFill>
                <a:schemeClr val="accent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25000"/>
                  </a:schemeClr>
                </a:solidFill>
              </a:rPr>
              <a:t>Transmission Losses: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</a:rPr>
              <a:t> Simulate energy loss over grid distance.</a:t>
            </a:r>
            <a:br>
              <a:rPr lang="en-US" sz="1600" dirty="0">
                <a:solidFill>
                  <a:schemeClr val="accent2">
                    <a:lumMod val="25000"/>
                  </a:schemeClr>
                </a:solidFill>
              </a:rPr>
            </a:br>
            <a:endParaRPr lang="en-US" sz="1600" dirty="0">
              <a:solidFill>
                <a:schemeClr val="accent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25000"/>
                  </a:schemeClr>
                </a:solidFill>
              </a:rPr>
              <a:t>Equipment Wear: 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</a:rPr>
              <a:t>Maintenance costs and efficiency decay.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25000"/>
                  </a:schemeClr>
                </a:solidFill>
                <a:effectLst/>
              </a:rPr>
              <a:t>Dynamic Fuel Pricing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</a:rPr>
              <a:t>: Update conventional energy costs via real-time fuel market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25000"/>
                  </a:schemeClr>
                </a:solidFill>
                <a:effectLst/>
              </a:rPr>
              <a:t>Larger Load Profiles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</a:rPr>
              <a:t>: Enable weekly/monthly/yearly consumer demand profiles.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25000"/>
                  </a:schemeClr>
                </a:solidFill>
                <a:effectLst/>
              </a:rPr>
              <a:t>Reinforcement Learning Pricing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</a:rPr>
              <a:t>: Train agents to optimize bids via reward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>
                    <a:lumMod val="25000"/>
                  </a:schemeClr>
                </a:solidFill>
                <a:effectLst/>
              </a:rPr>
              <a:t>ML Forecasting</a:t>
            </a:r>
            <a:r>
              <a:rPr lang="en-US" sz="1600" dirty="0">
                <a:solidFill>
                  <a:schemeClr val="accent2">
                    <a:lumMod val="25000"/>
                  </a:schemeClr>
                </a:solidFill>
              </a:rPr>
              <a:t>: Predict demand/price trends using time-series models.</a:t>
            </a:r>
          </a:p>
        </p:txBody>
      </p:sp>
    </p:spTree>
    <p:extLst>
      <p:ext uri="{BB962C8B-B14F-4D97-AF65-F5344CB8AC3E}">
        <p14:creationId xmlns:p14="http://schemas.microsoft.com/office/powerpoint/2010/main" val="18827544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ue spheres">
      <a:dk1>
        <a:srgbClr val="000000"/>
      </a:dk1>
      <a:lt1>
        <a:srgbClr val="FFFFFF"/>
      </a:lt1>
      <a:dk2>
        <a:srgbClr val="E3E7ED"/>
      </a:dk2>
      <a:lt2>
        <a:srgbClr val="E8E8E8"/>
      </a:lt2>
      <a:accent1>
        <a:srgbClr val="7673F7"/>
      </a:accent1>
      <a:accent2>
        <a:srgbClr val="B8C2FD"/>
      </a:accent2>
      <a:accent3>
        <a:srgbClr val="DFE3FC"/>
      </a:accent3>
      <a:accent4>
        <a:srgbClr val="55B3FD"/>
      </a:accent4>
      <a:accent5>
        <a:srgbClr val="99F7F7"/>
      </a:accent5>
      <a:accent6>
        <a:srgbClr val="FEE43F"/>
      </a:accent6>
      <a:hlink>
        <a:srgbClr val="467886"/>
      </a:hlink>
      <a:folHlink>
        <a:srgbClr val="96607D"/>
      </a:folHlink>
    </a:clrScheme>
    <a:fontScheme name="Custom 23">
      <a:majorFont>
        <a:latin typeface="Aptos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076243_win32_CP_V3" id="{81AB0711-29F9-49D0-8A73-16AF25FD4C08}" vid="{D5AD44AB-53B9-4654-A4F8-1821A28F2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67F3CB5-3475-4129-AB60-D0C937DE9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646</TotalTime>
  <Words>731</Words>
  <Application>Microsoft Office PowerPoint</Application>
  <PresentationFormat>Widescreen</PresentationFormat>
  <Paragraphs>142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quote-cjk-patch</vt:lpstr>
      <vt:lpstr>Custom</vt:lpstr>
      <vt:lpstr>C-NERGY</vt:lpstr>
      <vt:lpstr>System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C-NERGY</dc:title>
  <dc:creator>Athanasios Boulionis</dc:creator>
  <cp:lastModifiedBy>Athanasios Boulionis</cp:lastModifiedBy>
  <cp:revision>4</cp:revision>
  <dcterms:created xsi:type="dcterms:W3CDTF">2025-05-26T16:38:47Z</dcterms:created>
  <dcterms:modified xsi:type="dcterms:W3CDTF">2025-05-27T14:01:37Z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