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3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4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5.xml" ContentType="application/vnd.openxmlformats-officedocument.presentationml.notesSl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6.xml" ContentType="application/vnd.openxmlformats-officedocument.presentationml.notesSlide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notesSlides/notesSlide7.xml" ContentType="application/vnd.openxmlformats-officedocument.presentationml.notesSlide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notesSlides/notesSlide8.xml" ContentType="application/vnd.openxmlformats-officedocument.presentationml.notesSlide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86" r:id="rId2"/>
    <p:sldId id="259" r:id="rId3"/>
    <p:sldId id="270" r:id="rId4"/>
    <p:sldId id="292" r:id="rId5"/>
    <p:sldId id="300" r:id="rId6"/>
    <p:sldId id="299" r:id="rId7"/>
    <p:sldId id="318" r:id="rId8"/>
    <p:sldId id="319" r:id="rId9"/>
    <p:sldId id="317" r:id="rId1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3333FF"/>
    <a:srgbClr val="009ED6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64" autoAdjust="0"/>
    <p:restoredTop sz="95431" autoAdjust="0"/>
  </p:normalViewPr>
  <p:slideViewPr>
    <p:cSldViewPr>
      <p:cViewPr>
        <p:scale>
          <a:sx n="71" d="100"/>
          <a:sy n="71" d="100"/>
        </p:scale>
        <p:origin x="-312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1587DF7-21C6-4793-9034-FFBA5AE7E2CC}" type="datetimeFigureOut">
              <a:rPr lang="en-US"/>
              <a:pPr>
                <a:defRPr/>
              </a:pPr>
              <a:t>5/1/2012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662C672B-955C-490F-AFAF-014DC16AFF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4089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12EB3D72-30D7-4884-ACBF-E8289AA634BE}" type="datetimeFigureOut">
              <a:rPr lang="en-US"/>
              <a:pPr>
                <a:defRPr/>
              </a:pPr>
              <a:t>5/1/2012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C04DC9F-E852-4497-A64B-54805EB2EB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16277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Use a section header for each of the topics, so there is a clear transition to the audience. </a:t>
            </a:r>
          </a:p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34819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7B114E7-FCC2-4763-9D6D-83C8E6F1F62F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This template can be used as a starter file for presenting training materials in a group setting.</a:t>
            </a:r>
          </a:p>
          <a:p>
            <a:pPr eaLnBrk="1" hangingPunct="1">
              <a:spcBef>
                <a:spcPct val="0"/>
              </a:spcBef>
            </a:pPr>
            <a:endParaRPr lang="en-US" smtClean="0"/>
          </a:p>
          <a:p>
            <a:pPr eaLnBrk="1" hangingPunct="1">
              <a:spcBef>
                <a:spcPct val="0"/>
              </a:spcBef>
            </a:pPr>
            <a:r>
              <a:rPr lang="en-US" b="1" smtClean="0"/>
              <a:t>Sections</a:t>
            </a:r>
            <a:endParaRPr lang="en-US" smtClean="0"/>
          </a:p>
          <a:p>
            <a:pPr eaLnBrk="1" hangingPunct="1">
              <a:spcBef>
                <a:spcPct val="0"/>
              </a:spcBef>
            </a:pPr>
            <a:r>
              <a:rPr lang="en-US" smtClean="0"/>
              <a:t>Right-click on a slide to add sections. Sections can help to organize your slides or facilitate collaboration between multiple authors.</a:t>
            </a:r>
          </a:p>
          <a:p>
            <a:pPr eaLnBrk="1" hangingPunct="1">
              <a:spcBef>
                <a:spcPct val="0"/>
              </a:spcBef>
            </a:pPr>
            <a:endParaRPr lang="en-US" b="1" smtClean="0"/>
          </a:p>
          <a:p>
            <a:pPr eaLnBrk="1" hangingPunct="1">
              <a:spcBef>
                <a:spcPct val="0"/>
              </a:spcBef>
            </a:pPr>
            <a:r>
              <a:rPr lang="en-US" b="1" smtClean="0"/>
              <a:t>Notes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Use the Notes section for delivery notes or to provide additional details for the audience. View these notes in Presentation View during your presentation. 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Keep in mind the font size (important for accessibility, visibility, videotaping, and online production)</a:t>
            </a:r>
          </a:p>
          <a:p>
            <a:pPr eaLnBrk="1" hangingPunct="1">
              <a:spcBef>
                <a:spcPct val="0"/>
              </a:spcBef>
            </a:pPr>
            <a:endParaRPr lang="en-US" smtClean="0"/>
          </a:p>
          <a:p>
            <a:pPr eaLnBrk="1" hangingPunct="1">
              <a:spcBef>
                <a:spcPct val="0"/>
              </a:spcBef>
            </a:pPr>
            <a:r>
              <a:rPr lang="en-US" b="1" smtClean="0"/>
              <a:t>Coordinated colors 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Pay particular attention to the graphs, charts, and text boxes. 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Consider that attendees will print in black and white or grayscale. Run a test print to make sure your colors work when printed in pure black and white and grayscale.</a:t>
            </a:r>
          </a:p>
          <a:p>
            <a:pPr eaLnBrk="1" hangingPunct="1">
              <a:spcBef>
                <a:spcPct val="0"/>
              </a:spcBef>
            </a:pPr>
            <a:endParaRPr lang="en-US" smtClean="0"/>
          </a:p>
          <a:p>
            <a:pPr eaLnBrk="1" hangingPunct="1">
              <a:spcBef>
                <a:spcPct val="0"/>
              </a:spcBef>
            </a:pPr>
            <a:r>
              <a:rPr lang="en-US" b="1" smtClean="0"/>
              <a:t>Graphics, tables, and graphs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Keep it simple: If possible, use consistent, non-distracting styles and colors.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Label all graphs and tables.</a:t>
            </a:r>
          </a:p>
          <a:p>
            <a:pPr eaLnBrk="1" hangingPunct="1">
              <a:spcBef>
                <a:spcPct val="0"/>
              </a:spcBef>
            </a:pPr>
            <a:endParaRPr lang="en-US" smtClean="0"/>
          </a:p>
          <a:p>
            <a:pPr eaLnBrk="1" hangingPunct="1">
              <a:spcBef>
                <a:spcPct val="0"/>
              </a:spcBef>
            </a:pPr>
            <a:endParaRPr lang="en-US" smtClean="0"/>
          </a:p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669B56D-2653-42B0-8286-C40092D27060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3"/>
          <p:cNvSpPr>
            <a:spLocks noGrp="1" noChangeArrowheads="1"/>
          </p:cNvSpPr>
          <p:nvPr>
            <p:ph type="hdr" sz="quarter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/>
              <a:t>Microsoft </a:t>
            </a:r>
            <a:r>
              <a:rPr lang="en-US" b="1" smtClean="0"/>
              <a:t>Engineering Excellence</a:t>
            </a:r>
            <a:endParaRPr lang="en-US" smtClean="0"/>
          </a:p>
        </p:txBody>
      </p:sp>
      <p:sp>
        <p:nvSpPr>
          <p:cNvPr id="43010" name="Rectangle 25"/>
          <p:cNvSpPr>
            <a:spLocks noGrp="1" noChangeArrowheads="1"/>
          </p:cNvSpPr>
          <p:nvPr>
            <p:ph type="ftr" sz="quarter" idx="4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/>
              <a:t>Microsoft Confidential</a:t>
            </a:r>
          </a:p>
        </p:txBody>
      </p:sp>
      <p:sp>
        <p:nvSpPr>
          <p:cNvPr id="43011" name="Rectangle 26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6E2B742-91BC-43A9-88E8-738D234752E2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US"/>
          </a:p>
        </p:txBody>
      </p:sp>
      <p:sp>
        <p:nvSpPr>
          <p:cNvPr id="204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45085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7975" y="4130675"/>
            <a:ext cx="6261100" cy="4592638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smtClean="0"/>
              <a:t>If there is relevant video content, such as a case study video, demo of a product, or other training materials, include it in the presentation as well. 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3"/>
          <p:cNvSpPr txBox="1">
            <a:spLocks noGrp="1"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 sz="1200">
                <a:latin typeface="+mn-lt"/>
              </a:rPr>
              <a:t>Microsoft </a:t>
            </a:r>
            <a:r>
              <a:rPr lang="en-US" sz="1200" b="1">
                <a:latin typeface="+mn-lt"/>
              </a:rPr>
              <a:t>Engineering Excellence</a:t>
            </a:r>
            <a:endParaRPr lang="en-US" sz="1200">
              <a:latin typeface="+mn-lt"/>
            </a:endParaRPr>
          </a:p>
        </p:txBody>
      </p:sp>
      <p:sp>
        <p:nvSpPr>
          <p:cNvPr id="43010" name="Rectangle 25"/>
          <p:cNvSpPr txBox="1">
            <a:spLocks noGrp="1" noChangeArrowheads="1"/>
          </p:cNvSpPr>
          <p:nvPr/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>
              <a:defRPr/>
            </a:pPr>
            <a:r>
              <a:rPr lang="en-US" sz="1200">
                <a:latin typeface="+mn-lt"/>
              </a:rPr>
              <a:t>Microsoft Confidential</a:t>
            </a:r>
          </a:p>
        </p:txBody>
      </p:sp>
      <p:sp>
        <p:nvSpPr>
          <p:cNvPr id="43011" name="Rectangle 26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666CAEFF-D2B9-417D-91B7-4F189656034D}" type="slidenum">
              <a:rPr lang="en-US" sz="1200">
                <a:latin typeface="+mn-lt"/>
              </a:rPr>
              <a:pPr algn="r">
                <a:defRPr/>
              </a:pPr>
              <a:t>4</a:t>
            </a:fld>
            <a:endParaRPr lang="en-US" sz="1200">
              <a:latin typeface="+mn-lt"/>
            </a:endParaRPr>
          </a:p>
        </p:txBody>
      </p:sp>
      <p:sp>
        <p:nvSpPr>
          <p:cNvPr id="5120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45085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7975" y="4130675"/>
            <a:ext cx="6261100" cy="4592638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smtClean="0"/>
              <a:t>If there is relevant video content, such as a case study video, demo of a product, or other training materials, include it in the presentation as well. 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3"/>
          <p:cNvSpPr txBox="1">
            <a:spLocks noGrp="1"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 sz="1200">
                <a:latin typeface="+mn-lt"/>
              </a:rPr>
              <a:t>Microsoft </a:t>
            </a:r>
            <a:r>
              <a:rPr lang="en-US" sz="1200" b="1">
                <a:latin typeface="+mn-lt"/>
              </a:rPr>
              <a:t>Engineering Excellence</a:t>
            </a:r>
            <a:endParaRPr lang="en-US" sz="1200">
              <a:latin typeface="+mn-lt"/>
            </a:endParaRPr>
          </a:p>
        </p:txBody>
      </p:sp>
      <p:sp>
        <p:nvSpPr>
          <p:cNvPr id="43010" name="Rectangle 25"/>
          <p:cNvSpPr txBox="1">
            <a:spLocks noGrp="1" noChangeArrowheads="1"/>
          </p:cNvSpPr>
          <p:nvPr/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>
              <a:defRPr/>
            </a:pPr>
            <a:r>
              <a:rPr lang="en-US" sz="1200">
                <a:latin typeface="+mn-lt"/>
              </a:rPr>
              <a:t>Microsoft Confidential</a:t>
            </a:r>
          </a:p>
        </p:txBody>
      </p:sp>
      <p:sp>
        <p:nvSpPr>
          <p:cNvPr id="43011" name="Rectangle 26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666CAEFF-D2B9-417D-91B7-4F189656034D}" type="slidenum">
              <a:rPr lang="en-US" sz="1200">
                <a:latin typeface="+mn-lt"/>
              </a:rPr>
              <a:pPr algn="r">
                <a:defRPr/>
              </a:pPr>
              <a:t>5</a:t>
            </a:fld>
            <a:endParaRPr lang="en-US" sz="1200">
              <a:latin typeface="+mn-lt"/>
            </a:endParaRPr>
          </a:p>
        </p:txBody>
      </p:sp>
      <p:sp>
        <p:nvSpPr>
          <p:cNvPr id="5120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45085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7975" y="4130675"/>
            <a:ext cx="6261100" cy="4592638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dirty="0" smtClean="0"/>
              <a:t>These</a:t>
            </a:r>
            <a:r>
              <a:rPr lang="en-US" baseline="0" dirty="0" smtClean="0"/>
              <a:t> are for longitudinally polarized, and up – down asymmetry</a:t>
            </a:r>
            <a:endParaRPr lang="en-US" dirty="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3"/>
          <p:cNvSpPr txBox="1">
            <a:spLocks noGrp="1"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 sz="1200">
                <a:latin typeface="+mn-lt"/>
              </a:rPr>
              <a:t>Microsoft </a:t>
            </a:r>
            <a:r>
              <a:rPr lang="en-US" sz="1200" b="1">
                <a:latin typeface="+mn-lt"/>
              </a:rPr>
              <a:t>Engineering Excellence</a:t>
            </a:r>
            <a:endParaRPr lang="en-US" sz="1200">
              <a:latin typeface="+mn-lt"/>
            </a:endParaRPr>
          </a:p>
        </p:txBody>
      </p:sp>
      <p:sp>
        <p:nvSpPr>
          <p:cNvPr id="43010" name="Rectangle 25"/>
          <p:cNvSpPr txBox="1">
            <a:spLocks noGrp="1" noChangeArrowheads="1"/>
          </p:cNvSpPr>
          <p:nvPr/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>
              <a:defRPr/>
            </a:pPr>
            <a:r>
              <a:rPr lang="en-US" sz="1200">
                <a:latin typeface="+mn-lt"/>
              </a:rPr>
              <a:t>Microsoft Confidential</a:t>
            </a:r>
          </a:p>
        </p:txBody>
      </p:sp>
      <p:sp>
        <p:nvSpPr>
          <p:cNvPr id="43011" name="Rectangle 26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666CAEFF-D2B9-417D-91B7-4F189656034D}" type="slidenum">
              <a:rPr lang="en-US" sz="1200">
                <a:latin typeface="+mn-lt"/>
              </a:rPr>
              <a:pPr algn="r">
                <a:defRPr/>
              </a:pPr>
              <a:t>6</a:t>
            </a:fld>
            <a:endParaRPr lang="en-US" sz="1200">
              <a:latin typeface="+mn-lt"/>
            </a:endParaRPr>
          </a:p>
        </p:txBody>
      </p:sp>
      <p:sp>
        <p:nvSpPr>
          <p:cNvPr id="5120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45085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7975" y="4130675"/>
            <a:ext cx="6261100" cy="4592638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smtClean="0"/>
              <a:t>If there is relevant video content, such as a case study video, demo of a product, or other training materials, include it in the presentation as well. 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3"/>
          <p:cNvSpPr txBox="1">
            <a:spLocks noGrp="1"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 sz="1200">
                <a:latin typeface="+mn-lt"/>
              </a:rPr>
              <a:t>Microsoft </a:t>
            </a:r>
            <a:r>
              <a:rPr lang="en-US" sz="1200" b="1">
                <a:latin typeface="+mn-lt"/>
              </a:rPr>
              <a:t>Engineering Excellence</a:t>
            </a:r>
            <a:endParaRPr lang="en-US" sz="1200">
              <a:latin typeface="+mn-lt"/>
            </a:endParaRPr>
          </a:p>
        </p:txBody>
      </p:sp>
      <p:sp>
        <p:nvSpPr>
          <p:cNvPr id="43010" name="Rectangle 25"/>
          <p:cNvSpPr txBox="1">
            <a:spLocks noGrp="1" noChangeArrowheads="1"/>
          </p:cNvSpPr>
          <p:nvPr/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>
              <a:defRPr/>
            </a:pPr>
            <a:r>
              <a:rPr lang="en-US" sz="1200">
                <a:latin typeface="+mn-lt"/>
              </a:rPr>
              <a:t>Microsoft Confidential</a:t>
            </a:r>
          </a:p>
        </p:txBody>
      </p:sp>
      <p:sp>
        <p:nvSpPr>
          <p:cNvPr id="43011" name="Rectangle 26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666CAEFF-D2B9-417D-91B7-4F189656034D}" type="slidenum">
              <a:rPr lang="en-US" sz="1200">
                <a:latin typeface="+mn-lt"/>
              </a:rPr>
              <a:pPr algn="r">
                <a:defRPr/>
              </a:pPr>
              <a:t>7</a:t>
            </a:fld>
            <a:endParaRPr lang="en-US" sz="1200">
              <a:latin typeface="+mn-lt"/>
            </a:endParaRPr>
          </a:p>
        </p:txBody>
      </p:sp>
      <p:sp>
        <p:nvSpPr>
          <p:cNvPr id="5120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45085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7975" y="4130675"/>
            <a:ext cx="6261100" cy="4592638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smtClean="0"/>
              <a:t>If there is relevant video content, such as a case study video, demo of a product, or other training materials, include it in the presentation as well. 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3"/>
          <p:cNvSpPr>
            <a:spLocks noGrp="1" noChangeArrowheads="1"/>
          </p:cNvSpPr>
          <p:nvPr>
            <p:ph type="hdr" sz="quarter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/>
              <a:t>Microsoft </a:t>
            </a:r>
            <a:r>
              <a:rPr lang="en-US" b="1" smtClean="0"/>
              <a:t>Engineering Excellence</a:t>
            </a:r>
            <a:endParaRPr lang="en-US" smtClean="0"/>
          </a:p>
        </p:txBody>
      </p:sp>
      <p:sp>
        <p:nvSpPr>
          <p:cNvPr id="53250" name="Rectangle 25"/>
          <p:cNvSpPr>
            <a:spLocks noGrp="1" noChangeArrowheads="1"/>
          </p:cNvSpPr>
          <p:nvPr>
            <p:ph type="ftr" sz="quarter" idx="4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/>
              <a:t>Microsoft Confidential</a:t>
            </a:r>
          </a:p>
        </p:txBody>
      </p:sp>
      <p:sp>
        <p:nvSpPr>
          <p:cNvPr id="53251" name="Rectangle 26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BF25A82-A45A-407A-8D5A-8D703229DCB5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US"/>
          </a:p>
        </p:txBody>
      </p:sp>
      <p:sp>
        <p:nvSpPr>
          <p:cNvPr id="6349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45085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7975" y="4130675"/>
            <a:ext cx="6261100" cy="4554538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3"/>
          <p:cNvSpPr txBox="1">
            <a:spLocks noGrp="1"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 sz="1200">
                <a:latin typeface="+mn-lt"/>
              </a:rPr>
              <a:t>Microsoft </a:t>
            </a:r>
            <a:r>
              <a:rPr lang="en-US" sz="1200" b="1">
                <a:latin typeface="+mn-lt"/>
              </a:rPr>
              <a:t>Engineering Excellence</a:t>
            </a:r>
            <a:endParaRPr lang="en-US" sz="1200">
              <a:latin typeface="+mn-lt"/>
            </a:endParaRPr>
          </a:p>
        </p:txBody>
      </p:sp>
      <p:sp>
        <p:nvSpPr>
          <p:cNvPr id="43010" name="Rectangle 25"/>
          <p:cNvSpPr txBox="1">
            <a:spLocks noGrp="1" noChangeArrowheads="1"/>
          </p:cNvSpPr>
          <p:nvPr/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>
              <a:defRPr/>
            </a:pPr>
            <a:r>
              <a:rPr lang="en-US" sz="1200">
                <a:latin typeface="+mn-lt"/>
              </a:rPr>
              <a:t>Microsoft Confidential</a:t>
            </a:r>
          </a:p>
        </p:txBody>
      </p:sp>
      <p:sp>
        <p:nvSpPr>
          <p:cNvPr id="43011" name="Rectangle 26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666CAEFF-D2B9-417D-91B7-4F189656034D}" type="slidenum">
              <a:rPr lang="en-US" sz="1200">
                <a:latin typeface="+mn-lt"/>
              </a:rPr>
              <a:pPr algn="r">
                <a:defRPr/>
              </a:pPr>
              <a:t>9</a:t>
            </a:fld>
            <a:endParaRPr lang="en-US" sz="1200">
              <a:latin typeface="+mn-lt"/>
            </a:endParaRPr>
          </a:p>
        </p:txBody>
      </p:sp>
      <p:sp>
        <p:nvSpPr>
          <p:cNvPr id="5120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45085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7975" y="4130675"/>
            <a:ext cx="6261100" cy="4592638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smtClean="0"/>
              <a:t>If there is relevant video content, such as a case study video, demo of a product, or other training materials, include it in the presentation as well. 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42863" y="0"/>
            <a:ext cx="9101137" cy="688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6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1588"/>
            <a:ext cx="37211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>
              <a:defRPr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>
              <a:buNone/>
              <a:defRPr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6858000" y="5105400"/>
            <a:ext cx="1828800" cy="990600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 baseline="0"/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A343C6-EE91-4E43-8E03-3157FF556873}" type="datetimeFigureOut">
              <a:rPr lang="en-US"/>
              <a:pPr>
                <a:defRPr/>
              </a:pPr>
              <a:t>5/1/2012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8F401C-A7C7-49DE-A087-556596AB9FA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CB2AAB-FF9C-4E68-9752-3D73317B26D0}" type="datetimeFigureOut">
              <a:rPr lang="en-US"/>
              <a:pPr>
                <a:defRPr/>
              </a:pPr>
              <a:t>5/1/2012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BA38DD-7D3C-4A4C-98F2-702B4C8A62F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42863" y="0"/>
            <a:ext cx="9101137" cy="688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-15875" y="0"/>
            <a:ext cx="9172575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0" y="3048000"/>
            <a:ext cx="4343400" cy="1362075"/>
          </a:xfrm>
        </p:spPr>
        <p:txBody>
          <a:bodyPr anchor="b"/>
          <a:lstStyle>
            <a:lvl1pPr algn="l">
              <a:defRPr sz="4000"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6781800" y="5334000"/>
            <a:ext cx="2133600" cy="990600"/>
          </a:xfrm>
        </p:spPr>
        <p:txBody>
          <a:bodyPr rtlCol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F69BF6-FD7F-4707-A345-3A8360D5E5DB}" type="datetimeFigureOut">
              <a:rPr lang="en-US"/>
              <a:pPr>
                <a:defRPr/>
              </a:pPr>
              <a:t>5/1/2012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420C51-175C-4C64-9AF8-D928E6DC466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286707-F298-4EA0-BF98-A4053C8C972A}" type="datetimeFigureOut">
              <a:rPr lang="en-US"/>
              <a:pPr>
                <a:defRPr/>
              </a:pPr>
              <a:t>5/1/2012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EE83C8-DE5B-45EE-A3C1-0BB26ABC11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06456E-FD64-4C7D-B6A3-43D1EF427E83}" type="datetimeFigureOut">
              <a:rPr lang="en-US"/>
              <a:pPr>
                <a:defRPr/>
              </a:pPr>
              <a:t>5/1/2012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057E6B-9428-4E87-AD2B-E7D0412247F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23003E-014B-41F0-83DC-DFB777B77AA5}" type="datetimeFigureOut">
              <a:rPr lang="en-US"/>
              <a:pPr>
                <a:defRPr/>
              </a:pPr>
              <a:t>5/1/2012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3D27DE-BDF9-474E-8BBD-5CCAED70E6F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9C29CB-4D9C-4BF1-B8B3-C793FEC3D8E2}" type="datetimeFigureOut">
              <a:rPr lang="en-US"/>
              <a:pPr>
                <a:defRPr/>
              </a:pPr>
              <a:t>5/1/2012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FD35CF-AE6A-48A6-9573-8B50A7D6787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CB2BAD-E072-4691-BCC9-251B49A5D369}" type="datetimeFigureOut">
              <a:rPr lang="en-US"/>
              <a:pPr>
                <a:defRPr/>
              </a:pPr>
              <a:t>5/1/2012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491392-6DB4-449B-B5DB-03F59C76588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BCC809-68A5-4E3A-AFE2-F5F871B5E390}" type="datetimeFigureOut">
              <a:rPr lang="en-US"/>
              <a:pPr>
                <a:defRPr/>
              </a:pPr>
              <a:t>5/1/2012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256D80-3444-496E-BA2A-C6EDBFD1FF1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5600"/>
            <a:ext cx="8194675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3100" y="1497013"/>
            <a:ext cx="3975100" cy="4759325"/>
          </a:xfrm>
        </p:spPr>
        <p:txBody>
          <a:bodyPr/>
          <a:lstStyle>
            <a:lvl4pPr>
              <a:defRPr baseline="0"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37760" y="1497013"/>
            <a:ext cx="3977640" cy="4759325"/>
          </a:xfrm>
        </p:spPr>
        <p:txBody>
          <a:bodyPr/>
          <a:lstStyle>
            <a:lvl4pPr>
              <a:defRPr baseline="0"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6EF027-73EC-4E34-8952-1759D6DAE744}" type="datetimeFigureOut">
              <a:rPr lang="en-US"/>
              <a:pPr>
                <a:defRPr/>
              </a:pPr>
              <a:t>5/1/2012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202F6F-29F5-431D-A4DA-4CF790F2538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6"/>
          <p:cNvPicPr>
            <a:picLocks noChangeAspect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42863" y="0"/>
            <a:ext cx="9101137" cy="688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762000" y="274638"/>
            <a:ext cx="8077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62000" y="1600200"/>
            <a:ext cx="80772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B8C06E58-CC23-48A4-8B48-54D7BF4D07C3}" type="datetimeFigureOut">
              <a:rPr lang="en-US"/>
              <a:pPr>
                <a:defRPr/>
              </a:pPr>
              <a:t>5/1/2012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F9AB264-2E8A-465C-9812-9BA5B5B9BD6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32" name="Picture 7"/>
          <p:cNvPicPr>
            <a:picLocks noChangeAspect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-152400" y="-109538"/>
            <a:ext cx="819150" cy="7083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</p:sldLayoutIdLst>
  <p:transition spd="slow">
    <p:wipe dir="d"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lang="en-US" sz="4400" kern="1200" dirty="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5.png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9.xml"/><Relationship Id="rId4" Type="http://schemas.openxmlformats.org/officeDocument/2006/relationships/tags" Target="../tags/tag8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oleObject" Target="../embeddings/oleObject1.bin"/><Relationship Id="rId3" Type="http://schemas.openxmlformats.org/officeDocument/2006/relationships/tags" Target="../tags/tag10.xml"/><Relationship Id="rId7" Type="http://schemas.openxmlformats.org/officeDocument/2006/relationships/tags" Target="../tags/tag14.xml"/><Relationship Id="rId12" Type="http://schemas.openxmlformats.org/officeDocument/2006/relationships/image" Target="../media/image9.png"/><Relationship Id="rId2" Type="http://schemas.openxmlformats.org/officeDocument/2006/relationships/tags" Target="../tags/tag9.xml"/><Relationship Id="rId1" Type="http://schemas.openxmlformats.org/officeDocument/2006/relationships/vmlDrawing" Target="../drawings/vmlDrawing1.vml"/><Relationship Id="rId6" Type="http://schemas.openxmlformats.org/officeDocument/2006/relationships/tags" Target="../tags/tag13.xml"/><Relationship Id="rId11" Type="http://schemas.openxmlformats.org/officeDocument/2006/relationships/image" Target="../media/image8.png"/><Relationship Id="rId5" Type="http://schemas.openxmlformats.org/officeDocument/2006/relationships/tags" Target="../tags/tag12.xml"/><Relationship Id="rId10" Type="http://schemas.openxmlformats.org/officeDocument/2006/relationships/image" Target="../media/image7.png"/><Relationship Id="rId4" Type="http://schemas.openxmlformats.org/officeDocument/2006/relationships/tags" Target="../tags/tag11.xml"/><Relationship Id="rId9" Type="http://schemas.openxmlformats.org/officeDocument/2006/relationships/notesSlide" Target="../notesSlides/notesSlide4.xml"/><Relationship Id="rId14" Type="http://schemas.openxmlformats.org/officeDocument/2006/relationships/image" Target="../media/image6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5.xml"/><Relationship Id="rId3" Type="http://schemas.openxmlformats.org/officeDocument/2006/relationships/tags" Target="../tags/tag17.xml"/><Relationship Id="rId7" Type="http://schemas.openxmlformats.org/officeDocument/2006/relationships/slideLayout" Target="../slideLayouts/slideLayout11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tags" Target="../tags/tag20.xml"/><Relationship Id="rId11" Type="http://schemas.openxmlformats.org/officeDocument/2006/relationships/image" Target="../media/image12.png"/><Relationship Id="rId5" Type="http://schemas.openxmlformats.org/officeDocument/2006/relationships/tags" Target="../tags/tag19.xml"/><Relationship Id="rId10" Type="http://schemas.openxmlformats.org/officeDocument/2006/relationships/image" Target="../media/image11.png"/><Relationship Id="rId4" Type="http://schemas.openxmlformats.org/officeDocument/2006/relationships/tags" Target="../tags/tag18.xml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tags" Target="../tags/tag22.xml"/><Relationship Id="rId7" Type="http://schemas.openxmlformats.org/officeDocument/2006/relationships/image" Target="../media/image14.png"/><Relationship Id="rId2" Type="http://schemas.openxmlformats.org/officeDocument/2006/relationships/tags" Target="../tags/tag21.xml"/><Relationship Id="rId1" Type="http://schemas.openxmlformats.org/officeDocument/2006/relationships/vmlDrawing" Target="../drawings/vmlDrawing2.vml"/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11.xml"/><Relationship Id="rId4" Type="http://schemas.openxmlformats.org/officeDocument/2006/relationships/tags" Target="../tags/tag23.xml"/><Relationship Id="rId9" Type="http://schemas.openxmlformats.org/officeDocument/2006/relationships/image" Target="../media/image13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26.xml"/><Relationship Id="rId7" Type="http://schemas.openxmlformats.org/officeDocument/2006/relationships/image" Target="../media/image16.png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6" Type="http://schemas.openxmlformats.org/officeDocument/2006/relationships/image" Target="../media/image15.jpeg"/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29.xml"/><Relationship Id="rId7" Type="http://schemas.openxmlformats.org/officeDocument/2006/relationships/tags" Target="../tags/tag33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tags" Target="../tags/tag32.xml"/><Relationship Id="rId5" Type="http://schemas.openxmlformats.org/officeDocument/2006/relationships/tags" Target="../tags/tag31.xml"/><Relationship Id="rId4" Type="http://schemas.openxmlformats.org/officeDocument/2006/relationships/tags" Target="../tags/tag30.xml"/><Relationship Id="rId9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4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4205567"/>
            <a:ext cx="7162800" cy="904875"/>
          </a:xfrm>
        </p:spPr>
        <p:txBody>
          <a:bodyPr/>
          <a:lstStyle/>
          <a:p>
            <a:pPr algn="ctr" eaLnBrk="1" hangingPunct="1"/>
            <a:r>
              <a:rPr sz="2400" u="sng" cap="none" dirty="0" smtClean="0"/>
              <a:t>Prajwal Mohanmurthy</a:t>
            </a:r>
            <a:r>
              <a:rPr sz="2400" cap="none" dirty="0" smtClean="0"/>
              <a:t>, </a:t>
            </a:r>
            <a:r>
              <a:rPr sz="2400" i="1" cap="none" dirty="0" smtClean="0">
                <a:solidFill>
                  <a:srgbClr val="3333FF"/>
                </a:solidFill>
              </a:rPr>
              <a:t>Mississippi State University</a:t>
            </a:r>
            <a:r>
              <a:rPr sz="2400" cap="none" dirty="0" smtClean="0">
                <a:solidFill>
                  <a:srgbClr val="3333FF"/>
                </a:solidFill>
              </a:rPr>
              <a:t/>
            </a:r>
            <a:br>
              <a:rPr sz="2400" cap="none" dirty="0" smtClean="0">
                <a:solidFill>
                  <a:srgbClr val="3333FF"/>
                </a:solidFill>
              </a:rPr>
            </a:br>
            <a:r>
              <a:rPr sz="2400" cap="none" dirty="0" smtClean="0"/>
              <a:t>Medium Energy Physics Group</a:t>
            </a:r>
          </a:p>
        </p:txBody>
      </p:sp>
      <p:sp>
        <p:nvSpPr>
          <p:cNvPr id="15362" name="Title 1"/>
          <p:cNvSpPr>
            <a:spLocks/>
          </p:cNvSpPr>
          <p:nvPr>
            <p:custDataLst>
              <p:tags r:id="rId1"/>
            </p:custDataLst>
          </p:nvPr>
        </p:nvSpPr>
        <p:spPr bwMode="auto">
          <a:xfrm>
            <a:off x="2819400" y="1447801"/>
            <a:ext cx="6333565" cy="2721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Calibri" pitchFamily="34" charset="0"/>
              </a:rPr>
              <a:t>All I could do with</a:t>
            </a:r>
          </a:p>
          <a:p>
            <a:pPr algn="ctr"/>
            <a:r>
              <a:rPr lang="en-US" sz="4800" b="1" dirty="0" smtClean="0">
                <a:solidFill>
                  <a:srgbClr val="008000"/>
                </a:solidFill>
                <a:latin typeface="Calibri" pitchFamily="34" charset="0"/>
              </a:rPr>
              <a:t>Ising </a:t>
            </a:r>
            <a:r>
              <a:rPr lang="en-US" sz="4800" b="1" dirty="0" smtClean="0">
                <a:solidFill>
                  <a:srgbClr val="008000"/>
                </a:solidFill>
                <a:latin typeface="Calibri" pitchFamily="34" charset="0"/>
              </a:rPr>
              <a:t>Model</a:t>
            </a:r>
          </a:p>
        </p:txBody>
      </p:sp>
      <p:pic>
        <p:nvPicPr>
          <p:cNvPr id="20486" name="Picture 6" descr="2008_MSU_logo_web_horiz_mont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338637" y="3048000"/>
            <a:ext cx="3286125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itle 1"/>
          <p:cNvSpPr>
            <a:spLocks/>
          </p:cNvSpPr>
          <p:nvPr/>
        </p:nvSpPr>
        <p:spPr bwMode="auto">
          <a:xfrm>
            <a:off x="3810000" y="5715000"/>
            <a:ext cx="4343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/>
            <a:r>
              <a:rPr lang="en-US" b="1" i="1" dirty="0" smtClean="0">
                <a:solidFill>
                  <a:srgbClr val="003300"/>
                </a:solidFill>
                <a:latin typeface="Times New Roman" pitchFamily="18" charset="0"/>
              </a:rPr>
              <a:t>PH 4433 – Computational Physics</a:t>
            </a:r>
          </a:p>
          <a:p>
            <a:pPr algn="ctr"/>
            <a:r>
              <a:rPr lang="en-US" b="1" i="1" dirty="0" smtClean="0">
                <a:solidFill>
                  <a:srgbClr val="003300"/>
                </a:solidFill>
                <a:latin typeface="Times New Roman" pitchFamily="18" charset="0"/>
              </a:rPr>
              <a:t>Final Project</a:t>
            </a:r>
          </a:p>
          <a:p>
            <a:pPr algn="ctr"/>
            <a:r>
              <a:rPr lang="en-US" b="1" i="1" dirty="0" smtClean="0">
                <a:solidFill>
                  <a:srgbClr val="003300"/>
                </a:solidFill>
                <a:latin typeface="Times New Roman" pitchFamily="18" charset="0"/>
              </a:rPr>
              <a:t>Apr 2012</a:t>
            </a:r>
            <a:endParaRPr lang="en-US" b="1" i="1" dirty="0">
              <a:solidFill>
                <a:srgbClr val="0033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ubtitle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447800" y="914400"/>
            <a:ext cx="7620000" cy="4953000"/>
          </a:xfrm>
        </p:spPr>
        <p:txBody>
          <a:bodyPr>
            <a:noAutofit/>
          </a:bodyPr>
          <a:lstStyle/>
          <a:p>
            <a:pPr eaLnBrk="1" hangingPunct="1"/>
            <a:r>
              <a:rPr lang="en-US" sz="2400" dirty="0" smtClean="0">
                <a:latin typeface="Calibri" pitchFamily="34" charset="0"/>
              </a:rPr>
              <a:t>Introduction</a:t>
            </a:r>
          </a:p>
          <a:p>
            <a:pPr eaLnBrk="1" hangingPunct="1"/>
            <a:endParaRPr lang="en-US" sz="2400" dirty="0">
              <a:latin typeface="Calibri" pitchFamily="34" charset="0"/>
            </a:endParaRPr>
          </a:p>
          <a:p>
            <a:pPr eaLnBrk="1" hangingPunct="1"/>
            <a:r>
              <a:rPr lang="en-US" sz="2400" dirty="0" smtClean="0">
                <a:latin typeface="Calibri" pitchFamily="34" charset="0"/>
              </a:rPr>
              <a:t>Heat Capacity in Square, Triangle and </a:t>
            </a:r>
            <a:r>
              <a:rPr lang="en-US" sz="2400" dirty="0">
                <a:latin typeface="Calibri" pitchFamily="34" charset="0"/>
              </a:rPr>
              <a:t>O</a:t>
            </a:r>
            <a:r>
              <a:rPr lang="en-US" sz="2400" dirty="0" smtClean="0">
                <a:latin typeface="Calibri" pitchFamily="34" charset="0"/>
              </a:rPr>
              <a:t>ctagonal Lattice</a:t>
            </a:r>
          </a:p>
          <a:p>
            <a:pPr eaLnBrk="1" hangingPunct="1"/>
            <a:endParaRPr lang="en-US" sz="2400" dirty="0">
              <a:latin typeface="Calibri" pitchFamily="34" charset="0"/>
            </a:endParaRPr>
          </a:p>
          <a:p>
            <a:pPr eaLnBrk="1" hangingPunct="1"/>
            <a:r>
              <a:rPr lang="en-US" sz="2400" dirty="0" smtClean="0">
                <a:latin typeface="Calibri" pitchFamily="34" charset="0"/>
              </a:rPr>
              <a:t>Magnetization in </a:t>
            </a:r>
            <a:r>
              <a:rPr lang="en-US" sz="2400" dirty="0">
                <a:latin typeface="Calibri" pitchFamily="34" charset="0"/>
              </a:rPr>
              <a:t>Square, Triangle and Octagonal </a:t>
            </a:r>
            <a:r>
              <a:rPr lang="en-US" sz="2400" dirty="0" smtClean="0">
                <a:latin typeface="Calibri" pitchFamily="34" charset="0"/>
              </a:rPr>
              <a:t>Lattice</a:t>
            </a:r>
          </a:p>
          <a:p>
            <a:pPr eaLnBrk="1" hangingPunct="1"/>
            <a:endParaRPr lang="en-US" sz="2400" dirty="0">
              <a:latin typeface="Calibri" pitchFamily="34" charset="0"/>
            </a:endParaRPr>
          </a:p>
          <a:p>
            <a:pPr eaLnBrk="1" hangingPunct="1"/>
            <a:r>
              <a:rPr lang="en-US" sz="2400" dirty="0" smtClean="0">
                <a:latin typeface="Calibri" pitchFamily="34" charset="0"/>
              </a:rPr>
              <a:t>Correlation function for Square Lattice</a:t>
            </a:r>
          </a:p>
          <a:p>
            <a:pPr eaLnBrk="1" hangingPunct="1"/>
            <a:endParaRPr lang="en-US" sz="2400" dirty="0">
              <a:latin typeface="Calibri" pitchFamily="34" charset="0"/>
            </a:endParaRPr>
          </a:p>
          <a:p>
            <a:pPr eaLnBrk="1" hangingPunct="1"/>
            <a:r>
              <a:rPr lang="en-US" sz="2400" dirty="0" smtClean="0">
                <a:latin typeface="Calibri" pitchFamily="34" charset="0"/>
              </a:rPr>
              <a:t>Block Spin Transformation for Square Lattice</a:t>
            </a:r>
          </a:p>
          <a:p>
            <a:pPr eaLnBrk="1" hangingPunct="1"/>
            <a:endParaRPr lang="en-US" sz="2400" dirty="0">
              <a:latin typeface="Calibri" pitchFamily="34" charset="0"/>
            </a:endParaRPr>
          </a:p>
          <a:p>
            <a:pPr eaLnBrk="1" hangingPunct="1"/>
            <a:r>
              <a:rPr lang="en-US" sz="2400" dirty="0" smtClean="0">
                <a:solidFill>
                  <a:srgbClr val="FF0000"/>
                </a:solidFill>
                <a:latin typeface="Calibri" pitchFamily="34" charset="0"/>
              </a:rPr>
              <a:t>MOVIE!!! (If we have time)</a:t>
            </a:r>
          </a:p>
          <a:p>
            <a:pPr eaLnBrk="1" hangingPunct="1"/>
            <a:endParaRPr lang="en-US" sz="2400" dirty="0">
              <a:latin typeface="Calibri" pitchFamily="34" charset="0"/>
            </a:endParaRPr>
          </a:p>
          <a:p>
            <a:pPr eaLnBrk="1" hangingPunct="1"/>
            <a:endParaRPr lang="en-US" sz="2400" dirty="0" smtClean="0">
              <a:latin typeface="Calibri" pitchFamily="34" charset="0"/>
            </a:endParaRPr>
          </a:p>
          <a:p>
            <a:pPr eaLnBrk="1" hangingPunct="1"/>
            <a:endParaRPr lang="en-US" sz="2400" dirty="0">
              <a:latin typeface="Calibri" pitchFamily="34" charset="0"/>
            </a:endParaRPr>
          </a:p>
          <a:p>
            <a:pPr eaLnBrk="1" hangingPunct="1"/>
            <a:endParaRPr lang="en-US" sz="2400" dirty="0">
              <a:latin typeface="Calibri" pitchFamily="34" charset="0"/>
            </a:endParaRPr>
          </a:p>
          <a:p>
            <a:pPr eaLnBrk="1" hangingPunct="1"/>
            <a:endParaRPr lang="en-US" sz="2400" dirty="0" smtClean="0">
              <a:latin typeface="Calibri" pitchFamily="34" charset="0"/>
            </a:endParaRPr>
          </a:p>
        </p:txBody>
      </p:sp>
      <p:sp>
        <p:nvSpPr>
          <p:cNvPr id="17410" name="Subtitle 2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3962400" y="76200"/>
            <a:ext cx="4772025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spcBef>
                <a:spcPct val="20000"/>
              </a:spcBef>
              <a:buFont typeface="Arial" charset="0"/>
              <a:buNone/>
            </a:pPr>
            <a:r>
              <a:rPr lang="en-US" sz="5000" dirty="0" smtClean="0">
                <a:solidFill>
                  <a:srgbClr val="008000"/>
                </a:solidFill>
                <a:latin typeface="Calibri" pitchFamily="34" charset="0"/>
              </a:rPr>
              <a:t>Outline</a:t>
            </a:r>
            <a:endParaRPr lang="en-US" sz="5000" dirty="0">
              <a:solidFill>
                <a:srgbClr val="008000"/>
              </a:solidFill>
              <a:latin typeface="Calibri" pitchFamily="34" charset="0"/>
            </a:endParaRPr>
          </a:p>
        </p:txBody>
      </p:sp>
      <p:pic>
        <p:nvPicPr>
          <p:cNvPr id="16389" name="Picture 5" descr="2008_MSU_logo_web_horiz_mont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857875" y="6048375"/>
            <a:ext cx="3286125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ubtitle 2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533400" y="0"/>
            <a:ext cx="8226425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sz="4800" dirty="0">
                <a:solidFill>
                  <a:srgbClr val="FF0000"/>
                </a:solidFill>
                <a:latin typeface="Calibri" pitchFamily="34" charset="0"/>
              </a:rPr>
              <a:t>Introduction</a:t>
            </a:r>
          </a:p>
        </p:txBody>
      </p:sp>
      <p:sp>
        <p:nvSpPr>
          <p:cNvPr id="7" name="Subtitle 2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609600" y="609600"/>
            <a:ext cx="8534400" cy="559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Font typeface="Arial" charset="0"/>
              <a:buNone/>
            </a:pPr>
            <a:r>
              <a:rPr lang="en-US" sz="3000" dirty="0" smtClean="0">
                <a:latin typeface="Calibri" pitchFamily="34" charset="0"/>
              </a:rPr>
              <a:t>1D by Ising (1925), 2D by Onsager (1944)</a:t>
            </a:r>
            <a:endParaRPr lang="en-US" sz="2600" dirty="0">
              <a:latin typeface="Calibri" pitchFamily="34" charset="0"/>
            </a:endParaRPr>
          </a:p>
        </p:txBody>
      </p:sp>
      <p:sp>
        <p:nvSpPr>
          <p:cNvPr id="10" name="Subtitle 2"/>
          <p:cNvSpPr txBox="1">
            <a:spLocks/>
          </p:cNvSpPr>
          <p:nvPr>
            <p:custDataLst>
              <p:tags r:id="rId4"/>
            </p:custDataLst>
          </p:nvPr>
        </p:nvSpPr>
        <p:spPr bwMode="auto">
          <a:xfrm>
            <a:off x="760412" y="1066800"/>
            <a:ext cx="8154988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sz="2200" dirty="0" smtClean="0">
                <a:latin typeface="Calibri" pitchFamily="34" charset="0"/>
              </a:rPr>
              <a:t>2 Spins : +/- 1</a:t>
            </a:r>
          </a:p>
          <a:p>
            <a:pPr eaLnBrk="1" hangingPunct="1"/>
            <a:r>
              <a:rPr lang="en-US" sz="2200" dirty="0" smtClean="0">
                <a:latin typeface="Calibri" pitchFamily="34" charset="0"/>
              </a:rPr>
              <a:t>Done using conventional Monte Carlo using </a:t>
            </a:r>
            <a:r>
              <a:rPr lang="en-US" sz="2200" dirty="0" smtClean="0">
                <a:latin typeface="Calibri" pitchFamily="34" charset="0"/>
              </a:rPr>
              <a:t>Metropolis Algorithm</a:t>
            </a:r>
            <a:endParaRPr lang="en-US" sz="2200" dirty="0" smtClean="0">
              <a:latin typeface="Calibri" pitchFamily="34" charset="0"/>
            </a:endParaRPr>
          </a:p>
          <a:p>
            <a:pPr eaLnBrk="1" hangingPunct="1"/>
            <a:r>
              <a:rPr lang="en-US" sz="2200" dirty="0" smtClean="0">
                <a:latin typeface="Calibri" pitchFamily="34" charset="0"/>
              </a:rPr>
              <a:t>For 3 different kind of lattice structure (all are homomorphic, all lattice points are equivalent</a:t>
            </a:r>
            <a:r>
              <a:rPr lang="en-US" sz="2200" dirty="0" smtClean="0">
                <a:latin typeface="Calibri" pitchFamily="34" charset="0"/>
              </a:rPr>
              <a:t>)</a:t>
            </a:r>
          </a:p>
          <a:p>
            <a:pPr eaLnBrk="1" hangingPunct="1"/>
            <a:r>
              <a:rPr lang="en-US" sz="2200" dirty="0" smtClean="0">
                <a:latin typeface="Calibri" pitchFamily="34" charset="0"/>
              </a:rPr>
              <a:t>Using Boltzman</a:t>
            </a:r>
            <a:r>
              <a:rPr lang="en-US" sz="2200" dirty="0" smtClean="0">
                <a:latin typeface="Calibri" pitchFamily="34" charset="0"/>
              </a:rPr>
              <a:t>n statistics</a:t>
            </a:r>
          </a:p>
          <a:p>
            <a:pPr eaLnBrk="1" hangingPunct="1"/>
            <a:r>
              <a:rPr lang="en-US" sz="2200" dirty="0" smtClean="0">
                <a:latin typeface="Calibri" pitchFamily="34" charset="0"/>
              </a:rPr>
              <a:t>Lattices have periodic</a:t>
            </a:r>
            <a:r>
              <a:rPr lang="en-US" sz="2200" dirty="0" smtClean="0">
                <a:latin typeface="Calibri" pitchFamily="34" charset="0"/>
              </a:rPr>
              <a:t> boundary continuity</a:t>
            </a:r>
            <a:endParaRPr lang="en-US" sz="2200" dirty="0" smtClean="0">
              <a:latin typeface="Calibri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36612" y="3581400"/>
            <a:ext cx="2286000" cy="198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Square Lattice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589059" y="3581400"/>
            <a:ext cx="2286000" cy="198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Triangular Lattice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733800" y="4661647"/>
            <a:ext cx="2286000" cy="198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Moore </a:t>
            </a:r>
            <a:r>
              <a:rPr lang="en-US" dirty="0" smtClean="0"/>
              <a:t>Lattice</a:t>
            </a:r>
            <a:endParaRPr lang="en-US" dirty="0"/>
          </a:p>
        </p:txBody>
      </p:sp>
      <p:cxnSp>
        <p:nvCxnSpPr>
          <p:cNvPr id="11" name="Straight Connector 10"/>
          <p:cNvCxnSpPr>
            <a:stCxn id="5" idx="0"/>
            <a:endCxn id="5" idx="2"/>
          </p:cNvCxnSpPr>
          <p:nvPr/>
        </p:nvCxnSpPr>
        <p:spPr>
          <a:xfrm>
            <a:off x="1979612" y="3581400"/>
            <a:ext cx="0" cy="1981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4857283" y="4648200"/>
            <a:ext cx="0" cy="1981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7696200" y="3581400"/>
            <a:ext cx="0" cy="1981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5" idx="1"/>
            <a:endCxn id="5" idx="3"/>
          </p:cNvCxnSpPr>
          <p:nvPr/>
        </p:nvCxnSpPr>
        <p:spPr>
          <a:xfrm>
            <a:off x="836612" y="4572000"/>
            <a:ext cx="2286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3733800" y="5652247"/>
            <a:ext cx="2286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6589059" y="4572000"/>
            <a:ext cx="2286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3733800" y="4661647"/>
            <a:ext cx="2286000" cy="19677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3733800" y="4661647"/>
            <a:ext cx="2286000" cy="1981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6589059" y="3581400"/>
            <a:ext cx="2286000" cy="19677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92" name="Subtitle 2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533400" y="0"/>
            <a:ext cx="8610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sz="2800" dirty="0">
                <a:solidFill>
                  <a:srgbClr val="FF0000"/>
                </a:solidFill>
                <a:latin typeface="Calibri" pitchFamily="34" charset="0"/>
              </a:rPr>
              <a:t>Heat Capacity in Square, Triangle and Octagonal Lattice</a:t>
            </a:r>
          </a:p>
        </p:txBody>
      </p:sp>
      <p:pic>
        <p:nvPicPr>
          <p:cNvPr id="2050" name="Picture 2" descr="E:\A\MSSTATE\Spring 2012\PH 4433\Project\plot1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990600"/>
            <a:ext cx="408051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Subtitle 2"/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609599" y="609600"/>
            <a:ext cx="4419601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Font typeface="Arial" charset="0"/>
              <a:buNone/>
            </a:pPr>
            <a:r>
              <a:rPr lang="en-US" sz="2000" dirty="0" smtClean="0">
                <a:latin typeface="Calibri" pitchFamily="34" charset="0"/>
              </a:rPr>
              <a:t>Square Lattice (Von Neumann), </a:t>
            </a:r>
            <a:r>
              <a:rPr lang="en-US" sz="2000" dirty="0" err="1" smtClean="0">
                <a:latin typeface="Calibri" pitchFamily="34" charset="0"/>
              </a:rPr>
              <a:t>Tc</a:t>
            </a:r>
            <a:r>
              <a:rPr lang="en-US" sz="2000" dirty="0" smtClean="0">
                <a:latin typeface="Calibri" pitchFamily="34" charset="0"/>
              </a:rPr>
              <a:t> = 2.2K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18" name="Subtitle 2"/>
          <p:cNvSpPr>
            <a:spLocks/>
          </p:cNvSpPr>
          <p:nvPr>
            <p:custDataLst>
              <p:tags r:id="rId5"/>
            </p:custDataLst>
          </p:nvPr>
        </p:nvSpPr>
        <p:spPr bwMode="auto">
          <a:xfrm>
            <a:off x="6019800" y="618565"/>
            <a:ext cx="2895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Font typeface="Arial" charset="0"/>
              <a:buNone/>
            </a:pPr>
            <a:r>
              <a:rPr lang="en-US" sz="2000" dirty="0" smtClean="0">
                <a:latin typeface="Calibri" pitchFamily="34" charset="0"/>
              </a:rPr>
              <a:t>Triangle Lattice, </a:t>
            </a:r>
            <a:r>
              <a:rPr lang="en-US" sz="2000" dirty="0" err="1" smtClean="0">
                <a:latin typeface="Calibri" pitchFamily="34" charset="0"/>
              </a:rPr>
              <a:t>Tc</a:t>
            </a:r>
            <a:r>
              <a:rPr lang="en-US" sz="2000" dirty="0" smtClean="0">
                <a:latin typeface="Calibri" pitchFamily="34" charset="0"/>
              </a:rPr>
              <a:t> = 3.7K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19" name="Subtitle 2"/>
          <p:cNvSpPr>
            <a:spLocks/>
          </p:cNvSpPr>
          <p:nvPr>
            <p:custDataLst>
              <p:tags r:id="rId6"/>
            </p:custDataLst>
          </p:nvPr>
        </p:nvSpPr>
        <p:spPr bwMode="auto">
          <a:xfrm>
            <a:off x="2398968" y="3657600"/>
            <a:ext cx="274161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Font typeface="Arial" charset="0"/>
              <a:buNone/>
            </a:pPr>
            <a:r>
              <a:rPr lang="en-US" sz="2000" dirty="0" smtClean="0">
                <a:latin typeface="Calibri" pitchFamily="34" charset="0"/>
              </a:rPr>
              <a:t>Moore Lattice, </a:t>
            </a:r>
            <a:r>
              <a:rPr lang="en-US" sz="2000" dirty="0" err="1" smtClean="0">
                <a:latin typeface="Calibri" pitchFamily="34" charset="0"/>
              </a:rPr>
              <a:t>Tc</a:t>
            </a:r>
            <a:r>
              <a:rPr lang="en-US" sz="2000" dirty="0" smtClean="0">
                <a:latin typeface="Calibri" pitchFamily="34" charset="0"/>
              </a:rPr>
              <a:t> = 4.6K</a:t>
            </a:r>
            <a:endParaRPr lang="en-US" sz="2000" dirty="0">
              <a:latin typeface="Calibri" pitchFamily="34" charset="0"/>
            </a:endParaRPr>
          </a:p>
        </p:txBody>
      </p:sp>
      <p:pic>
        <p:nvPicPr>
          <p:cNvPr id="2051" name="Picture 3" descr="E:\A\MSSTATE\Spring 2012\PH 4433\Project\plot2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9700" y="1183340"/>
            <a:ext cx="3695700" cy="2381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E:\A\MSSTATE\Spring 2012\PH 4433\Project\plot3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259" y="4105835"/>
            <a:ext cx="3883035" cy="2448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Subtitle 2"/>
          <p:cNvSpPr>
            <a:spLocks/>
          </p:cNvSpPr>
          <p:nvPr>
            <p:custDataLst>
              <p:tags r:id="rId7"/>
            </p:custDataLst>
          </p:nvPr>
        </p:nvSpPr>
        <p:spPr bwMode="auto">
          <a:xfrm>
            <a:off x="5723965" y="4800600"/>
            <a:ext cx="319143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Font typeface="Arial" charset="0"/>
              <a:buNone/>
            </a:pPr>
            <a:r>
              <a:rPr lang="en-US" sz="2000" dirty="0" smtClean="0">
                <a:latin typeface="Calibri" pitchFamily="34" charset="0"/>
              </a:rPr>
              <a:t>Lattice size of 20X20, T(1,10)</a:t>
            </a:r>
            <a:endParaRPr lang="en-US" sz="2000" dirty="0">
              <a:latin typeface="Calibri" pitchFamily="34" charset="0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3411608"/>
              </p:ext>
            </p:extLst>
          </p:nvPr>
        </p:nvGraphicFramePr>
        <p:xfrm>
          <a:off x="5943600" y="5229225"/>
          <a:ext cx="2684463" cy="142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0" name="Equation" r:id="rId13" imgW="863280" imgH="457200" progId="Equation.3">
                  <p:embed/>
                </p:oleObj>
              </mc:Choice>
              <mc:Fallback>
                <p:oleObj name="Equation" r:id="rId13" imgW="863280" imgH="457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5229225"/>
                        <a:ext cx="2684463" cy="142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92" name="Subtitle 2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533400" y="0"/>
            <a:ext cx="8610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sz="2800" dirty="0">
                <a:solidFill>
                  <a:srgbClr val="FF0000"/>
                </a:solidFill>
                <a:latin typeface="Calibri" pitchFamily="34" charset="0"/>
              </a:rPr>
              <a:t>Magnetization in Square, Triangle and Octagonal Lattice</a:t>
            </a:r>
          </a:p>
        </p:txBody>
      </p:sp>
      <p:pic>
        <p:nvPicPr>
          <p:cNvPr id="3074" name="Picture 2" descr="E:\A\MSSTATE\Spring 2012\PH 4433\Project\plot6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4464704"/>
            <a:ext cx="342900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ubtitle 2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609600" y="533400"/>
            <a:ext cx="2895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Font typeface="Arial" charset="0"/>
              <a:buNone/>
            </a:pPr>
            <a:r>
              <a:rPr lang="en-US" sz="2000" dirty="0" smtClean="0">
                <a:latin typeface="Calibri" pitchFamily="34" charset="0"/>
              </a:rPr>
              <a:t>Square Lattice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8" name="Subtitle 2"/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6019800" y="542365"/>
            <a:ext cx="2895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Font typeface="Arial" charset="0"/>
              <a:buNone/>
            </a:pPr>
            <a:r>
              <a:rPr lang="en-US" sz="2000" dirty="0" smtClean="0">
                <a:latin typeface="Calibri" pitchFamily="34" charset="0"/>
              </a:rPr>
              <a:t>Triangle Lattice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9" name="Subtitle 2"/>
          <p:cNvSpPr>
            <a:spLocks/>
          </p:cNvSpPr>
          <p:nvPr>
            <p:custDataLst>
              <p:tags r:id="rId5"/>
            </p:custDataLst>
          </p:nvPr>
        </p:nvSpPr>
        <p:spPr bwMode="auto">
          <a:xfrm>
            <a:off x="2667000" y="3810000"/>
            <a:ext cx="213201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Font typeface="Arial" charset="0"/>
              <a:buNone/>
            </a:pPr>
            <a:r>
              <a:rPr lang="en-US" sz="2000" dirty="0" smtClean="0">
                <a:latin typeface="Calibri" pitchFamily="34" charset="0"/>
              </a:rPr>
              <a:t>Moore Lattice</a:t>
            </a:r>
            <a:endParaRPr lang="en-US" sz="2000" dirty="0">
              <a:latin typeface="Calibri" pitchFamily="34" charset="0"/>
            </a:endParaRPr>
          </a:p>
        </p:txBody>
      </p:sp>
      <p:pic>
        <p:nvPicPr>
          <p:cNvPr id="3075" name="Picture 3" descr="E:\A\MSSTATE\Spring 2012\PH 4433\Project\plot4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066800"/>
            <a:ext cx="3429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E:\A\MSSTATE\Spring 2012\PH 4433\Project\plot5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2953" y="1039906"/>
            <a:ext cx="3429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762000" y="1039906"/>
            <a:ext cx="304800" cy="1792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m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484818" y="990600"/>
            <a:ext cx="304800" cy="1792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m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811094" y="4419600"/>
            <a:ext cx="304800" cy="1792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m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" name="Subtitle 2"/>
          <p:cNvSpPr>
            <a:spLocks/>
          </p:cNvSpPr>
          <p:nvPr>
            <p:custDataLst>
              <p:tags r:id="rId6"/>
            </p:custDataLst>
          </p:nvPr>
        </p:nvSpPr>
        <p:spPr bwMode="auto">
          <a:xfrm>
            <a:off x="5762724" y="5182160"/>
            <a:ext cx="319143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Font typeface="Arial" charset="0"/>
              <a:buNone/>
            </a:pPr>
            <a:r>
              <a:rPr lang="en-US" sz="2000" dirty="0" smtClean="0">
                <a:latin typeface="Calibri" pitchFamily="34" charset="0"/>
              </a:rPr>
              <a:t>Lattice size of 20X20, T(1,10)</a:t>
            </a:r>
            <a:endParaRPr lang="en-US" sz="2000" dirty="0">
              <a:latin typeface="Calibri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644370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92" name="Subtitle 2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609600" y="0"/>
            <a:ext cx="8610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sz="4000" dirty="0">
                <a:solidFill>
                  <a:srgbClr val="FF0000"/>
                </a:solidFill>
                <a:latin typeface="Calibri" pitchFamily="34" charset="0"/>
              </a:rPr>
              <a:t>Correlation function for Square Lattice</a:t>
            </a:r>
          </a:p>
        </p:txBody>
      </p:sp>
      <p:pic>
        <p:nvPicPr>
          <p:cNvPr id="4098" name="Picture 2" descr="E:\A\MSSTATE\Spring 2012\PH 4433\Project\plot8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123" y="1523999"/>
            <a:ext cx="7947554" cy="502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Subtitle 2"/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941123" y="905435"/>
            <a:ext cx="517263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Font typeface="Arial" charset="0"/>
              <a:buNone/>
            </a:pPr>
            <a:r>
              <a:rPr lang="en-US" sz="2000" dirty="0" smtClean="0">
                <a:latin typeface="Calibri" pitchFamily="34" charset="0"/>
              </a:rPr>
              <a:t>Lattice size of 100X100, R(1,50), T(1,10)</a:t>
            </a:r>
            <a:endParaRPr lang="en-US" sz="2000" dirty="0">
              <a:latin typeface="Calibri" pitchFamily="34" charset="0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6449293"/>
              </p:ext>
            </p:extLst>
          </p:nvPr>
        </p:nvGraphicFramePr>
        <p:xfrm>
          <a:off x="5334000" y="4038599"/>
          <a:ext cx="3158435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" name="Equation" r:id="rId8" imgW="1015920" imgH="291960" progId="Equation.3">
                  <p:embed/>
                </p:oleObj>
              </mc:Choice>
              <mc:Fallback>
                <p:oleObj name="Equation" r:id="rId8" imgW="1015920" imgH="29196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334000" y="4038599"/>
                        <a:ext cx="3158435" cy="908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32644370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92" name="Subtitle 2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609600" y="76200"/>
            <a:ext cx="8610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sz="3600" dirty="0">
                <a:solidFill>
                  <a:srgbClr val="FF0000"/>
                </a:solidFill>
                <a:latin typeface="Calibri" pitchFamily="34" charset="0"/>
              </a:rPr>
              <a:t>Block Spin Transformation for Square Lattice</a:t>
            </a:r>
          </a:p>
        </p:txBody>
      </p:sp>
      <p:pic>
        <p:nvPicPr>
          <p:cNvPr id="1026" name="Picture 2" descr="https://encrypted-tbn2.google.com/images?q=tbn:ANd9GcTUQRZrI7Ut2bJ9_2Y7VcFMg5enbX8XoDfvvSqvCPTE0DuT-swYVA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914400"/>
            <a:ext cx="27432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E:\A\MSSTATE\Spring 2012\PH 4433\Project\plot7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716306"/>
            <a:ext cx="5441058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694764" y="1295400"/>
            <a:ext cx="517263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Font typeface="Arial" charset="0"/>
              <a:buNone/>
            </a:pPr>
            <a:r>
              <a:rPr lang="en-US" sz="2000" dirty="0" smtClean="0">
                <a:latin typeface="Calibri" pitchFamily="34" charset="0"/>
              </a:rPr>
              <a:t>Lattice size of 90X90 and blocks of 30X30</a:t>
            </a:r>
            <a:endParaRPr lang="en-US" sz="2000" dirty="0">
              <a:latin typeface="Calibri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539489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4800600" y="1185862"/>
            <a:ext cx="4343400" cy="828675"/>
          </a:xfrm>
        </p:spPr>
        <p:txBody>
          <a:bodyPr/>
          <a:lstStyle/>
          <a:p>
            <a:pPr eaLnBrk="1" hangingPunct="1"/>
            <a:r>
              <a:rPr sz="5000" cap="none" dirty="0" smtClean="0">
                <a:solidFill>
                  <a:srgbClr val="008000"/>
                </a:solidFill>
              </a:rPr>
              <a:t>SUMMARY</a:t>
            </a:r>
          </a:p>
        </p:txBody>
      </p:sp>
      <p:sp>
        <p:nvSpPr>
          <p:cNvPr id="62467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52400" y="5191125"/>
            <a:ext cx="34290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r>
              <a:rPr lang="en-US" sz="3000" b="1" dirty="0" smtClean="0">
                <a:solidFill>
                  <a:srgbClr val="008000"/>
                </a:solidFill>
                <a:latin typeface="Calibri" pitchFamily="34" charset="0"/>
              </a:rPr>
              <a:t>References</a:t>
            </a:r>
            <a:endParaRPr lang="en-US" sz="3000" b="1" dirty="0">
              <a:solidFill>
                <a:srgbClr val="008000"/>
              </a:solidFill>
              <a:latin typeface="Calibri" pitchFamily="34" charset="0"/>
            </a:endParaRPr>
          </a:p>
        </p:txBody>
      </p:sp>
      <p:sp>
        <p:nvSpPr>
          <p:cNvPr id="62469" name="Rectangle 2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52400" y="5715000"/>
            <a:ext cx="88392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marL="342900" indent="-342900" algn="just"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DV. Schroider,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An Introduction to Thermal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Physics (Chapter 10)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RH Landau, MJ Paez &amp;, CC Bordeianu, A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Survey of Computational Physics: Introductory Computational Science</a:t>
            </a:r>
          </a:p>
        </p:txBody>
      </p:sp>
      <p:sp>
        <p:nvSpPr>
          <p:cNvPr id="62470" name="Rectangle 2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572000" y="1600200"/>
            <a:ext cx="45720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eaLnBrk="0" hangingPunct="0"/>
            <a:endParaRPr lang="en-US" b="1">
              <a:latin typeface="Calibri" pitchFamily="34" charset="0"/>
            </a:endParaRPr>
          </a:p>
        </p:txBody>
      </p:sp>
      <p:sp>
        <p:nvSpPr>
          <p:cNvPr id="62471" name="Rectangle 2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0" y="2971800"/>
            <a:ext cx="9175376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eaLnBrk="0" hangingPunct="0">
              <a:buFontTx/>
              <a:buChar char="•"/>
            </a:pPr>
            <a:r>
              <a:rPr lang="en-US" sz="2400" dirty="0" smtClean="0">
                <a:latin typeface="Calibri" pitchFamily="34" charset="0"/>
              </a:rPr>
              <a:t>Values of </a:t>
            </a:r>
            <a:r>
              <a:rPr lang="en-US" sz="2400" dirty="0" err="1" smtClean="0">
                <a:latin typeface="Calibri" pitchFamily="34" charset="0"/>
              </a:rPr>
              <a:t>C</a:t>
            </a:r>
            <a:r>
              <a:rPr lang="en-US" sz="2400" baseline="-25000" dirty="0" err="1" smtClean="0">
                <a:latin typeface="Calibri" pitchFamily="34" charset="0"/>
              </a:rPr>
              <a:t>v</a:t>
            </a:r>
            <a:r>
              <a:rPr lang="en-US" sz="2400" dirty="0" smtClean="0">
                <a:latin typeface="Calibri" pitchFamily="34" charset="0"/>
              </a:rPr>
              <a:t> diverges at </a:t>
            </a:r>
            <a:r>
              <a:rPr lang="en-US" sz="2400" dirty="0" err="1" smtClean="0">
                <a:latin typeface="Calibri" pitchFamily="34" charset="0"/>
              </a:rPr>
              <a:t>T</a:t>
            </a:r>
            <a:r>
              <a:rPr lang="en-US" sz="2400" baseline="-25000" dirty="0" err="1" smtClean="0">
                <a:latin typeface="Calibri" pitchFamily="34" charset="0"/>
              </a:rPr>
              <a:t>c</a:t>
            </a:r>
            <a:endParaRPr lang="en-US" sz="2400" baseline="-25000" dirty="0" smtClean="0">
              <a:latin typeface="Calibri" pitchFamily="34" charset="0"/>
            </a:endParaRPr>
          </a:p>
          <a:p>
            <a:pPr eaLnBrk="0" hangingPunct="0">
              <a:buFontTx/>
              <a:buChar char="•"/>
            </a:pPr>
            <a:r>
              <a:rPr lang="en-US" sz="2400" dirty="0" smtClean="0">
                <a:latin typeface="Calibri" pitchFamily="34" charset="0"/>
              </a:rPr>
              <a:t>Elbow of the magnetization curve occurs at the </a:t>
            </a:r>
            <a:r>
              <a:rPr lang="en-US" sz="2400" dirty="0" err="1" smtClean="0">
                <a:latin typeface="Calibri" pitchFamily="34" charset="0"/>
              </a:rPr>
              <a:t>T</a:t>
            </a:r>
            <a:r>
              <a:rPr lang="en-US" sz="2400" baseline="-25000" dirty="0" err="1" smtClean="0">
                <a:latin typeface="Calibri" pitchFamily="34" charset="0"/>
              </a:rPr>
              <a:t>c</a:t>
            </a:r>
            <a:endParaRPr lang="en-US" sz="2400" dirty="0" smtClean="0">
              <a:latin typeface="Calibri" pitchFamily="34" charset="0"/>
            </a:endParaRPr>
          </a:p>
          <a:p>
            <a:pPr eaLnBrk="0" hangingPunct="0">
              <a:buFontTx/>
              <a:buChar char="•"/>
            </a:pPr>
            <a:r>
              <a:rPr lang="en-US" sz="2400" dirty="0" smtClean="0">
                <a:latin typeface="Calibri" pitchFamily="34" charset="0"/>
              </a:rPr>
              <a:t>Transition from long range correlated system (large scale structure formation) to random system at </a:t>
            </a:r>
            <a:r>
              <a:rPr lang="en-US" sz="2400" dirty="0" err="1" smtClean="0">
                <a:latin typeface="Calibri" pitchFamily="34" charset="0"/>
              </a:rPr>
              <a:t>T</a:t>
            </a:r>
            <a:r>
              <a:rPr lang="en-US" sz="2400" baseline="-25000" dirty="0" err="1" smtClean="0">
                <a:latin typeface="Calibri" pitchFamily="34" charset="0"/>
              </a:rPr>
              <a:t>c</a:t>
            </a:r>
            <a:endParaRPr lang="en-US" sz="2400" dirty="0" smtClean="0">
              <a:latin typeface="Calibri" pitchFamily="34" charset="0"/>
            </a:endParaRPr>
          </a:p>
          <a:p>
            <a:pPr eaLnBrk="0" hangingPunct="0">
              <a:buFontTx/>
              <a:buChar char="•"/>
            </a:pPr>
            <a:r>
              <a:rPr lang="en-US" sz="2400" dirty="0" smtClean="0">
                <a:latin typeface="Calibri" pitchFamily="34" charset="0"/>
              </a:rPr>
              <a:t>And finally nothing happens to the value of </a:t>
            </a:r>
            <a:r>
              <a:rPr lang="en-US" sz="2400" dirty="0" err="1" smtClean="0">
                <a:latin typeface="Calibri" pitchFamily="34" charset="0"/>
              </a:rPr>
              <a:t>T</a:t>
            </a:r>
            <a:r>
              <a:rPr lang="en-US" sz="2400" baseline="-25000" dirty="0" err="1" smtClean="0">
                <a:latin typeface="Calibri" pitchFamily="34" charset="0"/>
              </a:rPr>
              <a:t>c</a:t>
            </a:r>
            <a:r>
              <a:rPr lang="en-US" sz="2400" dirty="0" smtClean="0">
                <a:latin typeface="Calibri" pitchFamily="34" charset="0"/>
              </a:rPr>
              <a:t> if the lattice is scaled/block transformed. </a:t>
            </a:r>
            <a:endParaRPr lang="en-US" sz="2400" dirty="0" smtClean="0">
              <a:latin typeface="Calibri" pitchFamily="34" charset="0"/>
            </a:endParaRPr>
          </a:p>
        </p:txBody>
      </p:sp>
      <p:sp>
        <p:nvSpPr>
          <p:cNvPr id="12" name="Rectangle 2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4876800" y="2027844"/>
            <a:ext cx="34290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r>
              <a:rPr lang="en-US" sz="2800" dirty="0" smtClean="0">
                <a:latin typeface="Calibri" pitchFamily="34" charset="0"/>
              </a:rPr>
              <a:t>‘All that happens at </a:t>
            </a:r>
            <a:r>
              <a:rPr lang="en-US" sz="2800" dirty="0" err="1" smtClean="0">
                <a:latin typeface="Calibri" pitchFamily="34" charset="0"/>
              </a:rPr>
              <a:t>T</a:t>
            </a:r>
            <a:r>
              <a:rPr lang="en-US" sz="2800" baseline="-25000" dirty="0" err="1" smtClean="0">
                <a:latin typeface="Calibri" pitchFamily="34" charset="0"/>
              </a:rPr>
              <a:t>c</a:t>
            </a:r>
            <a:r>
              <a:rPr lang="en-US" sz="2800" dirty="0" smtClean="0">
                <a:latin typeface="Calibri" pitchFamily="34" charset="0"/>
              </a:rPr>
              <a:t>’</a:t>
            </a:r>
            <a:endParaRPr lang="en-US" sz="2800" dirty="0">
              <a:latin typeface="Calibri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908161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92" name="Subtitle 2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2590800" y="2933700"/>
            <a:ext cx="3962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sz="5400" dirty="0" smtClean="0">
                <a:solidFill>
                  <a:srgbClr val="FF0000"/>
                </a:solidFill>
                <a:latin typeface="Calibri" pitchFamily="34" charset="0"/>
              </a:rPr>
              <a:t>Questions???</a:t>
            </a:r>
            <a:endParaRPr lang="en-US" sz="5400" dirty="0">
              <a:solidFill>
                <a:srgbClr val="FF0000"/>
              </a:solidFill>
              <a:latin typeface="Calibri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179907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HsVeI2TwAzQM9S4tQjLvMM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HsVeI2TwAzQM9S4tQjLvMM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HsVeI2TwAzQM9S4tQjLvMM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ezdaKHeWyBnZyZ2cDqRSoa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RMR96J2MVd0CGe2e5htjk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RMR96J2MVd0CGe2e5htjk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RMR96J2MVd0CGe2e5htjk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RMR96J2MVd0CGe2e5htjk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RMR96J2MVd0CGe2e5htjk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RMR96J2MVd0CGe2e5htjk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HsVeI2TwAzQM9S4tQjLvMM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HsVeI2TwAzQM9S4tQjLvMM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HsVeI2TwAzQM9S4tQjLvMM"/>
</p:tagLst>
</file>

<file path=ppt/theme/theme1.xml><?xml version="1.0" encoding="utf-8"?>
<a:theme xmlns:a="http://schemas.openxmlformats.org/drawingml/2006/main" name="Train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693</Words>
  <Application>Microsoft Office PowerPoint</Application>
  <PresentationFormat>On-screen Show (4:3)</PresentationFormat>
  <Paragraphs>119</Paragraphs>
  <Slides>9</Slides>
  <Notes>9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Training</vt:lpstr>
      <vt:lpstr>Microsoft Equation 3.0</vt:lpstr>
      <vt:lpstr>Prajwal Mohanmurthy, Mississippi State University Medium Energy Physics Group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TRAINING NEW EMPLOYEES</dc:title>
  <dc:subject/>
  <dc:creator/>
  <cp:keywords/>
  <dc:description/>
  <cp:lastModifiedBy/>
  <cp:revision>140</cp:revision>
  <dcterms:modified xsi:type="dcterms:W3CDTF">2012-05-01T19:14:59Z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TC016745579991</vt:lpwstr>
  </property>
</Properties>
</file>