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56" r:id="rId5"/>
    <p:sldId id="279" r:id="rId6"/>
    <p:sldId id="280" r:id="rId7"/>
    <p:sldId id="281" r:id="rId8"/>
    <p:sldId id="282"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7" d="100"/>
          <a:sy n="117" d="100"/>
        </p:scale>
        <p:origin x="114" y="1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4/30/2024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CSCI 434 Network Traffic Project</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rPr>
              <a:t>Tyler Pringle</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4" name="Text Placeholder 3"/>
          <p:cNvSpPr>
            <a:spLocks noGrp="1"/>
          </p:cNvSpPr>
          <p:nvPr>
            <p:ph type="body" sz="half" idx="2"/>
          </p:nvPr>
        </p:nvSpPr>
        <p:spPr/>
        <p:txBody>
          <a:bodyPr>
            <a:noAutofit/>
          </a:bodyPr>
          <a:lstStyle/>
          <a:p>
            <a:pPr marL="457200" indent="-457200">
              <a:buFont typeface="+mj-lt"/>
              <a:buAutoNum type="arabicPeriod"/>
            </a:pPr>
            <a:r>
              <a:rPr lang="en-US" sz="2800" dirty="0"/>
              <a:t>Monitor network traffic from popular websites</a:t>
            </a:r>
          </a:p>
          <a:p>
            <a:pPr marL="457200" indent="-457200">
              <a:buFont typeface="+mj-lt"/>
              <a:buAutoNum type="arabicPeriod"/>
            </a:pPr>
            <a:r>
              <a:rPr lang="en-US" sz="2800" dirty="0"/>
              <a:t>Develop models that extract features from network traffic and automatically classify the origin website of the </a:t>
            </a:r>
            <a:r>
              <a:rPr lang="en-US" sz="2800" dirty="0" smtClean="0"/>
              <a:t>traffic</a:t>
            </a:r>
            <a:endParaRPr lang="en-US" sz="2800" dirty="0"/>
          </a:p>
        </p:txBody>
      </p:sp>
      <p:pic>
        <p:nvPicPr>
          <p:cNvPr id="5" name="Picture 4"/>
          <p:cNvPicPr>
            <a:picLocks noChangeAspect="1"/>
          </p:cNvPicPr>
          <p:nvPr/>
        </p:nvPicPr>
        <p:blipFill>
          <a:blip r:embed="rId2"/>
          <a:stretch>
            <a:fillRect/>
          </a:stretch>
        </p:blipFill>
        <p:spPr>
          <a:xfrm>
            <a:off x="5524501" y="549729"/>
            <a:ext cx="3855960" cy="2168978"/>
          </a:xfrm>
          <a:prstGeom prst="rect">
            <a:avLst/>
          </a:prstGeom>
        </p:spPr>
      </p:pic>
      <p:sp>
        <p:nvSpPr>
          <p:cNvPr id="6" name="Text Placeholder 3"/>
          <p:cNvSpPr txBox="1">
            <a:spLocks/>
          </p:cNvSpPr>
          <p:nvPr/>
        </p:nvSpPr>
        <p:spPr>
          <a:xfrm>
            <a:off x="5524501" y="2718707"/>
            <a:ext cx="3855960" cy="570059"/>
          </a:xfrm>
          <a:prstGeom prst="rect">
            <a:avLst/>
          </a:prstGeom>
        </p:spPr>
        <p:txBody>
          <a:bodyPr vert="horz" lIns="91440" tIns="45720" rIns="91440" bIns="45720" rtlCol="0" anchor="ctr">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ctr"/>
            <a:r>
              <a:rPr lang="en-US" sz="2000" i="1" dirty="0" smtClean="0"/>
              <a:t>Monitor traffic using Wireshark…</a:t>
            </a:r>
            <a:endParaRPr lang="en-US" sz="2000" i="1" dirty="0"/>
          </a:p>
        </p:txBody>
      </p:sp>
      <p:pic>
        <p:nvPicPr>
          <p:cNvPr id="1026" name="Picture 2" descr="https://freerangestock.com/sample/130082/internet-browsing-on-lap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807" y="4161772"/>
            <a:ext cx="2789918" cy="1858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3/3a/Google-favicon-ve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4953" y="3104177"/>
            <a:ext cx="662272" cy="6622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4/43/Insta.svg/512px-Insta.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3454" y="3238529"/>
            <a:ext cx="662272" cy="6622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2/28/YouTube_Play.png/600px-YouTube_Pla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5726" y="3900801"/>
            <a:ext cx="665313" cy="6642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Amazon Logo Logo Icon - Download in Dual Tone Sty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0660" y="4759650"/>
            <a:ext cx="662272" cy="6622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p:cNvSpPr txBox="1">
            <a:spLocks/>
          </p:cNvSpPr>
          <p:nvPr/>
        </p:nvSpPr>
        <p:spPr>
          <a:xfrm>
            <a:off x="8090807" y="5995741"/>
            <a:ext cx="2789918" cy="570059"/>
          </a:xfrm>
          <a:prstGeom prst="rect">
            <a:avLst/>
          </a:prstGeom>
        </p:spPr>
        <p:txBody>
          <a:bodyPr vert="horz" lIns="91440" tIns="45720" rIns="91440" bIns="45720" rtlCol="0" anchor="ctr">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ctr"/>
            <a:r>
              <a:rPr lang="en-US" sz="1800" i="1" dirty="0" smtClean="0"/>
              <a:t>…and classify website origin</a:t>
            </a:r>
            <a:endParaRPr lang="en-US" sz="1800" i="1" dirty="0"/>
          </a:p>
        </p:txBody>
      </p:sp>
      <p:sp>
        <p:nvSpPr>
          <p:cNvPr id="7" name="Right Arrow 6"/>
          <p:cNvSpPr/>
          <p:nvPr/>
        </p:nvSpPr>
        <p:spPr>
          <a:xfrm rot="1991893">
            <a:off x="7486648" y="3455202"/>
            <a:ext cx="1208315" cy="3443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53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3579223"/>
              </p:ext>
            </p:extLst>
          </p:nvPr>
        </p:nvGraphicFramePr>
        <p:xfrm>
          <a:off x="578757" y="2411399"/>
          <a:ext cx="4883151" cy="4079240"/>
        </p:xfrm>
        <a:graphic>
          <a:graphicData uri="http://schemas.openxmlformats.org/drawingml/2006/table">
            <a:tbl>
              <a:tblPr firstRow="1" bandRow="1">
                <a:tableStyleId>{5C22544A-7EE6-4342-B048-85BDC9FD1C3A}</a:tableStyleId>
              </a:tblPr>
              <a:tblGrid>
                <a:gridCol w="1627717">
                  <a:extLst>
                    <a:ext uri="{9D8B030D-6E8A-4147-A177-3AD203B41FA5}">
                      <a16:colId xmlns:a16="http://schemas.microsoft.com/office/drawing/2014/main" val="262076651"/>
                    </a:ext>
                  </a:extLst>
                </a:gridCol>
                <a:gridCol w="1627717">
                  <a:extLst>
                    <a:ext uri="{9D8B030D-6E8A-4147-A177-3AD203B41FA5}">
                      <a16:colId xmlns:a16="http://schemas.microsoft.com/office/drawing/2014/main" val="934794426"/>
                    </a:ext>
                  </a:extLst>
                </a:gridCol>
                <a:gridCol w="1627717">
                  <a:extLst>
                    <a:ext uri="{9D8B030D-6E8A-4147-A177-3AD203B41FA5}">
                      <a16:colId xmlns:a16="http://schemas.microsoft.com/office/drawing/2014/main" val="376860794"/>
                    </a:ext>
                  </a:extLst>
                </a:gridCol>
              </a:tblGrid>
              <a:tr h="370840">
                <a:tc>
                  <a:txBody>
                    <a:bodyPr/>
                    <a:lstStyle/>
                    <a:p>
                      <a:pPr algn="ctr"/>
                      <a:r>
                        <a:rPr lang="en-US" dirty="0" smtClean="0"/>
                        <a:t>Label</a:t>
                      </a:r>
                      <a:endParaRPr lang="en-US" dirty="0"/>
                    </a:p>
                  </a:txBody>
                  <a:tcPr/>
                </a:tc>
                <a:tc>
                  <a:txBody>
                    <a:bodyPr/>
                    <a:lstStyle/>
                    <a:p>
                      <a:pPr algn="ctr"/>
                      <a:r>
                        <a:rPr lang="en-US" dirty="0" smtClean="0"/>
                        <a:t>Protocol</a:t>
                      </a:r>
                      <a:endParaRPr lang="en-US" dirty="0"/>
                    </a:p>
                  </a:txBody>
                  <a:tcPr/>
                </a:tc>
                <a:tc>
                  <a:txBody>
                    <a:bodyPr/>
                    <a:lstStyle/>
                    <a:p>
                      <a:pPr algn="ctr"/>
                      <a:r>
                        <a:rPr lang="en-US" dirty="0" smtClean="0"/>
                        <a:t>Length</a:t>
                      </a:r>
                      <a:endParaRPr lang="en-US" dirty="0"/>
                    </a:p>
                  </a:txBody>
                  <a:tcPr/>
                </a:tc>
                <a:extLst>
                  <a:ext uri="{0D108BD9-81ED-4DB2-BD59-A6C34878D82A}">
                    <a16:rowId xmlns:a16="http://schemas.microsoft.com/office/drawing/2014/main" val="1275102883"/>
                  </a:ext>
                </a:extLst>
              </a:tr>
              <a:tr h="370840">
                <a:tc>
                  <a:txBody>
                    <a:bodyPr/>
                    <a:lstStyle/>
                    <a:p>
                      <a:pPr algn="ctr"/>
                      <a:r>
                        <a:rPr lang="en-US" dirty="0" smtClean="0"/>
                        <a:t>Glassdoor</a:t>
                      </a:r>
                      <a:endParaRPr lang="en-US" dirty="0"/>
                    </a:p>
                  </a:txBody>
                  <a:tcPr/>
                </a:tc>
                <a:tc>
                  <a:txBody>
                    <a:bodyPr/>
                    <a:lstStyle/>
                    <a:p>
                      <a:pPr algn="ctr"/>
                      <a:r>
                        <a:rPr lang="en-US" dirty="0" smtClean="0"/>
                        <a:t>UDP</a:t>
                      </a:r>
                      <a:endParaRPr lang="en-US" dirty="0"/>
                    </a:p>
                  </a:txBody>
                  <a:tcPr/>
                </a:tc>
                <a:tc>
                  <a:txBody>
                    <a:bodyPr/>
                    <a:lstStyle/>
                    <a:p>
                      <a:pPr algn="ctr"/>
                      <a:r>
                        <a:rPr lang="en-US" dirty="0" smtClean="0"/>
                        <a:t>1292</a:t>
                      </a:r>
                      <a:endParaRPr lang="en-US" dirty="0"/>
                    </a:p>
                  </a:txBody>
                  <a:tcPr/>
                </a:tc>
                <a:extLst>
                  <a:ext uri="{0D108BD9-81ED-4DB2-BD59-A6C34878D82A}">
                    <a16:rowId xmlns:a16="http://schemas.microsoft.com/office/drawing/2014/main" val="1568550311"/>
                  </a:ext>
                </a:extLst>
              </a:tr>
              <a:tr h="370840">
                <a:tc>
                  <a:txBody>
                    <a:bodyPr/>
                    <a:lstStyle/>
                    <a:p>
                      <a:pPr algn="ctr"/>
                      <a:r>
                        <a:rPr lang="en-US" dirty="0" smtClean="0"/>
                        <a:t>Glassdoor</a:t>
                      </a:r>
                      <a:endParaRPr lang="en-US" dirty="0"/>
                    </a:p>
                  </a:txBody>
                  <a:tcPr/>
                </a:tc>
                <a:tc>
                  <a:txBody>
                    <a:bodyPr/>
                    <a:lstStyle/>
                    <a:p>
                      <a:pPr algn="ctr"/>
                      <a:r>
                        <a:rPr lang="en-US" dirty="0" smtClean="0"/>
                        <a:t>R-GOOSE</a:t>
                      </a:r>
                      <a:endParaRPr lang="en-US" dirty="0"/>
                    </a:p>
                  </a:txBody>
                  <a:tcPr/>
                </a:tc>
                <a:tc>
                  <a:txBody>
                    <a:bodyPr/>
                    <a:lstStyle/>
                    <a:p>
                      <a:pPr algn="ctr"/>
                      <a:r>
                        <a:rPr lang="en-US" dirty="0" smtClean="0"/>
                        <a:t>1242</a:t>
                      </a:r>
                      <a:endParaRPr lang="en-US" dirty="0"/>
                    </a:p>
                  </a:txBody>
                  <a:tcPr/>
                </a:tc>
                <a:extLst>
                  <a:ext uri="{0D108BD9-81ED-4DB2-BD59-A6C34878D82A}">
                    <a16:rowId xmlns:a16="http://schemas.microsoft.com/office/drawing/2014/main" val="1706017328"/>
                  </a:ext>
                </a:extLst>
              </a:tr>
              <a:tr h="370840">
                <a:tc>
                  <a:txBody>
                    <a:bodyPr/>
                    <a:lstStyle/>
                    <a:p>
                      <a:pPr algn="ctr"/>
                      <a:r>
                        <a:rPr lang="en-US" dirty="0" smtClean="0"/>
                        <a:t>Glassdoor</a:t>
                      </a:r>
                      <a:endParaRPr lang="en-US" dirty="0"/>
                    </a:p>
                  </a:txBody>
                  <a:tcPr/>
                </a:tc>
                <a:tc>
                  <a:txBody>
                    <a:bodyPr/>
                    <a:lstStyle/>
                    <a:p>
                      <a:pPr algn="ctr"/>
                      <a:r>
                        <a:rPr lang="en-US" dirty="0" smtClean="0"/>
                        <a:t>TLSv1.2</a:t>
                      </a:r>
                      <a:endParaRPr lang="en-US" dirty="0"/>
                    </a:p>
                  </a:txBody>
                  <a:tcPr/>
                </a:tc>
                <a:tc>
                  <a:txBody>
                    <a:bodyPr/>
                    <a:lstStyle/>
                    <a:p>
                      <a:pPr algn="ctr"/>
                      <a:r>
                        <a:rPr lang="en-US" dirty="0" smtClean="0"/>
                        <a:t>227</a:t>
                      </a:r>
                      <a:endParaRPr lang="en-US" dirty="0"/>
                    </a:p>
                  </a:txBody>
                  <a:tcPr/>
                </a:tc>
                <a:extLst>
                  <a:ext uri="{0D108BD9-81ED-4DB2-BD59-A6C34878D82A}">
                    <a16:rowId xmlns:a16="http://schemas.microsoft.com/office/drawing/2014/main" val="2308868582"/>
                  </a:ext>
                </a:extLst>
              </a:tr>
              <a:tr h="370840">
                <a:tc>
                  <a:txBody>
                    <a:bodyPr/>
                    <a:lstStyle/>
                    <a:p>
                      <a:pPr algn="ctr"/>
                      <a:r>
                        <a:rPr lang="en-US" dirty="0" smtClean="0"/>
                        <a:t>X</a:t>
                      </a:r>
                      <a:endParaRPr lang="en-US" dirty="0"/>
                    </a:p>
                  </a:txBody>
                  <a:tcPr/>
                </a:tc>
                <a:tc>
                  <a:txBody>
                    <a:bodyPr/>
                    <a:lstStyle/>
                    <a:p>
                      <a:pPr algn="ctr"/>
                      <a:r>
                        <a:rPr lang="en-US" dirty="0" smtClean="0"/>
                        <a:t>TCP</a:t>
                      </a:r>
                      <a:endParaRPr lang="en-US" dirty="0"/>
                    </a:p>
                  </a:txBody>
                  <a:tcPr/>
                </a:tc>
                <a:tc>
                  <a:txBody>
                    <a:bodyPr/>
                    <a:lstStyle/>
                    <a:p>
                      <a:pPr algn="ctr"/>
                      <a:r>
                        <a:rPr lang="en-US" dirty="0" smtClean="0"/>
                        <a:t>66</a:t>
                      </a:r>
                      <a:endParaRPr lang="en-US" dirty="0"/>
                    </a:p>
                  </a:txBody>
                  <a:tcPr/>
                </a:tc>
                <a:extLst>
                  <a:ext uri="{0D108BD9-81ED-4DB2-BD59-A6C34878D82A}">
                    <a16:rowId xmlns:a16="http://schemas.microsoft.com/office/drawing/2014/main" val="973325996"/>
                  </a:ext>
                </a:extLst>
              </a:tr>
              <a:tr h="370840">
                <a:tc>
                  <a:txBody>
                    <a:bodyPr/>
                    <a:lstStyle/>
                    <a:p>
                      <a:pPr algn="ctr"/>
                      <a:r>
                        <a:rPr lang="en-US" dirty="0" smtClean="0"/>
                        <a:t>X</a:t>
                      </a:r>
                      <a:endParaRPr lang="en-US" dirty="0"/>
                    </a:p>
                  </a:txBody>
                  <a:tcPr/>
                </a:tc>
                <a:tc>
                  <a:txBody>
                    <a:bodyPr/>
                    <a:lstStyle/>
                    <a:p>
                      <a:pPr algn="ctr"/>
                      <a:r>
                        <a:rPr lang="en-US" dirty="0" smtClean="0"/>
                        <a:t>TCP</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13263316"/>
                  </a:ext>
                </a:extLst>
              </a:tr>
              <a:tr h="370840">
                <a:tc>
                  <a:txBody>
                    <a:bodyPr/>
                    <a:lstStyle/>
                    <a:p>
                      <a:pPr algn="ctr"/>
                      <a:r>
                        <a:rPr lang="en-US" dirty="0" smtClean="0"/>
                        <a:t>X</a:t>
                      </a:r>
                      <a:endParaRPr lang="en-US" dirty="0"/>
                    </a:p>
                  </a:txBody>
                  <a:tcPr/>
                </a:tc>
                <a:tc>
                  <a:txBody>
                    <a:bodyPr/>
                    <a:lstStyle/>
                    <a:p>
                      <a:pPr algn="ctr"/>
                      <a:r>
                        <a:rPr lang="en-US" dirty="0" smtClean="0"/>
                        <a:t>TLSv1.3</a:t>
                      </a:r>
                      <a:endParaRPr lang="en-US" dirty="0"/>
                    </a:p>
                  </a:txBody>
                  <a:tcPr/>
                </a:tc>
                <a:tc>
                  <a:txBody>
                    <a:bodyPr/>
                    <a:lstStyle/>
                    <a:p>
                      <a:pPr algn="ctr"/>
                      <a:r>
                        <a:rPr lang="en-US" dirty="0" smtClean="0"/>
                        <a:t>1414</a:t>
                      </a:r>
                      <a:endParaRPr lang="en-US" dirty="0"/>
                    </a:p>
                  </a:txBody>
                  <a:tcPr/>
                </a:tc>
                <a:extLst>
                  <a:ext uri="{0D108BD9-81ED-4DB2-BD59-A6C34878D82A}">
                    <a16:rowId xmlns:a16="http://schemas.microsoft.com/office/drawing/2014/main" val="8220388"/>
                  </a:ext>
                </a:extLst>
              </a:tr>
              <a:tr h="370840">
                <a:tc>
                  <a:txBody>
                    <a:bodyPr/>
                    <a:lstStyle/>
                    <a:p>
                      <a:pPr algn="ctr"/>
                      <a:r>
                        <a:rPr lang="en-US" dirty="0" smtClean="0"/>
                        <a:t>Stack Overflow</a:t>
                      </a:r>
                      <a:endParaRPr lang="en-US" dirty="0"/>
                    </a:p>
                  </a:txBody>
                  <a:tcPr/>
                </a:tc>
                <a:tc>
                  <a:txBody>
                    <a:bodyPr/>
                    <a:lstStyle/>
                    <a:p>
                      <a:pPr algn="ctr"/>
                      <a:r>
                        <a:rPr lang="en-US" dirty="0" smtClean="0"/>
                        <a:t>TLSv1.2</a:t>
                      </a:r>
                      <a:endParaRPr lang="en-US" dirty="0"/>
                    </a:p>
                  </a:txBody>
                  <a:tcPr/>
                </a:tc>
                <a:tc>
                  <a:txBody>
                    <a:bodyPr/>
                    <a:lstStyle/>
                    <a:p>
                      <a:pPr algn="ctr"/>
                      <a:r>
                        <a:rPr lang="en-US" dirty="0" smtClean="0"/>
                        <a:t>381</a:t>
                      </a:r>
                      <a:endParaRPr lang="en-US" dirty="0"/>
                    </a:p>
                  </a:txBody>
                  <a:tcPr/>
                </a:tc>
                <a:extLst>
                  <a:ext uri="{0D108BD9-81ED-4DB2-BD59-A6C34878D82A}">
                    <a16:rowId xmlns:a16="http://schemas.microsoft.com/office/drawing/2014/main" val="1778862064"/>
                  </a:ext>
                </a:extLst>
              </a:tr>
              <a:tr h="370840">
                <a:tc>
                  <a:txBody>
                    <a:bodyPr/>
                    <a:lstStyle/>
                    <a:p>
                      <a:pPr algn="ctr"/>
                      <a:r>
                        <a:rPr lang="en-US" dirty="0" smtClean="0"/>
                        <a:t>Stack Overflow</a:t>
                      </a:r>
                      <a:endParaRPr lang="en-US" dirty="0"/>
                    </a:p>
                  </a:txBody>
                  <a:tcPr/>
                </a:tc>
                <a:tc>
                  <a:txBody>
                    <a:bodyPr/>
                    <a:lstStyle/>
                    <a:p>
                      <a:pPr algn="ctr"/>
                      <a:r>
                        <a:rPr lang="en-US" dirty="0" smtClean="0"/>
                        <a:t>TCP</a:t>
                      </a:r>
                      <a:endParaRPr lang="en-US" dirty="0"/>
                    </a:p>
                  </a:txBody>
                  <a:tcPr/>
                </a:tc>
                <a:tc>
                  <a:txBody>
                    <a:bodyPr/>
                    <a:lstStyle/>
                    <a:p>
                      <a:pPr algn="ctr"/>
                      <a:r>
                        <a:rPr lang="en-US" dirty="0" smtClean="0"/>
                        <a:t>60</a:t>
                      </a:r>
                      <a:endParaRPr lang="en-US" dirty="0"/>
                    </a:p>
                  </a:txBody>
                  <a:tcPr/>
                </a:tc>
                <a:extLst>
                  <a:ext uri="{0D108BD9-81ED-4DB2-BD59-A6C34878D82A}">
                    <a16:rowId xmlns:a16="http://schemas.microsoft.com/office/drawing/2014/main" val="1900414916"/>
                  </a:ext>
                </a:extLst>
              </a:tr>
              <a:tr h="370840">
                <a:tc>
                  <a:txBody>
                    <a:bodyPr/>
                    <a:lstStyle/>
                    <a:p>
                      <a:pPr algn="ctr"/>
                      <a:r>
                        <a:rPr lang="en-US" dirty="0" smtClean="0"/>
                        <a:t>Stack Overflow</a:t>
                      </a:r>
                      <a:endParaRPr lang="en-US" dirty="0"/>
                    </a:p>
                  </a:txBody>
                  <a:tcPr/>
                </a:tc>
                <a:tc>
                  <a:txBody>
                    <a:bodyPr/>
                    <a:lstStyle/>
                    <a:p>
                      <a:pPr algn="ctr"/>
                      <a:r>
                        <a:rPr lang="en-US" dirty="0" smtClean="0"/>
                        <a:t>TLSv1.2</a:t>
                      </a:r>
                      <a:endParaRPr lang="en-US" dirty="0"/>
                    </a:p>
                  </a:txBody>
                  <a:tcPr/>
                </a:tc>
                <a:tc>
                  <a:txBody>
                    <a:bodyPr/>
                    <a:lstStyle/>
                    <a:p>
                      <a:pPr algn="ctr"/>
                      <a:r>
                        <a:rPr lang="en-US" dirty="0" smtClean="0"/>
                        <a:t>85</a:t>
                      </a:r>
                      <a:endParaRPr lang="en-US" dirty="0"/>
                    </a:p>
                  </a:txBody>
                  <a:tcPr/>
                </a:tc>
                <a:extLst>
                  <a:ext uri="{0D108BD9-81ED-4DB2-BD59-A6C34878D82A}">
                    <a16:rowId xmlns:a16="http://schemas.microsoft.com/office/drawing/2014/main" val="1101869090"/>
                  </a:ext>
                </a:extLst>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50044248"/>
                  </a:ext>
                </a:extLst>
              </a:tr>
            </a:tbl>
          </a:graphicData>
        </a:graphic>
      </p:graphicFrame>
      <p:sp>
        <p:nvSpPr>
          <p:cNvPr id="5" name="Title 1"/>
          <p:cNvSpPr txBox="1">
            <a:spLocks/>
          </p:cNvSpPr>
          <p:nvPr/>
        </p:nvSpPr>
        <p:spPr>
          <a:xfrm>
            <a:off x="578757" y="1902275"/>
            <a:ext cx="4883151" cy="50912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2400" b="1" dirty="0" smtClean="0">
                <a:solidFill>
                  <a:schemeClr val="accent1"/>
                </a:solidFill>
                <a:latin typeface="+mn-lt"/>
                <a:ea typeface="+mn-ea"/>
                <a:cs typeface="+mn-cs"/>
              </a:rPr>
              <a:t>Dataset Samples</a:t>
            </a:r>
            <a:endParaRPr lang="en-US" sz="2400" b="1" dirty="0">
              <a:solidFill>
                <a:schemeClr val="accent1"/>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464353216"/>
              </p:ext>
            </p:extLst>
          </p:nvPr>
        </p:nvGraphicFramePr>
        <p:xfrm>
          <a:off x="6593110" y="1033661"/>
          <a:ext cx="4883152" cy="1854200"/>
        </p:xfrm>
        <a:graphic>
          <a:graphicData uri="http://schemas.openxmlformats.org/drawingml/2006/table">
            <a:tbl>
              <a:tblPr firstRow="1" bandRow="1">
                <a:tableStyleId>{5C22544A-7EE6-4342-B048-85BDC9FD1C3A}</a:tableStyleId>
              </a:tblPr>
              <a:tblGrid>
                <a:gridCol w="2441576">
                  <a:extLst>
                    <a:ext uri="{9D8B030D-6E8A-4147-A177-3AD203B41FA5}">
                      <a16:colId xmlns:a16="http://schemas.microsoft.com/office/drawing/2014/main" val="262076651"/>
                    </a:ext>
                  </a:extLst>
                </a:gridCol>
                <a:gridCol w="2441576">
                  <a:extLst>
                    <a:ext uri="{9D8B030D-6E8A-4147-A177-3AD203B41FA5}">
                      <a16:colId xmlns:a16="http://schemas.microsoft.com/office/drawing/2014/main" val="934794426"/>
                    </a:ext>
                  </a:extLst>
                </a:gridCol>
              </a:tblGrid>
              <a:tr h="370840">
                <a:tc>
                  <a:txBody>
                    <a:bodyPr/>
                    <a:lstStyle/>
                    <a:p>
                      <a:pPr algn="ctr"/>
                      <a:r>
                        <a:rPr lang="en-US" dirty="0" smtClean="0"/>
                        <a:t>Label</a:t>
                      </a:r>
                      <a:endParaRPr lang="en-US" dirty="0"/>
                    </a:p>
                  </a:txBody>
                  <a:tcPr/>
                </a:tc>
                <a:tc>
                  <a:txBody>
                    <a:bodyPr/>
                    <a:lstStyle/>
                    <a:p>
                      <a:pPr algn="ctr"/>
                      <a:r>
                        <a:rPr lang="en-US" dirty="0" smtClean="0"/>
                        <a:t>Size</a:t>
                      </a:r>
                      <a:endParaRPr lang="en-US" dirty="0"/>
                    </a:p>
                  </a:txBody>
                  <a:tcPr/>
                </a:tc>
                <a:extLst>
                  <a:ext uri="{0D108BD9-81ED-4DB2-BD59-A6C34878D82A}">
                    <a16:rowId xmlns:a16="http://schemas.microsoft.com/office/drawing/2014/main" val="1275102883"/>
                  </a:ext>
                </a:extLst>
              </a:tr>
              <a:tr h="370840">
                <a:tc>
                  <a:txBody>
                    <a:bodyPr/>
                    <a:lstStyle/>
                    <a:p>
                      <a:pPr algn="ctr"/>
                      <a:r>
                        <a:rPr lang="en-US" dirty="0" smtClean="0"/>
                        <a:t>Glassdoor</a:t>
                      </a:r>
                      <a:endParaRPr lang="en-US" dirty="0"/>
                    </a:p>
                  </a:txBody>
                  <a:tcPr/>
                </a:tc>
                <a:tc>
                  <a:txBody>
                    <a:bodyPr/>
                    <a:lstStyle/>
                    <a:p>
                      <a:pPr algn="ctr"/>
                      <a:r>
                        <a:rPr lang="en-US" dirty="0" smtClean="0"/>
                        <a:t>1834</a:t>
                      </a:r>
                      <a:endParaRPr lang="en-US" dirty="0"/>
                    </a:p>
                  </a:txBody>
                  <a:tcPr/>
                </a:tc>
                <a:extLst>
                  <a:ext uri="{0D108BD9-81ED-4DB2-BD59-A6C34878D82A}">
                    <a16:rowId xmlns:a16="http://schemas.microsoft.com/office/drawing/2014/main" val="1568550311"/>
                  </a:ext>
                </a:extLst>
              </a:tr>
              <a:tr h="370840">
                <a:tc>
                  <a:txBody>
                    <a:bodyPr/>
                    <a:lstStyle/>
                    <a:p>
                      <a:pPr algn="ctr"/>
                      <a:r>
                        <a:rPr lang="en-US" dirty="0" smtClean="0"/>
                        <a:t>X</a:t>
                      </a:r>
                      <a:endParaRPr lang="en-US" dirty="0"/>
                    </a:p>
                  </a:txBody>
                  <a:tcPr/>
                </a:tc>
                <a:tc>
                  <a:txBody>
                    <a:bodyPr/>
                    <a:lstStyle/>
                    <a:p>
                      <a:pPr algn="ctr"/>
                      <a:r>
                        <a:rPr lang="en-US" dirty="0" smtClean="0"/>
                        <a:t>2138</a:t>
                      </a:r>
                      <a:endParaRPr lang="en-US" dirty="0"/>
                    </a:p>
                  </a:txBody>
                  <a:tcPr/>
                </a:tc>
                <a:extLst>
                  <a:ext uri="{0D108BD9-81ED-4DB2-BD59-A6C34878D82A}">
                    <a16:rowId xmlns:a16="http://schemas.microsoft.com/office/drawing/2014/main" val="959836092"/>
                  </a:ext>
                </a:extLst>
              </a:tr>
              <a:tr h="370840">
                <a:tc>
                  <a:txBody>
                    <a:bodyPr/>
                    <a:lstStyle/>
                    <a:p>
                      <a:pPr algn="ctr"/>
                      <a:r>
                        <a:rPr lang="en-US" dirty="0" smtClean="0"/>
                        <a:t>Stack Overflow</a:t>
                      </a:r>
                      <a:endParaRPr lang="en-US" dirty="0"/>
                    </a:p>
                  </a:txBody>
                  <a:tcPr/>
                </a:tc>
                <a:tc>
                  <a:txBody>
                    <a:bodyPr/>
                    <a:lstStyle/>
                    <a:p>
                      <a:pPr algn="ctr"/>
                      <a:r>
                        <a:rPr lang="en-US" dirty="0" smtClean="0"/>
                        <a:t>2041</a:t>
                      </a:r>
                      <a:endParaRPr lang="en-US" dirty="0"/>
                    </a:p>
                  </a:txBody>
                  <a:tcPr/>
                </a:tc>
                <a:extLst>
                  <a:ext uri="{0D108BD9-81ED-4DB2-BD59-A6C34878D82A}">
                    <a16:rowId xmlns:a16="http://schemas.microsoft.com/office/drawing/2014/main" val="2572510231"/>
                  </a:ext>
                </a:extLst>
              </a:tr>
              <a:tr h="370840">
                <a:tc>
                  <a:txBody>
                    <a:bodyPr/>
                    <a:lstStyle/>
                    <a:p>
                      <a:pPr algn="ctr"/>
                      <a:r>
                        <a:rPr lang="en-US" b="1" dirty="0" smtClean="0"/>
                        <a:t>Total</a:t>
                      </a:r>
                      <a:endParaRPr lang="en-US" b="1" dirty="0"/>
                    </a:p>
                  </a:txBody>
                  <a:tcPr/>
                </a:tc>
                <a:tc>
                  <a:txBody>
                    <a:bodyPr/>
                    <a:lstStyle/>
                    <a:p>
                      <a:pPr algn="ctr"/>
                      <a:r>
                        <a:rPr lang="en-US" b="1" dirty="0" smtClean="0"/>
                        <a:t>6013</a:t>
                      </a:r>
                      <a:endParaRPr lang="en-US" b="1" dirty="0"/>
                    </a:p>
                  </a:txBody>
                  <a:tcPr/>
                </a:tc>
                <a:extLst>
                  <a:ext uri="{0D108BD9-81ED-4DB2-BD59-A6C34878D82A}">
                    <a16:rowId xmlns:a16="http://schemas.microsoft.com/office/drawing/2014/main" val="979181481"/>
                  </a:ext>
                </a:extLst>
              </a:tr>
            </a:tbl>
          </a:graphicData>
        </a:graphic>
      </p:graphicFrame>
      <p:sp>
        <p:nvSpPr>
          <p:cNvPr id="7" name="Title 1"/>
          <p:cNvSpPr txBox="1">
            <a:spLocks/>
          </p:cNvSpPr>
          <p:nvPr/>
        </p:nvSpPr>
        <p:spPr>
          <a:xfrm>
            <a:off x="6593111" y="524537"/>
            <a:ext cx="4883151" cy="50912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2400" b="1" dirty="0" smtClean="0">
                <a:solidFill>
                  <a:schemeClr val="accent1"/>
                </a:solidFill>
                <a:latin typeface="+mn-lt"/>
                <a:ea typeface="+mn-ea"/>
                <a:cs typeface="+mn-cs"/>
              </a:rPr>
              <a:t>Dataset Size</a:t>
            </a:r>
            <a:endParaRPr lang="en-US" sz="2400" b="1" dirty="0">
              <a:solidFill>
                <a:schemeClr val="accent1"/>
              </a:solidFill>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2697419402"/>
              </p:ext>
            </p:extLst>
          </p:nvPr>
        </p:nvGraphicFramePr>
        <p:xfrm>
          <a:off x="6593111" y="3922569"/>
          <a:ext cx="4883152" cy="2610101"/>
        </p:xfrm>
        <a:graphic>
          <a:graphicData uri="http://schemas.openxmlformats.org/drawingml/2006/table">
            <a:tbl>
              <a:tblPr firstRow="1" bandRow="1">
                <a:tableStyleId>{5C22544A-7EE6-4342-B048-85BDC9FD1C3A}</a:tableStyleId>
              </a:tblPr>
              <a:tblGrid>
                <a:gridCol w="1677309">
                  <a:extLst>
                    <a:ext uri="{9D8B030D-6E8A-4147-A177-3AD203B41FA5}">
                      <a16:colId xmlns:a16="http://schemas.microsoft.com/office/drawing/2014/main" val="262076651"/>
                    </a:ext>
                  </a:extLst>
                </a:gridCol>
                <a:gridCol w="3205843">
                  <a:extLst>
                    <a:ext uri="{9D8B030D-6E8A-4147-A177-3AD203B41FA5}">
                      <a16:colId xmlns:a16="http://schemas.microsoft.com/office/drawing/2014/main" val="934794426"/>
                    </a:ext>
                  </a:extLst>
                </a:gridCol>
              </a:tblGrid>
              <a:tr h="506981">
                <a:tc>
                  <a:txBody>
                    <a:bodyPr/>
                    <a:lstStyle/>
                    <a:p>
                      <a:pPr algn="ctr"/>
                      <a:r>
                        <a:rPr lang="en-US" dirty="0" smtClean="0"/>
                        <a:t>Feature</a:t>
                      </a:r>
                      <a:endParaRPr lang="en-US" dirty="0"/>
                    </a:p>
                  </a:txBody>
                  <a:tcPr/>
                </a:tc>
                <a:tc>
                  <a:txBody>
                    <a:bodyPr/>
                    <a:lstStyle/>
                    <a:p>
                      <a:pPr algn="ctr"/>
                      <a:r>
                        <a:rPr lang="en-US" dirty="0" smtClean="0"/>
                        <a:t>Details</a:t>
                      </a:r>
                      <a:endParaRPr lang="en-US" dirty="0"/>
                    </a:p>
                  </a:txBody>
                  <a:tcPr/>
                </a:tc>
                <a:extLst>
                  <a:ext uri="{0D108BD9-81ED-4DB2-BD59-A6C34878D82A}">
                    <a16:rowId xmlns:a16="http://schemas.microsoft.com/office/drawing/2014/main" val="1275102883"/>
                  </a:ext>
                </a:extLst>
              </a:tr>
              <a:tr h="506981">
                <a:tc>
                  <a:txBody>
                    <a:bodyPr/>
                    <a:lstStyle/>
                    <a:p>
                      <a:pPr algn="ctr"/>
                      <a:r>
                        <a:rPr lang="en-US" b="1" dirty="0" smtClean="0"/>
                        <a:t>Protocol</a:t>
                      </a:r>
                      <a:endParaRPr lang="en-US" b="1" dirty="0"/>
                    </a:p>
                  </a:txBody>
                  <a:tcPr/>
                </a:tc>
                <a:tc>
                  <a:txBody>
                    <a:bodyPr/>
                    <a:lstStyle/>
                    <a:p>
                      <a:pPr algn="ctr"/>
                      <a:r>
                        <a:rPr lang="en-US" dirty="0" smtClean="0"/>
                        <a:t>The protocol the packet used for communication. The protocol determines</a:t>
                      </a:r>
                      <a:r>
                        <a:rPr lang="en-US" baseline="0" dirty="0" smtClean="0"/>
                        <a:t> how data is formatted, exchanged, and processed.</a:t>
                      </a:r>
                      <a:endParaRPr lang="en-US" dirty="0"/>
                    </a:p>
                  </a:txBody>
                  <a:tcPr/>
                </a:tc>
                <a:extLst>
                  <a:ext uri="{0D108BD9-81ED-4DB2-BD59-A6C34878D82A}">
                    <a16:rowId xmlns:a16="http://schemas.microsoft.com/office/drawing/2014/main" val="1568550311"/>
                  </a:ext>
                </a:extLst>
              </a:tr>
              <a:tr h="506981">
                <a:tc>
                  <a:txBody>
                    <a:bodyPr/>
                    <a:lstStyle/>
                    <a:p>
                      <a:pPr algn="ctr"/>
                      <a:r>
                        <a:rPr lang="en-US" b="1" dirty="0" smtClean="0"/>
                        <a:t>Length</a:t>
                      </a:r>
                      <a:endParaRPr lang="en-US" b="1" dirty="0"/>
                    </a:p>
                  </a:txBody>
                  <a:tcPr/>
                </a:tc>
                <a:tc>
                  <a:txBody>
                    <a:bodyPr/>
                    <a:lstStyle/>
                    <a:p>
                      <a:pPr algn="ctr"/>
                      <a:r>
                        <a:rPr lang="en-US" dirty="0" smtClean="0"/>
                        <a:t>The total size, in bytes, of the packet.</a:t>
                      </a:r>
                      <a:endParaRPr lang="en-US" dirty="0"/>
                    </a:p>
                  </a:txBody>
                  <a:tcPr/>
                </a:tc>
                <a:extLst>
                  <a:ext uri="{0D108BD9-81ED-4DB2-BD59-A6C34878D82A}">
                    <a16:rowId xmlns:a16="http://schemas.microsoft.com/office/drawing/2014/main" val="959836092"/>
                  </a:ext>
                </a:extLst>
              </a:tr>
            </a:tbl>
          </a:graphicData>
        </a:graphic>
      </p:graphicFrame>
      <p:sp>
        <p:nvSpPr>
          <p:cNvPr id="9" name="Title 1"/>
          <p:cNvSpPr txBox="1">
            <a:spLocks/>
          </p:cNvSpPr>
          <p:nvPr/>
        </p:nvSpPr>
        <p:spPr>
          <a:xfrm>
            <a:off x="6593110" y="3413446"/>
            <a:ext cx="4883151" cy="50912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2400" b="1" dirty="0" smtClean="0">
                <a:solidFill>
                  <a:schemeClr val="accent1"/>
                </a:solidFill>
                <a:latin typeface="+mn-lt"/>
                <a:ea typeface="+mn-ea"/>
                <a:cs typeface="+mn-cs"/>
              </a:rPr>
              <a:t>Extracted Features</a:t>
            </a:r>
            <a:endParaRPr lang="en-US" sz="2400" b="1" dirty="0">
              <a:solidFill>
                <a:schemeClr val="accent1"/>
              </a:solidFill>
              <a:latin typeface="+mn-lt"/>
              <a:ea typeface="+mn-ea"/>
              <a:cs typeface="+mn-cs"/>
            </a:endParaRPr>
          </a:p>
        </p:txBody>
      </p:sp>
    </p:spTree>
    <p:extLst>
      <p:ext uri="{BB962C8B-B14F-4D97-AF65-F5344CB8AC3E}">
        <p14:creationId xmlns:p14="http://schemas.microsoft.com/office/powerpoint/2010/main" val="123502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US" dirty="0"/>
          </a:p>
        </p:txBody>
      </p:sp>
      <p:pic>
        <p:nvPicPr>
          <p:cNvPr id="2050" name="Picture 2" descr="Example of a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57" y="2468554"/>
            <a:ext cx="5337175" cy="3006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35536" y="6488668"/>
            <a:ext cx="5456464" cy="369332"/>
          </a:xfrm>
          <a:prstGeom prst="rect">
            <a:avLst/>
          </a:prstGeom>
          <a:noFill/>
        </p:spPr>
        <p:txBody>
          <a:bodyPr wrap="square" rtlCol="0">
            <a:spAutoFit/>
          </a:bodyPr>
          <a:lstStyle/>
          <a:p>
            <a:r>
              <a:rPr lang="en-US" dirty="0">
                <a:solidFill>
                  <a:schemeClr val="bg2">
                    <a:lumMod val="75000"/>
                  </a:schemeClr>
                </a:solidFill>
              </a:rPr>
              <a:t>Image Source</a:t>
            </a:r>
            <a:r>
              <a:rPr lang="en-US" dirty="0" smtClean="0">
                <a:solidFill>
                  <a:schemeClr val="bg2">
                    <a:lumMod val="75000"/>
                  </a:schemeClr>
                </a:solidFill>
              </a:rPr>
              <a:t>: https</a:t>
            </a:r>
            <a:r>
              <a:rPr lang="en-US" dirty="0">
                <a:solidFill>
                  <a:schemeClr val="bg2">
                    <a:lumMod val="75000"/>
                  </a:schemeClr>
                </a:solidFill>
              </a:rPr>
              <a:t>://www.ibm.com/topics/decision-trees</a:t>
            </a:r>
          </a:p>
        </p:txBody>
      </p:sp>
      <p:sp>
        <p:nvSpPr>
          <p:cNvPr id="7" name="Text Placeholder 3"/>
          <p:cNvSpPr txBox="1">
            <a:spLocks/>
          </p:cNvSpPr>
          <p:nvPr/>
        </p:nvSpPr>
        <p:spPr>
          <a:xfrm>
            <a:off x="1024128" y="2257506"/>
            <a:ext cx="4389120" cy="3762294"/>
          </a:xfrm>
          <a:prstGeom prst="rect">
            <a:avLst/>
          </a:prstGeom>
        </p:spPr>
        <p:txBody>
          <a:bodyPr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800" dirty="0" smtClean="0"/>
              <a:t>A </a:t>
            </a:r>
            <a:r>
              <a:rPr lang="en-US" sz="1800" b="1" dirty="0" smtClean="0"/>
              <a:t>decision tree</a:t>
            </a:r>
            <a:r>
              <a:rPr lang="en-US" sz="1800" dirty="0" smtClean="0"/>
              <a:t> is a </a:t>
            </a:r>
            <a:r>
              <a:rPr lang="en-US" sz="1800" u="sng" dirty="0" smtClean="0"/>
              <a:t>nonparametric</a:t>
            </a:r>
            <a:r>
              <a:rPr lang="en-US" sz="1800" dirty="0" smtClean="0"/>
              <a:t> supervised learning method for both classification and regression. The tree forms a hierarchical structure with branches where every </a:t>
            </a:r>
            <a:r>
              <a:rPr lang="en-US" sz="1800" u="sng" dirty="0" smtClean="0"/>
              <a:t>internal node</a:t>
            </a:r>
            <a:r>
              <a:rPr lang="en-US" sz="1800" dirty="0" smtClean="0"/>
              <a:t> makes a decision based on the features of the dataset.</a:t>
            </a:r>
          </a:p>
          <a:p>
            <a:pPr marL="0" indent="0">
              <a:buNone/>
            </a:pPr>
            <a:r>
              <a:rPr lang="en-US" sz="1800" dirty="0" smtClean="0"/>
              <a:t>A decision tree is made through </a:t>
            </a:r>
            <a:r>
              <a:rPr lang="en-US" sz="1800" b="1" dirty="0" smtClean="0"/>
              <a:t>recursive splitting of the dataset</a:t>
            </a:r>
            <a:r>
              <a:rPr lang="en-US" sz="1800" dirty="0" smtClean="0"/>
              <a:t>: the tree is created by splitting the dataset into subsets based on the values of the features until a certain stopping criterion is met, like the maximum depth of the tree.</a:t>
            </a:r>
            <a:endParaRPr lang="en-US" sz="1800" dirty="0"/>
          </a:p>
          <a:p>
            <a:pPr marL="0" indent="0">
              <a:buNone/>
            </a:pPr>
            <a:r>
              <a:rPr lang="en-US" sz="1800" dirty="0" smtClean="0"/>
              <a:t>The baseline for the model will be a logistic regression classifier.</a:t>
            </a:r>
          </a:p>
        </p:txBody>
      </p:sp>
    </p:spTree>
    <p:extLst>
      <p:ext uri="{BB962C8B-B14F-4D97-AF65-F5344CB8AC3E}">
        <p14:creationId xmlns:p14="http://schemas.microsoft.com/office/powerpoint/2010/main" val="185440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4203027"/>
              </p:ext>
            </p:extLst>
          </p:nvPr>
        </p:nvGraphicFramePr>
        <p:xfrm>
          <a:off x="1101271" y="2533863"/>
          <a:ext cx="4883151" cy="1112520"/>
        </p:xfrm>
        <a:graphic>
          <a:graphicData uri="http://schemas.openxmlformats.org/drawingml/2006/table">
            <a:tbl>
              <a:tblPr firstRow="1" bandRow="1">
                <a:tableStyleId>{5C22544A-7EE6-4342-B048-85BDC9FD1C3A}</a:tableStyleId>
              </a:tblPr>
              <a:tblGrid>
                <a:gridCol w="2041979">
                  <a:extLst>
                    <a:ext uri="{9D8B030D-6E8A-4147-A177-3AD203B41FA5}">
                      <a16:colId xmlns:a16="http://schemas.microsoft.com/office/drawing/2014/main" val="262076651"/>
                    </a:ext>
                  </a:extLst>
                </a:gridCol>
                <a:gridCol w="1213455">
                  <a:extLst>
                    <a:ext uri="{9D8B030D-6E8A-4147-A177-3AD203B41FA5}">
                      <a16:colId xmlns:a16="http://schemas.microsoft.com/office/drawing/2014/main" val="934794426"/>
                    </a:ext>
                  </a:extLst>
                </a:gridCol>
                <a:gridCol w="1627717">
                  <a:extLst>
                    <a:ext uri="{9D8B030D-6E8A-4147-A177-3AD203B41FA5}">
                      <a16:colId xmlns:a16="http://schemas.microsoft.com/office/drawing/2014/main" val="376860794"/>
                    </a:ext>
                  </a:extLst>
                </a:gridCol>
              </a:tblGrid>
              <a:tr h="370840">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Macro</a:t>
                      </a:r>
                      <a:r>
                        <a:rPr lang="en-US" baseline="0" dirty="0" smtClean="0"/>
                        <a:t> F1 Score</a:t>
                      </a:r>
                      <a:endParaRPr lang="en-US" dirty="0"/>
                    </a:p>
                  </a:txBody>
                  <a:tcPr/>
                </a:tc>
                <a:extLst>
                  <a:ext uri="{0D108BD9-81ED-4DB2-BD59-A6C34878D82A}">
                    <a16:rowId xmlns:a16="http://schemas.microsoft.com/office/drawing/2014/main" val="1275102883"/>
                  </a:ext>
                </a:extLst>
              </a:tr>
              <a:tr h="370840">
                <a:tc>
                  <a:txBody>
                    <a:bodyPr/>
                    <a:lstStyle/>
                    <a:p>
                      <a:pPr algn="ctr"/>
                      <a:r>
                        <a:rPr lang="en-US" dirty="0" smtClean="0"/>
                        <a:t>Logistic Regression</a:t>
                      </a:r>
                      <a:endParaRPr lang="en-US" dirty="0"/>
                    </a:p>
                  </a:txBody>
                  <a:tcPr/>
                </a:tc>
                <a:tc>
                  <a:txBody>
                    <a:bodyPr/>
                    <a:lstStyle/>
                    <a:p>
                      <a:pPr algn="ctr"/>
                      <a:r>
                        <a:rPr lang="en-US" dirty="0" smtClean="0"/>
                        <a:t>0.78</a:t>
                      </a:r>
                      <a:endParaRPr lang="en-US" dirty="0"/>
                    </a:p>
                  </a:txBody>
                  <a:tcPr/>
                </a:tc>
                <a:tc>
                  <a:txBody>
                    <a:bodyPr/>
                    <a:lstStyle/>
                    <a:p>
                      <a:pPr algn="ctr"/>
                      <a:r>
                        <a:rPr lang="en-US" dirty="0" smtClean="0"/>
                        <a:t>0.75</a:t>
                      </a:r>
                      <a:endParaRPr lang="en-US" dirty="0"/>
                    </a:p>
                  </a:txBody>
                  <a:tcPr/>
                </a:tc>
                <a:extLst>
                  <a:ext uri="{0D108BD9-81ED-4DB2-BD59-A6C34878D82A}">
                    <a16:rowId xmlns:a16="http://schemas.microsoft.com/office/drawing/2014/main" val="2248502033"/>
                  </a:ext>
                </a:extLst>
              </a:tr>
              <a:tr h="370840">
                <a:tc>
                  <a:txBody>
                    <a:bodyPr/>
                    <a:lstStyle/>
                    <a:p>
                      <a:pPr algn="ctr"/>
                      <a:r>
                        <a:rPr lang="en-US" b="1" u="none" dirty="0" smtClean="0"/>
                        <a:t>Decision Tree</a:t>
                      </a:r>
                      <a:endParaRPr lang="en-US" b="1" u="none" dirty="0"/>
                    </a:p>
                  </a:txBody>
                  <a:tcPr/>
                </a:tc>
                <a:tc>
                  <a:txBody>
                    <a:bodyPr/>
                    <a:lstStyle/>
                    <a:p>
                      <a:pPr algn="ctr"/>
                      <a:r>
                        <a:rPr lang="en-US" b="1" dirty="0" smtClean="0"/>
                        <a:t>0.88</a:t>
                      </a:r>
                      <a:endParaRPr lang="en-US" b="1" dirty="0"/>
                    </a:p>
                  </a:txBody>
                  <a:tcPr/>
                </a:tc>
                <a:tc>
                  <a:txBody>
                    <a:bodyPr/>
                    <a:lstStyle/>
                    <a:p>
                      <a:pPr algn="ctr"/>
                      <a:r>
                        <a:rPr lang="en-US" b="1" dirty="0" smtClean="0"/>
                        <a:t>0.88</a:t>
                      </a:r>
                      <a:endParaRPr lang="en-US" b="1" dirty="0"/>
                    </a:p>
                  </a:txBody>
                  <a:tcPr/>
                </a:tc>
                <a:extLst>
                  <a:ext uri="{0D108BD9-81ED-4DB2-BD59-A6C34878D82A}">
                    <a16:rowId xmlns:a16="http://schemas.microsoft.com/office/drawing/2014/main" val="4270580737"/>
                  </a:ext>
                </a:extLst>
              </a:tr>
            </a:tbl>
          </a:graphicData>
        </a:graphic>
      </p:graphicFrame>
      <p:sp>
        <p:nvSpPr>
          <p:cNvPr id="5" name="Title 1"/>
          <p:cNvSpPr txBox="1">
            <a:spLocks/>
          </p:cNvSpPr>
          <p:nvPr/>
        </p:nvSpPr>
        <p:spPr>
          <a:xfrm>
            <a:off x="1101271" y="2024739"/>
            <a:ext cx="4883151" cy="50912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1800" b="1" dirty="0" smtClean="0">
                <a:solidFill>
                  <a:schemeClr val="accent1"/>
                </a:solidFill>
                <a:latin typeface="+mn-lt"/>
                <a:ea typeface="+mn-ea"/>
                <a:cs typeface="+mn-cs"/>
              </a:rPr>
              <a:t>Evaluation Results on testing data</a:t>
            </a:r>
          </a:p>
          <a:p>
            <a:pPr algn="ctr"/>
            <a:r>
              <a:rPr lang="en-US" sz="1800" cap="none" dirty="0" smtClean="0">
                <a:solidFill>
                  <a:schemeClr val="accent1"/>
                </a:solidFill>
                <a:latin typeface="+mn-lt"/>
                <a:ea typeface="+mn-ea"/>
                <a:cs typeface="+mn-cs"/>
              </a:rPr>
              <a:t>(Train:Validation:Test – 8:1:1)</a:t>
            </a:r>
            <a:endParaRPr lang="en-US" sz="1800" cap="none" dirty="0">
              <a:solidFill>
                <a:schemeClr val="accent1"/>
              </a:solidFill>
              <a:latin typeface="+mn-lt"/>
              <a:ea typeface="+mn-ea"/>
              <a:cs typeface="+mn-cs"/>
            </a:endParaRPr>
          </a:p>
        </p:txBody>
      </p:sp>
      <p:pic>
        <p:nvPicPr>
          <p:cNvPr id="8" name="Picture 7"/>
          <p:cNvPicPr>
            <a:picLocks noChangeAspect="1"/>
          </p:cNvPicPr>
          <p:nvPr/>
        </p:nvPicPr>
        <p:blipFill>
          <a:blip r:embed="rId2"/>
          <a:stretch>
            <a:fillRect/>
          </a:stretch>
        </p:blipFill>
        <p:spPr>
          <a:xfrm>
            <a:off x="7376496" y="3494061"/>
            <a:ext cx="3878461" cy="2908845"/>
          </a:xfrm>
          <a:prstGeom prst="rect">
            <a:avLst/>
          </a:prstGeom>
        </p:spPr>
      </p:pic>
      <p:pic>
        <p:nvPicPr>
          <p:cNvPr id="9" name="Picture 8"/>
          <p:cNvPicPr>
            <a:picLocks noChangeAspect="1"/>
          </p:cNvPicPr>
          <p:nvPr/>
        </p:nvPicPr>
        <p:blipFill>
          <a:blip r:embed="rId3"/>
          <a:stretch>
            <a:fillRect/>
          </a:stretch>
        </p:blipFill>
        <p:spPr>
          <a:xfrm>
            <a:off x="7376496" y="447852"/>
            <a:ext cx="3878460" cy="2908845"/>
          </a:xfrm>
          <a:prstGeom prst="rect">
            <a:avLst/>
          </a:prstGeom>
        </p:spPr>
      </p:pic>
      <p:sp>
        <p:nvSpPr>
          <p:cNvPr id="10" name="Text Placeholder 3"/>
          <p:cNvSpPr txBox="1">
            <a:spLocks/>
          </p:cNvSpPr>
          <p:nvPr/>
        </p:nvSpPr>
        <p:spPr>
          <a:xfrm>
            <a:off x="650403" y="3850486"/>
            <a:ext cx="5784886" cy="2637064"/>
          </a:xfrm>
          <a:prstGeom prst="rect">
            <a:avLst/>
          </a:prstGeom>
        </p:spPr>
        <p:txBody>
          <a:bodyPr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800" dirty="0" smtClean="0"/>
              <a:t>The </a:t>
            </a:r>
            <a:r>
              <a:rPr lang="en-US" sz="1800" u="sng" dirty="0" smtClean="0"/>
              <a:t>decision tree</a:t>
            </a:r>
            <a:r>
              <a:rPr lang="en-US" sz="1800" dirty="0" smtClean="0"/>
              <a:t> model outperformed the baseline model in both accuracy and F1 score, by </a:t>
            </a:r>
            <a:r>
              <a:rPr lang="en-US" sz="1800" b="1" dirty="0" smtClean="0"/>
              <a:t>0.1</a:t>
            </a:r>
            <a:r>
              <a:rPr lang="en-US" sz="1800" dirty="0" smtClean="0"/>
              <a:t> and </a:t>
            </a:r>
            <a:r>
              <a:rPr lang="en-US" sz="1800" b="1" dirty="0" smtClean="0"/>
              <a:t>0.13</a:t>
            </a:r>
            <a:r>
              <a:rPr lang="en-US" sz="1800" dirty="0" smtClean="0"/>
              <a:t> respectively.</a:t>
            </a:r>
          </a:p>
          <a:p>
            <a:pPr marL="0" indent="0">
              <a:buNone/>
            </a:pPr>
            <a:r>
              <a:rPr lang="en-US" sz="1800" dirty="0" smtClean="0"/>
              <a:t>Based on the confusion matrices to the right, we can see that the </a:t>
            </a:r>
            <a:r>
              <a:rPr lang="en-US" sz="1800" u="sng" dirty="0" smtClean="0"/>
              <a:t>decision tree’s</a:t>
            </a:r>
            <a:r>
              <a:rPr lang="en-US" sz="1800" dirty="0" smtClean="0"/>
              <a:t> predictions tend to align with the actual values. The </a:t>
            </a:r>
            <a:r>
              <a:rPr lang="en-US" sz="1800" u="sng" dirty="0" smtClean="0"/>
              <a:t>logistic regression</a:t>
            </a:r>
            <a:r>
              <a:rPr lang="en-US" sz="1800" dirty="0" smtClean="0"/>
              <a:t> has more trouble, especially with properly identifying traffic from </a:t>
            </a:r>
            <a:r>
              <a:rPr lang="en-US" sz="1800" u="sng" dirty="0" smtClean="0"/>
              <a:t>X</a:t>
            </a:r>
            <a:r>
              <a:rPr lang="en-US" sz="1800" dirty="0" smtClean="0"/>
              <a:t>.</a:t>
            </a:r>
          </a:p>
        </p:txBody>
      </p:sp>
    </p:spTree>
    <p:extLst>
      <p:ext uri="{BB962C8B-B14F-4D97-AF65-F5344CB8AC3E}">
        <p14:creationId xmlns:p14="http://schemas.microsoft.com/office/powerpoint/2010/main" val="54191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4571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8882" y="4976467"/>
            <a:ext cx="14578061" cy="1463040"/>
          </a:xfrm>
        </p:spPr>
        <p:txBody>
          <a:bodyPr/>
          <a:lstStyle/>
          <a:p>
            <a:r>
              <a:rPr lang="en-US" dirty="0" smtClean="0"/>
              <a:t>Reflections</a:t>
            </a:r>
            <a:endParaRPr lang="en-US" dirty="0"/>
          </a:p>
        </p:txBody>
      </p:sp>
      <p:sp>
        <p:nvSpPr>
          <p:cNvPr id="6" name="Text Placeholder 3"/>
          <p:cNvSpPr txBox="1">
            <a:spLocks/>
          </p:cNvSpPr>
          <p:nvPr/>
        </p:nvSpPr>
        <p:spPr>
          <a:xfrm>
            <a:off x="311113" y="325041"/>
            <a:ext cx="7918487" cy="3921915"/>
          </a:xfrm>
          <a:prstGeom prst="rect">
            <a:avLst/>
          </a:prstGeom>
        </p:spPr>
        <p:txBody>
          <a:bodyPr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400" dirty="0" smtClean="0"/>
              <a:t>The decision tree model sometimes misidentified Stack Overflow traffic as coming from elsewhere, and in rarer cases, identified other traffic as Stack Overflow traffic. Essentially, the issues in the model seem to be related to the Stack Overflow part of the dataset.</a:t>
            </a:r>
          </a:p>
          <a:p>
            <a:pPr>
              <a:buFont typeface="Arial" panose="020B0604020202020204" pitchFamily="34" charset="0"/>
              <a:buChar char="•"/>
            </a:pPr>
            <a:r>
              <a:rPr lang="en-US" sz="2400" dirty="0" smtClean="0"/>
              <a:t>My attempts to hypertune the parameters for the decision tree model did not seem to significantly improve the model’s accuracy. More work could be done on that front, though.</a:t>
            </a:r>
          </a:p>
        </p:txBody>
      </p:sp>
    </p:spTree>
    <p:extLst>
      <p:ext uri="{BB962C8B-B14F-4D97-AF65-F5344CB8AC3E}">
        <p14:creationId xmlns:p14="http://schemas.microsoft.com/office/powerpoint/2010/main" val="1952730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400</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Tw Cen MT</vt:lpstr>
      <vt:lpstr>Tw Cen MT Condensed</vt:lpstr>
      <vt:lpstr>Wingdings 3</vt:lpstr>
      <vt:lpstr>Integral</vt:lpstr>
      <vt:lpstr>CSCI 434 Network Traffic Project</vt:lpstr>
      <vt:lpstr>Goals</vt:lpstr>
      <vt:lpstr>Dataset</vt:lpstr>
      <vt:lpstr>Decision Tree Classifier</vt:lpstr>
      <vt:lpstr>Results</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2024-04-30T19:30:38Z</dcterms:created>
  <dcterms:modified xsi:type="dcterms:W3CDTF">2024-04-30T23:51:25Z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