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81235" autoAdjust="0"/>
  </p:normalViewPr>
  <p:slideViewPr>
    <p:cSldViewPr>
      <p:cViewPr varScale="1">
        <p:scale>
          <a:sx n="92" d="100"/>
          <a:sy n="92" d="100"/>
        </p:scale>
        <p:origin x="1326" y="84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40" tIns="45270" rIns="90540" bIns="452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53390"/>
          </a:xfrm>
          <a:prstGeom prst="rect">
            <a:avLst/>
          </a:prstGeom>
        </p:spPr>
        <p:txBody>
          <a:bodyPr vert="horz" lIns="90540" tIns="45270" rIns="90540" bIns="45270" rtlCol="0"/>
          <a:lstStyle>
            <a:lvl1pPr algn="r">
              <a:defRPr sz="1200"/>
            </a:lvl1pPr>
          </a:lstStyle>
          <a:p>
            <a:fld id="{2977F06F-CA49-4E74-AA67-4980BBF56E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79450"/>
            <a:ext cx="60452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0" tIns="45270" rIns="90540" bIns="452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40" tIns="45270" rIns="90540" bIns="45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6"/>
            <a:ext cx="2938780" cy="453390"/>
          </a:xfrm>
          <a:prstGeom prst="rect">
            <a:avLst/>
          </a:prstGeom>
        </p:spPr>
        <p:txBody>
          <a:bodyPr vert="horz" lIns="90540" tIns="45270" rIns="90540" bIns="452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6"/>
            <a:ext cx="2938780" cy="453390"/>
          </a:xfrm>
          <a:prstGeom prst="rect">
            <a:avLst/>
          </a:prstGeom>
        </p:spPr>
        <p:txBody>
          <a:bodyPr vert="horz" lIns="90540" tIns="45270" rIns="90540" bIns="45270" rtlCol="0" anchor="b"/>
          <a:lstStyle>
            <a:lvl1pPr algn="r">
              <a:defRPr sz="1200"/>
            </a:lvl1pPr>
          </a:lstStyle>
          <a:p>
            <a:fld id="{098182AF-5E0C-4953-A762-4E4664D3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8300" y="679450"/>
            <a:ext cx="6045200" cy="3400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82AF-5E0C-4953-A762-4E4664D3F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66F8832D-C437-449A-B21E-62998A43D94A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F2FD-A3C5-46A4-9EC1-6BE4868D94A1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979D-6C00-43EB-A182-5862D337CFFA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  <a:lvl2pPr>
              <a:defRPr>
                <a:latin typeface="Candara" pitchFamily="34" charset="0"/>
              </a:defRPr>
            </a:lvl2pPr>
            <a:lvl3pPr>
              <a:defRPr>
                <a:latin typeface="Candara" pitchFamily="34" charset="0"/>
              </a:defRPr>
            </a:lvl3pPr>
            <a:lvl4pPr>
              <a:defRPr>
                <a:latin typeface="Candara" pitchFamily="34" charset="0"/>
              </a:defRPr>
            </a:lvl4pPr>
            <a:lvl5pPr>
              <a:defRPr>
                <a:latin typeface="Candar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923F84AC-2F3E-4FAD-85DD-0E00F5AA8F5C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A73DDC59-4BD2-46C5-AF46-EA209C330B0D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Candara" pitchFamily="34" charset="0"/>
              </a:defRPr>
            </a:lvl1pPr>
            <a:lvl2pPr>
              <a:defRPr sz="2400">
                <a:latin typeface="Candara" pitchFamily="34" charset="0"/>
              </a:defRPr>
            </a:lvl2pPr>
            <a:lvl3pPr>
              <a:defRPr sz="2000">
                <a:latin typeface="Candara" pitchFamily="34" charset="0"/>
              </a:defRPr>
            </a:lvl3pPr>
            <a:lvl4pPr>
              <a:defRPr sz="1800">
                <a:latin typeface="Candara" pitchFamily="34" charset="0"/>
              </a:defRPr>
            </a:lvl4pPr>
            <a:lvl5pPr>
              <a:defRPr sz="1800">
                <a:latin typeface="Candar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latin typeface="Candara" pitchFamily="34" charset="0"/>
              </a:defRPr>
            </a:lvl1pPr>
            <a:lvl2pPr>
              <a:defRPr sz="2400">
                <a:latin typeface="Candara" pitchFamily="34" charset="0"/>
              </a:defRPr>
            </a:lvl2pPr>
            <a:lvl3pPr>
              <a:defRPr sz="2000">
                <a:latin typeface="Candara" pitchFamily="34" charset="0"/>
              </a:defRPr>
            </a:lvl3pPr>
            <a:lvl4pPr>
              <a:defRPr sz="1800">
                <a:latin typeface="Candara" pitchFamily="34" charset="0"/>
              </a:defRPr>
            </a:lvl4pPr>
            <a:lvl5pPr>
              <a:defRPr sz="1800">
                <a:latin typeface="Candar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E5BFA7AF-07A7-47C4-8A58-1C01345C1A7A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7AD-F720-4965-B2F8-0328425023BE}" type="datetime1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6BB2-C9A6-43D6-80BC-63AFC271727A}" type="datetime1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4984-0C0D-4BA6-A5D7-E7624D8CC131}" type="datetime1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2CCA-1897-4B29-9024-43C40AA97201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B790-6DB5-4DCF-84DD-5B41F0ED2680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184F-8CFD-4FE7-A178-742932BCFE43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uantm@unist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hyperlink" Target="http://hvcl.unist.ac.k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lsdk.sourceforge.net/docs/html/group__module__glutil__poles.html" TargetMode="External"/><Relationship Id="rId13" Type="http://schemas.openxmlformats.org/officeDocument/2006/relationships/hyperlink" Target="http://glsdk.sourceforge.net/docs/html/group__module__glm.html" TargetMode="External"/><Relationship Id="rId3" Type="http://schemas.openxmlformats.org/officeDocument/2006/relationships/hyperlink" Target="http://glsdk.sourceforge.net/docs/html/group__module__glload.html" TargetMode="External"/><Relationship Id="rId7" Type="http://schemas.openxmlformats.org/officeDocument/2006/relationships/hyperlink" Target="http://glsdk.sourceforge.net/docs/html/group__module__glutil__matrixstack.html" TargetMode="External"/><Relationship Id="rId12" Type="http://schemas.openxmlformats.org/officeDocument/2006/relationships/hyperlink" Target="http://glsdk.sourceforge.net/docs/html/group__module__glmesh__mesh__generator.html" TargetMode="External"/><Relationship Id="rId17" Type="http://schemas.openxmlformats.org/officeDocument/2006/relationships/hyperlink" Target="http://glsdk.sourceforge.net/docs/html/group__module__glloadgen.html" TargetMode="External"/><Relationship Id="rId2" Type="http://schemas.openxmlformats.org/officeDocument/2006/relationships/hyperlink" Target="http://glsdk.sourceforge.net/docs/html/index.html" TargetMode="External"/><Relationship Id="rId16" Type="http://schemas.openxmlformats.org/officeDocument/2006/relationships/hyperlink" Target="http://glsdk.sourceforge.net/docs/html/group__module__boo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sdk.sourceforge.net/docs/html/group__module__glutil__font.html" TargetMode="External"/><Relationship Id="rId11" Type="http://schemas.openxmlformats.org/officeDocument/2006/relationships/hyperlink" Target="http://glsdk.sourceforge.net/docs/html/group__module__glmesh__mesh.html" TargetMode="External"/><Relationship Id="rId5" Type="http://schemas.openxmlformats.org/officeDocument/2006/relationships/hyperlink" Target="http://glsdk.sourceforge.net/docs/html/group__module__glutil.html" TargetMode="External"/><Relationship Id="rId15" Type="http://schemas.openxmlformats.org/officeDocument/2006/relationships/hyperlink" Target="http://glsdk.sourceforge.net/docs/html/group__module__freeglut.html" TargetMode="External"/><Relationship Id="rId10" Type="http://schemas.openxmlformats.org/officeDocument/2006/relationships/hyperlink" Target="http://glsdk.sourceforge.net/docs/html/group__module__glmesh__draw.html" TargetMode="External"/><Relationship Id="rId4" Type="http://schemas.openxmlformats.org/officeDocument/2006/relationships/hyperlink" Target="http://glsdk.sourceforge.net/docs/html/group__module__glimg.html" TargetMode="External"/><Relationship Id="rId9" Type="http://schemas.openxmlformats.org/officeDocument/2006/relationships/hyperlink" Target="http://glsdk.sourceforge.net/docs/html/group__module__glmesh.html" TargetMode="External"/><Relationship Id="rId14" Type="http://schemas.openxmlformats.org/officeDocument/2006/relationships/hyperlink" Target="http://glsdk.sourceforge.net/docs/html/group__module__glf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832D-C437-449A-B21E-62998A43D94A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219825"/>
            <a:ext cx="3962400" cy="638176"/>
          </a:xfrm>
        </p:spPr>
        <p:txBody>
          <a:bodyPr/>
          <a:lstStyle/>
          <a:p>
            <a:r>
              <a:rPr lang="en-US" dirty="0"/>
              <a:t>High-performance  Visual Computing Laboratory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itle 3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Volume Rendering with </a:t>
            </a:r>
            <a:br>
              <a:rPr lang="en-US" dirty="0" smtClean="0"/>
            </a:br>
            <a:r>
              <a:rPr lang="en-US" dirty="0" smtClean="0"/>
              <a:t>OpenCV and CUDA</a:t>
            </a:r>
            <a:endParaRPr lang="en-US" dirty="0"/>
          </a:p>
        </p:txBody>
      </p:sp>
      <p:sp>
        <p:nvSpPr>
          <p:cNvPr id="16" name="Subtitle 4"/>
          <p:cNvSpPr>
            <a:spLocks noGrp="1"/>
          </p:cNvSpPr>
          <p:nvPr>
            <p:ph type="subTitle" idx="1"/>
          </p:nvPr>
        </p:nvSpPr>
        <p:spPr>
          <a:xfrm>
            <a:off x="1510048" y="4724400"/>
            <a:ext cx="8839200" cy="106680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TRAN MINH QUAN  	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hlinkClick r:id="rId3"/>
              </a:rPr>
              <a:t>quantm@unist.ac.kr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000" dirty="0"/>
              <a:t>High-performance  Visual Computing Laboratory  </a:t>
            </a:r>
            <a:r>
              <a:rPr lang="en-US" sz="2000" dirty="0" smtClean="0">
                <a:hlinkClick r:id="rId4"/>
              </a:rPr>
              <a:t>http://hvcl.unist.ac.kr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96294" y="228601"/>
            <a:ext cx="8214506" cy="1087713"/>
            <a:chOff x="618419" y="189089"/>
            <a:chExt cx="8214506" cy="10877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189089"/>
              <a:ext cx="2784550" cy="10877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2" descr="http://sphotos-a.ak.fbcdn.net/hphotos-ak-frc1/883333_10151465285315208_731933141_o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87"/>
            <a:stretch/>
          </p:blipFill>
          <p:spPr bwMode="auto">
            <a:xfrm>
              <a:off x="618419" y="189089"/>
              <a:ext cx="5407025" cy="10877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6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the Volume </a:t>
            </a:r>
            <a:r>
              <a:rPr lang="en-US" dirty="0" smtClean="0"/>
              <a:t>Rendering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OpenCV, OpenGL </a:t>
            </a:r>
            <a:r>
              <a:rPr lang="en-US" dirty="0" smtClean="0"/>
              <a:t>and CUDA only</a:t>
            </a:r>
          </a:p>
          <a:p>
            <a:pPr lvl="1"/>
            <a:r>
              <a:rPr lang="en-US" dirty="0" smtClean="0"/>
              <a:t>Nice thing about OpenCV</a:t>
            </a:r>
          </a:p>
          <a:p>
            <a:pPr lvl="2"/>
            <a:r>
              <a:rPr lang="en-US" dirty="0" smtClean="0"/>
              <a:t>Load any image, most of the core libraries for encode/decode image compression has been attached</a:t>
            </a:r>
          </a:p>
          <a:p>
            <a:pPr lvl="2"/>
            <a:r>
              <a:rPr lang="en-US" dirty="0" smtClean="0"/>
              <a:t>Provide a window to display the images, button, slider</a:t>
            </a:r>
          </a:p>
          <a:p>
            <a:pPr lvl="2"/>
            <a:r>
              <a:rPr lang="en-US" dirty="0" smtClean="0"/>
              <a:t>For those who don’t want to spend time to learn Qt (like me)</a:t>
            </a:r>
          </a:p>
          <a:p>
            <a:pPr lvl="1"/>
            <a:r>
              <a:rPr lang="en-US" dirty="0" smtClean="0"/>
              <a:t>Nice thing about CUDA</a:t>
            </a:r>
          </a:p>
          <a:p>
            <a:pPr lvl="2"/>
            <a:r>
              <a:rPr lang="en-US" dirty="0" smtClean="0"/>
              <a:t>Awesome (I would say)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84AC-2F3E-4FAD-85DD-0E00F5AA8F5C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(Compute Unified Device Memory) acts like GLSL,</a:t>
            </a:r>
          </a:p>
          <a:p>
            <a:r>
              <a:rPr lang="en-US" dirty="0" smtClean="0"/>
              <a:t>It’s more programmable and more intuitive than GLSL</a:t>
            </a:r>
          </a:p>
          <a:p>
            <a:r>
              <a:rPr lang="en-US" dirty="0" smtClean="0"/>
              <a:t>C-like syntax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84AC-2F3E-4FAD-85DD-0E00F5AA8F5C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back to volume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windows we need to open?</a:t>
            </a:r>
          </a:p>
          <a:p>
            <a:pPr lvl="1"/>
            <a:r>
              <a:rPr lang="en-US" dirty="0" smtClean="0"/>
              <a:t>A display window (volume viewer)</a:t>
            </a:r>
          </a:p>
          <a:p>
            <a:pPr lvl="1"/>
            <a:r>
              <a:rPr lang="en-US" dirty="0" smtClean="0"/>
              <a:t>A control panel (control viewer)</a:t>
            </a:r>
          </a:p>
          <a:p>
            <a:pPr lvl="1"/>
            <a:r>
              <a:rPr lang="en-US" smtClean="0"/>
              <a:t>A transfer function editor (transfer function viewer)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84AC-2F3E-4FAD-85DD-0E00F5AA8F5C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glsdk.sourceforge.net/docs/html/index.html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hlinkClick r:id="rId3"/>
              </a:rPr>
              <a:t>GL Load</a:t>
            </a:r>
            <a:r>
              <a:rPr lang="en-US" dirty="0"/>
              <a:t>: Used to gain access to OpenGL's functions.</a:t>
            </a:r>
          </a:p>
          <a:p>
            <a:pPr lvl="1"/>
            <a:r>
              <a:rPr lang="en-US" b="1" dirty="0">
                <a:hlinkClick r:id="rId4"/>
              </a:rPr>
              <a:t>GL Image</a:t>
            </a:r>
            <a:r>
              <a:rPr lang="en-US" dirty="0"/>
              <a:t>: Used for loading image files into memory and into OpenGL textures.</a:t>
            </a:r>
          </a:p>
          <a:p>
            <a:pPr lvl="1"/>
            <a:r>
              <a:rPr lang="en-US" b="1" dirty="0">
                <a:hlinkClick r:id="rId5"/>
              </a:rPr>
              <a:t>GL Utility</a:t>
            </a:r>
            <a:r>
              <a:rPr lang="en-US" dirty="0"/>
              <a:t>: Provides a variety of generally useful functionality. It a wide variety of features including:</a:t>
            </a:r>
          </a:p>
          <a:p>
            <a:pPr lvl="2"/>
            <a:r>
              <a:rPr lang="en-US" b="1" dirty="0">
                <a:hlinkClick r:id="rId6"/>
              </a:rPr>
              <a:t>Very simple text drawing services</a:t>
            </a:r>
            <a:endParaRPr lang="en-US" dirty="0"/>
          </a:p>
          <a:p>
            <a:pPr lvl="2"/>
            <a:r>
              <a:rPr lang="en-US" b="1" dirty="0">
                <a:hlinkClick r:id="rId7"/>
              </a:rPr>
              <a:t>A matrix stack</a:t>
            </a:r>
            <a:endParaRPr lang="en-US" dirty="0"/>
          </a:p>
          <a:p>
            <a:pPr lvl="2"/>
            <a:r>
              <a:rPr lang="en-US" b="1" dirty="0">
                <a:hlinkClick r:id="rId8"/>
              </a:rPr>
              <a:t>Mouse-based camera and object manipulation</a:t>
            </a:r>
            <a:endParaRPr lang="en-US" dirty="0"/>
          </a:p>
          <a:p>
            <a:pPr lvl="1"/>
            <a:r>
              <a:rPr lang="en-US" b="1" dirty="0">
                <a:hlinkClick r:id="rId9"/>
              </a:rPr>
              <a:t>GL Mesh</a:t>
            </a:r>
            <a:r>
              <a:rPr lang="en-US" dirty="0"/>
              <a:t>: A mechanism for rendering mesh data. It provides an </a:t>
            </a:r>
            <a:r>
              <a:rPr lang="en-US" b="1" dirty="0">
                <a:hlinkClick r:id="rId10"/>
              </a:rPr>
              <a:t>immediate mode interface</a:t>
            </a:r>
            <a:r>
              <a:rPr lang="en-US" dirty="0"/>
              <a:t> that can replace glBegin/glEnd, as well as a </a:t>
            </a:r>
            <a:r>
              <a:rPr lang="en-US" b="1" dirty="0">
                <a:hlinkClick r:id="rId11"/>
              </a:rPr>
              <a:t>mesh class</a:t>
            </a:r>
            <a:r>
              <a:rPr lang="en-US" dirty="0"/>
              <a:t>. It also provides a number of </a:t>
            </a:r>
            <a:r>
              <a:rPr lang="en-US" b="1" dirty="0">
                <a:hlinkClick r:id="rId12"/>
              </a:rPr>
              <a:t>sample mesh objects</a:t>
            </a:r>
            <a:r>
              <a:rPr lang="en-US" dirty="0"/>
              <a:t>, for doing simple tasks.</a:t>
            </a:r>
          </a:p>
          <a:p>
            <a:pPr lvl="1"/>
            <a:r>
              <a:rPr lang="en-US" b="1" dirty="0">
                <a:hlinkClick r:id="rId13"/>
              </a:rPr>
              <a:t>OpenGL Mathematics</a:t>
            </a:r>
            <a:r>
              <a:rPr lang="en-US" dirty="0"/>
              <a:t>: Provides useful math classes and functions for OpenGL, using a GLSL-like syntax.</a:t>
            </a:r>
          </a:p>
          <a:p>
            <a:pPr lvl="1"/>
            <a:r>
              <a:rPr lang="en-US" b="1" dirty="0">
                <a:hlinkClick r:id="rId14"/>
              </a:rPr>
              <a:t>GLFW</a:t>
            </a:r>
            <a:r>
              <a:rPr lang="en-US" dirty="0"/>
              <a:t>: A tool for creating and managing an OpenGL window. It can be used to handle input.</a:t>
            </a:r>
          </a:p>
          <a:p>
            <a:pPr lvl="1"/>
            <a:r>
              <a:rPr lang="en-US" b="1" dirty="0">
                <a:hlinkClick r:id="rId15"/>
              </a:rPr>
              <a:t>FreeGLUT</a:t>
            </a:r>
            <a:r>
              <a:rPr lang="en-US" dirty="0"/>
              <a:t>: A tool for creating and managing an OpenGL window. It can be used to handle input, as well as render a few basic shapes.</a:t>
            </a:r>
          </a:p>
          <a:p>
            <a:pPr lvl="1"/>
            <a:r>
              <a:rPr lang="en-US" b="1" dirty="0">
                <a:hlinkClick r:id="rId16"/>
              </a:rPr>
              <a:t>Boost</a:t>
            </a:r>
            <a:r>
              <a:rPr lang="en-US" dirty="0"/>
              <a:t>: A C++ utility library distributed with and used by the SDK.</a:t>
            </a:r>
          </a:p>
          <a:p>
            <a:pPr lvl="1"/>
            <a:r>
              <a:rPr lang="en-US" b="1" dirty="0">
                <a:hlinkClick r:id="rId17"/>
              </a:rPr>
              <a:t>OpenGL Loader Generator</a:t>
            </a:r>
            <a:r>
              <a:rPr lang="en-US" dirty="0"/>
              <a:t>: A command-line script tool for generating OpenGL loader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 with premake4 (lua language)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84AC-2F3E-4FAD-85DD-0E00F5AA8F5C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88814</TotalTime>
  <Words>226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Volume Rendering with  OpenCV and CUDA</vt:lpstr>
      <vt:lpstr>Agenda</vt:lpstr>
      <vt:lpstr>Some notices</vt:lpstr>
      <vt:lpstr>OK, back to volume rendering</vt:lpstr>
      <vt:lpstr>GL SDK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Quan Tran Minh</cp:lastModifiedBy>
  <cp:revision>979</cp:revision>
  <cp:lastPrinted>2012-12-07T09:10:06Z</cp:lastPrinted>
  <dcterms:created xsi:type="dcterms:W3CDTF">2006-08-16T00:00:00Z</dcterms:created>
  <dcterms:modified xsi:type="dcterms:W3CDTF">2014-04-22T07:43:49Z</dcterms:modified>
</cp:coreProperties>
</file>