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ambria Math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mbriaMath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bc7a42c71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bc7a42c7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bc7a42c71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bc7a42c7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c7a42c71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c7a42c71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bc7a42c71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bc7a42c71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bc7a42c71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bc7a42c71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bc7a42c71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bc7a42c71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bc7a42c71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bc7a42c71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bc7a42c71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bc7a42c71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bc7a42c71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bc7a42c71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bc7a42c71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bc7a42c71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bc7a42c7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bc7a42c7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bc7a42c71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bc7a42c71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bc7a42c71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bc7a42c7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c7a42c71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c7a42c71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c7a42c7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c7a42c7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bc7a42c7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bc7a42c7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bc7a42c7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bc7a42c7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bc7a42c7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bc7a42c7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bc7a42c7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bc7a42c7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28175" y="1328675"/>
            <a:ext cx="4415700" cy="12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Automatic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Sun Tracking System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65575" y="2896050"/>
            <a:ext cx="3540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CSE251 Lab Project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Summer 2023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94563"/>
            <a:ext cx="4728175" cy="31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5981625" y="1144664"/>
            <a:ext cx="29559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Conductivity of LDR increases with light. When light hits an LDR, it excites electrons, which reduces the resistance of the material.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This resistance can be used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to control the voltage of a specific node of a circuit which can be used to control other circuit components.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5" name="Google Shape;115;p22"/>
          <p:cNvSpPr txBox="1"/>
          <p:nvPr>
            <p:ph idx="4294967295" type="ctrTitle"/>
          </p:nvPr>
        </p:nvSpPr>
        <p:spPr>
          <a:xfrm>
            <a:off x="176950" y="208075"/>
            <a:ext cx="75258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Intro to LDR (Light Dependent Resistor)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8500"/>
            <a:ext cx="5924426" cy="26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880100" y="3263600"/>
            <a:ext cx="53838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Multiple LDRs are required to d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etermine 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position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of the Light source. Also, they should be placed in the breadboard in different angles each corresponding to different angular position of the light source.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2" name="Google Shape;122;p23"/>
          <p:cNvSpPr txBox="1"/>
          <p:nvPr>
            <p:ph idx="4294967295" type="ctrTitle"/>
          </p:nvPr>
        </p:nvSpPr>
        <p:spPr>
          <a:xfrm>
            <a:off x="176950" y="208075"/>
            <a:ext cx="23478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LDR Setup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6950" y="969175"/>
            <a:ext cx="8760649" cy="229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497675" y="1034825"/>
            <a:ext cx="5383800" cy="4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Each LDR is connected to a circuit like the figure in the left. The 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output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voltage, V</a:t>
            </a:r>
            <a:r>
              <a:rPr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O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can be calculated using the following equation,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b="1"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O </a:t>
            </a: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= V</a:t>
            </a:r>
            <a:r>
              <a:rPr b="1"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CC</a:t>
            </a: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* R</a:t>
            </a:r>
            <a:r>
              <a:rPr b="1"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LDR</a:t>
            </a: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/(R</a:t>
            </a:r>
            <a:r>
              <a:rPr b="1"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+R</a:t>
            </a:r>
            <a:r>
              <a:rPr b="1"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LDR</a:t>
            </a: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b="1"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LDR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varies according to the intensity of the incident light and V</a:t>
            </a:r>
            <a:r>
              <a:rPr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O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changes accordingly. This voltage can be used to determine the position of the light source.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9" name="Google Shape;129;p24"/>
          <p:cNvSpPr txBox="1"/>
          <p:nvPr>
            <p:ph idx="4294967295" type="ctrTitle"/>
          </p:nvPr>
        </p:nvSpPr>
        <p:spPr>
          <a:xfrm>
            <a:off x="176950" y="208075"/>
            <a:ext cx="23478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LDR Setup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38" y="969163"/>
            <a:ext cx="155257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76950" y="969175"/>
            <a:ext cx="31989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1800"/>
              <a:buFont typeface="Cambria Math"/>
              <a:buChar char="●"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Breaking down the project problem into smaller, more manageable components can make it easier to understand and build.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1800"/>
              <a:buFont typeface="Cambria Math"/>
              <a:buChar char="●"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By breaking a complex project into smaller blocks, it becomes possible to focus on specific aspects of the project and develop solutions for that block.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36" name="Google Shape;136;p25"/>
          <p:cNvSpPr txBox="1"/>
          <p:nvPr>
            <p:ph idx="4294967295" type="ctrTitle"/>
          </p:nvPr>
        </p:nvSpPr>
        <p:spPr>
          <a:xfrm>
            <a:off x="176950" y="208075"/>
            <a:ext cx="3198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Building Blocks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350" y="152400"/>
            <a:ext cx="525154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176950" y="969175"/>
            <a:ext cx="31989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1800"/>
              <a:buFont typeface="Cambria Math"/>
              <a:buChar char="●"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This can also help to identify any dependencies or interactions between different blocks, which can be important for understanding the overall project.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1800"/>
              <a:buFont typeface="Cambria Math"/>
              <a:buChar char="●"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Additionally, breaking down a project can make it easier to test and debug the project.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3" name="Google Shape;143;p26"/>
          <p:cNvSpPr txBox="1"/>
          <p:nvPr>
            <p:ph idx="4294967295" type="ctrTitle"/>
          </p:nvPr>
        </p:nvSpPr>
        <p:spPr>
          <a:xfrm>
            <a:off x="176950" y="208075"/>
            <a:ext cx="3198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Building Blocks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350" y="152400"/>
            <a:ext cx="525154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4294967295" type="ctrTitle"/>
          </p:nvPr>
        </p:nvSpPr>
        <p:spPr>
          <a:xfrm>
            <a:off x="176950" y="208075"/>
            <a:ext cx="4044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Power Supply Block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0" y="969175"/>
            <a:ext cx="8687800" cy="23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245250" y="3416700"/>
            <a:ext cx="86877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Most electronic components and devices, are designed to operate on DC power. To use power from the electrical grid, which is in the form of AC power, 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it needs to be converted from AC to DC 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to operate electronic components. This power supply block serves as a bridge between the AC power source and the DC-powered electronic components, allowing them to function properly.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245250" y="3416700"/>
            <a:ext cx="86877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block has –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1800"/>
              <a:buFont typeface="Cambria Math"/>
              <a:buChar char="●"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Step-down Transformer: for high voltage AC to low voltage AC conversion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1800"/>
              <a:buFont typeface="Cambria Math"/>
              <a:buChar char="●"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Full-wave Rectifier: for AC to DC conversion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1800"/>
              <a:buFont typeface="Cambria Math"/>
              <a:buChar char="●"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Voltage Regulator(7805 IC): for stable DC output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7" name="Google Shape;157;p28"/>
          <p:cNvSpPr txBox="1"/>
          <p:nvPr>
            <p:ph idx="4294967295" type="ctrTitle"/>
          </p:nvPr>
        </p:nvSpPr>
        <p:spPr>
          <a:xfrm>
            <a:off x="176950" y="208075"/>
            <a:ext cx="4044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Power Supply Block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0" y="969175"/>
            <a:ext cx="8687800" cy="23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4294967295" type="ctrTitle"/>
          </p:nvPr>
        </p:nvSpPr>
        <p:spPr>
          <a:xfrm>
            <a:off x="176950" y="208075"/>
            <a:ext cx="4044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LDR Circuit Block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850" y="636988"/>
            <a:ext cx="4618465" cy="38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211150" y="1302750"/>
            <a:ext cx="39765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This block will generate voltages according to the intensity of the incident light on the LDRs.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These voltages will be used in the Decision block to indicate the direction of the light source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4294967295" type="ctrTitle"/>
          </p:nvPr>
        </p:nvSpPr>
        <p:spPr>
          <a:xfrm>
            <a:off x="176950" y="208075"/>
            <a:ext cx="43950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Reference Voltage </a:t>
            </a: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Block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650" y="969175"/>
            <a:ext cx="31146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176950" y="1476575"/>
            <a:ext cx="44823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This block will generate the reference voltage, V</a:t>
            </a:r>
            <a:r>
              <a:rPr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ref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which will be used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in the Decision block to indicate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direction of the light source.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V</a:t>
            </a:r>
            <a:r>
              <a:rPr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ref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can be tuned using a Potentiometer.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4294967295" type="ctrTitle"/>
          </p:nvPr>
        </p:nvSpPr>
        <p:spPr>
          <a:xfrm>
            <a:off x="176950" y="208075"/>
            <a:ext cx="324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Decision </a:t>
            </a: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Block &amp; Direction Indicator Block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176950" y="1627675"/>
            <a:ext cx="41322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decision block contains 4 comparators. They compare the output voltages of the LDR block and V</a:t>
            </a:r>
            <a:r>
              <a:rPr baseline="-25000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ref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in order to determine which comparator should give a high voltage at the output. The comparators are connected to LEDs which are part of the indicator block.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circuit will be tuned in such a way that, if light source is present only one LED will be ON which will indicate the position of the light source.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550" y="152400"/>
            <a:ext cx="43345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76950" y="208075"/>
            <a:ext cx="26154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09100" y="1424850"/>
            <a:ext cx="75258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In this project, we will delve into the fascinating realm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of electronics through a real-world application.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Using the electronic devices we learned in CSE251,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we will build an </a:t>
            </a:r>
            <a:r>
              <a:rPr b="1"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Automatic Sun Tracking System</a:t>
            </a: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4294967295" type="ctrTitle"/>
          </p:nvPr>
        </p:nvSpPr>
        <p:spPr>
          <a:xfrm>
            <a:off x="2948250" y="1861950"/>
            <a:ext cx="324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Any Question?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176950" y="208075"/>
            <a:ext cx="26154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Project Goal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68750" y="969175"/>
            <a:ext cx="8206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goal of this project is to design and implement an automatic sun tracking system for a solar panel.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system will use electronic components such as diodes, Op-Amps, LDRs etc. to determine the relative </a:t>
            </a: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position</a:t>
            </a: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of a light source. This info can be used to control the orientation of a solar panel.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This project will provide an opportunity to apply the principles of electronics and circuit design to solve a real world problem.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76950" y="208075"/>
            <a:ext cx="3792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Learning Outcome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68750" y="969175"/>
            <a:ext cx="82065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After the project, students should be able to —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2100"/>
              <a:buFont typeface="Cambria Math"/>
              <a:buChar char="●"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Understand the principles of basic electronic components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2100"/>
              <a:buFont typeface="Cambria Math"/>
              <a:buChar char="●"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Learn how to design and implement electronic circuits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2100"/>
              <a:buFont typeface="Cambria Math"/>
              <a:buChar char="●"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Gain experience in using electronic equipment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2100"/>
              <a:buFont typeface="Cambria Math"/>
              <a:buChar char="●"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Practice problem-solving skills and applying theoretical concepts to a real-world problem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2100"/>
              <a:buFont typeface="Cambria Math"/>
              <a:buChar char="●"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Understand the importance of breaking down a problem and testing &amp; debugging the components.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DB7563"/>
              </a:buClr>
              <a:buSzPts val="2100"/>
              <a:buFont typeface="Cambria Math"/>
              <a:buChar char="●"/>
            </a:pPr>
            <a:r>
              <a:rPr lang="en" sz="21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Learn to work in a team on a project with a defined goal and timeline</a:t>
            </a:r>
            <a:endParaRPr sz="21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76950" y="1516652"/>
            <a:ext cx="36753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Solar energy is one of the most well-known kinds of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renewable energy that is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available for consumer-level use.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Solar panels converts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solar radiation to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electrical energy. The energy is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hen 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tored in a battery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for later use.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0" name="Google Shape;80;p17"/>
          <p:cNvSpPr txBox="1"/>
          <p:nvPr>
            <p:ph idx="4294967295" type="ctrTitle"/>
          </p:nvPr>
        </p:nvSpPr>
        <p:spPr>
          <a:xfrm>
            <a:off x="176950" y="208075"/>
            <a:ext cx="29754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Solar Energy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0" l="797" r="787" t="0"/>
          <a:stretch/>
        </p:blipFill>
        <p:spPr>
          <a:xfrm>
            <a:off x="4289850" y="1444574"/>
            <a:ext cx="4521301" cy="30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125" y="1444574"/>
            <a:ext cx="4521300" cy="30163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76950" y="1549752"/>
            <a:ext cx="36753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amount of electrical energy produced by the solar panel is determined by the amount of sunlight falling on it.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Since traditional solar panels are stationary,  the movement of the sun over the horizon means that the solar panel does not harness maximum energy most of the time.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8" name="Google Shape;88;p18"/>
          <p:cNvSpPr txBox="1"/>
          <p:nvPr>
            <p:ph idx="4294967295" type="ctrTitle"/>
          </p:nvPr>
        </p:nvSpPr>
        <p:spPr>
          <a:xfrm>
            <a:off x="176950" y="208075"/>
            <a:ext cx="80895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The Problem with Stationary Solar Panels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176950" y="1244950"/>
            <a:ext cx="39963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To maximize electricity generation,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solar panel should face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the sun all time.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In this project, we will build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n </a:t>
            </a: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Automatic Sun Tracking System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for the solar panel to track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he 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osition of the sun.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4" name="Google Shape;94;p19"/>
          <p:cNvSpPr txBox="1"/>
          <p:nvPr>
            <p:ph idx="4294967295" type="ctrTitle"/>
          </p:nvPr>
        </p:nvSpPr>
        <p:spPr>
          <a:xfrm>
            <a:off x="176950" y="208075"/>
            <a:ext cx="55131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Maximizing Solar Efficiency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79" r="69" t="0"/>
          <a:stretch/>
        </p:blipFill>
        <p:spPr>
          <a:xfrm>
            <a:off x="4280125" y="1172874"/>
            <a:ext cx="4521301" cy="30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1401475"/>
            <a:ext cx="47577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Tracking the Sun is the process of following the sun's movement i.e. determining it’s position from a reference point.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Using </a:t>
            </a: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LDR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s, we can create a system that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tracks the sun's position. This info can be used to adjust the orientation of solar panel.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As we are implementing this 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roject in a lab, we will use mobile torch as the light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source to replicate the sun.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1" name="Google Shape;101;p20"/>
          <p:cNvSpPr txBox="1"/>
          <p:nvPr>
            <p:ph idx="4294967295" type="ctrTitle"/>
          </p:nvPr>
        </p:nvSpPr>
        <p:spPr>
          <a:xfrm>
            <a:off x="176950" y="208075"/>
            <a:ext cx="35100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Tracking the Sun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5571" l="0" r="0" t="5571"/>
          <a:stretch/>
        </p:blipFill>
        <p:spPr>
          <a:xfrm>
            <a:off x="4757700" y="1818075"/>
            <a:ext cx="4043825" cy="26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5952450" y="1302363"/>
            <a:ext cx="29559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LDRs are </a:t>
            </a:r>
            <a:r>
              <a:rPr b="1"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resistors</a:t>
            </a: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 that change their resistance based on the intensity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of the light they receive.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Construction and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B7563"/>
                </a:solidFill>
                <a:latin typeface="Cambria Math"/>
                <a:ea typeface="Cambria Math"/>
                <a:cs typeface="Cambria Math"/>
                <a:sym typeface="Cambria Math"/>
              </a:rPr>
              <a:t>materials determine their sensitivity to light.</a:t>
            </a:r>
            <a:endParaRPr sz="1800">
              <a:solidFill>
                <a:srgbClr val="DB7563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8" name="Google Shape;108;p21"/>
          <p:cNvSpPr txBox="1"/>
          <p:nvPr>
            <p:ph idx="4294967295" type="ctrTitle"/>
          </p:nvPr>
        </p:nvSpPr>
        <p:spPr>
          <a:xfrm>
            <a:off x="176950" y="208075"/>
            <a:ext cx="75258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Intro to </a:t>
            </a: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LDR (Light Dependent Resistor)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8500"/>
            <a:ext cx="5924426" cy="26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