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c3ea5b18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c3ea5b18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c3ea5b18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c3ea5b18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c3ea5b18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c3ea5b18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c3ea5b18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c3ea5b18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c3ea5b18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c3ea5b18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370bddbc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370bddbc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370bddb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370bddb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c3ea5b18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c3ea5b18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c3ea5b18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c3ea5b18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c3ea5b18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c3ea5b1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Opened a application in web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c3ea5b1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c3ea5b1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c3ea5b18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c3ea5b18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c3ea5b18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c3ea5b18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c3ea5b18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c3ea5b18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c3ea5b18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c3ea5b18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c3ea5b18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c3ea5b18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opilot.github.com/" TargetMode="External"/><Relationship Id="rId4" Type="http://schemas.openxmlformats.org/officeDocument/2006/relationships/hyperlink" Target="https://www.microsoft.com/en-us/ai/ai-lab-sketch2cod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Learn &amp; Script with Perl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of Ides ˇ</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https://copilot.github.com/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u="sng">
                <a:solidFill>
                  <a:schemeClr val="hlink"/>
                </a:solidFill>
                <a:hlinkClick r:id="rId4"/>
              </a:rPr>
              <a:t>https://www.microsoft.com/en-us/ai/ai-lab-sketch2code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I.T real </a:t>
            </a:r>
            <a:r>
              <a:rPr lang="en-GB"/>
              <a:t>world</a:t>
            </a:r>
            <a:r>
              <a:rPr lang="en-GB"/>
              <a:t> problems</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marR="0" rtl="0" algn="l">
              <a:lnSpc>
                <a:spcPct val="105000"/>
              </a:lnSpc>
              <a:spcBef>
                <a:spcPts val="600"/>
              </a:spcBef>
              <a:spcAft>
                <a:spcPts val="0"/>
              </a:spcAft>
              <a:buNone/>
            </a:pPr>
            <a:r>
              <a:rPr lang="en-GB" sz="1600">
                <a:solidFill>
                  <a:srgbClr val="000000"/>
                </a:solidFill>
                <a:latin typeface="Arial"/>
                <a:ea typeface="Arial"/>
                <a:cs typeface="Arial"/>
                <a:sym typeface="Arial"/>
              </a:rPr>
              <a:t>Web  Application Development</a:t>
            </a:r>
            <a:endParaRPr sz="1600">
              <a:solidFill>
                <a:srgbClr val="000000"/>
              </a:solidFill>
              <a:latin typeface="Arial"/>
              <a:ea typeface="Arial"/>
              <a:cs typeface="Arial"/>
              <a:sym typeface="Arial"/>
            </a:endParaRPr>
          </a:p>
          <a:p>
            <a:pPr indent="0" lvl="0" marL="0" marR="0" rtl="0" algn="l">
              <a:lnSpc>
                <a:spcPct val="105000"/>
              </a:lnSpc>
              <a:spcBef>
                <a:spcPts val="600"/>
              </a:spcBef>
              <a:spcAft>
                <a:spcPts val="0"/>
              </a:spcAft>
              <a:buNone/>
            </a:pPr>
            <a:r>
              <a:rPr lang="en-GB" sz="1600">
                <a:solidFill>
                  <a:srgbClr val="000000"/>
                </a:solidFill>
                <a:latin typeface="Arial"/>
                <a:ea typeface="Arial"/>
                <a:cs typeface="Arial"/>
                <a:sym typeface="Arial"/>
              </a:rPr>
              <a:t>Mobile Application Development</a:t>
            </a:r>
            <a:endParaRPr sz="1600">
              <a:solidFill>
                <a:srgbClr val="000000"/>
              </a:solidFill>
              <a:latin typeface="Arial"/>
              <a:ea typeface="Arial"/>
              <a:cs typeface="Arial"/>
              <a:sym typeface="Arial"/>
            </a:endParaRPr>
          </a:p>
          <a:p>
            <a:pPr indent="0" lvl="0" marL="0" marR="0" rtl="0" algn="l">
              <a:lnSpc>
                <a:spcPct val="105000"/>
              </a:lnSpc>
              <a:spcBef>
                <a:spcPts val="600"/>
              </a:spcBef>
              <a:spcAft>
                <a:spcPts val="0"/>
              </a:spcAft>
              <a:buNone/>
            </a:pPr>
            <a:r>
              <a:rPr lang="en-GB" sz="1600">
                <a:solidFill>
                  <a:srgbClr val="000000"/>
                </a:solidFill>
                <a:latin typeface="Arial"/>
                <a:ea typeface="Arial"/>
                <a:cs typeface="Arial"/>
                <a:sym typeface="Arial"/>
              </a:rPr>
              <a:t>Infrastructure Engineers</a:t>
            </a:r>
            <a:endParaRPr sz="1600">
              <a:solidFill>
                <a:srgbClr val="000000"/>
              </a:solidFill>
              <a:latin typeface="Arial"/>
              <a:ea typeface="Arial"/>
              <a:cs typeface="Arial"/>
              <a:sym typeface="Arial"/>
            </a:endParaRPr>
          </a:p>
          <a:p>
            <a:pPr indent="0" lvl="0" marL="0" marR="0" rtl="0" algn="l">
              <a:lnSpc>
                <a:spcPct val="105000"/>
              </a:lnSpc>
              <a:spcBef>
                <a:spcPts val="600"/>
              </a:spcBef>
              <a:spcAft>
                <a:spcPts val="0"/>
              </a:spcAft>
              <a:buNone/>
            </a:pPr>
            <a:r>
              <a:rPr lang="en-GB" sz="1600">
                <a:solidFill>
                  <a:srgbClr val="000000"/>
                </a:solidFill>
                <a:latin typeface="Arial"/>
                <a:ea typeface="Arial"/>
                <a:cs typeface="Arial"/>
                <a:sym typeface="Arial"/>
              </a:rPr>
              <a:t>System Programming &amp; Automation</a:t>
            </a:r>
            <a:endParaRPr sz="1600">
              <a:solidFill>
                <a:srgbClr val="000000"/>
              </a:solidFill>
              <a:latin typeface="Arial"/>
              <a:ea typeface="Arial"/>
              <a:cs typeface="Arial"/>
              <a:sym typeface="Arial"/>
            </a:endParaRPr>
          </a:p>
          <a:p>
            <a:pPr indent="0" lvl="0" marL="0" marR="0" rtl="0" algn="l">
              <a:lnSpc>
                <a:spcPct val="105000"/>
              </a:lnSpc>
              <a:spcBef>
                <a:spcPts val="600"/>
              </a:spcBef>
              <a:spcAft>
                <a:spcPts val="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Scripting languages</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en-GB" sz="1400">
                <a:latin typeface="Arial"/>
                <a:ea typeface="Arial"/>
                <a:cs typeface="Arial"/>
                <a:sym typeface="Arial"/>
              </a:rPr>
              <a:t>Dynamic programming languages that are interpreter based.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Provides a lot of </a:t>
            </a:r>
            <a:r>
              <a:rPr lang="en-GB" sz="1400">
                <a:latin typeface="Arial"/>
                <a:ea typeface="Arial"/>
                <a:cs typeface="Arial"/>
                <a:sym typeface="Arial"/>
              </a:rPr>
              <a:t>flexibility</a:t>
            </a:r>
            <a:r>
              <a:rPr lang="en-GB" sz="1400">
                <a:latin typeface="Arial"/>
                <a:ea typeface="Arial"/>
                <a:cs typeface="Arial"/>
                <a:sym typeface="Arial"/>
              </a:rPr>
              <a:t> since mostly they are not typed.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Easy to learn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Applicable to automate many tasks</a:t>
            </a:r>
            <a:endParaRPr sz="1400">
              <a:latin typeface="Arial"/>
              <a:ea typeface="Arial"/>
              <a:cs typeface="Arial"/>
              <a:sym typeface="Arial"/>
            </a:endParaRPr>
          </a:p>
          <a:p>
            <a:pPr indent="0" lvl="0" marL="457200" marR="0" rtl="0" algn="l">
              <a:lnSpc>
                <a:spcPct val="115000"/>
              </a:lnSpc>
              <a:spcBef>
                <a:spcPts val="120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Scripting Language Chart</a:t>
            </a:r>
            <a:endParaRPr/>
          </a:p>
        </p:txBody>
      </p:sp>
      <p:sp>
        <p:nvSpPr>
          <p:cNvPr id="160" name="Google Shape;160;p25"/>
          <p:cNvSpPr txBox="1"/>
          <p:nvPr>
            <p:ph idx="1" type="body"/>
          </p:nvPr>
        </p:nvSpPr>
        <p:spPr>
          <a:xfrm>
            <a:off x="729450" y="2078875"/>
            <a:ext cx="7788900" cy="2929200"/>
          </a:xfrm>
          <a:prstGeom prst="rect">
            <a:avLst/>
          </a:prstGeom>
        </p:spPr>
        <p:txBody>
          <a:bodyPr anchorCtr="0" anchor="t" bIns="91425" lIns="91425" spcFirstLastPara="1" rIns="91425" wrap="square" tIns="91425">
            <a:normAutofit fontScale="92500" lnSpcReduction="20000"/>
          </a:bodyPr>
          <a:lstStyle/>
          <a:p>
            <a:pPr indent="-304958" lvl="0" marL="685800" rtl="0" algn="l">
              <a:lnSpc>
                <a:spcPct val="158000"/>
              </a:lnSpc>
              <a:spcBef>
                <a:spcPts val="0"/>
              </a:spcBef>
              <a:spcAft>
                <a:spcPts val="0"/>
              </a:spcAft>
              <a:buClr>
                <a:srgbClr val="273239"/>
              </a:buClr>
              <a:buSzPct val="100000"/>
              <a:buFont typeface="Arial"/>
              <a:buChar char="●"/>
            </a:pPr>
            <a:r>
              <a:rPr b="1" lang="en-GB">
                <a:solidFill>
                  <a:srgbClr val="273239"/>
                </a:solidFill>
                <a:highlight>
                  <a:srgbClr val="FFFFFF"/>
                </a:highlight>
                <a:latin typeface="Arial"/>
                <a:ea typeface="Arial"/>
                <a:cs typeface="Arial"/>
                <a:sym typeface="Arial"/>
              </a:rPr>
              <a:t>bash:</a:t>
            </a:r>
            <a:r>
              <a:rPr lang="en-GB">
                <a:solidFill>
                  <a:srgbClr val="273239"/>
                </a:solidFill>
                <a:highlight>
                  <a:srgbClr val="FFFFFF"/>
                </a:highlight>
                <a:latin typeface="Arial"/>
                <a:ea typeface="Arial"/>
                <a:cs typeface="Arial"/>
                <a:sym typeface="Arial"/>
              </a:rPr>
              <a:t> It is a scripting language to work in the Linux interface. It is a lot easier to use bash to create scripts than other programming languages. It describes the tools to use and code in the command line and create useful reusable scripts and conserve documentation for other people to work with.</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ct val="100000"/>
              <a:buFont typeface="Arial"/>
              <a:buChar char="●"/>
            </a:pPr>
            <a:r>
              <a:rPr b="1" lang="en-GB">
                <a:solidFill>
                  <a:srgbClr val="273239"/>
                </a:solidFill>
                <a:highlight>
                  <a:srgbClr val="FFFFFF"/>
                </a:highlight>
                <a:latin typeface="Arial"/>
                <a:ea typeface="Arial"/>
                <a:cs typeface="Arial"/>
                <a:sym typeface="Arial"/>
              </a:rPr>
              <a:t>Ruby:</a:t>
            </a:r>
            <a:r>
              <a:rPr lang="en-GB">
                <a:solidFill>
                  <a:srgbClr val="273239"/>
                </a:solidFill>
                <a:highlight>
                  <a:srgbClr val="FFFFFF"/>
                </a:highlight>
                <a:latin typeface="Arial"/>
                <a:ea typeface="Arial"/>
                <a:cs typeface="Arial"/>
                <a:sym typeface="Arial"/>
              </a:rPr>
              <a:t> There are a lot of reasons to learn Ruby programming language. Ruby’s flexibility has allowed developers to create innovative software. It is a scripting language which is great for web development.</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ct val="100000"/>
              <a:buFont typeface="Arial"/>
              <a:buChar char="●"/>
            </a:pPr>
            <a:r>
              <a:rPr b="1" lang="en-GB">
                <a:solidFill>
                  <a:srgbClr val="273239"/>
                </a:solidFill>
                <a:highlight>
                  <a:srgbClr val="FFFFFF"/>
                </a:highlight>
                <a:latin typeface="Arial"/>
                <a:ea typeface="Arial"/>
                <a:cs typeface="Arial"/>
                <a:sym typeface="Arial"/>
              </a:rPr>
              <a:t>Python:</a:t>
            </a:r>
            <a:r>
              <a:rPr lang="en-GB">
                <a:solidFill>
                  <a:srgbClr val="273239"/>
                </a:solidFill>
                <a:highlight>
                  <a:srgbClr val="FFFFFF"/>
                </a:highlight>
                <a:latin typeface="Arial"/>
                <a:ea typeface="Arial"/>
                <a:cs typeface="Arial"/>
                <a:sym typeface="Arial"/>
              </a:rPr>
              <a:t> It is easy, free and open source. It supports procedure-oriented programming and object-oriented programming. Python is an interpreted language with dynamic semantics and huge lines of code are scripted and is currently the most hyped language among developers.</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ct val="100000"/>
              <a:buFont typeface="Arial"/>
              <a:buChar char="●"/>
            </a:pPr>
            <a:r>
              <a:rPr b="1" lang="en-GB">
                <a:solidFill>
                  <a:srgbClr val="273239"/>
                </a:solidFill>
                <a:highlight>
                  <a:srgbClr val="FFFFFF"/>
                </a:highlight>
                <a:latin typeface="Arial"/>
                <a:ea typeface="Arial"/>
                <a:cs typeface="Arial"/>
                <a:sym typeface="Arial"/>
              </a:rPr>
              <a:t>Perl:</a:t>
            </a:r>
            <a:r>
              <a:rPr lang="en-GB">
                <a:solidFill>
                  <a:srgbClr val="273239"/>
                </a:solidFill>
                <a:highlight>
                  <a:srgbClr val="FFFFFF"/>
                </a:highlight>
                <a:latin typeface="Arial"/>
                <a:ea typeface="Arial"/>
                <a:cs typeface="Arial"/>
                <a:sym typeface="Arial"/>
              </a:rPr>
              <a:t> A scripting language with innovative features to make it different and popular. Found on all windows and Linux servers. It helps in text manipulation tasks. </a:t>
            </a:r>
            <a:endParaRPr>
              <a:solidFill>
                <a:srgbClr val="273239"/>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Perl - History</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685800" marR="0" rtl="0" algn="l">
              <a:lnSpc>
                <a:spcPct val="158000"/>
              </a:lnSpc>
              <a:spcBef>
                <a:spcPts val="0"/>
              </a:spcBef>
              <a:spcAft>
                <a:spcPts val="0"/>
              </a:spcAft>
              <a:buClr>
                <a:srgbClr val="273239"/>
              </a:buClr>
              <a:buSzPts val="1300"/>
              <a:buFont typeface="Arial"/>
              <a:buChar char="●"/>
            </a:pPr>
            <a:r>
              <a:rPr b="1" lang="en-GB">
                <a:solidFill>
                  <a:srgbClr val="273239"/>
                </a:solidFill>
                <a:highlight>
                  <a:srgbClr val="FFFFFF"/>
                </a:highlight>
                <a:latin typeface="Arial"/>
                <a:ea typeface="Arial"/>
                <a:cs typeface="Arial"/>
                <a:sym typeface="Arial"/>
              </a:rPr>
              <a:t>Perl is a highly capable, feature-rich programming language with over 30 years of development.</a:t>
            </a:r>
            <a:endParaRPr b="1">
              <a:solidFill>
                <a:srgbClr val="273239"/>
              </a:solidFill>
              <a:highlight>
                <a:srgbClr val="FFFFFF"/>
              </a:highlight>
              <a:latin typeface="Arial"/>
              <a:ea typeface="Arial"/>
              <a:cs typeface="Arial"/>
              <a:sym typeface="Arial"/>
            </a:endParaRPr>
          </a:p>
          <a:p>
            <a:pPr indent="-311150" lvl="0" marL="685800" marR="0" rtl="0" algn="l">
              <a:lnSpc>
                <a:spcPct val="158000"/>
              </a:lnSpc>
              <a:spcBef>
                <a:spcPts val="0"/>
              </a:spcBef>
              <a:spcAft>
                <a:spcPts val="0"/>
              </a:spcAft>
              <a:buClr>
                <a:srgbClr val="273239"/>
              </a:buClr>
              <a:buSzPts val="1300"/>
              <a:buFont typeface="Arial"/>
              <a:buChar char="●"/>
            </a:pPr>
            <a:r>
              <a:rPr b="1" lang="en-GB">
                <a:solidFill>
                  <a:srgbClr val="273239"/>
                </a:solidFill>
                <a:highlight>
                  <a:srgbClr val="FFFFFF"/>
                </a:highlight>
                <a:latin typeface="Arial"/>
                <a:ea typeface="Arial"/>
                <a:cs typeface="Arial"/>
                <a:sym typeface="Arial"/>
              </a:rPr>
              <a:t>Perl runs on over 100 platforms from portables to mainframes and is suitable for both rapid prototyping and large scale development projects.</a:t>
            </a:r>
            <a:endParaRPr b="1">
              <a:solidFill>
                <a:srgbClr val="273239"/>
              </a:solidFill>
              <a:highlight>
                <a:srgbClr val="FFFFFF"/>
              </a:highlight>
              <a:latin typeface="Arial"/>
              <a:ea typeface="Arial"/>
              <a:cs typeface="Arial"/>
              <a:sym typeface="Arial"/>
            </a:endParaRPr>
          </a:p>
          <a:p>
            <a:pPr indent="-311150" lvl="0" marL="685800" marR="0" rtl="0" algn="l">
              <a:lnSpc>
                <a:spcPct val="158000"/>
              </a:lnSpc>
              <a:spcBef>
                <a:spcPts val="0"/>
              </a:spcBef>
              <a:spcAft>
                <a:spcPts val="0"/>
              </a:spcAft>
              <a:buClr>
                <a:srgbClr val="273239"/>
              </a:buClr>
              <a:buSzPts val="1300"/>
              <a:buFont typeface="Arial"/>
              <a:buChar char="●"/>
            </a:pPr>
            <a:r>
              <a:rPr b="1" lang="en-GB">
                <a:solidFill>
                  <a:srgbClr val="273239"/>
                </a:solidFill>
                <a:highlight>
                  <a:srgbClr val="FFFFFF"/>
                </a:highlight>
                <a:latin typeface="Arial"/>
                <a:ea typeface="Arial"/>
                <a:cs typeface="Arial"/>
                <a:sym typeface="Arial"/>
              </a:rPr>
              <a:t>Excels at sophisticated text file processing and, among other uses, can generate Hyper Text Markup Language output for Web pages.</a:t>
            </a:r>
            <a:endParaRPr b="1">
              <a:solidFill>
                <a:srgbClr val="273239"/>
              </a:solidFill>
              <a:highlight>
                <a:srgbClr val="FFFFFF"/>
              </a:highlight>
              <a:latin typeface="Arial"/>
              <a:ea typeface="Arial"/>
              <a:cs typeface="Arial"/>
              <a:sym typeface="Arial"/>
            </a:endParaRPr>
          </a:p>
          <a:p>
            <a:pPr indent="-311150" lvl="0" marL="685800" marR="0" rtl="0" algn="l">
              <a:lnSpc>
                <a:spcPct val="158000"/>
              </a:lnSpc>
              <a:spcBef>
                <a:spcPts val="0"/>
              </a:spcBef>
              <a:spcAft>
                <a:spcPts val="0"/>
              </a:spcAft>
              <a:buClr>
                <a:srgbClr val="273239"/>
              </a:buClr>
              <a:buSzPts val="1300"/>
              <a:buFont typeface="Arial"/>
              <a:buChar char="●"/>
            </a:pPr>
            <a:r>
              <a:rPr b="1" lang="en-GB">
                <a:solidFill>
                  <a:srgbClr val="273239"/>
                </a:solidFill>
                <a:highlight>
                  <a:srgbClr val="FFFFFF"/>
                </a:highlight>
                <a:latin typeface="Arial"/>
                <a:ea typeface="Arial"/>
                <a:cs typeface="Arial"/>
                <a:sym typeface="Arial"/>
              </a:rPr>
              <a:t>Perl can be embedded into web servers to speed up processing </a:t>
            </a:r>
            <a:endParaRPr b="1">
              <a:solidFill>
                <a:srgbClr val="273239"/>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Perl - Salient Features</a:t>
            </a:r>
            <a:endParaRPr/>
          </a:p>
        </p:txBody>
      </p:sp>
      <p:sp>
        <p:nvSpPr>
          <p:cNvPr id="172" name="Google Shape;172;p27"/>
          <p:cNvSpPr txBox="1"/>
          <p:nvPr>
            <p:ph idx="1" type="body"/>
          </p:nvPr>
        </p:nvSpPr>
        <p:spPr>
          <a:xfrm>
            <a:off x="729450" y="2124393"/>
            <a:ext cx="7688700" cy="2396400"/>
          </a:xfrm>
          <a:prstGeom prst="rect">
            <a:avLst/>
          </a:prstGeom>
        </p:spPr>
        <p:txBody>
          <a:bodyPr anchorCtr="0" anchor="t" bIns="91425" lIns="91425" spcFirstLastPara="1" rIns="91425" wrap="square" tIns="91425">
            <a:normAutofit/>
          </a:bodyPr>
          <a:lstStyle/>
          <a:p>
            <a:pPr indent="-336550" lvl="0" marL="457200" marR="0" rtl="0" algn="l">
              <a:lnSpc>
                <a:spcPct val="115000"/>
              </a:lnSpc>
              <a:spcBef>
                <a:spcPts val="600"/>
              </a:spcBef>
              <a:spcAft>
                <a:spcPts val="0"/>
              </a:spcAft>
              <a:buClr>
                <a:srgbClr val="000000"/>
              </a:buClr>
              <a:buSzPts val="1700"/>
              <a:buFont typeface="Arial"/>
              <a:buChar char="●"/>
            </a:pPr>
            <a:r>
              <a:rPr lang="en-GB" sz="1700">
                <a:solidFill>
                  <a:srgbClr val="000000"/>
                </a:solidFill>
                <a:latin typeface="Arial"/>
                <a:ea typeface="Arial"/>
                <a:cs typeface="Arial"/>
                <a:sym typeface="Arial"/>
              </a:rPr>
              <a:t>Supports Object-oriented, procedural and functional</a:t>
            </a:r>
            <a:endParaRPr sz="1700">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25,000 open source modules available from the Comprehensive Perl Archive Network </a:t>
            </a:r>
            <a:endParaRPr sz="1700">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 Powerful tools for processing tex</a:t>
            </a:r>
            <a:endParaRPr sz="1700">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Perl's database integration interface supports third-party databases including Oracle, Sybase</a:t>
            </a:r>
            <a:endParaRPr sz="17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Hands on</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GB"/>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Me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GB" sz="1212"/>
              <a:t>TCE Alumni</a:t>
            </a:r>
            <a:endParaRPr sz="1212"/>
          </a:p>
          <a:p>
            <a:pPr indent="0" lvl="0" marL="0" rtl="0" algn="l">
              <a:lnSpc>
                <a:spcPct val="95000"/>
              </a:lnSpc>
              <a:spcBef>
                <a:spcPts val="1200"/>
              </a:spcBef>
              <a:spcAft>
                <a:spcPts val="0"/>
              </a:spcAft>
              <a:buSzPts val="688"/>
              <a:buNone/>
            </a:pPr>
            <a:r>
              <a:rPr lang="en-GB" sz="1212"/>
              <a:t>Full Stack Developer @ ThoughtWorks</a:t>
            </a:r>
            <a:endParaRPr sz="1212"/>
          </a:p>
          <a:p>
            <a:pPr indent="0" lvl="0" marL="0" rtl="0" algn="l">
              <a:lnSpc>
                <a:spcPct val="95000"/>
              </a:lnSpc>
              <a:spcBef>
                <a:spcPts val="1200"/>
              </a:spcBef>
              <a:spcAft>
                <a:spcPts val="0"/>
              </a:spcAft>
              <a:buSzPts val="688"/>
              <a:buNone/>
            </a:pPr>
            <a:r>
              <a:rPr lang="en-GB" sz="1212"/>
              <a:t>Open Source Contributor</a:t>
            </a:r>
            <a:endParaRPr sz="1212"/>
          </a:p>
          <a:p>
            <a:pPr indent="0" lvl="0" marL="0" rtl="0" algn="l">
              <a:lnSpc>
                <a:spcPct val="95000"/>
              </a:lnSpc>
              <a:spcBef>
                <a:spcPts val="1200"/>
              </a:spcBef>
              <a:spcAft>
                <a:spcPts val="0"/>
              </a:spcAft>
              <a:buSzPts val="688"/>
              <a:buNone/>
            </a:pPr>
            <a:r>
              <a:rPr lang="en-GB" sz="1212"/>
              <a:t>Industry  Readiness Coach</a:t>
            </a:r>
            <a:endParaRPr sz="1212"/>
          </a:p>
          <a:p>
            <a:pPr indent="0" lvl="0" marL="0" rtl="0" algn="l">
              <a:lnSpc>
                <a:spcPct val="95000"/>
              </a:lnSpc>
              <a:spcBef>
                <a:spcPts val="1200"/>
              </a:spcBef>
              <a:spcAft>
                <a:spcPts val="0"/>
              </a:spcAft>
              <a:buSzPts val="688"/>
              <a:buNone/>
            </a:pPr>
            <a:r>
              <a:rPr lang="en-GB" sz="1212"/>
              <a:t>Startup Consultant</a:t>
            </a:r>
            <a:endParaRPr sz="1212"/>
          </a:p>
          <a:p>
            <a:pPr indent="0" lvl="0" marL="0" rtl="0" algn="l">
              <a:lnSpc>
                <a:spcPct val="95000"/>
              </a:lnSpc>
              <a:spcBef>
                <a:spcPts val="1200"/>
              </a:spcBef>
              <a:spcAft>
                <a:spcPts val="0"/>
              </a:spcAft>
              <a:buSzPts val="688"/>
              <a:buNone/>
            </a:pPr>
            <a:r>
              <a:t/>
            </a:r>
            <a:endParaRPr sz="1212"/>
          </a:p>
          <a:p>
            <a:pPr indent="0" lvl="0" marL="0" rtl="0" algn="l">
              <a:lnSpc>
                <a:spcPct val="95000"/>
              </a:lnSpc>
              <a:spcBef>
                <a:spcPts val="1200"/>
              </a:spcBef>
              <a:spcAft>
                <a:spcPts val="0"/>
              </a:spcAft>
              <a:buSzPts val="688"/>
              <a:buNone/>
            </a:pPr>
            <a:r>
              <a:t/>
            </a:r>
            <a:endParaRPr sz="1212"/>
          </a:p>
          <a:p>
            <a:pPr indent="0" lvl="0" marL="0" rtl="0" algn="l">
              <a:lnSpc>
                <a:spcPct val="95000"/>
              </a:lnSpc>
              <a:spcBef>
                <a:spcPts val="1200"/>
              </a:spcBef>
              <a:spcAft>
                <a:spcPts val="1200"/>
              </a:spcAft>
              <a:buSzPts val="688"/>
              <a:buNone/>
            </a:pPr>
            <a:r>
              <a:t/>
            </a:r>
            <a:endParaRPr sz="121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Programming languages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10000"/>
          </a:bodyPr>
          <a:lstStyle/>
          <a:p>
            <a:pPr indent="-331946" lvl="0" marL="457200" marR="0" rtl="0" algn="l">
              <a:lnSpc>
                <a:spcPct val="115000"/>
              </a:lnSpc>
              <a:spcBef>
                <a:spcPts val="600"/>
              </a:spcBef>
              <a:spcAft>
                <a:spcPts val="0"/>
              </a:spcAft>
              <a:buClr>
                <a:srgbClr val="000000"/>
              </a:buClr>
              <a:buSzPct val="100000"/>
              <a:buFont typeface="Arial"/>
              <a:buChar char="●"/>
            </a:pPr>
            <a:r>
              <a:rPr lang="en-GB" sz="2100">
                <a:solidFill>
                  <a:srgbClr val="000000"/>
                </a:solidFill>
                <a:latin typeface="Arial"/>
                <a:ea typeface="Arial"/>
                <a:cs typeface="Arial"/>
                <a:sym typeface="Arial"/>
              </a:rPr>
              <a:t>A</a:t>
            </a:r>
            <a:r>
              <a:rPr lang="en-GB" sz="2100">
                <a:solidFill>
                  <a:srgbClr val="000000"/>
                </a:solidFill>
                <a:latin typeface="Arial"/>
                <a:ea typeface="Arial"/>
                <a:cs typeface="Arial"/>
                <a:sym typeface="Arial"/>
              </a:rPr>
              <a:t>llow to give instructions to a computer in a language the computer understands.</a:t>
            </a:r>
            <a:endParaRPr sz="2100">
              <a:solidFill>
                <a:srgbClr val="000000"/>
              </a:solidFill>
              <a:latin typeface="Arial"/>
              <a:ea typeface="Arial"/>
              <a:cs typeface="Arial"/>
              <a:sym typeface="Arial"/>
            </a:endParaRPr>
          </a:p>
          <a:p>
            <a:pPr indent="-331946" lvl="0" marL="457200" marR="0" rtl="0" algn="l">
              <a:lnSpc>
                <a:spcPct val="115000"/>
              </a:lnSpc>
              <a:spcBef>
                <a:spcPts val="0"/>
              </a:spcBef>
              <a:spcAft>
                <a:spcPts val="0"/>
              </a:spcAft>
              <a:buClr>
                <a:srgbClr val="000000"/>
              </a:buClr>
              <a:buSzPct val="100000"/>
              <a:buFont typeface="Arial"/>
              <a:buChar char="●"/>
            </a:pPr>
            <a:r>
              <a:rPr lang="en-GB" sz="2100">
                <a:solidFill>
                  <a:srgbClr val="000000"/>
                </a:solidFill>
                <a:latin typeface="Arial"/>
                <a:ea typeface="Arial"/>
                <a:cs typeface="Arial"/>
                <a:sym typeface="Arial"/>
              </a:rPr>
              <a:t>The portion of the language that a computer can understand is called a “binary.” </a:t>
            </a:r>
            <a:endParaRPr sz="2100">
              <a:solidFill>
                <a:srgbClr val="000000"/>
              </a:solidFill>
              <a:latin typeface="Arial"/>
              <a:ea typeface="Arial"/>
              <a:cs typeface="Arial"/>
              <a:sym typeface="Arial"/>
            </a:endParaRPr>
          </a:p>
          <a:p>
            <a:pPr indent="-331946" lvl="0" marL="457200" marR="0" rtl="0" algn="l">
              <a:lnSpc>
                <a:spcPct val="115000"/>
              </a:lnSpc>
              <a:spcBef>
                <a:spcPts val="0"/>
              </a:spcBef>
              <a:spcAft>
                <a:spcPts val="0"/>
              </a:spcAft>
              <a:buClr>
                <a:srgbClr val="000000"/>
              </a:buClr>
              <a:buSzPct val="100000"/>
              <a:buFont typeface="Arial"/>
              <a:buChar char="●"/>
            </a:pPr>
            <a:r>
              <a:rPr lang="en-GB" sz="2100">
                <a:solidFill>
                  <a:srgbClr val="000000"/>
                </a:solidFill>
                <a:latin typeface="Arial"/>
                <a:ea typeface="Arial"/>
                <a:cs typeface="Arial"/>
                <a:sym typeface="Arial"/>
              </a:rPr>
              <a:t>Translating programming language into binary is known as “compiling.”</a:t>
            </a:r>
            <a:endParaRPr sz="2100">
              <a:solidFill>
                <a:srgbClr val="000000"/>
              </a:solidFill>
              <a:latin typeface="Arial"/>
              <a:ea typeface="Arial"/>
              <a:cs typeface="Arial"/>
              <a:sym typeface="Arial"/>
            </a:endParaRPr>
          </a:p>
          <a:p>
            <a:pPr indent="0" lvl="0" marL="457200" marR="0" rtl="0" algn="l">
              <a:lnSpc>
                <a:spcPct val="115000"/>
              </a:lnSpc>
              <a:spcBef>
                <a:spcPts val="600"/>
              </a:spcBef>
              <a:spcAft>
                <a:spcPts val="0"/>
              </a:spcAft>
              <a:buNone/>
            </a:pPr>
            <a:r>
              <a:t/>
            </a:r>
            <a:endParaRPr sz="2100">
              <a:solidFill>
                <a:srgbClr val="000000"/>
              </a:solidFill>
              <a:latin typeface="Arial"/>
              <a:ea typeface="Arial"/>
              <a:cs typeface="Arial"/>
              <a:sym typeface="Arial"/>
            </a:endParaRPr>
          </a:p>
          <a:p>
            <a:pPr indent="0" lvl="0" marL="457200" marR="0" rtl="0" algn="l">
              <a:lnSpc>
                <a:spcPct val="115000"/>
              </a:lnSpc>
              <a:spcBef>
                <a:spcPts val="600"/>
              </a:spcBef>
              <a:spcAft>
                <a:spcPts val="0"/>
              </a:spcAft>
              <a:buNone/>
            </a:pPr>
            <a:r>
              <a:t/>
            </a:r>
            <a:endParaRPr sz="2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Evolution in Programming</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1950" lvl="0" marL="457200" marR="0" rtl="0" algn="l">
              <a:lnSpc>
                <a:spcPct val="115000"/>
              </a:lnSpc>
              <a:spcBef>
                <a:spcPts val="600"/>
              </a:spcBef>
              <a:spcAft>
                <a:spcPts val="0"/>
              </a:spcAft>
              <a:buClr>
                <a:srgbClr val="000000"/>
              </a:buClr>
              <a:buSzPts val="2100"/>
              <a:buFont typeface="Arial"/>
              <a:buChar char="●"/>
            </a:pPr>
            <a:r>
              <a:rPr lang="en-GB" sz="2100">
                <a:solidFill>
                  <a:srgbClr val="000000"/>
                </a:solidFill>
                <a:latin typeface="Arial"/>
                <a:ea typeface="Arial"/>
                <a:cs typeface="Arial"/>
                <a:sym typeface="Arial"/>
              </a:rPr>
              <a:t>Procedural programming </a:t>
            </a:r>
            <a:endParaRPr sz="2100">
              <a:solidFill>
                <a:srgbClr val="000000"/>
              </a:solidFill>
              <a:latin typeface="Arial"/>
              <a:ea typeface="Arial"/>
              <a:cs typeface="Arial"/>
              <a:sym typeface="Arial"/>
            </a:endParaRPr>
          </a:p>
          <a:p>
            <a:pPr indent="-361950" lvl="0" marL="457200" marR="0" rtl="0" algn="l">
              <a:lnSpc>
                <a:spcPct val="115000"/>
              </a:lnSpc>
              <a:spcBef>
                <a:spcPts val="0"/>
              </a:spcBef>
              <a:spcAft>
                <a:spcPts val="0"/>
              </a:spcAft>
              <a:buClr>
                <a:srgbClr val="000000"/>
              </a:buClr>
              <a:buSzPts val="2100"/>
              <a:buFont typeface="Arial"/>
              <a:buChar char="●"/>
            </a:pPr>
            <a:r>
              <a:rPr lang="en-GB" sz="2100">
                <a:solidFill>
                  <a:srgbClr val="000000"/>
                </a:solidFill>
                <a:latin typeface="Arial"/>
                <a:ea typeface="Arial"/>
                <a:cs typeface="Arial"/>
                <a:sym typeface="Arial"/>
              </a:rPr>
              <a:t>Object-oriented programming</a:t>
            </a:r>
            <a:endParaRPr sz="2100">
              <a:solidFill>
                <a:srgbClr val="000000"/>
              </a:solidFill>
              <a:latin typeface="Arial"/>
              <a:ea typeface="Arial"/>
              <a:cs typeface="Arial"/>
              <a:sym typeface="Arial"/>
            </a:endParaRPr>
          </a:p>
          <a:p>
            <a:pPr indent="-361950" lvl="0" marL="457200" marR="0" rtl="0" algn="l">
              <a:lnSpc>
                <a:spcPct val="115000"/>
              </a:lnSpc>
              <a:spcBef>
                <a:spcPts val="0"/>
              </a:spcBef>
              <a:spcAft>
                <a:spcPts val="0"/>
              </a:spcAft>
              <a:buClr>
                <a:srgbClr val="000000"/>
              </a:buClr>
              <a:buSzPts val="2100"/>
              <a:buFont typeface="Arial"/>
              <a:buChar char="●"/>
            </a:pPr>
            <a:r>
              <a:rPr lang="en-GB" sz="2100">
                <a:solidFill>
                  <a:srgbClr val="000000"/>
                </a:solidFill>
                <a:latin typeface="Arial"/>
                <a:ea typeface="Arial"/>
                <a:cs typeface="Arial"/>
                <a:sym typeface="Arial"/>
              </a:rPr>
              <a:t>Functional Programming</a:t>
            </a:r>
            <a:endParaRPr sz="2100">
              <a:solidFill>
                <a:srgbClr val="000000"/>
              </a:solidFill>
              <a:latin typeface="Arial"/>
              <a:ea typeface="Arial"/>
              <a:cs typeface="Arial"/>
              <a:sym typeface="Arial"/>
            </a:endParaRPr>
          </a:p>
          <a:p>
            <a:pPr indent="-361950" lvl="0" marL="457200" marR="0" rtl="0" algn="l">
              <a:lnSpc>
                <a:spcPct val="115000"/>
              </a:lnSpc>
              <a:spcBef>
                <a:spcPts val="0"/>
              </a:spcBef>
              <a:spcAft>
                <a:spcPts val="0"/>
              </a:spcAft>
              <a:buClr>
                <a:srgbClr val="000000"/>
              </a:buClr>
              <a:buSzPts val="2100"/>
              <a:buFont typeface="Arial"/>
              <a:buChar char="●"/>
            </a:pPr>
            <a:r>
              <a:rPr lang="en-GB" sz="2100">
                <a:solidFill>
                  <a:srgbClr val="000000"/>
                </a:solidFill>
                <a:latin typeface="Arial"/>
                <a:ea typeface="Arial"/>
                <a:cs typeface="Arial"/>
                <a:sym typeface="Arial"/>
              </a:rPr>
              <a:t>Scripting languages / Dynamic Programming</a:t>
            </a:r>
            <a:endParaRPr sz="2100">
              <a:solidFill>
                <a:srgbClr val="000000"/>
              </a:solidFill>
              <a:latin typeface="Arial"/>
              <a:ea typeface="Arial"/>
              <a:cs typeface="Arial"/>
              <a:sym typeface="Arial"/>
            </a:endParaRPr>
          </a:p>
          <a:p>
            <a:pPr indent="0" lvl="0" marL="457200" marR="0" rtl="0" algn="l">
              <a:lnSpc>
                <a:spcPct val="115000"/>
              </a:lnSpc>
              <a:spcBef>
                <a:spcPts val="600"/>
              </a:spcBef>
              <a:spcAft>
                <a:spcPts val="0"/>
              </a:spcAft>
              <a:buNone/>
            </a:pPr>
            <a:r>
              <a:t/>
            </a:r>
            <a:endParaRPr sz="2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Programming language Implementation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600"/>
              </a:spcBef>
              <a:spcAft>
                <a:spcPts val="0"/>
              </a:spcAft>
              <a:buNone/>
            </a:pPr>
            <a:r>
              <a:rPr lang="en-GB" sz="2100">
                <a:solidFill>
                  <a:srgbClr val="000000"/>
                </a:solidFill>
                <a:latin typeface="Arial"/>
                <a:ea typeface="Arial"/>
                <a:cs typeface="Arial"/>
                <a:sym typeface="Arial"/>
              </a:rPr>
              <a:t>Interpretation</a:t>
            </a:r>
            <a:endParaRPr sz="2100">
              <a:solidFill>
                <a:srgbClr val="000000"/>
              </a:solidFill>
              <a:latin typeface="Arial"/>
              <a:ea typeface="Arial"/>
              <a:cs typeface="Arial"/>
              <a:sym typeface="Arial"/>
            </a:endParaRPr>
          </a:p>
          <a:p>
            <a:pPr indent="0" lvl="0" marL="0" marR="0" rtl="0" algn="l">
              <a:lnSpc>
                <a:spcPct val="115000"/>
              </a:lnSpc>
              <a:spcBef>
                <a:spcPts val="600"/>
              </a:spcBef>
              <a:spcAft>
                <a:spcPts val="0"/>
              </a:spcAft>
              <a:buNone/>
            </a:pPr>
            <a:r>
              <a:t/>
            </a:r>
            <a:endParaRPr sz="2100">
              <a:solidFill>
                <a:srgbClr val="000000"/>
              </a:solidFill>
              <a:latin typeface="Arial"/>
              <a:ea typeface="Arial"/>
              <a:cs typeface="Arial"/>
              <a:sym typeface="Arial"/>
            </a:endParaRPr>
          </a:p>
          <a:p>
            <a:pPr indent="0" lvl="0" marL="0" marR="0" rtl="0" algn="l">
              <a:lnSpc>
                <a:spcPct val="115000"/>
              </a:lnSpc>
              <a:spcBef>
                <a:spcPts val="600"/>
              </a:spcBef>
              <a:spcAft>
                <a:spcPts val="0"/>
              </a:spcAft>
              <a:buNone/>
            </a:pPr>
            <a:r>
              <a:rPr lang="en-GB" sz="2100">
                <a:solidFill>
                  <a:srgbClr val="000000"/>
                </a:solidFill>
                <a:latin typeface="Arial"/>
                <a:ea typeface="Arial"/>
                <a:cs typeface="Arial"/>
                <a:sym typeface="Arial"/>
              </a:rPr>
              <a:t>Compilation</a:t>
            </a:r>
            <a:endParaRPr sz="2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Total Number of Programming languages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t/>
            </a:r>
            <a:endParaRPr sz="2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148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do I choose a programming language ? </a:t>
            </a:r>
            <a:endParaRPr/>
          </a:p>
        </p:txBody>
      </p:sp>
      <p:sp>
        <p:nvSpPr>
          <p:cNvPr id="123" name="Google Shape;123;p19"/>
          <p:cNvSpPr txBox="1"/>
          <p:nvPr>
            <p:ph idx="1" type="body"/>
          </p:nvPr>
        </p:nvSpPr>
        <p:spPr>
          <a:xfrm>
            <a:off x="729450" y="2234250"/>
            <a:ext cx="7688700" cy="21057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600"/>
              </a:spcBef>
              <a:spcAft>
                <a:spcPts val="0"/>
              </a:spcAft>
              <a:buNone/>
            </a:pPr>
            <a:r>
              <a:rPr lang="en-GB" sz="2100">
                <a:solidFill>
                  <a:srgbClr val="000000"/>
                </a:solidFill>
                <a:latin typeface="Arial"/>
                <a:ea typeface="Arial"/>
                <a:cs typeface="Arial"/>
                <a:sym typeface="Arial"/>
              </a:rPr>
              <a:t>Nature of problem to be solved.</a:t>
            </a:r>
            <a:endParaRPr sz="2100">
              <a:solidFill>
                <a:srgbClr val="000000"/>
              </a:solidFill>
              <a:latin typeface="Arial"/>
              <a:ea typeface="Arial"/>
              <a:cs typeface="Arial"/>
              <a:sym typeface="Arial"/>
            </a:endParaRPr>
          </a:p>
          <a:p>
            <a:pPr indent="0" lvl="0" marL="0" marR="0" rtl="0" algn="l">
              <a:lnSpc>
                <a:spcPct val="115000"/>
              </a:lnSpc>
              <a:spcBef>
                <a:spcPts val="600"/>
              </a:spcBef>
              <a:spcAft>
                <a:spcPts val="0"/>
              </a:spcAft>
              <a:buNone/>
            </a:pPr>
            <a:r>
              <a:rPr lang="en-GB" sz="2100">
                <a:solidFill>
                  <a:srgbClr val="000000"/>
                </a:solidFill>
                <a:latin typeface="Arial"/>
                <a:ea typeface="Arial"/>
                <a:cs typeface="Arial"/>
                <a:sym typeface="Arial"/>
              </a:rPr>
              <a:t>Expertise of the team.</a:t>
            </a:r>
            <a:endParaRPr sz="2100">
              <a:solidFill>
                <a:srgbClr val="000000"/>
              </a:solidFill>
              <a:latin typeface="Arial"/>
              <a:ea typeface="Arial"/>
              <a:cs typeface="Arial"/>
              <a:sym typeface="Arial"/>
            </a:endParaRPr>
          </a:p>
          <a:p>
            <a:pPr indent="0" lvl="0" marL="0" marR="0" rtl="0" algn="l">
              <a:lnSpc>
                <a:spcPct val="115000"/>
              </a:lnSpc>
              <a:spcBef>
                <a:spcPts val="600"/>
              </a:spcBef>
              <a:spcAft>
                <a:spcPts val="0"/>
              </a:spcAft>
              <a:buNone/>
            </a:pPr>
            <a:r>
              <a:rPr lang="en-GB" sz="2100">
                <a:solidFill>
                  <a:srgbClr val="000000"/>
                </a:solidFill>
                <a:latin typeface="Arial"/>
                <a:ea typeface="Arial"/>
                <a:cs typeface="Arial"/>
                <a:sym typeface="Arial"/>
              </a:rPr>
              <a:t>Community and Documentation support.</a:t>
            </a:r>
            <a:endParaRPr sz="2100">
              <a:solidFill>
                <a:srgbClr val="000000"/>
              </a:solidFill>
              <a:latin typeface="Arial"/>
              <a:ea typeface="Arial"/>
              <a:cs typeface="Arial"/>
              <a:sym typeface="Arial"/>
            </a:endParaRPr>
          </a:p>
          <a:p>
            <a:pPr indent="0" lvl="0" marL="0" marR="0" rtl="0" algn="l">
              <a:lnSpc>
                <a:spcPct val="115000"/>
              </a:lnSpc>
              <a:spcBef>
                <a:spcPts val="600"/>
              </a:spcBef>
              <a:spcAft>
                <a:spcPts val="0"/>
              </a:spcAft>
              <a:buNone/>
            </a:pPr>
            <a:r>
              <a:rPr lang="en-GB" sz="2100">
                <a:solidFill>
                  <a:srgbClr val="000000"/>
                </a:solidFill>
                <a:latin typeface="Arial"/>
                <a:ea typeface="Arial"/>
                <a:cs typeface="Arial"/>
                <a:sym typeface="Arial"/>
              </a:rPr>
              <a:t>Number of active projects using the language.</a:t>
            </a:r>
            <a:endParaRPr sz="2100">
              <a:solidFill>
                <a:srgbClr val="000000"/>
              </a:solidFill>
              <a:latin typeface="Arial"/>
              <a:ea typeface="Arial"/>
              <a:cs typeface="Arial"/>
              <a:sym typeface="Arial"/>
            </a:endParaRPr>
          </a:p>
          <a:p>
            <a:pPr indent="0" lvl="0" marL="0" marR="0" rtl="0" algn="l">
              <a:lnSpc>
                <a:spcPct val="115000"/>
              </a:lnSpc>
              <a:spcBef>
                <a:spcPts val="600"/>
              </a:spcBef>
              <a:spcAft>
                <a:spcPts val="0"/>
              </a:spcAft>
              <a:buNone/>
            </a:pPr>
            <a:r>
              <a:rPr lang="en-GB" sz="2100">
                <a:solidFill>
                  <a:srgbClr val="000000"/>
                </a:solidFill>
                <a:latin typeface="Arial"/>
                <a:ea typeface="Arial"/>
                <a:cs typeface="Arial"/>
                <a:sym typeface="Arial"/>
              </a:rPr>
              <a:t>Libraries/ framework support</a:t>
            </a:r>
            <a:endParaRPr sz="2100">
              <a:solidFill>
                <a:srgbClr val="000000"/>
              </a:solidFill>
              <a:latin typeface="Arial"/>
              <a:ea typeface="Arial"/>
              <a:cs typeface="Arial"/>
              <a:sym typeface="Arial"/>
            </a:endParaRPr>
          </a:p>
          <a:p>
            <a:pPr indent="0" lvl="0" marL="0" marR="0" rtl="0" algn="l">
              <a:lnSpc>
                <a:spcPct val="115000"/>
              </a:lnSpc>
              <a:spcBef>
                <a:spcPts val="600"/>
              </a:spcBef>
              <a:spcAft>
                <a:spcPts val="0"/>
              </a:spcAft>
              <a:buNone/>
            </a:pPr>
            <a:r>
              <a:rPr lang="en-GB" sz="2100">
                <a:solidFill>
                  <a:srgbClr val="000000"/>
                </a:solidFill>
                <a:latin typeface="Arial"/>
                <a:ea typeface="Arial"/>
                <a:cs typeface="Arial"/>
                <a:sym typeface="Arial"/>
              </a:rPr>
              <a:t>Syntax/ Semantics ?</a:t>
            </a:r>
            <a:endParaRPr sz="21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Language Vs Framework</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3781325" y="19077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a:t>
            </a:r>
            <a:endParaRPr/>
          </a:p>
        </p:txBody>
      </p:sp>
      <p:pic>
        <p:nvPicPr>
          <p:cNvPr id="130" name="Google Shape;130;p20"/>
          <p:cNvPicPr preferRelativeResize="0"/>
          <p:nvPr/>
        </p:nvPicPr>
        <p:blipFill>
          <a:blip r:embed="rId3">
            <a:alphaModFix/>
          </a:blip>
          <a:stretch>
            <a:fillRect/>
          </a:stretch>
        </p:blipFill>
        <p:spPr>
          <a:xfrm>
            <a:off x="637000" y="2291275"/>
            <a:ext cx="4040650" cy="235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Patterns &amp; Clean Code</a:t>
            </a:r>
            <a:endParaRPr/>
          </a:p>
        </p:txBody>
      </p:sp>
      <p:sp>
        <p:nvSpPr>
          <p:cNvPr id="136" name="Google Shape;136;p21"/>
          <p:cNvSpPr txBox="1"/>
          <p:nvPr>
            <p:ph idx="1" type="body"/>
          </p:nvPr>
        </p:nvSpPr>
        <p:spPr>
          <a:xfrm>
            <a:off x="729450" y="2078875"/>
            <a:ext cx="7688700" cy="2378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050">
                <a:solidFill>
                  <a:srgbClr val="181818"/>
                </a:solidFill>
                <a:highlight>
                  <a:srgbClr val="FFFFFF"/>
                </a:highlight>
                <a:latin typeface="Merriweather"/>
                <a:ea typeface="Merriweather"/>
                <a:cs typeface="Merriweather"/>
                <a:sym typeface="Merriweather"/>
              </a:rPr>
              <a:t>“It is not enough for code to work.”</a:t>
            </a:r>
            <a:endParaRPr sz="1050">
              <a:solidFill>
                <a:srgbClr val="181818"/>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t/>
            </a:r>
            <a:endParaRPr sz="1050">
              <a:solidFill>
                <a:srgbClr val="181818"/>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rPr lang="en-GB" sz="1050">
                <a:solidFill>
                  <a:srgbClr val="181818"/>
                </a:solidFill>
                <a:highlight>
                  <a:srgbClr val="FFFFFF"/>
                </a:highlight>
                <a:latin typeface="Merriweather"/>
                <a:ea typeface="Merriweather"/>
                <a:cs typeface="Merriweather"/>
                <a:sym typeface="Merriweather"/>
              </a:rPr>
              <a:t>“Clean code always looks like it was written by someone who cares.”</a:t>
            </a:r>
            <a:endParaRPr sz="1050">
              <a:solidFill>
                <a:srgbClr val="181818"/>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t/>
            </a:r>
            <a:endParaRPr sz="1050">
              <a:solidFill>
                <a:srgbClr val="181818"/>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rPr lang="en-GB" sz="1050">
                <a:solidFill>
                  <a:srgbClr val="181818"/>
                </a:solidFill>
                <a:highlight>
                  <a:srgbClr val="FFFFFF"/>
                </a:highlight>
                <a:latin typeface="Merriweather"/>
                <a:ea typeface="Merriweather"/>
                <a:cs typeface="Merriweather"/>
                <a:sym typeface="Merriweather"/>
              </a:rPr>
              <a:t>“It is not the language that makes programs appear simple. It is the programmer that make the language appear simple!”</a:t>
            </a:r>
            <a:endParaRPr sz="1050">
              <a:solidFill>
                <a:srgbClr val="181818"/>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t/>
            </a:r>
            <a:endParaRPr sz="1050">
              <a:solidFill>
                <a:srgbClr val="181818"/>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rPr lang="en-GB" sz="1050">
                <a:solidFill>
                  <a:srgbClr val="181818"/>
                </a:solidFill>
                <a:highlight>
                  <a:srgbClr val="FFFFFF"/>
                </a:highlight>
                <a:latin typeface="Merriweather"/>
                <a:ea typeface="Merriweather"/>
                <a:cs typeface="Merriweather"/>
                <a:sym typeface="Merriweather"/>
              </a:rPr>
              <a:t>“Code, without tests, is not clean. No matter how elegant it is, no matter how readable and accessible, if it hath not tests, it be unclean. Dave”</a:t>
            </a:r>
            <a:endParaRPr sz="1050">
              <a:solidFill>
                <a:srgbClr val="181818"/>
              </a:solidFill>
              <a:highlight>
                <a:srgbClr val="FFFFFF"/>
              </a:highlight>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