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
  </p:notesMasterIdLst>
  <p:handoutMasterIdLst>
    <p:handoutMasterId r:id="rId16"/>
  </p:handoutMasterIdLst>
  <p:sldIdLst>
    <p:sldId id="256" r:id="rId2"/>
    <p:sldId id="423" r:id="rId3"/>
    <p:sldId id="527" r:id="rId4"/>
    <p:sldId id="464" r:id="rId5"/>
    <p:sldId id="547" r:id="rId6"/>
    <p:sldId id="534" r:id="rId7"/>
    <p:sldId id="550" r:id="rId8"/>
    <p:sldId id="548" r:id="rId9"/>
    <p:sldId id="549" r:id="rId10"/>
    <p:sldId id="533" r:id="rId11"/>
    <p:sldId id="581" r:id="rId12"/>
    <p:sldId id="555" r:id="rId13"/>
    <p:sldId id="574" r:id="rId14"/>
  </p:sldIdLst>
  <p:sldSz cx="9144000" cy="6858000" type="screen4x3"/>
  <p:notesSz cx="6858000" cy="9144000"/>
  <p:defaultTextStyle>
    <a:defPPr>
      <a:defRPr lang="nl-NL"/>
    </a:defPPr>
    <a:lvl1pPr algn="l" rtl="0" fontAlgn="base">
      <a:spcBef>
        <a:spcPct val="0"/>
      </a:spcBef>
      <a:spcAft>
        <a:spcPct val="0"/>
      </a:spcAft>
      <a:defRPr sz="2400" kern="1200">
        <a:solidFill>
          <a:schemeClr val="bg1"/>
        </a:solidFill>
        <a:latin typeface="Lucida Sans" pitchFamily="34" charset="0"/>
        <a:ea typeface="+mn-ea"/>
        <a:cs typeface="+mn-cs"/>
      </a:defRPr>
    </a:lvl1pPr>
    <a:lvl2pPr marL="457200" algn="l" rtl="0" fontAlgn="base">
      <a:spcBef>
        <a:spcPct val="0"/>
      </a:spcBef>
      <a:spcAft>
        <a:spcPct val="0"/>
      </a:spcAft>
      <a:defRPr sz="2400" kern="1200">
        <a:solidFill>
          <a:schemeClr val="bg1"/>
        </a:solidFill>
        <a:latin typeface="Lucida Sans" pitchFamily="34" charset="0"/>
        <a:ea typeface="+mn-ea"/>
        <a:cs typeface="+mn-cs"/>
      </a:defRPr>
    </a:lvl2pPr>
    <a:lvl3pPr marL="914400" algn="l" rtl="0" fontAlgn="base">
      <a:spcBef>
        <a:spcPct val="0"/>
      </a:spcBef>
      <a:spcAft>
        <a:spcPct val="0"/>
      </a:spcAft>
      <a:defRPr sz="2400" kern="1200">
        <a:solidFill>
          <a:schemeClr val="bg1"/>
        </a:solidFill>
        <a:latin typeface="Lucida Sans" pitchFamily="34" charset="0"/>
        <a:ea typeface="+mn-ea"/>
        <a:cs typeface="+mn-cs"/>
      </a:defRPr>
    </a:lvl3pPr>
    <a:lvl4pPr marL="1371600" algn="l" rtl="0" fontAlgn="base">
      <a:spcBef>
        <a:spcPct val="0"/>
      </a:spcBef>
      <a:spcAft>
        <a:spcPct val="0"/>
      </a:spcAft>
      <a:defRPr sz="2400" kern="1200">
        <a:solidFill>
          <a:schemeClr val="bg1"/>
        </a:solidFill>
        <a:latin typeface="Lucida Sans" pitchFamily="34" charset="0"/>
        <a:ea typeface="+mn-ea"/>
        <a:cs typeface="+mn-cs"/>
      </a:defRPr>
    </a:lvl4pPr>
    <a:lvl5pPr marL="1828800" algn="l" rtl="0" fontAlgn="base">
      <a:spcBef>
        <a:spcPct val="0"/>
      </a:spcBef>
      <a:spcAft>
        <a:spcPct val="0"/>
      </a:spcAft>
      <a:defRPr sz="2400" kern="1200">
        <a:solidFill>
          <a:schemeClr val="bg1"/>
        </a:solidFill>
        <a:latin typeface="Lucida Sans" pitchFamily="34" charset="0"/>
        <a:ea typeface="+mn-ea"/>
        <a:cs typeface="+mn-cs"/>
      </a:defRPr>
    </a:lvl5pPr>
    <a:lvl6pPr marL="2286000" algn="l" defTabSz="914400" rtl="0" eaLnBrk="1" latinLnBrk="0" hangingPunct="1">
      <a:defRPr sz="2400" kern="1200">
        <a:solidFill>
          <a:schemeClr val="bg1"/>
        </a:solidFill>
        <a:latin typeface="Lucida Sans" pitchFamily="34" charset="0"/>
        <a:ea typeface="+mn-ea"/>
        <a:cs typeface="+mn-cs"/>
      </a:defRPr>
    </a:lvl6pPr>
    <a:lvl7pPr marL="2743200" algn="l" defTabSz="914400" rtl="0" eaLnBrk="1" latinLnBrk="0" hangingPunct="1">
      <a:defRPr sz="2400" kern="1200">
        <a:solidFill>
          <a:schemeClr val="bg1"/>
        </a:solidFill>
        <a:latin typeface="Lucida Sans" pitchFamily="34" charset="0"/>
        <a:ea typeface="+mn-ea"/>
        <a:cs typeface="+mn-cs"/>
      </a:defRPr>
    </a:lvl7pPr>
    <a:lvl8pPr marL="3200400" algn="l" defTabSz="914400" rtl="0" eaLnBrk="1" latinLnBrk="0" hangingPunct="1">
      <a:defRPr sz="2400" kern="1200">
        <a:solidFill>
          <a:schemeClr val="bg1"/>
        </a:solidFill>
        <a:latin typeface="Lucida Sans" pitchFamily="34" charset="0"/>
        <a:ea typeface="+mn-ea"/>
        <a:cs typeface="+mn-cs"/>
      </a:defRPr>
    </a:lvl8pPr>
    <a:lvl9pPr marL="3657600" algn="l" defTabSz="914400" rtl="0" eaLnBrk="1" latinLnBrk="0" hangingPunct="1">
      <a:defRPr sz="2400" kern="1200">
        <a:solidFill>
          <a:schemeClr val="bg1"/>
        </a:solidFill>
        <a:latin typeface="Lucida Sans"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16" autoAdjust="0"/>
    <p:restoredTop sz="87544" autoAdjust="0"/>
  </p:normalViewPr>
  <p:slideViewPr>
    <p:cSldViewPr>
      <p:cViewPr varScale="1">
        <p:scale>
          <a:sx n="84" d="100"/>
          <a:sy n="84" d="100"/>
        </p:scale>
        <p:origin x="1748" y="60"/>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endParaRPr lang="nl-NL" altLang="nl-NL"/>
          </a:p>
        </p:txBody>
      </p:sp>
      <p:sp>
        <p:nvSpPr>
          <p:cNvPr id="1320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nl-NL" altLang="nl-NL"/>
          </a:p>
        </p:txBody>
      </p:sp>
      <p:sp>
        <p:nvSpPr>
          <p:cNvPr id="1321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endParaRPr lang="nl-NL" altLang="nl-NL"/>
          </a:p>
        </p:txBody>
      </p:sp>
      <p:sp>
        <p:nvSpPr>
          <p:cNvPr id="1321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9A183959-528A-4747-A5BD-2CEFEF1D3D3D}" type="slidenum">
              <a:rPr lang="nl-NL" altLang="nl-NL"/>
              <a:pPr/>
              <a:t>‹#›</a:t>
            </a:fld>
            <a:endParaRPr lang="nl-NL" altLang="nl-NL"/>
          </a:p>
        </p:txBody>
      </p:sp>
    </p:spTree>
    <p:extLst>
      <p:ext uri="{BB962C8B-B14F-4D97-AF65-F5344CB8AC3E}">
        <p14:creationId xmlns:p14="http://schemas.microsoft.com/office/powerpoint/2010/main" val="3691176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71D11D-C66E-4120-A4A3-9E5845CFBAED}" type="datetimeFigureOut">
              <a:rPr lang="nl-NL" smtClean="0"/>
              <a:t>3-12-2024</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2C8584-0412-438D-BCA6-F574C10DA946}" type="slidenum">
              <a:rPr lang="nl-NL" smtClean="0"/>
              <a:t>‹#›</a:t>
            </a:fld>
            <a:endParaRPr lang="nl-NL"/>
          </a:p>
        </p:txBody>
      </p:sp>
    </p:spTree>
    <p:extLst>
      <p:ext uri="{BB962C8B-B14F-4D97-AF65-F5344CB8AC3E}">
        <p14:creationId xmlns:p14="http://schemas.microsoft.com/office/powerpoint/2010/main" val="2356419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baseline="0" dirty="0"/>
          </a:p>
        </p:txBody>
      </p:sp>
      <p:sp>
        <p:nvSpPr>
          <p:cNvPr id="4" name="Slide Number Placeholder 3"/>
          <p:cNvSpPr>
            <a:spLocks noGrp="1"/>
          </p:cNvSpPr>
          <p:nvPr>
            <p:ph type="sldNum" sz="quarter" idx="10"/>
          </p:nvPr>
        </p:nvSpPr>
        <p:spPr/>
        <p:txBody>
          <a:bodyPr/>
          <a:lstStyle/>
          <a:p>
            <a:fld id="{112C8584-0412-438D-BCA6-F574C10DA946}" type="slidenum">
              <a:rPr lang="nl-NL" smtClean="0"/>
              <a:t>1</a:t>
            </a:fld>
            <a:endParaRPr lang="nl-NL"/>
          </a:p>
        </p:txBody>
      </p:sp>
    </p:spTree>
    <p:extLst>
      <p:ext uri="{BB962C8B-B14F-4D97-AF65-F5344CB8AC3E}">
        <p14:creationId xmlns:p14="http://schemas.microsoft.com/office/powerpoint/2010/main" val="3330998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Blijkt best wel een taai vraagstuk te zijn</a:t>
            </a:r>
          </a:p>
          <a:p>
            <a:r>
              <a:rPr lang="nl-NL" dirty="0"/>
              <a:t>Zo taai zelfs dat een universiteit denkt: dat is best interessant – daarom sta ik hier nu</a:t>
            </a:r>
          </a:p>
        </p:txBody>
      </p:sp>
      <p:sp>
        <p:nvSpPr>
          <p:cNvPr id="4" name="Tijdelijke aanduiding voor dianummer 3"/>
          <p:cNvSpPr>
            <a:spLocks noGrp="1"/>
          </p:cNvSpPr>
          <p:nvPr>
            <p:ph type="sldNum" sz="quarter" idx="10"/>
          </p:nvPr>
        </p:nvSpPr>
        <p:spPr/>
        <p:txBody>
          <a:bodyPr/>
          <a:lstStyle/>
          <a:p>
            <a:fld id="{112C8584-0412-438D-BCA6-F574C10DA946}" type="slidenum">
              <a:rPr lang="nl-NL" smtClean="0"/>
              <a:t>10</a:t>
            </a:fld>
            <a:endParaRPr lang="nl-NL"/>
          </a:p>
        </p:txBody>
      </p:sp>
    </p:spTree>
    <p:extLst>
      <p:ext uri="{BB962C8B-B14F-4D97-AF65-F5344CB8AC3E}">
        <p14:creationId xmlns:p14="http://schemas.microsoft.com/office/powerpoint/2010/main" val="3566511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D9757-95ED-4638-7DC9-A449EB81B2C6}"/>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5D1DC95D-BDE9-8E57-4DD9-A27C9F3644A4}"/>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9A2BEDFB-C7DA-0764-0E5B-9DC4940D3633}"/>
              </a:ext>
            </a:extLst>
          </p:cNvPr>
          <p:cNvSpPr>
            <a:spLocks noGrp="1"/>
          </p:cNvSpPr>
          <p:nvPr>
            <p:ph type="body" idx="1"/>
          </p:nvPr>
        </p:nvSpPr>
        <p:spPr/>
        <p:txBody>
          <a:bodyPr/>
          <a:lstStyle/>
          <a:p>
            <a:pPr marL="0" indent="0">
              <a:buNone/>
            </a:pPr>
            <a:r>
              <a:rPr lang="nl-NL" altLang="nl-NL" dirty="0"/>
              <a:t>Als Gemeente willen wij namelijk beleid vormen en diensten leveren waar burgers echt iets aan hebben</a:t>
            </a:r>
          </a:p>
          <a:p>
            <a:pPr marL="0" indent="0">
              <a:buNone/>
            </a:pPr>
            <a:r>
              <a:rPr lang="nl-NL" altLang="nl-NL" dirty="0"/>
              <a:t>Om dit geinformeerd te doen heb je een hoop informatie nodig. </a:t>
            </a:r>
          </a:p>
          <a:p>
            <a:pPr marL="0" indent="0">
              <a:buNone/>
            </a:pPr>
            <a:endParaRPr lang="nl-NL" altLang="nl-NL" dirty="0"/>
          </a:p>
          <a:p>
            <a:pPr marL="0" indent="0">
              <a:buNone/>
            </a:pPr>
            <a:r>
              <a:rPr lang="nl-NL" altLang="nl-NL" dirty="0"/>
              <a:t>Huidige situatie  voor ambtenaren -&gt; overweldigd met informatie</a:t>
            </a:r>
          </a:p>
          <a:p>
            <a:pPr marL="0" indent="0">
              <a:buNone/>
            </a:pPr>
            <a:r>
              <a:rPr lang="nl-NL" altLang="nl-NL" dirty="0"/>
              <a:t>Het kan nu een hoop moeite kosten om alles te vinden dat nodig hebt – je moet maar net weten </a:t>
            </a:r>
          </a:p>
          <a:p>
            <a:pPr marL="0" indent="0">
              <a:buNone/>
            </a:pPr>
            <a:r>
              <a:rPr lang="nl-NL" altLang="nl-NL" dirty="0"/>
              <a:t>	waar het staat</a:t>
            </a:r>
          </a:p>
          <a:p>
            <a:pPr marL="0" indent="0">
              <a:buNone/>
            </a:pPr>
            <a:r>
              <a:rPr lang="nl-NL" altLang="nl-NL" dirty="0"/>
              <a:t>	of op welke sleutelwoorden je moet zoeken</a:t>
            </a:r>
          </a:p>
          <a:p>
            <a:pPr marL="0" indent="0">
              <a:buNone/>
            </a:pPr>
            <a:r>
              <a:rPr lang="nl-NL" altLang="nl-NL" dirty="0"/>
              <a:t>	of wie je om advies kan vragen</a:t>
            </a:r>
          </a:p>
        </p:txBody>
      </p:sp>
      <p:sp>
        <p:nvSpPr>
          <p:cNvPr id="4" name="Tijdelijke aanduiding voor dianummer 3">
            <a:extLst>
              <a:ext uri="{FF2B5EF4-FFF2-40B4-BE49-F238E27FC236}">
                <a16:creationId xmlns:a16="http://schemas.microsoft.com/office/drawing/2014/main" id="{46420AC3-DE27-FD67-38C1-81A4491C517F}"/>
              </a:ext>
            </a:extLst>
          </p:cNvPr>
          <p:cNvSpPr>
            <a:spLocks noGrp="1"/>
          </p:cNvSpPr>
          <p:nvPr>
            <p:ph type="sldNum" sz="quarter" idx="10"/>
          </p:nvPr>
        </p:nvSpPr>
        <p:spPr/>
        <p:txBody>
          <a:bodyPr/>
          <a:lstStyle/>
          <a:p>
            <a:fld id="{112C8584-0412-438D-BCA6-F574C10DA946}" type="slidenum">
              <a:rPr lang="nl-NL" smtClean="0"/>
              <a:t>11</a:t>
            </a:fld>
            <a:endParaRPr lang="nl-NL"/>
          </a:p>
        </p:txBody>
      </p:sp>
    </p:spTree>
    <p:extLst>
      <p:ext uri="{BB962C8B-B14F-4D97-AF65-F5344CB8AC3E}">
        <p14:creationId xmlns:p14="http://schemas.microsoft.com/office/powerpoint/2010/main" val="2652643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Dit is </a:t>
            </a:r>
            <a:r>
              <a:rPr lang="nl-NL" dirty="0" err="1"/>
              <a:t>barbara</a:t>
            </a:r>
            <a:r>
              <a:rPr lang="nl-NL" dirty="0"/>
              <a:t>. Zij is een persona van een raadslid</a:t>
            </a:r>
          </a:p>
          <a:p>
            <a:r>
              <a:rPr lang="nl-NL" dirty="0"/>
              <a:t>Vorig jaar hoorden we dat raadsleden veel moeite hadden met het zoeken en vinden van informatie. </a:t>
            </a:r>
          </a:p>
          <a:p>
            <a:r>
              <a:rPr lang="nl-NL" dirty="0"/>
              <a:t>Ik was deel van een team dat hiervoor een oplossing heeft ontwikkelt, samen met wat collega’s en een lokaal bedrijfje</a:t>
            </a:r>
          </a:p>
          <a:p>
            <a:endParaRPr lang="nl-NL" dirty="0"/>
          </a:p>
          <a:p>
            <a:r>
              <a:rPr lang="nl-NL" dirty="0"/>
              <a:t>Barbara helpt om het beleid van Utrecht vorm te geven door in vergaderingen haar standpunt te delen en collega’s te overtuigen. Daarvoor moet je goed </a:t>
            </a:r>
            <a:r>
              <a:rPr lang="nl-NL" dirty="0" err="1"/>
              <a:t>geinformeerd</a:t>
            </a:r>
            <a:r>
              <a:rPr lang="nl-NL" dirty="0"/>
              <a:t> zijn</a:t>
            </a:r>
          </a:p>
          <a:p>
            <a:r>
              <a:rPr lang="nl-NL" dirty="0"/>
              <a:t>De huidige situatie is het voorbereiden van zo’n raadscommissie nog best wel een uitdaging. Je moet echt de data in stappen.</a:t>
            </a:r>
          </a:p>
          <a:p>
            <a:endParaRPr lang="nl-NL" dirty="0"/>
          </a:p>
          <a:p>
            <a:r>
              <a:rPr lang="nl-NL" dirty="0"/>
              <a:t>Wij wilden dus kijken: kunnen we haar helpen om sneller en beter voorbereid zo’n commissie in te stappen</a:t>
            </a:r>
          </a:p>
        </p:txBody>
      </p:sp>
      <p:sp>
        <p:nvSpPr>
          <p:cNvPr id="4" name="Tijdelijke aanduiding voor dianummer 3"/>
          <p:cNvSpPr>
            <a:spLocks noGrp="1"/>
          </p:cNvSpPr>
          <p:nvPr>
            <p:ph type="sldNum" sz="quarter" idx="10"/>
          </p:nvPr>
        </p:nvSpPr>
        <p:spPr/>
        <p:txBody>
          <a:bodyPr/>
          <a:lstStyle/>
          <a:p>
            <a:fld id="{112C8584-0412-438D-BCA6-F574C10DA946}" type="slidenum">
              <a:rPr lang="nl-NL" smtClean="0"/>
              <a:t>12</a:t>
            </a:fld>
            <a:endParaRPr lang="nl-NL"/>
          </a:p>
        </p:txBody>
      </p:sp>
    </p:spTree>
    <p:extLst>
      <p:ext uri="{BB962C8B-B14F-4D97-AF65-F5344CB8AC3E}">
        <p14:creationId xmlns:p14="http://schemas.microsoft.com/office/powerpoint/2010/main" val="1854649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Kom me opzoeken!</a:t>
            </a:r>
          </a:p>
          <a:p>
            <a:r>
              <a:rPr lang="nl-NL" dirty="0"/>
              <a:t>Sta hier straks met een laptop als je deze zelf wil uitproberen, staat nog niet live</a:t>
            </a:r>
          </a:p>
          <a:p>
            <a:endParaRPr lang="nl-NL" dirty="0"/>
          </a:p>
          <a:p>
            <a:r>
              <a:rPr lang="nl-NL" dirty="0"/>
              <a:t>Kom vooral langs</a:t>
            </a:r>
          </a:p>
          <a:p>
            <a:pPr marL="171450" indent="-171450">
              <a:buFont typeface="Arial" panose="020B0604020202020204" pitchFamily="34" charset="0"/>
              <a:buChar char="•"/>
            </a:pPr>
            <a:r>
              <a:rPr lang="nl-NL" dirty="0"/>
              <a:t>Vragen</a:t>
            </a:r>
          </a:p>
          <a:p>
            <a:pPr marL="171450" indent="-171450">
              <a:buFont typeface="Arial" panose="020B0604020202020204" pitchFamily="34" charset="0"/>
              <a:buChar char="•"/>
            </a:pPr>
            <a:r>
              <a:rPr lang="nl-NL" dirty="0"/>
              <a:t>Een andere ervaring met zoekmachines ontwikkelen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dirty="0"/>
              <a:t>Interessant zoekprobleem in Gemeente</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Mijn promotors lopen hier ook niet altijd rond – pak vooral de kans om een gesprek aan te gaan</a:t>
            </a:r>
          </a:p>
          <a:p>
            <a:endParaRPr lang="nl-NL" dirty="0"/>
          </a:p>
          <a:p>
            <a:r>
              <a:rPr lang="nl-NL"/>
              <a:t>Dank</a:t>
            </a:r>
          </a:p>
          <a:p>
            <a:endParaRPr lang="nl-NL" dirty="0"/>
          </a:p>
          <a:p>
            <a:endParaRPr lang="nl-NL" dirty="0"/>
          </a:p>
          <a:p>
            <a:r>
              <a:rPr lang="nl-NL" dirty="0"/>
              <a:t>Vraag 1: wat kan je hiermee wat je eerst niet kon met de combinatie google/</a:t>
            </a:r>
            <a:r>
              <a:rPr lang="nl-NL" dirty="0" err="1"/>
              <a:t>ibabs</a:t>
            </a:r>
            <a:endParaRPr lang="nl-NL" dirty="0"/>
          </a:p>
          <a:p>
            <a:r>
              <a:rPr lang="nl-NL" dirty="0"/>
              <a:t>	met </a:t>
            </a:r>
            <a:r>
              <a:rPr lang="nl-NL" dirty="0" err="1"/>
              <a:t>ibabs</a:t>
            </a:r>
            <a:r>
              <a:rPr lang="nl-NL" dirty="0"/>
              <a:t>/google kan je niet complexe taken </a:t>
            </a:r>
            <a:r>
              <a:rPr lang="nl-NL" dirty="0" err="1"/>
              <a:t>efficient</a:t>
            </a:r>
            <a:r>
              <a:rPr lang="nl-NL" dirty="0"/>
              <a:t> oplossen </a:t>
            </a:r>
            <a:r>
              <a:rPr lang="nl-NL" dirty="0" err="1"/>
              <a:t>usability</a:t>
            </a:r>
            <a:endParaRPr lang="nl-NL" dirty="0"/>
          </a:p>
          <a:p>
            <a:endParaRPr lang="nl-NL" dirty="0"/>
          </a:p>
          <a:p>
            <a:r>
              <a:rPr lang="nl-NL" dirty="0"/>
              <a:t>	</a:t>
            </a:r>
            <a:r>
              <a:rPr lang="nl-NL" dirty="0" err="1"/>
              <a:t>usability</a:t>
            </a:r>
            <a:r>
              <a:rPr lang="nl-NL" dirty="0"/>
              <a:t> en taakgerichtheid op werkproces</a:t>
            </a:r>
          </a:p>
          <a:p>
            <a:r>
              <a:rPr lang="nl-NL" dirty="0"/>
              <a:t>	plaatje komt vanuit gebruikersperspectief</a:t>
            </a:r>
          </a:p>
          <a:p>
            <a:r>
              <a:rPr lang="nl-NL" dirty="0"/>
              <a:t>Vraag 2: wat is verschil met alternatieven die we kunnen aanschaffen</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	onvoldoende aangetoond succes</a:t>
            </a:r>
          </a:p>
          <a:p>
            <a:r>
              <a:rPr lang="nl-NL" dirty="0"/>
              <a:t>Vraag 3:raadsleden kleine doelgroep, wat betekent dit voor andere doelgroepen in de gemeente</a:t>
            </a:r>
          </a:p>
          <a:p>
            <a:r>
              <a:rPr lang="nl-NL" dirty="0"/>
              <a:t>	er is overlap –maar onderzoek nodig om dit taakmodel uit te breiden, andere doelgroepen</a:t>
            </a:r>
          </a:p>
          <a:p>
            <a:r>
              <a:rPr lang="nl-NL" dirty="0"/>
              <a:t>	‘ basiscasus ‘   uiteindelijk wil ik de taken van een gemeente/? In kaart brengen</a:t>
            </a:r>
          </a:p>
          <a:p>
            <a:r>
              <a:rPr lang="nl-NL" dirty="0"/>
              <a:t>		meer een laag zoektechnologie</a:t>
            </a:r>
          </a:p>
          <a:p>
            <a:r>
              <a:rPr lang="nl-NL" dirty="0"/>
              <a:t>	ik verwacht en hoop dat er meer van dit soort problemen zijn die op komen, waar ik kan helpen om dat beter in kaart te brengen</a:t>
            </a:r>
          </a:p>
          <a:p>
            <a:r>
              <a:rPr lang="nl-NL" dirty="0"/>
              <a:t>	voor elk domein acht ik </a:t>
            </a:r>
            <a:r>
              <a:rPr lang="nl-NL" dirty="0" err="1"/>
              <a:t>noderzoek</a:t>
            </a:r>
            <a:r>
              <a:rPr lang="nl-NL" dirty="0"/>
              <a:t> nodig</a:t>
            </a:r>
          </a:p>
          <a:p>
            <a:r>
              <a:rPr lang="nl-NL" dirty="0"/>
              <a:t>Vraag 4: </a:t>
            </a:r>
            <a:r>
              <a:rPr lang="nl-NL" dirty="0" err="1"/>
              <a:t>machien</a:t>
            </a:r>
            <a:r>
              <a:rPr lang="nl-NL" dirty="0"/>
              <a:t> </a:t>
            </a:r>
            <a:r>
              <a:rPr lang="nl-NL" dirty="0" err="1"/>
              <a:t>learning</a:t>
            </a:r>
            <a:endParaRPr lang="nl-NL" dirty="0"/>
          </a:p>
          <a:p>
            <a:r>
              <a:rPr lang="nl-NL" dirty="0"/>
              <a:t>	voor </a:t>
            </a:r>
            <a:r>
              <a:rPr lang="nl-NL" dirty="0" err="1"/>
              <a:t>learning</a:t>
            </a:r>
            <a:r>
              <a:rPr lang="nl-NL" dirty="0"/>
              <a:t> </a:t>
            </a:r>
            <a:r>
              <a:rPr lang="nl-NL" dirty="0" err="1"/>
              <a:t>to</a:t>
            </a:r>
            <a:r>
              <a:rPr lang="nl-NL" dirty="0"/>
              <a:t> rank te weinig gebruikers - </a:t>
            </a:r>
          </a:p>
          <a:p>
            <a:r>
              <a:rPr lang="nl-NL" dirty="0"/>
              <a:t>	het heeft een rol 	</a:t>
            </a:r>
          </a:p>
          <a:p>
            <a:endParaRPr lang="nl-NL" dirty="0"/>
          </a:p>
        </p:txBody>
      </p:sp>
      <p:sp>
        <p:nvSpPr>
          <p:cNvPr id="4" name="Tijdelijke aanduiding voor dianummer 3"/>
          <p:cNvSpPr>
            <a:spLocks noGrp="1"/>
          </p:cNvSpPr>
          <p:nvPr>
            <p:ph type="sldNum" sz="quarter" idx="10"/>
          </p:nvPr>
        </p:nvSpPr>
        <p:spPr/>
        <p:txBody>
          <a:bodyPr/>
          <a:lstStyle/>
          <a:p>
            <a:fld id="{112C8584-0412-438D-BCA6-F574C10DA946}" type="slidenum">
              <a:rPr lang="nl-NL" smtClean="0"/>
              <a:t>13</a:t>
            </a:fld>
            <a:endParaRPr lang="nl-NL"/>
          </a:p>
        </p:txBody>
      </p:sp>
    </p:spTree>
    <p:extLst>
      <p:ext uri="{BB962C8B-B14F-4D97-AF65-F5344CB8AC3E}">
        <p14:creationId xmlns:p14="http://schemas.microsoft.com/office/powerpoint/2010/main" val="796261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None/>
            </a:pPr>
            <a:r>
              <a:rPr lang="nl-NL" altLang="nl-NL" dirty="0"/>
              <a:t>Als Gemeente willen wij namelijk beleid vormen en diensten leveren waar burgers echt iets aan hebben</a:t>
            </a:r>
          </a:p>
          <a:p>
            <a:pPr marL="0" indent="0">
              <a:buNone/>
            </a:pPr>
            <a:r>
              <a:rPr lang="nl-NL" altLang="nl-NL" dirty="0"/>
              <a:t>Om dit geinformeerd te doen heb je een hoop informatie nodig. </a:t>
            </a:r>
          </a:p>
          <a:p>
            <a:pPr marL="0" indent="0">
              <a:buNone/>
            </a:pPr>
            <a:endParaRPr lang="nl-NL" altLang="nl-NL" dirty="0"/>
          </a:p>
          <a:p>
            <a:pPr marL="0" indent="0">
              <a:buNone/>
            </a:pPr>
            <a:r>
              <a:rPr lang="nl-NL" altLang="nl-NL" dirty="0"/>
              <a:t>Huidige situatie  voor ambtenaren -&gt; overweldigd met informatie</a:t>
            </a:r>
          </a:p>
          <a:p>
            <a:pPr marL="0" indent="0">
              <a:buNone/>
            </a:pPr>
            <a:r>
              <a:rPr lang="nl-NL" altLang="nl-NL" dirty="0"/>
              <a:t>Het kan nu een hoop moeite kosten om alles te vinden dat nodig hebt – je moet maar net weten </a:t>
            </a:r>
          </a:p>
          <a:p>
            <a:pPr marL="0" indent="0">
              <a:buNone/>
            </a:pPr>
            <a:r>
              <a:rPr lang="nl-NL" altLang="nl-NL" dirty="0"/>
              <a:t>	waar het staat</a:t>
            </a:r>
          </a:p>
          <a:p>
            <a:pPr marL="0" indent="0">
              <a:buNone/>
            </a:pPr>
            <a:r>
              <a:rPr lang="nl-NL" altLang="nl-NL" dirty="0"/>
              <a:t>	of op welke sleutelwoorden je moet zoeken</a:t>
            </a:r>
          </a:p>
          <a:p>
            <a:pPr marL="0" indent="0">
              <a:buNone/>
            </a:pPr>
            <a:r>
              <a:rPr lang="nl-NL" altLang="nl-NL" dirty="0"/>
              <a:t>	of wie je om advies kan vragen</a:t>
            </a:r>
          </a:p>
        </p:txBody>
      </p:sp>
      <p:sp>
        <p:nvSpPr>
          <p:cNvPr id="4" name="Tijdelijke aanduiding voor dianummer 3"/>
          <p:cNvSpPr>
            <a:spLocks noGrp="1"/>
          </p:cNvSpPr>
          <p:nvPr>
            <p:ph type="sldNum" sz="quarter" idx="10"/>
          </p:nvPr>
        </p:nvSpPr>
        <p:spPr/>
        <p:txBody>
          <a:bodyPr/>
          <a:lstStyle/>
          <a:p>
            <a:fld id="{112C8584-0412-438D-BCA6-F574C10DA946}" type="slidenum">
              <a:rPr lang="nl-NL" smtClean="0"/>
              <a:t>2</a:t>
            </a:fld>
            <a:endParaRPr lang="nl-NL"/>
          </a:p>
        </p:txBody>
      </p:sp>
    </p:spTree>
    <p:extLst>
      <p:ext uri="{BB962C8B-B14F-4D97-AF65-F5344CB8AC3E}">
        <p14:creationId xmlns:p14="http://schemas.microsoft.com/office/powerpoint/2010/main" val="3566511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None/>
            </a:pPr>
            <a:r>
              <a:rPr lang="nl-NL" altLang="nl-NL" baseline="0" dirty="0"/>
              <a:t>Dit is de verwachting die dan altijd op komt. Dat je net zoals Google gewoon een lijstje krijgt met de meest belangrijke resultaten</a:t>
            </a:r>
          </a:p>
        </p:txBody>
      </p:sp>
      <p:sp>
        <p:nvSpPr>
          <p:cNvPr id="4" name="Tijdelijke aanduiding voor dianummer 3"/>
          <p:cNvSpPr>
            <a:spLocks noGrp="1"/>
          </p:cNvSpPr>
          <p:nvPr>
            <p:ph type="sldNum" sz="quarter" idx="10"/>
          </p:nvPr>
        </p:nvSpPr>
        <p:spPr/>
        <p:txBody>
          <a:bodyPr/>
          <a:lstStyle/>
          <a:p>
            <a:fld id="{112C8584-0412-438D-BCA6-F574C10DA946}" type="slidenum">
              <a:rPr lang="nl-NL" smtClean="0"/>
              <a:t>3</a:t>
            </a:fld>
            <a:endParaRPr lang="nl-NL"/>
          </a:p>
        </p:txBody>
      </p:sp>
    </p:spTree>
    <p:extLst>
      <p:ext uri="{BB962C8B-B14F-4D97-AF65-F5344CB8AC3E}">
        <p14:creationId xmlns:p14="http://schemas.microsoft.com/office/powerpoint/2010/main" val="3566511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 typeface="Arial" charset="0"/>
              <a:buNone/>
            </a:pPr>
            <a:r>
              <a:rPr lang="nl-NL" altLang="nl-NL" baseline="0" dirty="0"/>
              <a:t>Je zou de huidige situatie versimpeld ook zo kunnen schetsen. Dit plaatje is gebaseerd op een onderzoekje van </a:t>
            </a:r>
            <a:r>
              <a:rPr lang="nl-NL" altLang="nl-NL" baseline="0" dirty="0" err="1"/>
              <a:t>Findwise</a:t>
            </a:r>
            <a:r>
              <a:rPr lang="nl-NL" altLang="nl-NL" baseline="0" dirty="0"/>
              <a:t>. Zij keken naar bedrijven met echt goede zoeksystemen, en keken hoe ze dat bereikt hadden. Ze hebben eigenlijk drie fasen herkend. </a:t>
            </a:r>
          </a:p>
          <a:p>
            <a:pPr marL="0" indent="0">
              <a:buFont typeface="Arial" charset="0"/>
              <a:buNone/>
            </a:pPr>
            <a:endParaRPr lang="nl-NL" altLang="nl-NL" baseline="0" dirty="0"/>
          </a:p>
          <a:p>
            <a:pPr marL="0" indent="0">
              <a:buFont typeface="Arial" charset="0"/>
              <a:buNone/>
            </a:pPr>
            <a:r>
              <a:rPr lang="nl-NL" altLang="nl-NL" baseline="0" dirty="0"/>
              <a:t>De situatie nu is: Een groep gebruikers zoals raadsleden of beleidswerkers hebben informatie nodig, en laten een systeem ontwikkelen</a:t>
            </a:r>
          </a:p>
          <a:p>
            <a:pPr marL="0" indent="0">
              <a:buFont typeface="Arial" charset="0"/>
              <a:buNone/>
            </a:pPr>
            <a:endParaRPr lang="nl-NL" altLang="nl-NL" baseline="0" dirty="0"/>
          </a:p>
          <a:p>
            <a:pPr marL="0" indent="0">
              <a:buFont typeface="Arial" charset="0"/>
              <a:buNone/>
            </a:pPr>
            <a:r>
              <a:rPr lang="nl-NL" altLang="nl-NL" baseline="0" dirty="0"/>
              <a:t>Nou blijkt dat je als raadslid niet altijd in een ivoren torentje met je eigen boeken wil blijven – hij wil </a:t>
            </a:r>
            <a:r>
              <a:rPr lang="nl-NL" altLang="nl-NL" baseline="0" dirty="0" err="1"/>
              <a:t>eignelijk</a:t>
            </a:r>
            <a:r>
              <a:rPr lang="nl-NL" altLang="nl-NL" baseline="0" dirty="0"/>
              <a:t> ook gebruik maken van de expertise van beleidsadviseurs, en onderzoekjes van andere organisaties</a:t>
            </a:r>
          </a:p>
        </p:txBody>
      </p:sp>
      <p:sp>
        <p:nvSpPr>
          <p:cNvPr id="4" name="Tijdelijke aanduiding voor dianummer 3"/>
          <p:cNvSpPr>
            <a:spLocks noGrp="1"/>
          </p:cNvSpPr>
          <p:nvPr>
            <p:ph type="sldNum" sz="quarter" idx="10"/>
          </p:nvPr>
        </p:nvSpPr>
        <p:spPr/>
        <p:txBody>
          <a:bodyPr/>
          <a:lstStyle/>
          <a:p>
            <a:fld id="{112C8584-0412-438D-BCA6-F574C10DA946}" type="slidenum">
              <a:rPr lang="nl-NL" smtClean="0"/>
              <a:t>4</a:t>
            </a:fld>
            <a:endParaRPr lang="nl-NL"/>
          </a:p>
        </p:txBody>
      </p:sp>
    </p:spTree>
    <p:extLst>
      <p:ext uri="{BB962C8B-B14F-4D97-AF65-F5344CB8AC3E}">
        <p14:creationId xmlns:p14="http://schemas.microsoft.com/office/powerpoint/2010/main" val="3566511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None/>
            </a:pPr>
            <a:r>
              <a:rPr lang="nl-NL" altLang="nl-NL" baseline="0" dirty="0"/>
              <a:t>Dus wat als we dan alle informatie in een systeem zetten, en dan iedereen daarin laten zoeken?</a:t>
            </a:r>
          </a:p>
          <a:p>
            <a:pPr marL="0" indent="0">
              <a:buNone/>
            </a:pPr>
            <a:endParaRPr lang="nl-NL" altLang="nl-NL" baseline="0" dirty="0"/>
          </a:p>
          <a:p>
            <a:pPr marL="0" indent="0">
              <a:buNone/>
            </a:pPr>
            <a:endParaRPr lang="nl-NL" altLang="nl-NL" baseline="0" dirty="0"/>
          </a:p>
          <a:p>
            <a:pPr marL="0" indent="0">
              <a:buNone/>
            </a:pPr>
            <a:endParaRPr lang="nl-NL" altLang="nl-NL" baseline="0" dirty="0"/>
          </a:p>
          <a:p>
            <a:pPr marL="0" indent="0">
              <a:buNone/>
            </a:pPr>
            <a:endParaRPr lang="nl-NL" altLang="nl-NL" baseline="0" dirty="0"/>
          </a:p>
          <a:p>
            <a:pPr marL="0" indent="0">
              <a:buNone/>
            </a:pPr>
            <a:endParaRPr lang="nl-NL" altLang="nl-NL" baseline="0" dirty="0"/>
          </a:p>
          <a:p>
            <a:pPr marL="0" indent="0">
              <a:buNone/>
            </a:pPr>
            <a:r>
              <a:rPr lang="nl-NL" altLang="nl-NL" baseline="0" dirty="0" err="1"/>
              <a:t>So</a:t>
            </a:r>
            <a:r>
              <a:rPr lang="nl-NL" altLang="nl-NL" baseline="0" dirty="0"/>
              <a:t> </a:t>
            </a:r>
            <a:r>
              <a:rPr lang="nl-NL" altLang="nl-NL" baseline="0" dirty="0" err="1"/>
              <a:t>why</a:t>
            </a:r>
            <a:r>
              <a:rPr lang="nl-NL" altLang="nl-NL" baseline="0" dirty="0"/>
              <a:t> </a:t>
            </a:r>
            <a:r>
              <a:rPr lang="nl-NL" altLang="nl-NL" baseline="0" dirty="0" err="1"/>
              <a:t>can’t</a:t>
            </a:r>
            <a:r>
              <a:rPr lang="nl-NL" altLang="nl-NL" baseline="0" dirty="0"/>
              <a:t> we </a:t>
            </a:r>
            <a:r>
              <a:rPr lang="nl-NL" altLang="nl-NL" baseline="0" dirty="0" err="1"/>
              <a:t>buy</a:t>
            </a:r>
            <a:r>
              <a:rPr lang="nl-NL" altLang="nl-NL" baseline="0" dirty="0"/>
              <a:t> </a:t>
            </a:r>
            <a:r>
              <a:rPr lang="nl-NL" altLang="nl-NL" baseline="0" dirty="0" err="1"/>
              <a:t>something</a:t>
            </a:r>
            <a:r>
              <a:rPr lang="nl-NL" altLang="nl-NL" baseline="0" dirty="0"/>
              <a:t> like Google </a:t>
            </a:r>
            <a:r>
              <a:rPr lang="nl-NL" altLang="nl-NL" baseline="0" dirty="0" err="1"/>
              <a:t>that</a:t>
            </a:r>
            <a:r>
              <a:rPr lang="nl-NL" altLang="nl-NL" baseline="0" dirty="0"/>
              <a:t> </a:t>
            </a:r>
            <a:r>
              <a:rPr lang="nl-NL" altLang="nl-NL" baseline="0" dirty="0" err="1"/>
              <a:t>lets</a:t>
            </a:r>
            <a:r>
              <a:rPr lang="nl-NL" altLang="nl-NL" baseline="0" dirty="0"/>
              <a:t> </a:t>
            </a:r>
            <a:r>
              <a:rPr lang="nl-NL" altLang="nl-NL" baseline="0" dirty="0" err="1"/>
              <a:t>us</a:t>
            </a:r>
            <a:r>
              <a:rPr lang="nl-NL" altLang="nl-NL" baseline="0" dirty="0"/>
              <a:t> search </a:t>
            </a:r>
            <a:r>
              <a:rPr lang="nl-NL" altLang="nl-NL" baseline="0" dirty="0" err="1"/>
              <a:t>everything</a:t>
            </a:r>
            <a:r>
              <a:rPr lang="nl-NL" altLang="nl-NL" baseline="0" dirty="0"/>
              <a:t> (2)?</a:t>
            </a:r>
            <a:endParaRPr lang="nl-NL" altLang="nl-NL" dirty="0"/>
          </a:p>
          <a:p>
            <a:pPr marL="0" indent="0">
              <a:buNone/>
            </a:pPr>
            <a:endParaRPr lang="nl-NL" altLang="nl-NL" dirty="0"/>
          </a:p>
          <a:p>
            <a:pPr marL="0" indent="0">
              <a:buNone/>
            </a:pPr>
            <a:r>
              <a:rPr lang="nl-NL" altLang="nl-NL" dirty="0"/>
              <a:t>Both research[1] </a:t>
            </a:r>
            <a:r>
              <a:rPr lang="nl-NL" altLang="nl-NL" dirty="0" err="1"/>
              <a:t>and</a:t>
            </a:r>
            <a:r>
              <a:rPr lang="nl-NL" altLang="nl-NL" dirty="0"/>
              <a:t> market</a:t>
            </a:r>
            <a:r>
              <a:rPr lang="nl-NL" altLang="nl-NL" baseline="0" dirty="0"/>
              <a:t> trends </a:t>
            </a:r>
            <a:r>
              <a:rPr lang="nl-NL" altLang="nl-NL" dirty="0"/>
              <a:t>[2] </a:t>
            </a:r>
            <a:r>
              <a:rPr lang="nl-NL" altLang="nl-NL" dirty="0" err="1"/>
              <a:t>suggest</a:t>
            </a:r>
            <a:r>
              <a:rPr lang="nl-NL" altLang="nl-NL" dirty="0"/>
              <a:t> </a:t>
            </a:r>
            <a:r>
              <a:rPr lang="nl-NL" altLang="nl-NL" dirty="0" err="1"/>
              <a:t>that</a:t>
            </a:r>
            <a:r>
              <a:rPr lang="nl-NL" altLang="nl-NL" dirty="0"/>
              <a:t> search </a:t>
            </a:r>
            <a:r>
              <a:rPr lang="nl-NL" altLang="nl-NL" dirty="0" err="1"/>
              <a:t>satisfaction</a:t>
            </a:r>
            <a:r>
              <a:rPr lang="nl-NL" altLang="nl-NL" dirty="0"/>
              <a:t> </a:t>
            </a:r>
            <a:r>
              <a:rPr lang="nl-NL" altLang="nl-NL" dirty="0" err="1"/>
              <a:t>requires</a:t>
            </a:r>
            <a:r>
              <a:rPr lang="nl-NL" altLang="nl-NL" dirty="0"/>
              <a:t> </a:t>
            </a:r>
            <a:r>
              <a:rPr lang="nl-NL" altLang="nl-NL" dirty="0" err="1"/>
              <a:t>targeting</a:t>
            </a:r>
            <a:r>
              <a:rPr lang="nl-NL" altLang="nl-NL" baseline="0" dirty="0"/>
              <a:t> </a:t>
            </a:r>
            <a:r>
              <a:rPr lang="nl-NL" altLang="nl-NL" baseline="0" dirty="0" err="1"/>
              <a:t>your</a:t>
            </a:r>
            <a:r>
              <a:rPr lang="nl-NL" altLang="nl-NL" dirty="0"/>
              <a:t> search </a:t>
            </a:r>
            <a:r>
              <a:rPr lang="nl-NL" altLang="nl-NL" dirty="0" err="1"/>
              <a:t>applications</a:t>
            </a:r>
            <a:r>
              <a:rPr lang="nl-NL" altLang="nl-NL" dirty="0"/>
              <a:t> </a:t>
            </a:r>
            <a:r>
              <a:rPr lang="nl-NL" altLang="nl-NL" dirty="0" err="1"/>
              <a:t>to</a:t>
            </a:r>
            <a:r>
              <a:rPr lang="nl-NL" altLang="nl-NL" dirty="0"/>
              <a:t> </a:t>
            </a:r>
            <a:r>
              <a:rPr lang="nl-NL" altLang="nl-NL" dirty="0" err="1"/>
              <a:t>the</a:t>
            </a:r>
            <a:r>
              <a:rPr lang="nl-NL" altLang="nl-NL" dirty="0"/>
              <a:t> </a:t>
            </a:r>
            <a:r>
              <a:rPr lang="nl-NL" altLang="nl-NL" dirty="0" err="1"/>
              <a:t>needs</a:t>
            </a:r>
            <a:r>
              <a:rPr lang="nl-NL" altLang="nl-NL" dirty="0"/>
              <a:t> of </a:t>
            </a:r>
            <a:r>
              <a:rPr lang="nl-NL" altLang="nl-NL" dirty="0" err="1"/>
              <a:t>your</a:t>
            </a:r>
            <a:r>
              <a:rPr lang="nl-NL" altLang="nl-NL" dirty="0"/>
              <a:t> users (3)</a:t>
            </a:r>
          </a:p>
          <a:p>
            <a:pPr marL="0" indent="0">
              <a:buNone/>
            </a:pPr>
            <a:r>
              <a:rPr lang="nl-NL" altLang="nl-NL" baseline="0" dirty="0"/>
              <a:t> - </a:t>
            </a:r>
            <a:r>
              <a:rPr lang="nl-NL" altLang="nl-NL" dirty="0"/>
              <a:t>at</a:t>
            </a:r>
            <a:r>
              <a:rPr lang="nl-NL" altLang="nl-NL" baseline="0" dirty="0"/>
              <a:t> </a:t>
            </a:r>
            <a:r>
              <a:rPr lang="nl-NL" altLang="nl-NL" baseline="0" dirty="0" err="1"/>
              <a:t>the</a:t>
            </a:r>
            <a:r>
              <a:rPr lang="nl-NL" altLang="nl-NL" baseline="0" dirty="0"/>
              <a:t> </a:t>
            </a:r>
            <a:r>
              <a:rPr lang="nl-NL" altLang="nl-NL" baseline="0" dirty="0" err="1"/>
              <a:t>very</a:t>
            </a:r>
            <a:r>
              <a:rPr lang="nl-NL" altLang="nl-NL" baseline="0" dirty="0"/>
              <a:t> </a:t>
            </a:r>
            <a:r>
              <a:rPr lang="nl-NL" altLang="nl-NL" baseline="0" dirty="0" err="1"/>
              <a:t>least</a:t>
            </a:r>
            <a:r>
              <a:rPr lang="nl-NL" altLang="nl-NL" baseline="0" dirty="0"/>
              <a:t> </a:t>
            </a:r>
            <a:r>
              <a:rPr lang="nl-NL" altLang="nl-NL" baseline="0" dirty="0" err="1"/>
              <a:t>for</a:t>
            </a:r>
            <a:r>
              <a:rPr lang="nl-NL" altLang="nl-NL" baseline="0" dirty="0"/>
              <a:t> complex </a:t>
            </a:r>
            <a:r>
              <a:rPr lang="nl-NL" altLang="nl-NL" baseline="0" dirty="0" err="1"/>
              <a:t>domains</a:t>
            </a:r>
            <a:r>
              <a:rPr lang="nl-NL" altLang="nl-NL" baseline="0" dirty="0"/>
              <a:t> </a:t>
            </a:r>
          </a:p>
          <a:p>
            <a:pPr marL="0" indent="0">
              <a:buNone/>
            </a:pPr>
            <a:endParaRPr lang="nl-NL" altLang="nl-NL" baseline="0" dirty="0"/>
          </a:p>
          <a:p>
            <a:pPr marL="0" indent="0">
              <a:buNone/>
            </a:pPr>
            <a:r>
              <a:rPr lang="nl-NL" altLang="nl-NL" baseline="0" dirty="0"/>
              <a:t>[1] </a:t>
            </a:r>
            <a:r>
              <a:rPr lang="nl-NL" altLang="nl-NL" baseline="0" dirty="0" err="1"/>
              <a:t>queries</a:t>
            </a:r>
            <a:r>
              <a:rPr lang="nl-NL" altLang="nl-NL" baseline="0" dirty="0"/>
              <a:t> </a:t>
            </a:r>
            <a:r>
              <a:rPr lang="nl-NL" altLang="nl-NL" baseline="0" dirty="0" err="1"/>
              <a:t>saastamoinen</a:t>
            </a:r>
            <a:endParaRPr lang="nl-NL" altLang="nl-NL" baseline="0" dirty="0"/>
          </a:p>
          <a:p>
            <a:pPr marL="0" indent="0">
              <a:buNone/>
            </a:pPr>
            <a:r>
              <a:rPr lang="nl-NL" altLang="nl-NL" baseline="0" dirty="0"/>
              <a:t>[2] Microsoft </a:t>
            </a:r>
            <a:r>
              <a:rPr lang="nl-NL" altLang="nl-NL" baseline="0" dirty="0" err="1"/>
              <a:t>tasks</a:t>
            </a:r>
            <a:r>
              <a:rPr lang="nl-NL" altLang="nl-NL" baseline="0" dirty="0"/>
              <a:t>, Google </a:t>
            </a:r>
            <a:r>
              <a:rPr lang="nl-NL" altLang="nl-NL" baseline="0" dirty="0" err="1"/>
              <a:t>tasks</a:t>
            </a:r>
            <a:r>
              <a:rPr lang="nl-NL" altLang="nl-NL" baseline="0" dirty="0"/>
              <a:t>, </a:t>
            </a:r>
            <a:r>
              <a:rPr lang="nl-NL" altLang="nl-NL" baseline="0" dirty="0" err="1"/>
              <a:t>Findwise</a:t>
            </a:r>
            <a:r>
              <a:rPr lang="nl-NL" altLang="nl-NL" baseline="0" dirty="0"/>
              <a:t>, market trends</a:t>
            </a:r>
          </a:p>
          <a:p>
            <a:pPr marL="0" indent="0">
              <a:buNone/>
            </a:pPr>
            <a:endParaRPr lang="nl-NL" altLang="nl-NL" baseline="0" dirty="0"/>
          </a:p>
          <a:p>
            <a:pPr marL="171450" indent="-171450">
              <a:buFont typeface="Arial" charset="0"/>
              <a:buChar char="•"/>
            </a:pPr>
            <a:r>
              <a:rPr lang="nl-NL" altLang="nl-NL" dirty="0"/>
              <a:t>Diverse</a:t>
            </a:r>
            <a:r>
              <a:rPr lang="nl-NL" altLang="nl-NL" baseline="0" dirty="0"/>
              <a:t> </a:t>
            </a:r>
            <a:r>
              <a:rPr lang="nl-NL" altLang="nl-NL" baseline="0" dirty="0" err="1"/>
              <a:t>needs</a:t>
            </a:r>
            <a:r>
              <a:rPr lang="nl-NL" altLang="nl-NL" baseline="0" dirty="0"/>
              <a:t> toelichten</a:t>
            </a:r>
          </a:p>
          <a:p>
            <a:pPr marL="171450" indent="-171450">
              <a:buFont typeface="Arial" charset="0"/>
              <a:buChar char="•"/>
            </a:pPr>
            <a:r>
              <a:rPr lang="nl-NL" altLang="nl-NL" baseline="0" dirty="0"/>
              <a:t>Let op – tempo moet hier kloppen</a:t>
            </a:r>
          </a:p>
          <a:p>
            <a:pPr marL="171450" indent="-171450">
              <a:buFont typeface="Arial" charset="0"/>
              <a:buChar char="•"/>
            </a:pPr>
            <a:r>
              <a:rPr lang="nl-NL" altLang="nl-NL" baseline="0" dirty="0"/>
              <a:t>Uitdaging moet duidelijk zijn – belangrijkste deel</a:t>
            </a:r>
          </a:p>
          <a:p>
            <a:pPr marL="0" indent="0">
              <a:buNone/>
            </a:pPr>
            <a:endParaRPr lang="nl-NL" altLang="nl-NL" baseline="0" dirty="0"/>
          </a:p>
        </p:txBody>
      </p:sp>
      <p:sp>
        <p:nvSpPr>
          <p:cNvPr id="4" name="Tijdelijke aanduiding voor dianummer 3"/>
          <p:cNvSpPr>
            <a:spLocks noGrp="1"/>
          </p:cNvSpPr>
          <p:nvPr>
            <p:ph type="sldNum" sz="quarter" idx="10"/>
          </p:nvPr>
        </p:nvSpPr>
        <p:spPr/>
        <p:txBody>
          <a:bodyPr/>
          <a:lstStyle/>
          <a:p>
            <a:fld id="{112C8584-0412-438D-BCA6-F574C10DA946}" type="slidenum">
              <a:rPr lang="nl-NL" smtClean="0"/>
              <a:t>5</a:t>
            </a:fld>
            <a:endParaRPr lang="nl-NL"/>
          </a:p>
        </p:txBody>
      </p:sp>
    </p:spTree>
    <p:extLst>
      <p:ext uri="{BB962C8B-B14F-4D97-AF65-F5344CB8AC3E}">
        <p14:creationId xmlns:p14="http://schemas.microsoft.com/office/powerpoint/2010/main" val="2477734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None/>
            </a:pPr>
            <a:r>
              <a:rPr lang="nl-NL" altLang="nl-NL" dirty="0"/>
              <a:t>In de praktijk kom je wat uitdagingen tegen als je gewoon alles op een hoop gooit</a:t>
            </a:r>
            <a:endParaRPr lang="nl-NL" altLang="nl-NL" baseline="0" dirty="0"/>
          </a:p>
          <a:p>
            <a:pPr marL="0" indent="0">
              <a:buNone/>
            </a:pPr>
            <a:endParaRPr lang="nl-NL" altLang="nl-NL" baseline="0" dirty="0"/>
          </a:p>
          <a:p>
            <a:pPr marL="228600" indent="-228600">
              <a:buAutoNum type="arabicPeriod"/>
            </a:pPr>
            <a:r>
              <a:rPr lang="nl-NL" altLang="nl-NL" baseline="0" dirty="0"/>
              <a:t>Werkdocumenten, memo’s</a:t>
            </a:r>
          </a:p>
          <a:p>
            <a:pPr marL="228600" indent="-228600">
              <a:buAutoNum type="arabicPeriod"/>
            </a:pPr>
            <a:r>
              <a:rPr lang="nl-NL" altLang="nl-NL" baseline="0" dirty="0"/>
              <a:t>Meer fundamenteel: raad en burger vinden andere informatie relevant. Raadslid wil een ander document bovenaan hebben dan een burger. Raadslid wil bv weten welk beleid er bestaat over afval ophalen, maar een burger wil weten wat dat voor hem betekent</a:t>
            </a:r>
          </a:p>
        </p:txBody>
      </p:sp>
      <p:sp>
        <p:nvSpPr>
          <p:cNvPr id="4" name="Tijdelijke aanduiding voor dianummer 3"/>
          <p:cNvSpPr>
            <a:spLocks noGrp="1"/>
          </p:cNvSpPr>
          <p:nvPr>
            <p:ph type="sldNum" sz="quarter" idx="10"/>
          </p:nvPr>
        </p:nvSpPr>
        <p:spPr/>
        <p:txBody>
          <a:bodyPr/>
          <a:lstStyle/>
          <a:p>
            <a:fld id="{112C8584-0412-438D-BCA6-F574C10DA946}" type="slidenum">
              <a:rPr lang="nl-NL" smtClean="0"/>
              <a:t>6</a:t>
            </a:fld>
            <a:endParaRPr lang="nl-NL"/>
          </a:p>
        </p:txBody>
      </p:sp>
    </p:spTree>
    <p:extLst>
      <p:ext uri="{BB962C8B-B14F-4D97-AF65-F5344CB8AC3E}">
        <p14:creationId xmlns:p14="http://schemas.microsoft.com/office/powerpoint/2010/main" val="3566511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None/>
            </a:pPr>
            <a:r>
              <a:rPr lang="nl-NL" altLang="nl-NL" baseline="0" dirty="0"/>
              <a:t>Je wil dus eigenlijk per doelgroep nadenken: hoe moeten de informatie ontsluiten zodat zij iets terug krijgen waar ze wat aan hebben?</a:t>
            </a:r>
          </a:p>
        </p:txBody>
      </p:sp>
      <p:sp>
        <p:nvSpPr>
          <p:cNvPr id="4" name="Tijdelijke aanduiding voor dianummer 3"/>
          <p:cNvSpPr>
            <a:spLocks noGrp="1"/>
          </p:cNvSpPr>
          <p:nvPr>
            <p:ph type="sldNum" sz="quarter" idx="10"/>
          </p:nvPr>
        </p:nvSpPr>
        <p:spPr/>
        <p:txBody>
          <a:bodyPr/>
          <a:lstStyle/>
          <a:p>
            <a:fld id="{112C8584-0412-438D-BCA6-F574C10DA946}" type="slidenum">
              <a:rPr lang="nl-NL" smtClean="0"/>
              <a:t>7</a:t>
            </a:fld>
            <a:endParaRPr lang="nl-NL"/>
          </a:p>
        </p:txBody>
      </p:sp>
    </p:spTree>
    <p:extLst>
      <p:ext uri="{BB962C8B-B14F-4D97-AF65-F5344CB8AC3E}">
        <p14:creationId xmlns:p14="http://schemas.microsoft.com/office/powerpoint/2010/main" val="798911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None/>
            </a:pPr>
            <a:r>
              <a:rPr lang="nl-NL" altLang="nl-NL" baseline="0" dirty="0"/>
              <a:t>Stiekem doen top zoekmachines zoals Google ook dit soort dingen achter de schermen. Dit is een voorbeeld van een zoekopdracht ‘Gemeente Utrecht’.</a:t>
            </a:r>
          </a:p>
          <a:p>
            <a:pPr marL="0" indent="0">
              <a:buNone/>
            </a:pPr>
            <a:endParaRPr lang="nl-NL" altLang="nl-NL" baseline="0" dirty="0"/>
          </a:p>
          <a:p>
            <a:pPr marL="0" indent="0">
              <a:buNone/>
            </a:pPr>
            <a:r>
              <a:rPr lang="nl-NL" altLang="nl-NL" baseline="0" dirty="0"/>
              <a:t>Ze hebben gemerkt dat deze zoekwoorden vaak andere dingen zoeken.</a:t>
            </a:r>
          </a:p>
          <a:p>
            <a:pPr marL="0" indent="0">
              <a:buNone/>
            </a:pPr>
            <a:r>
              <a:rPr lang="nl-NL" altLang="nl-NL" baseline="0" dirty="0"/>
              <a:t> publiekdienstverlening van de Gemeente – die mensen willen meteen navigeren naar een pagina op utrecht.nl</a:t>
            </a:r>
          </a:p>
          <a:p>
            <a:pPr marL="0" indent="0">
              <a:buNone/>
            </a:pPr>
            <a:r>
              <a:rPr lang="nl-NL" altLang="nl-NL" baseline="0" dirty="0"/>
              <a:t> sommigen zoeken naar </a:t>
            </a:r>
            <a:r>
              <a:rPr lang="nl-NL" altLang="nl-NL" baseline="0" dirty="0" err="1"/>
              <a:t>algmeene</a:t>
            </a:r>
            <a:r>
              <a:rPr lang="nl-NL" altLang="nl-NL" baseline="0" dirty="0"/>
              <a:t> informatie over de gemeente ‘</a:t>
            </a:r>
            <a:r>
              <a:rPr lang="nl-NL" altLang="nl-NL" baseline="0" dirty="0" err="1"/>
              <a:t>utrecht</a:t>
            </a:r>
            <a:r>
              <a:rPr lang="nl-NL" altLang="nl-NL" baseline="0" dirty="0"/>
              <a:t>’ – daarom hebben ze hier algemene info van </a:t>
            </a:r>
            <a:r>
              <a:rPr lang="nl-NL" altLang="nl-NL" baseline="0" dirty="0" err="1"/>
              <a:t>wikipedia</a:t>
            </a:r>
            <a:endParaRPr lang="nl-NL" altLang="nl-NL" baseline="0" dirty="0"/>
          </a:p>
          <a:p>
            <a:pPr marL="0" indent="0">
              <a:buNone/>
            </a:pPr>
            <a:r>
              <a:rPr lang="nl-NL" altLang="nl-NL" baseline="0" dirty="0"/>
              <a:t> tenslotte zijn er veel mensen die op ‘</a:t>
            </a:r>
            <a:r>
              <a:rPr lang="nl-NL" altLang="nl-NL" baseline="0" dirty="0" err="1"/>
              <a:t>utrecht</a:t>
            </a:r>
            <a:r>
              <a:rPr lang="nl-NL" altLang="nl-NL" baseline="0" dirty="0"/>
              <a:t>’ zoeken omdat ze willen opzoeken wat er te doen valt in de stad</a:t>
            </a:r>
          </a:p>
        </p:txBody>
      </p:sp>
      <p:sp>
        <p:nvSpPr>
          <p:cNvPr id="4" name="Tijdelijke aanduiding voor dianummer 3"/>
          <p:cNvSpPr>
            <a:spLocks noGrp="1"/>
          </p:cNvSpPr>
          <p:nvPr>
            <p:ph type="sldNum" sz="quarter" idx="10"/>
          </p:nvPr>
        </p:nvSpPr>
        <p:spPr/>
        <p:txBody>
          <a:bodyPr/>
          <a:lstStyle/>
          <a:p>
            <a:fld id="{112C8584-0412-438D-BCA6-F574C10DA946}" type="slidenum">
              <a:rPr lang="nl-NL" smtClean="0"/>
              <a:t>8</a:t>
            </a:fld>
            <a:endParaRPr lang="nl-NL"/>
          </a:p>
        </p:txBody>
      </p:sp>
    </p:spTree>
    <p:extLst>
      <p:ext uri="{BB962C8B-B14F-4D97-AF65-F5344CB8AC3E}">
        <p14:creationId xmlns:p14="http://schemas.microsoft.com/office/powerpoint/2010/main" val="3779743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None/>
            </a:pPr>
            <a:r>
              <a:rPr lang="nl-NL" altLang="nl-NL" baseline="0" dirty="0"/>
              <a:t>De vraag blijft: waarom doen we niet wat google doet? 3 van de redenen hoe online zoeken anders is dan in een organisatie</a:t>
            </a:r>
          </a:p>
          <a:p>
            <a:pPr marL="0" indent="0">
              <a:buNone/>
            </a:pPr>
            <a:endParaRPr lang="nl-NL" altLang="nl-NL" baseline="0" dirty="0"/>
          </a:p>
          <a:p>
            <a:pPr marL="0" indent="0">
              <a:buNone/>
            </a:pPr>
            <a:r>
              <a:rPr lang="nl-NL" altLang="nl-NL" baseline="0" dirty="0"/>
              <a:t>Websites ontworpen om vindbaar te zijn. Veel websites investeren tijd en geld om hun website hoger op zoekmachines terug te laten komen. Ze voegen bv sleutelwoorden toe waarop veel gezocht wordt. Dat heet search engine </a:t>
            </a:r>
            <a:r>
              <a:rPr lang="nl-NL" altLang="nl-NL" baseline="0" dirty="0" err="1"/>
              <a:t>optimisation</a:t>
            </a:r>
            <a:r>
              <a:rPr lang="nl-NL" altLang="nl-NL" baseline="0" dirty="0"/>
              <a:t>. Als beleidsmedewerker maak je niet je document zodat het later terug gevonden wordt. Je maakt het voor een ander doel, en daarom is het niet logisch voor jou om daar goede meta-data toe te voegen</a:t>
            </a:r>
          </a:p>
          <a:p>
            <a:pPr marL="0" indent="0">
              <a:buNone/>
            </a:pPr>
            <a:endParaRPr lang="nl-NL" altLang="nl-NL" baseline="0" dirty="0"/>
          </a:p>
          <a:p>
            <a:pPr marL="0" indent="0">
              <a:buNone/>
            </a:pPr>
            <a:r>
              <a:rPr lang="nl-NL" altLang="nl-NL" baseline="0" dirty="0"/>
              <a:t>Veel werknemers in een organisatie zijn specialisten op een domein. De dingen die een specialist nodig heeft zijn heel anders dan wat de meeste mensen online zoeken</a:t>
            </a:r>
          </a:p>
        </p:txBody>
      </p:sp>
      <p:sp>
        <p:nvSpPr>
          <p:cNvPr id="4" name="Tijdelijke aanduiding voor dianummer 3"/>
          <p:cNvSpPr>
            <a:spLocks noGrp="1"/>
          </p:cNvSpPr>
          <p:nvPr>
            <p:ph type="sldNum" sz="quarter" idx="10"/>
          </p:nvPr>
        </p:nvSpPr>
        <p:spPr/>
        <p:txBody>
          <a:bodyPr/>
          <a:lstStyle/>
          <a:p>
            <a:fld id="{112C8584-0412-438D-BCA6-F574C10DA946}" type="slidenum">
              <a:rPr lang="nl-NL" smtClean="0"/>
              <a:t>9</a:t>
            </a:fld>
            <a:endParaRPr lang="nl-NL"/>
          </a:p>
        </p:txBody>
      </p:sp>
    </p:spTree>
    <p:extLst>
      <p:ext uri="{BB962C8B-B14F-4D97-AF65-F5344CB8AC3E}">
        <p14:creationId xmlns:p14="http://schemas.microsoft.com/office/powerpoint/2010/main" val="5006255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28003" name="Rectangle 3"/>
          <p:cNvSpPr>
            <a:spLocks noGrp="1" noChangeArrowheads="1"/>
          </p:cNvSpPr>
          <p:nvPr>
            <p:ph type="dt" sz="half" idx="2"/>
          </p:nvPr>
        </p:nvSpPr>
        <p:spPr/>
        <p:txBody>
          <a:bodyPr/>
          <a:lstStyle>
            <a:lvl1pPr>
              <a:defRPr/>
            </a:lvl1pPr>
          </a:lstStyle>
          <a:p>
            <a:endParaRPr lang="nl-NL" altLang="nl-NL"/>
          </a:p>
        </p:txBody>
      </p:sp>
      <p:sp>
        <p:nvSpPr>
          <p:cNvPr id="128005" name="Rectangle 5"/>
          <p:cNvSpPr>
            <a:spLocks noChangeArrowheads="1"/>
          </p:cNvSpPr>
          <p:nvPr/>
        </p:nvSpPr>
        <p:spPr bwMode="auto">
          <a:xfrm flipH="1">
            <a:off x="107950" y="1844675"/>
            <a:ext cx="179388" cy="363855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pic>
        <p:nvPicPr>
          <p:cNvPr id="128006" name="Picture 6" descr="logo-G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5780088"/>
            <a:ext cx="1081087" cy="601662"/>
          </a:xfrm>
          <a:prstGeom prst="rect">
            <a:avLst/>
          </a:prstGeom>
          <a:noFill/>
          <a:extLst>
            <a:ext uri="{909E8E84-426E-40DD-AFC4-6F175D3DCCD1}">
              <a14:hiddenFill xmlns:a14="http://schemas.microsoft.com/office/drawing/2010/main">
                <a:solidFill>
                  <a:srgbClr val="FFFFFF"/>
                </a:solidFill>
              </a14:hiddenFill>
            </a:ext>
          </a:extLst>
        </p:spPr>
      </p:pic>
      <p:sp>
        <p:nvSpPr>
          <p:cNvPr id="128007" name="Rectangle 7"/>
          <p:cNvSpPr>
            <a:spLocks noGrp="1" noChangeArrowheads="1"/>
          </p:cNvSpPr>
          <p:nvPr>
            <p:ph type="ctrTitle"/>
          </p:nvPr>
        </p:nvSpPr>
        <p:spPr>
          <a:xfrm>
            <a:off x="323850" y="188913"/>
            <a:ext cx="7772400" cy="1470025"/>
          </a:xfrm>
        </p:spPr>
        <p:txBody>
          <a:bodyPr/>
          <a:lstStyle>
            <a:lvl1pPr>
              <a:defRPr/>
            </a:lvl1pPr>
          </a:lstStyle>
          <a:p>
            <a:pPr lvl="0"/>
            <a:r>
              <a:rPr lang="nl-NL" altLang="nl-NL" noProof="0"/>
              <a:t>Klik om de stijl te bewerken</a:t>
            </a:r>
          </a:p>
        </p:txBody>
      </p:sp>
      <p:pic>
        <p:nvPicPr>
          <p:cNvPr id="128009" name="Picture 9" descr="logo-G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5780088"/>
            <a:ext cx="1081087" cy="601662"/>
          </a:xfrm>
          <a:prstGeom prst="rect">
            <a:avLst/>
          </a:prstGeom>
          <a:noFill/>
          <a:extLst>
            <a:ext uri="{909E8E84-426E-40DD-AFC4-6F175D3DCCD1}">
              <a14:hiddenFill xmlns:a14="http://schemas.microsoft.com/office/drawing/2010/main">
                <a:solidFill>
                  <a:srgbClr val="FFFFFF"/>
                </a:solidFill>
              </a14:hiddenFill>
            </a:ext>
          </a:extLst>
        </p:spPr>
      </p:pic>
      <p:sp>
        <p:nvSpPr>
          <p:cNvPr id="128010" name="Rectangle 10"/>
          <p:cNvSpPr>
            <a:spLocks noChangeArrowheads="1"/>
          </p:cNvSpPr>
          <p:nvPr/>
        </p:nvSpPr>
        <p:spPr bwMode="auto">
          <a:xfrm flipH="1">
            <a:off x="107950" y="1844675"/>
            <a:ext cx="179388" cy="3671888"/>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28013" name="Text Box 13"/>
          <p:cNvSpPr txBox="1">
            <a:spLocks noChangeArrowheads="1"/>
          </p:cNvSpPr>
          <p:nvPr/>
        </p:nvSpPr>
        <p:spPr bwMode="auto">
          <a:xfrm>
            <a:off x="7235825" y="6092825"/>
            <a:ext cx="1223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nl-NL" altLang="nl-NL" sz="1400">
                <a:solidFill>
                  <a:srgbClr val="CC0000"/>
                </a:solidFill>
              </a:rPr>
              <a:t>Utrecht.nl</a:t>
            </a:r>
          </a:p>
        </p:txBody>
      </p:sp>
      <p:sp>
        <p:nvSpPr>
          <p:cNvPr id="128018" name="Rectangle 18"/>
          <p:cNvSpPr>
            <a:spLocks noGrp="1" noChangeArrowheads="1"/>
          </p:cNvSpPr>
          <p:nvPr>
            <p:ph type="sldNum" sz="quarter" idx="4"/>
          </p:nvPr>
        </p:nvSpPr>
        <p:spPr/>
        <p:txBody>
          <a:bodyPr/>
          <a:lstStyle>
            <a:lvl1pPr>
              <a:defRPr/>
            </a:lvl1pPr>
          </a:lstStyle>
          <a:p>
            <a:fld id="{8670274A-8598-4844-ACF1-120A1D03FFBF}" type="slidenum">
              <a:rPr lang="nl-NL" altLang="nl-NL"/>
              <a:pPr/>
              <a:t>‹#›</a:t>
            </a:fld>
            <a:endParaRPr lang="nl-NL" altLang="nl-NL"/>
          </a:p>
        </p:txBody>
      </p:sp>
      <p:sp>
        <p:nvSpPr>
          <p:cNvPr id="128002" name="Rectangle 2"/>
          <p:cNvSpPr>
            <a:spLocks noGrp="1" noChangeArrowheads="1"/>
          </p:cNvSpPr>
          <p:nvPr>
            <p:ph type="subTitle" idx="1"/>
          </p:nvPr>
        </p:nvSpPr>
        <p:spPr>
          <a:xfrm>
            <a:off x="4787900" y="3716338"/>
            <a:ext cx="2879725" cy="1103312"/>
          </a:xfrm>
        </p:spPr>
        <p:txBody>
          <a:bodyPr/>
          <a:lstStyle>
            <a:lvl1pPr marL="0" indent="0">
              <a:buFontTx/>
              <a:buNone/>
              <a:defRPr>
                <a:solidFill>
                  <a:schemeClr val="bg1"/>
                </a:solidFill>
              </a:defRPr>
            </a:lvl1pPr>
          </a:lstStyle>
          <a:p>
            <a:pPr lvl="0"/>
            <a:r>
              <a:rPr lang="nl-NL" altLang="nl-NL" noProof="0"/>
              <a:t>Klik om de ondertitelstijl van het model te bewerken</a:t>
            </a:r>
          </a:p>
        </p:txBody>
      </p:sp>
      <p:pic>
        <p:nvPicPr>
          <p:cNvPr id="128019" name="Picture 19" descr="m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844675"/>
            <a:ext cx="8496300" cy="3667125"/>
          </a:xfrm>
          <a:prstGeom prst="rect">
            <a:avLst/>
          </a:prstGeom>
          <a:noFill/>
          <a:extLst>
            <a:ext uri="{909E8E84-426E-40DD-AFC4-6F175D3DCCD1}">
              <a14:hiddenFill xmlns:a14="http://schemas.microsoft.com/office/drawing/2010/main">
                <a:solidFill>
                  <a:srgbClr val="FFFFFF"/>
                </a:solidFill>
              </a14:hiddenFill>
            </a:ext>
          </a:extLst>
        </p:spPr>
      </p:pic>
      <p:sp>
        <p:nvSpPr>
          <p:cNvPr id="128021" name="Rectangle 21"/>
          <p:cNvSpPr>
            <a:spLocks noChangeArrowheads="1"/>
          </p:cNvSpPr>
          <p:nvPr/>
        </p:nvSpPr>
        <p:spPr bwMode="auto">
          <a:xfrm>
            <a:off x="4787900" y="3716338"/>
            <a:ext cx="2879725" cy="110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000">
                <a:solidFill>
                  <a:schemeClr val="bg1"/>
                </a:solidFill>
                <a:latin typeface="Lucida Sans" pitchFamily="34" charset="0"/>
              </a:defRPr>
            </a:lvl1pPr>
            <a:lvl2pPr algn="ctr">
              <a:spcBef>
                <a:spcPct val="20000"/>
              </a:spcBef>
              <a:defRPr>
                <a:solidFill>
                  <a:schemeClr val="tx1"/>
                </a:solidFill>
                <a:latin typeface="Lucida Sans" pitchFamily="34" charset="0"/>
              </a:defRPr>
            </a:lvl2pPr>
            <a:lvl3pPr algn="ctr">
              <a:spcBef>
                <a:spcPct val="20000"/>
              </a:spcBef>
              <a:defRPr sz="1600">
                <a:solidFill>
                  <a:schemeClr val="tx1"/>
                </a:solidFill>
                <a:latin typeface="Lucida Sans" pitchFamily="34" charset="0"/>
              </a:defRPr>
            </a:lvl3pPr>
            <a:lvl4pPr algn="ctr">
              <a:spcBef>
                <a:spcPct val="20000"/>
              </a:spcBef>
              <a:defRPr sz="1600">
                <a:solidFill>
                  <a:schemeClr val="tx1"/>
                </a:solidFill>
                <a:latin typeface="Lucida Sans" pitchFamily="34" charset="0"/>
              </a:defRPr>
            </a:lvl4pPr>
            <a:lvl5pPr algn="ctr">
              <a:spcBef>
                <a:spcPct val="20000"/>
              </a:spcBef>
              <a:defRPr sz="1600">
                <a:solidFill>
                  <a:schemeClr val="tx1"/>
                </a:solidFill>
                <a:latin typeface="Lucida Sans" pitchFamily="34" charset="0"/>
              </a:defRPr>
            </a:lvl5pPr>
            <a:lvl6pPr algn="ctr" fontAlgn="base">
              <a:spcBef>
                <a:spcPct val="20000"/>
              </a:spcBef>
              <a:spcAft>
                <a:spcPct val="0"/>
              </a:spcAft>
              <a:defRPr sz="1600">
                <a:solidFill>
                  <a:schemeClr val="tx1"/>
                </a:solidFill>
                <a:latin typeface="Lucida Sans" pitchFamily="34" charset="0"/>
              </a:defRPr>
            </a:lvl6pPr>
            <a:lvl7pPr algn="ctr" fontAlgn="base">
              <a:spcBef>
                <a:spcPct val="20000"/>
              </a:spcBef>
              <a:spcAft>
                <a:spcPct val="0"/>
              </a:spcAft>
              <a:defRPr sz="1600">
                <a:solidFill>
                  <a:schemeClr val="tx1"/>
                </a:solidFill>
                <a:latin typeface="Lucida Sans" pitchFamily="34" charset="0"/>
              </a:defRPr>
            </a:lvl7pPr>
            <a:lvl8pPr algn="ctr" fontAlgn="base">
              <a:spcBef>
                <a:spcPct val="20000"/>
              </a:spcBef>
              <a:spcAft>
                <a:spcPct val="0"/>
              </a:spcAft>
              <a:defRPr sz="1600">
                <a:solidFill>
                  <a:schemeClr val="tx1"/>
                </a:solidFill>
                <a:latin typeface="Lucida Sans" pitchFamily="34" charset="0"/>
              </a:defRPr>
            </a:lvl8pPr>
            <a:lvl9pPr algn="ctr" fontAlgn="base">
              <a:spcBef>
                <a:spcPct val="20000"/>
              </a:spcBef>
              <a:spcAft>
                <a:spcPct val="0"/>
              </a:spcAft>
              <a:defRPr sz="1600">
                <a:solidFill>
                  <a:schemeClr val="tx1"/>
                </a:solidFill>
                <a:latin typeface="Lucida Sans" pitchFamily="34" charset="0"/>
              </a:defRPr>
            </a:lvl9pPr>
          </a:lstStyle>
          <a:p>
            <a:r>
              <a:rPr lang="nl-NL" altLang="nl-NL" dirty="0"/>
              <a:t>Hier komt tekst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a:xfrm rot="16200000">
            <a:off x="2519771" y="-639451"/>
            <a:ext cx="4104458" cy="8208912"/>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datum 3"/>
          <p:cNvSpPr>
            <a:spLocks noGrp="1"/>
          </p:cNvSpPr>
          <p:nvPr>
            <p:ph type="dt" sz="half" idx="10"/>
          </p:nvPr>
        </p:nvSpPr>
        <p:spPr/>
        <p:txBody>
          <a:bodyPr/>
          <a:lstStyle>
            <a:lvl1pPr>
              <a:defRPr/>
            </a:lvl1pPr>
          </a:lstStyle>
          <a:p>
            <a:endParaRPr lang="nl-NL" altLang="nl-NL"/>
          </a:p>
        </p:txBody>
      </p:sp>
      <p:sp>
        <p:nvSpPr>
          <p:cNvPr id="5" name="Tijdelijke aanduiding voor dianummer 4"/>
          <p:cNvSpPr>
            <a:spLocks noGrp="1"/>
          </p:cNvSpPr>
          <p:nvPr>
            <p:ph type="sldNum" sz="quarter" idx="11"/>
          </p:nvPr>
        </p:nvSpPr>
        <p:spPr/>
        <p:txBody>
          <a:bodyPr/>
          <a:lstStyle>
            <a:lvl1pPr>
              <a:defRPr/>
            </a:lvl1pPr>
          </a:lstStyle>
          <a:p>
            <a:fld id="{1437AE9C-878B-4482-8207-CFD15A61E501}" type="slidenum">
              <a:rPr lang="nl-NL" altLang="nl-NL"/>
              <a:pPr/>
              <a:t>‹#›</a:t>
            </a:fld>
            <a:endParaRPr lang="nl-NL" altLang="nl-NL"/>
          </a:p>
        </p:txBody>
      </p:sp>
    </p:spTree>
    <p:extLst>
      <p:ext uri="{BB962C8B-B14F-4D97-AF65-F5344CB8AC3E}">
        <p14:creationId xmlns:p14="http://schemas.microsoft.com/office/powerpoint/2010/main" val="4106708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NL" dirty="0"/>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lvl1pPr>
              <a:defRPr/>
            </a:lvl1pPr>
          </a:lstStyle>
          <a:p>
            <a:endParaRPr lang="nl-NL" altLang="nl-NL"/>
          </a:p>
        </p:txBody>
      </p:sp>
      <p:sp>
        <p:nvSpPr>
          <p:cNvPr id="5" name="Tijdelijke aanduiding voor dianummer 4"/>
          <p:cNvSpPr>
            <a:spLocks noGrp="1"/>
          </p:cNvSpPr>
          <p:nvPr>
            <p:ph type="sldNum" sz="quarter" idx="11"/>
          </p:nvPr>
        </p:nvSpPr>
        <p:spPr/>
        <p:txBody>
          <a:bodyPr/>
          <a:lstStyle>
            <a:lvl1pPr>
              <a:defRPr/>
            </a:lvl1pPr>
          </a:lstStyle>
          <a:p>
            <a:fld id="{49552772-56C6-4674-B746-8638F16784C1}" type="slidenum">
              <a:rPr lang="nl-NL" altLang="nl-NL"/>
              <a:pPr/>
              <a:t>‹#›</a:t>
            </a:fld>
            <a:endParaRPr lang="nl-NL" altLang="nl-NL"/>
          </a:p>
        </p:txBody>
      </p:sp>
    </p:spTree>
    <p:extLst>
      <p:ext uri="{BB962C8B-B14F-4D97-AF65-F5344CB8AC3E}">
        <p14:creationId xmlns:p14="http://schemas.microsoft.com/office/powerpoint/2010/main" val="988072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60040" y="4077072"/>
            <a:ext cx="7772400" cy="1362075"/>
          </a:xfrm>
        </p:spPr>
        <p:txBody>
          <a:bodyPr anchor="t"/>
          <a:lstStyle>
            <a:lvl1pPr algn="l" rtl="0" eaLnBrk="1" fontAlgn="base" hangingPunct="1">
              <a:spcBef>
                <a:spcPct val="0"/>
              </a:spcBef>
              <a:spcAft>
                <a:spcPct val="0"/>
              </a:spcAft>
              <a:defRPr lang="nl-NL" sz="2000" dirty="0">
                <a:solidFill>
                  <a:srgbClr val="CC0000"/>
                </a:solidFill>
                <a:latin typeface="+mj-lt"/>
                <a:ea typeface="+mj-ea"/>
                <a:cs typeface="+mj-cs"/>
              </a:defRPr>
            </a:lvl1pPr>
          </a:lstStyle>
          <a:p>
            <a:r>
              <a:rPr lang="nl-NL"/>
              <a:t>Klik om de stijl te bewerken</a:t>
            </a:r>
            <a:endParaRPr lang="nl-NL" dirty="0"/>
          </a:p>
        </p:txBody>
      </p:sp>
      <p:sp>
        <p:nvSpPr>
          <p:cNvPr id="3" name="Tijdelijke aanduiding voor tekst 2"/>
          <p:cNvSpPr>
            <a:spLocks noGrp="1"/>
          </p:cNvSpPr>
          <p:nvPr>
            <p:ph type="body" idx="1"/>
          </p:nvPr>
        </p:nvSpPr>
        <p:spPr>
          <a:xfrm>
            <a:off x="760040" y="2504877"/>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lvl1pPr>
              <a:defRPr/>
            </a:lvl1pPr>
          </a:lstStyle>
          <a:p>
            <a:endParaRPr lang="nl-NL" altLang="nl-NL"/>
          </a:p>
        </p:txBody>
      </p:sp>
      <p:sp>
        <p:nvSpPr>
          <p:cNvPr id="5" name="Tijdelijke aanduiding voor dianummer 4"/>
          <p:cNvSpPr>
            <a:spLocks noGrp="1"/>
          </p:cNvSpPr>
          <p:nvPr>
            <p:ph type="sldNum" sz="quarter" idx="11"/>
          </p:nvPr>
        </p:nvSpPr>
        <p:spPr/>
        <p:txBody>
          <a:bodyPr/>
          <a:lstStyle>
            <a:lvl1pPr>
              <a:defRPr/>
            </a:lvl1pPr>
          </a:lstStyle>
          <a:p>
            <a:fld id="{5C1F3D0C-02B8-48E6-ABA7-E9E552D7B535}" type="slidenum">
              <a:rPr lang="nl-NL" altLang="nl-NL"/>
              <a:pPr/>
              <a:t>‹#›</a:t>
            </a:fld>
            <a:endParaRPr lang="nl-NL" altLang="nl-NL"/>
          </a:p>
        </p:txBody>
      </p:sp>
    </p:spTree>
    <p:extLst>
      <p:ext uri="{BB962C8B-B14F-4D97-AF65-F5344CB8AC3E}">
        <p14:creationId xmlns:p14="http://schemas.microsoft.com/office/powerpoint/2010/main" val="1860894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484313"/>
            <a:ext cx="4038600" cy="39608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484313"/>
            <a:ext cx="4038600" cy="39608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lvl1pPr>
              <a:defRPr/>
            </a:lvl1pPr>
          </a:lstStyle>
          <a:p>
            <a:endParaRPr lang="nl-NL" altLang="nl-NL"/>
          </a:p>
        </p:txBody>
      </p:sp>
      <p:sp>
        <p:nvSpPr>
          <p:cNvPr id="6" name="Tijdelijke aanduiding voor dianummer 5"/>
          <p:cNvSpPr>
            <a:spLocks noGrp="1"/>
          </p:cNvSpPr>
          <p:nvPr>
            <p:ph type="sldNum" sz="quarter" idx="11"/>
          </p:nvPr>
        </p:nvSpPr>
        <p:spPr/>
        <p:txBody>
          <a:bodyPr/>
          <a:lstStyle>
            <a:lvl1pPr>
              <a:defRPr/>
            </a:lvl1pPr>
          </a:lstStyle>
          <a:p>
            <a:fld id="{A39F33BA-3328-4A9C-8228-9C0B50A6B93F}" type="slidenum">
              <a:rPr lang="nl-NL" altLang="nl-NL"/>
              <a:pPr/>
              <a:t>‹#›</a:t>
            </a:fld>
            <a:endParaRPr lang="nl-NL" altLang="nl-NL"/>
          </a:p>
        </p:txBody>
      </p:sp>
    </p:spTree>
    <p:extLst>
      <p:ext uri="{BB962C8B-B14F-4D97-AF65-F5344CB8AC3E}">
        <p14:creationId xmlns:p14="http://schemas.microsoft.com/office/powerpoint/2010/main" val="297173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066130"/>
          </a:xfrm>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412776"/>
            <a:ext cx="4040188"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558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tekst 4"/>
          <p:cNvSpPr>
            <a:spLocks noGrp="1"/>
          </p:cNvSpPr>
          <p:nvPr>
            <p:ph type="body" sz="quarter" idx="3"/>
          </p:nvPr>
        </p:nvSpPr>
        <p:spPr>
          <a:xfrm>
            <a:off x="4645025" y="1412776"/>
            <a:ext cx="4041775"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558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lvl1pPr>
              <a:defRPr/>
            </a:lvl1pPr>
          </a:lstStyle>
          <a:p>
            <a:endParaRPr lang="nl-NL" altLang="nl-NL"/>
          </a:p>
        </p:txBody>
      </p:sp>
      <p:sp>
        <p:nvSpPr>
          <p:cNvPr id="8" name="Tijdelijke aanduiding voor dianummer 7"/>
          <p:cNvSpPr>
            <a:spLocks noGrp="1"/>
          </p:cNvSpPr>
          <p:nvPr>
            <p:ph type="sldNum" sz="quarter" idx="11"/>
          </p:nvPr>
        </p:nvSpPr>
        <p:spPr/>
        <p:txBody>
          <a:bodyPr/>
          <a:lstStyle>
            <a:lvl1pPr>
              <a:defRPr/>
            </a:lvl1pPr>
          </a:lstStyle>
          <a:p>
            <a:fld id="{89C9C131-05D6-43C2-8C29-DA701E86A11B}" type="slidenum">
              <a:rPr lang="nl-NL" altLang="nl-NL"/>
              <a:pPr/>
              <a:t>‹#›</a:t>
            </a:fld>
            <a:endParaRPr lang="nl-NL" altLang="nl-NL"/>
          </a:p>
        </p:txBody>
      </p:sp>
    </p:spTree>
    <p:extLst>
      <p:ext uri="{BB962C8B-B14F-4D97-AF65-F5344CB8AC3E}">
        <p14:creationId xmlns:p14="http://schemas.microsoft.com/office/powerpoint/2010/main" val="2635754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lvl1pPr>
              <a:defRPr/>
            </a:lvl1pPr>
          </a:lstStyle>
          <a:p>
            <a:endParaRPr lang="nl-NL" altLang="nl-NL"/>
          </a:p>
        </p:txBody>
      </p:sp>
      <p:sp>
        <p:nvSpPr>
          <p:cNvPr id="4" name="Tijdelijke aanduiding voor dianummer 3"/>
          <p:cNvSpPr>
            <a:spLocks noGrp="1"/>
          </p:cNvSpPr>
          <p:nvPr>
            <p:ph type="sldNum" sz="quarter" idx="11"/>
          </p:nvPr>
        </p:nvSpPr>
        <p:spPr/>
        <p:txBody>
          <a:bodyPr/>
          <a:lstStyle>
            <a:lvl1pPr>
              <a:defRPr/>
            </a:lvl1pPr>
          </a:lstStyle>
          <a:p>
            <a:fld id="{2EBA1AC1-C362-4962-AC99-F2F5C51FE35F}" type="slidenum">
              <a:rPr lang="nl-NL" altLang="nl-NL"/>
              <a:pPr/>
              <a:t>‹#›</a:t>
            </a:fld>
            <a:endParaRPr lang="nl-NL" altLang="nl-NL"/>
          </a:p>
        </p:txBody>
      </p:sp>
    </p:spTree>
    <p:extLst>
      <p:ext uri="{BB962C8B-B14F-4D97-AF65-F5344CB8AC3E}">
        <p14:creationId xmlns:p14="http://schemas.microsoft.com/office/powerpoint/2010/main" val="1706559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lvl1pPr>
              <a:defRPr/>
            </a:lvl1pPr>
          </a:lstStyle>
          <a:p>
            <a:endParaRPr lang="nl-NL" altLang="nl-NL"/>
          </a:p>
        </p:txBody>
      </p:sp>
      <p:sp>
        <p:nvSpPr>
          <p:cNvPr id="3" name="Tijdelijke aanduiding voor dianummer 2"/>
          <p:cNvSpPr>
            <a:spLocks noGrp="1"/>
          </p:cNvSpPr>
          <p:nvPr>
            <p:ph type="sldNum" sz="quarter" idx="11"/>
          </p:nvPr>
        </p:nvSpPr>
        <p:spPr/>
        <p:txBody>
          <a:bodyPr/>
          <a:lstStyle>
            <a:lvl1pPr>
              <a:defRPr/>
            </a:lvl1pPr>
          </a:lstStyle>
          <a:p>
            <a:fld id="{172194C5-6A22-4A0F-A456-BC7D1C1D94F4}" type="slidenum">
              <a:rPr lang="nl-NL" altLang="nl-NL"/>
              <a:pPr/>
              <a:t>‹#›</a:t>
            </a:fld>
            <a:endParaRPr lang="nl-NL" altLang="nl-NL"/>
          </a:p>
        </p:txBody>
      </p:sp>
    </p:spTree>
    <p:extLst>
      <p:ext uri="{BB962C8B-B14F-4D97-AF65-F5344CB8AC3E}">
        <p14:creationId xmlns:p14="http://schemas.microsoft.com/office/powerpoint/2010/main" val="1140766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1"/>
            <a:ext cx="5111750" cy="546020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1"/>
            <a:ext cx="3008313" cy="4298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lvl1pPr>
              <a:defRPr/>
            </a:lvl1pPr>
          </a:lstStyle>
          <a:p>
            <a:endParaRPr lang="nl-NL" altLang="nl-NL"/>
          </a:p>
        </p:txBody>
      </p:sp>
      <p:sp>
        <p:nvSpPr>
          <p:cNvPr id="6" name="Tijdelijke aanduiding voor dianummer 5"/>
          <p:cNvSpPr>
            <a:spLocks noGrp="1"/>
          </p:cNvSpPr>
          <p:nvPr>
            <p:ph type="sldNum" sz="quarter" idx="11"/>
          </p:nvPr>
        </p:nvSpPr>
        <p:spPr/>
        <p:txBody>
          <a:bodyPr/>
          <a:lstStyle>
            <a:lvl1pPr>
              <a:defRPr/>
            </a:lvl1pPr>
          </a:lstStyle>
          <a:p>
            <a:fld id="{87C67113-8AAF-427C-AD78-CB850F075453}" type="slidenum">
              <a:rPr lang="nl-NL" altLang="nl-NL"/>
              <a:pPr/>
              <a:t>‹#›</a:t>
            </a:fld>
            <a:endParaRPr lang="nl-NL" altLang="nl-NL"/>
          </a:p>
        </p:txBody>
      </p:sp>
    </p:spTree>
    <p:extLst>
      <p:ext uri="{BB962C8B-B14F-4D97-AF65-F5344CB8AC3E}">
        <p14:creationId xmlns:p14="http://schemas.microsoft.com/office/powerpoint/2010/main" val="952522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a:t>Klik om de stijl te bewerken</a:t>
            </a:r>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lvl1pPr>
              <a:defRPr/>
            </a:lvl1pPr>
          </a:lstStyle>
          <a:p>
            <a:endParaRPr lang="nl-NL" altLang="nl-NL"/>
          </a:p>
        </p:txBody>
      </p:sp>
      <p:sp>
        <p:nvSpPr>
          <p:cNvPr id="6" name="Tijdelijke aanduiding voor dianummer 5"/>
          <p:cNvSpPr>
            <a:spLocks noGrp="1"/>
          </p:cNvSpPr>
          <p:nvPr>
            <p:ph type="sldNum" sz="quarter" idx="11"/>
          </p:nvPr>
        </p:nvSpPr>
        <p:spPr/>
        <p:txBody>
          <a:bodyPr/>
          <a:lstStyle>
            <a:lvl1pPr>
              <a:defRPr/>
            </a:lvl1pPr>
          </a:lstStyle>
          <a:p>
            <a:fld id="{EBDB9AF3-F608-4FE8-9BCF-ECA9E1945325}" type="slidenum">
              <a:rPr lang="nl-NL" altLang="nl-NL"/>
              <a:pPr/>
              <a:t>‹#›</a:t>
            </a:fld>
            <a:endParaRPr lang="nl-NL" altLang="nl-NL"/>
          </a:p>
        </p:txBody>
      </p:sp>
    </p:spTree>
    <p:extLst>
      <p:ext uri="{BB962C8B-B14F-4D97-AF65-F5344CB8AC3E}">
        <p14:creationId xmlns:p14="http://schemas.microsoft.com/office/powerpoint/2010/main" val="1753790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bwMode="auto">
          <a:xfrm>
            <a:off x="457200" y="1484313"/>
            <a:ext cx="8229600" cy="396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NL" altLang="nl-NL"/>
              <a:t>Klik om de opmaakprofielen van de modeltekst te bewerken</a:t>
            </a:r>
          </a:p>
          <a:p>
            <a:pPr lvl="1"/>
            <a:r>
              <a:rPr lang="nl-NL" altLang="nl-NL"/>
              <a:t>Tweede niveau</a:t>
            </a:r>
          </a:p>
          <a:p>
            <a:pPr lvl="2"/>
            <a:r>
              <a:rPr lang="nl-NL" altLang="nl-NL"/>
              <a:t>Derde niveau</a:t>
            </a:r>
          </a:p>
          <a:p>
            <a:pPr lvl="3"/>
            <a:r>
              <a:rPr lang="nl-NL" altLang="nl-NL"/>
              <a:t>Vierde niveau</a:t>
            </a:r>
          </a:p>
          <a:p>
            <a:pPr lvl="4"/>
            <a:r>
              <a:rPr lang="nl-NL" altLang="nl-NL"/>
              <a:t>Vijfde niveau</a:t>
            </a:r>
          </a:p>
        </p:txBody>
      </p:sp>
      <p:sp>
        <p:nvSpPr>
          <p:cNvPr id="5124" name="Rectangle 4"/>
          <p:cNvSpPr>
            <a:spLocks noGrp="1" noChangeArrowheads="1"/>
          </p:cNvSpPr>
          <p:nvPr>
            <p:ph type="dt" sz="half" idx="2"/>
          </p:nvPr>
        </p:nvSpPr>
        <p:spPr bwMode="auto">
          <a:xfrm>
            <a:off x="395288" y="6524625"/>
            <a:ext cx="2133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800">
                <a:solidFill>
                  <a:schemeClr val="tx1"/>
                </a:solidFill>
              </a:defRPr>
            </a:lvl1pPr>
          </a:lstStyle>
          <a:p>
            <a:endParaRPr lang="nl-NL" altLang="nl-NL"/>
          </a:p>
        </p:txBody>
      </p:sp>
      <p:sp>
        <p:nvSpPr>
          <p:cNvPr id="5126" name="Rectangle 6"/>
          <p:cNvSpPr>
            <a:spLocks noGrp="1" noChangeArrowheads="1"/>
          </p:cNvSpPr>
          <p:nvPr>
            <p:ph type="sldNum" sz="quarter" idx="4"/>
          </p:nvPr>
        </p:nvSpPr>
        <p:spPr bwMode="auto">
          <a:xfrm>
            <a:off x="6831013"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tx1"/>
                </a:solidFill>
              </a:defRPr>
            </a:lvl1pPr>
          </a:lstStyle>
          <a:p>
            <a:fld id="{6E044037-A268-46E7-AC0D-F586AF403B07}" type="slidenum">
              <a:rPr lang="nl-NL" altLang="nl-NL"/>
              <a:pPr/>
              <a:t>‹#›</a:t>
            </a:fld>
            <a:endParaRPr lang="nl-NL" altLang="nl-NL"/>
          </a:p>
        </p:txBody>
      </p:sp>
      <p:sp>
        <p:nvSpPr>
          <p:cNvPr id="5131" name="Rectangle 11"/>
          <p:cNvSpPr>
            <a:spLocks noChangeArrowheads="1"/>
          </p:cNvSpPr>
          <p:nvPr/>
        </p:nvSpPr>
        <p:spPr bwMode="auto">
          <a:xfrm flipH="1">
            <a:off x="107950" y="1844675"/>
            <a:ext cx="179388" cy="363855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pic>
        <p:nvPicPr>
          <p:cNvPr id="5132" name="Picture 12" descr="logo-GU"/>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5780088"/>
            <a:ext cx="1081087" cy="601662"/>
          </a:xfrm>
          <a:prstGeom prst="rect">
            <a:avLst/>
          </a:prstGeom>
          <a:noFill/>
          <a:extLst>
            <a:ext uri="{909E8E84-426E-40DD-AFC4-6F175D3DCCD1}">
              <a14:hiddenFill xmlns:a14="http://schemas.microsoft.com/office/drawing/2010/main">
                <a:solidFill>
                  <a:srgbClr val="FFFFFF"/>
                </a:solidFill>
              </a14:hiddenFill>
            </a:ext>
          </a:extLst>
        </p:spPr>
      </p:pic>
      <p:sp>
        <p:nvSpPr>
          <p:cNvPr id="5134" name="Rectangle 14"/>
          <p:cNvSpPr>
            <a:spLocks noGrp="1" noChangeArrowheads="1"/>
          </p:cNvSpPr>
          <p:nvPr>
            <p:ph type="title"/>
          </p:nvPr>
        </p:nvSpPr>
        <p:spPr bwMode="auto">
          <a:xfrm>
            <a:off x="468313" y="333375"/>
            <a:ext cx="8229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nl-NL" altLang="nl-NL"/>
              <a:t>Klik om het opmaakprofiel te bewerken</a:t>
            </a:r>
          </a:p>
        </p:txBody>
      </p:sp>
      <p:sp>
        <p:nvSpPr>
          <p:cNvPr id="5135" name="Text Box 15"/>
          <p:cNvSpPr txBox="1">
            <a:spLocks noChangeArrowheads="1"/>
          </p:cNvSpPr>
          <p:nvPr/>
        </p:nvSpPr>
        <p:spPr bwMode="auto">
          <a:xfrm>
            <a:off x="7235825" y="6092825"/>
            <a:ext cx="1223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nl-NL" altLang="nl-NL" sz="1400">
                <a:solidFill>
                  <a:srgbClr val="CC0000"/>
                </a:solidFill>
              </a:rPr>
              <a:t>Utrecht.nl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l" rtl="0" eaLnBrk="1" fontAlgn="base" hangingPunct="1">
        <a:spcBef>
          <a:spcPct val="0"/>
        </a:spcBef>
        <a:spcAft>
          <a:spcPct val="0"/>
        </a:spcAft>
        <a:defRPr sz="2000">
          <a:solidFill>
            <a:srgbClr val="CC0000"/>
          </a:solidFill>
          <a:latin typeface="+mj-lt"/>
          <a:ea typeface="+mj-ea"/>
          <a:cs typeface="+mj-cs"/>
        </a:defRPr>
      </a:lvl1pPr>
      <a:lvl2pPr algn="l" rtl="0" eaLnBrk="1" fontAlgn="base" hangingPunct="1">
        <a:spcBef>
          <a:spcPct val="0"/>
        </a:spcBef>
        <a:spcAft>
          <a:spcPct val="0"/>
        </a:spcAft>
        <a:defRPr sz="2000">
          <a:solidFill>
            <a:srgbClr val="CC0000"/>
          </a:solidFill>
          <a:latin typeface="Lucida Sans" pitchFamily="34" charset="0"/>
        </a:defRPr>
      </a:lvl2pPr>
      <a:lvl3pPr algn="l" rtl="0" eaLnBrk="1" fontAlgn="base" hangingPunct="1">
        <a:spcBef>
          <a:spcPct val="0"/>
        </a:spcBef>
        <a:spcAft>
          <a:spcPct val="0"/>
        </a:spcAft>
        <a:defRPr sz="2000">
          <a:solidFill>
            <a:srgbClr val="CC0000"/>
          </a:solidFill>
          <a:latin typeface="Lucida Sans" pitchFamily="34" charset="0"/>
        </a:defRPr>
      </a:lvl3pPr>
      <a:lvl4pPr algn="l" rtl="0" eaLnBrk="1" fontAlgn="base" hangingPunct="1">
        <a:spcBef>
          <a:spcPct val="0"/>
        </a:spcBef>
        <a:spcAft>
          <a:spcPct val="0"/>
        </a:spcAft>
        <a:defRPr sz="2000">
          <a:solidFill>
            <a:srgbClr val="CC0000"/>
          </a:solidFill>
          <a:latin typeface="Lucida Sans" pitchFamily="34" charset="0"/>
        </a:defRPr>
      </a:lvl4pPr>
      <a:lvl5pPr algn="l" rtl="0" eaLnBrk="1" fontAlgn="base" hangingPunct="1">
        <a:spcBef>
          <a:spcPct val="0"/>
        </a:spcBef>
        <a:spcAft>
          <a:spcPct val="0"/>
        </a:spcAft>
        <a:defRPr sz="2000">
          <a:solidFill>
            <a:srgbClr val="CC0000"/>
          </a:solidFill>
          <a:latin typeface="Lucida Sans" pitchFamily="34" charset="0"/>
        </a:defRPr>
      </a:lvl5pPr>
      <a:lvl6pPr marL="457200" algn="l" rtl="0" eaLnBrk="1" fontAlgn="base" hangingPunct="1">
        <a:spcBef>
          <a:spcPct val="0"/>
        </a:spcBef>
        <a:spcAft>
          <a:spcPct val="0"/>
        </a:spcAft>
        <a:defRPr sz="2000">
          <a:solidFill>
            <a:srgbClr val="CC0000"/>
          </a:solidFill>
          <a:latin typeface="Lucida Sans" pitchFamily="34" charset="0"/>
        </a:defRPr>
      </a:lvl6pPr>
      <a:lvl7pPr marL="914400" algn="l" rtl="0" eaLnBrk="1" fontAlgn="base" hangingPunct="1">
        <a:spcBef>
          <a:spcPct val="0"/>
        </a:spcBef>
        <a:spcAft>
          <a:spcPct val="0"/>
        </a:spcAft>
        <a:defRPr sz="2000">
          <a:solidFill>
            <a:srgbClr val="CC0000"/>
          </a:solidFill>
          <a:latin typeface="Lucida Sans" pitchFamily="34" charset="0"/>
        </a:defRPr>
      </a:lvl7pPr>
      <a:lvl8pPr marL="1371600" algn="l" rtl="0" eaLnBrk="1" fontAlgn="base" hangingPunct="1">
        <a:spcBef>
          <a:spcPct val="0"/>
        </a:spcBef>
        <a:spcAft>
          <a:spcPct val="0"/>
        </a:spcAft>
        <a:defRPr sz="2000">
          <a:solidFill>
            <a:srgbClr val="CC0000"/>
          </a:solidFill>
          <a:latin typeface="Lucida Sans" pitchFamily="34" charset="0"/>
        </a:defRPr>
      </a:lvl8pPr>
      <a:lvl9pPr marL="1828800" algn="l" rtl="0" eaLnBrk="1" fontAlgn="base" hangingPunct="1">
        <a:spcBef>
          <a:spcPct val="0"/>
        </a:spcBef>
        <a:spcAft>
          <a:spcPct val="0"/>
        </a:spcAft>
        <a:defRPr sz="2000">
          <a:solidFill>
            <a:srgbClr val="CC0000"/>
          </a:solidFill>
          <a:latin typeface="Lucida Sans" pitchFamily="34"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sz="16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t.schoegje@utrecht.n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endParaRPr lang="nl-NL" altLang="nl-NL" dirty="0"/>
          </a:p>
        </p:txBody>
      </p:sp>
      <p:sp>
        <p:nvSpPr>
          <p:cNvPr id="2051" name="Rectangle 3"/>
          <p:cNvSpPr>
            <a:spLocks noGrp="1" noChangeArrowheads="1"/>
          </p:cNvSpPr>
          <p:nvPr>
            <p:ph type="subTitle" idx="1"/>
          </p:nvPr>
        </p:nvSpPr>
        <p:spPr>
          <a:xfrm>
            <a:off x="5003800" y="4365625"/>
            <a:ext cx="2879725" cy="669925"/>
          </a:xfrm>
        </p:spPr>
        <p:txBody>
          <a:bodyPr/>
          <a:lstStyle/>
          <a:p>
            <a:r>
              <a:rPr lang="nl-NL" altLang="nl-NL"/>
              <a:t>Hier komt ook tekst</a:t>
            </a:r>
          </a:p>
        </p:txBody>
      </p:sp>
      <p:pic>
        <p:nvPicPr>
          <p:cNvPr id="2053" name="Picture 5" descr="trapez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3644900"/>
            <a:ext cx="3529013" cy="1627188"/>
          </a:xfrm>
          <a:prstGeom prst="rect">
            <a:avLst/>
          </a:prstGeom>
          <a:noFill/>
          <a:extLst>
            <a:ext uri="{909E8E84-426E-40DD-AFC4-6F175D3DCCD1}">
              <a14:hiddenFill xmlns:a14="http://schemas.microsoft.com/office/drawing/2010/main">
                <a:solidFill>
                  <a:srgbClr val="FFFFFF"/>
                </a:solidFill>
              </a14:hiddenFill>
            </a:ext>
          </a:extLst>
        </p:spPr>
      </p:pic>
      <p:sp>
        <p:nvSpPr>
          <p:cNvPr id="2054" name="Rectangle 6"/>
          <p:cNvSpPr>
            <a:spLocks noGrp="1" noChangeArrowheads="1"/>
          </p:cNvSpPr>
          <p:nvPr>
            <p:ph type="subTitle" idx="1"/>
          </p:nvPr>
        </p:nvSpPr>
        <p:spPr>
          <a:xfrm>
            <a:off x="4787900" y="4182736"/>
            <a:ext cx="3706217" cy="1103312"/>
          </a:xfrm>
          <a:ln/>
        </p:spPr>
        <p:txBody>
          <a:bodyPr/>
          <a:lstStyle/>
          <a:p>
            <a:r>
              <a:rPr lang="nl-NL" altLang="nl-NL" sz="2400" dirty="0" err="1"/>
              <a:t>Task-based</a:t>
            </a:r>
            <a:r>
              <a:rPr lang="nl-NL" altLang="nl-NL" sz="2400" dirty="0"/>
              <a:t> Search</a:t>
            </a:r>
          </a:p>
          <a:p>
            <a:r>
              <a:rPr lang="nl-NL" altLang="nl-NL" sz="1600" dirty="0"/>
              <a:t>	   Thomas Schoegje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marL="0" indent="0"/>
            <a:r>
              <a:rPr lang="nl-NL" altLang="nl-NL" sz="2400" dirty="0"/>
              <a:t>Onderzoeksvraag</a:t>
            </a:r>
          </a:p>
        </p:txBody>
      </p:sp>
      <p:sp>
        <p:nvSpPr>
          <p:cNvPr id="131075" name="Rectangle 3"/>
          <p:cNvSpPr>
            <a:spLocks noGrp="1" noChangeArrowheads="1"/>
          </p:cNvSpPr>
          <p:nvPr>
            <p:ph type="body" idx="1"/>
          </p:nvPr>
        </p:nvSpPr>
        <p:spPr>
          <a:xfrm>
            <a:off x="457200" y="1484313"/>
            <a:ext cx="8867328" cy="3960812"/>
          </a:xfrm>
        </p:spPr>
        <p:txBody>
          <a:bodyPr/>
          <a:lstStyle/>
          <a:p>
            <a:pPr marL="0" indent="0">
              <a:buNone/>
            </a:pPr>
            <a:endParaRPr lang="nl-NL" altLang="nl-NL" dirty="0"/>
          </a:p>
          <a:p>
            <a:pPr marL="0" indent="0">
              <a:buNone/>
            </a:pPr>
            <a:endParaRPr lang="nl-NL" altLang="nl-NL" dirty="0"/>
          </a:p>
          <a:p>
            <a:pPr marL="0" indent="0">
              <a:buNone/>
            </a:pPr>
            <a:r>
              <a:rPr lang="nl-NL" altLang="nl-NL" dirty="0"/>
              <a:t>Hoe kunnen we zoekfunctionaliteit ontwikkelen voor het ondersteunen van kenniswerkers in de Gemeente Utrecht?</a:t>
            </a:r>
          </a:p>
        </p:txBody>
      </p:sp>
    </p:spTree>
    <p:extLst>
      <p:ext uri="{BB962C8B-B14F-4D97-AF65-F5344CB8AC3E}">
        <p14:creationId xmlns:p14="http://schemas.microsoft.com/office/powerpoint/2010/main" val="2986018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72B47-4AC5-3973-F1FA-ECFC92E614A5}"/>
            </a:ext>
          </a:extLst>
        </p:cNvPr>
        <p:cNvGrpSpPr/>
        <p:nvPr/>
      </p:nvGrpSpPr>
      <p:grpSpPr>
        <a:xfrm>
          <a:off x="0" y="0"/>
          <a:ext cx="0" cy="0"/>
          <a:chOff x="0" y="0"/>
          <a:chExt cx="0" cy="0"/>
        </a:xfrm>
      </p:grpSpPr>
      <p:sp>
        <p:nvSpPr>
          <p:cNvPr id="131074" name="Rectangle 2">
            <a:extLst>
              <a:ext uri="{FF2B5EF4-FFF2-40B4-BE49-F238E27FC236}">
                <a16:creationId xmlns:a16="http://schemas.microsoft.com/office/drawing/2014/main" id="{5C250589-5D3F-2A7A-EFB9-29C76FAFAB1B}"/>
              </a:ext>
            </a:extLst>
          </p:cNvPr>
          <p:cNvSpPr>
            <a:spLocks noGrp="1" noChangeArrowheads="1"/>
          </p:cNvSpPr>
          <p:nvPr>
            <p:ph type="title"/>
          </p:nvPr>
        </p:nvSpPr>
        <p:spPr/>
        <p:txBody>
          <a:bodyPr/>
          <a:lstStyle/>
          <a:p>
            <a:r>
              <a:rPr lang="nl-NL" altLang="nl-NL" sz="2400" dirty="0"/>
              <a:t>Aanpak: zoektaken ondersteunen</a:t>
            </a:r>
          </a:p>
        </p:txBody>
      </p:sp>
      <p:sp>
        <p:nvSpPr>
          <p:cNvPr id="131075" name="Rectangle 3">
            <a:extLst>
              <a:ext uri="{FF2B5EF4-FFF2-40B4-BE49-F238E27FC236}">
                <a16:creationId xmlns:a16="http://schemas.microsoft.com/office/drawing/2014/main" id="{27AB680F-634A-89CB-6997-ABFC0EE0DACD}"/>
              </a:ext>
            </a:extLst>
          </p:cNvPr>
          <p:cNvSpPr>
            <a:spLocks noGrp="1" noChangeArrowheads="1"/>
          </p:cNvSpPr>
          <p:nvPr>
            <p:ph type="body" idx="1"/>
          </p:nvPr>
        </p:nvSpPr>
        <p:spPr/>
        <p:txBody>
          <a:bodyPr/>
          <a:lstStyle/>
          <a:p>
            <a:pPr marL="0" indent="0">
              <a:buNone/>
            </a:pPr>
            <a:endParaRPr lang="nl-NL" altLang="nl-NL" dirty="0"/>
          </a:p>
        </p:txBody>
      </p:sp>
      <p:pic>
        <p:nvPicPr>
          <p:cNvPr id="6" name="Picture 5">
            <a:extLst>
              <a:ext uri="{FF2B5EF4-FFF2-40B4-BE49-F238E27FC236}">
                <a16:creationId xmlns:a16="http://schemas.microsoft.com/office/drawing/2014/main" id="{419BE131-AA58-25DE-ECBA-AD1C1B28C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1720" y="2492896"/>
            <a:ext cx="3977362" cy="2213815"/>
          </a:xfrm>
          <a:prstGeom prst="rect">
            <a:avLst/>
          </a:prstGeom>
        </p:spPr>
      </p:pic>
    </p:spTree>
    <p:extLst>
      <p:ext uri="{BB962C8B-B14F-4D97-AF65-F5344CB8AC3E}">
        <p14:creationId xmlns:p14="http://schemas.microsoft.com/office/powerpoint/2010/main" val="3504097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marL="0" indent="0"/>
            <a:r>
              <a:rPr lang="nl-NL" altLang="nl-NL" sz="2400" dirty="0"/>
              <a:t>Aanpak: Zoektaken ondersteunen</a:t>
            </a:r>
          </a:p>
        </p:txBody>
      </p:sp>
      <p:pic>
        <p:nvPicPr>
          <p:cNvPr id="3" name="Picture 2">
            <a:extLst>
              <a:ext uri="{FF2B5EF4-FFF2-40B4-BE49-F238E27FC236}">
                <a16:creationId xmlns:a16="http://schemas.microsoft.com/office/drawing/2014/main" id="{C897E106-F056-42A2-B805-17A110B0C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192" y="2420888"/>
            <a:ext cx="8551192" cy="2397578"/>
          </a:xfrm>
          <a:prstGeom prst="rect">
            <a:avLst/>
          </a:prstGeom>
        </p:spPr>
      </p:pic>
    </p:spTree>
    <p:extLst>
      <p:ext uri="{BB962C8B-B14F-4D97-AF65-F5344CB8AC3E}">
        <p14:creationId xmlns:p14="http://schemas.microsoft.com/office/powerpoint/2010/main" val="123362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marL="0" indent="0"/>
            <a:r>
              <a:rPr lang="nl-NL" altLang="nl-NL" sz="2400" dirty="0"/>
              <a:t>Conclusie</a:t>
            </a:r>
          </a:p>
        </p:txBody>
      </p:sp>
      <p:sp>
        <p:nvSpPr>
          <p:cNvPr id="131075" name="Rectangle 3"/>
          <p:cNvSpPr>
            <a:spLocks noGrp="1" noChangeArrowheads="1"/>
          </p:cNvSpPr>
          <p:nvPr>
            <p:ph type="body" idx="1"/>
          </p:nvPr>
        </p:nvSpPr>
        <p:spPr>
          <a:xfrm>
            <a:off x="457200" y="1484313"/>
            <a:ext cx="8240713" cy="3960812"/>
          </a:xfrm>
        </p:spPr>
        <p:txBody>
          <a:bodyPr/>
          <a:lstStyle/>
          <a:p>
            <a:pPr marL="0" indent="0">
              <a:buNone/>
            </a:pPr>
            <a:r>
              <a:rPr lang="en-US" altLang="nl-NL" dirty="0"/>
              <a:t>Om </a:t>
            </a:r>
            <a:r>
              <a:rPr lang="en-US" altLang="nl-NL" dirty="0" err="1"/>
              <a:t>een</a:t>
            </a:r>
            <a:r>
              <a:rPr lang="en-US" altLang="nl-NL" dirty="0"/>
              <a:t> </a:t>
            </a:r>
            <a:r>
              <a:rPr lang="en-US" altLang="nl-NL" dirty="0" err="1"/>
              <a:t>probleem</a:t>
            </a:r>
            <a:r>
              <a:rPr lang="en-US" altLang="nl-NL" dirty="0"/>
              <a:t> </a:t>
            </a:r>
            <a:r>
              <a:rPr lang="en-US" altLang="nl-NL" dirty="0" err="1"/>
              <a:t>goed</a:t>
            </a:r>
            <a:r>
              <a:rPr lang="en-US" altLang="nl-NL" dirty="0"/>
              <a:t> op </a:t>
            </a:r>
            <a:r>
              <a:rPr lang="en-US" altLang="nl-NL" dirty="0" err="1"/>
              <a:t>te</a:t>
            </a:r>
            <a:r>
              <a:rPr lang="en-US" altLang="nl-NL" dirty="0"/>
              <a:t> </a:t>
            </a:r>
            <a:r>
              <a:rPr lang="en-US" altLang="nl-NL" dirty="0" err="1"/>
              <a:t>lossen</a:t>
            </a:r>
            <a:r>
              <a:rPr lang="en-US" altLang="nl-NL" dirty="0"/>
              <a:t> </a:t>
            </a:r>
            <a:r>
              <a:rPr lang="en-US" altLang="nl-NL" dirty="0" err="1"/>
              <a:t>moet</a:t>
            </a:r>
            <a:r>
              <a:rPr lang="en-US" altLang="nl-NL" dirty="0"/>
              <a:t> je </a:t>
            </a:r>
            <a:r>
              <a:rPr lang="en-US" altLang="nl-NL" dirty="0" err="1"/>
              <a:t>eerst</a:t>
            </a:r>
            <a:r>
              <a:rPr lang="en-US" altLang="nl-NL" dirty="0"/>
              <a:t> het </a:t>
            </a:r>
            <a:r>
              <a:rPr lang="en-US" altLang="nl-NL" dirty="0" err="1"/>
              <a:t>goede</a:t>
            </a:r>
            <a:r>
              <a:rPr lang="en-US" altLang="nl-NL" dirty="0"/>
              <a:t> </a:t>
            </a:r>
            <a:r>
              <a:rPr lang="en-US" altLang="nl-NL" dirty="0" err="1"/>
              <a:t>probleem</a:t>
            </a:r>
            <a:r>
              <a:rPr lang="en-US" altLang="nl-NL" dirty="0"/>
              <a:t> </a:t>
            </a:r>
            <a:r>
              <a:rPr lang="en-US" altLang="nl-NL" dirty="0" err="1"/>
              <a:t>vinden</a:t>
            </a:r>
            <a:endParaRPr lang="en-US" altLang="nl-NL" dirty="0">
              <a:hlinkClick r:id="rId3"/>
            </a:endParaRPr>
          </a:p>
          <a:p>
            <a:pPr marL="0" indent="0">
              <a:buNone/>
            </a:pPr>
            <a:endParaRPr lang="en-US" altLang="nl-NL" dirty="0">
              <a:hlinkClick r:id="rId3"/>
            </a:endParaRPr>
          </a:p>
          <a:p>
            <a:pPr marL="0" indent="0">
              <a:buNone/>
            </a:pPr>
            <a:endParaRPr lang="en-US" altLang="nl-NL" dirty="0">
              <a:hlinkClick r:id="rId3"/>
            </a:endParaRPr>
          </a:p>
          <a:p>
            <a:pPr marL="0" indent="0">
              <a:buNone/>
            </a:pPr>
            <a:endParaRPr lang="en-US" altLang="nl-NL" dirty="0">
              <a:hlinkClick r:id="rId3"/>
            </a:endParaRPr>
          </a:p>
          <a:p>
            <a:pPr marL="0" indent="0">
              <a:buNone/>
            </a:pPr>
            <a:endParaRPr lang="en-US" altLang="nl-NL" dirty="0">
              <a:hlinkClick r:id="rId3"/>
            </a:endParaRPr>
          </a:p>
          <a:p>
            <a:pPr marL="0" indent="0">
              <a:buNone/>
            </a:pPr>
            <a:endParaRPr lang="en-US" altLang="nl-NL" dirty="0">
              <a:hlinkClick r:id="rId3"/>
            </a:endParaRPr>
          </a:p>
          <a:p>
            <a:pPr marL="0" indent="0">
              <a:buNone/>
            </a:pPr>
            <a:endParaRPr lang="en-US" altLang="nl-NL" dirty="0">
              <a:hlinkClick r:id="rId3"/>
            </a:endParaRPr>
          </a:p>
          <a:p>
            <a:pPr marL="0" indent="0">
              <a:buNone/>
            </a:pPr>
            <a:endParaRPr lang="en-US" altLang="nl-NL" dirty="0">
              <a:hlinkClick r:id="rId3"/>
            </a:endParaRPr>
          </a:p>
          <a:p>
            <a:pPr marL="0" indent="0">
              <a:buNone/>
            </a:pPr>
            <a:endParaRPr lang="en-US" altLang="nl-NL" dirty="0">
              <a:hlinkClick r:id="rId3"/>
            </a:endParaRPr>
          </a:p>
          <a:p>
            <a:pPr marL="0" indent="0">
              <a:buNone/>
            </a:pPr>
            <a:r>
              <a:rPr lang="en-US" altLang="nl-NL" dirty="0">
                <a:hlinkClick r:id="rId3"/>
              </a:rPr>
              <a:t>					t.schoegje@utrecht.nl</a:t>
            </a:r>
            <a:endParaRPr lang="en-US" altLang="nl-NL" dirty="0"/>
          </a:p>
        </p:txBody>
      </p:sp>
    </p:spTree>
    <p:extLst>
      <p:ext uri="{BB962C8B-B14F-4D97-AF65-F5344CB8AC3E}">
        <p14:creationId xmlns:p14="http://schemas.microsoft.com/office/powerpoint/2010/main" val="1239527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nl-NL" altLang="nl-NL" sz="2400" dirty="0"/>
              <a:t>Informatie overvloed</a:t>
            </a:r>
          </a:p>
        </p:txBody>
      </p:sp>
      <p:sp>
        <p:nvSpPr>
          <p:cNvPr id="131075" name="Rectangle 3"/>
          <p:cNvSpPr>
            <a:spLocks noGrp="1" noChangeArrowheads="1"/>
          </p:cNvSpPr>
          <p:nvPr>
            <p:ph type="body" idx="1"/>
          </p:nvPr>
        </p:nvSpPr>
        <p:spPr/>
        <p:txBody>
          <a:bodyPr/>
          <a:lstStyle/>
          <a:p>
            <a:pPr marL="0" indent="0">
              <a:buNone/>
            </a:pPr>
            <a:endParaRPr lang="nl-NL" altLang="nl-NL" dirty="0"/>
          </a:p>
        </p:txBody>
      </p:sp>
      <p:pic>
        <p:nvPicPr>
          <p:cNvPr id="6" name="Picture 5">
            <a:extLst>
              <a:ext uri="{FF2B5EF4-FFF2-40B4-BE49-F238E27FC236}">
                <a16:creationId xmlns:a16="http://schemas.microsoft.com/office/drawing/2014/main" id="{79435771-9879-48A3-8A7D-69F01BF52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2079281"/>
            <a:ext cx="4849837" cy="2699438"/>
          </a:xfrm>
          <a:prstGeom prst="rect">
            <a:avLst/>
          </a:prstGeom>
        </p:spPr>
      </p:pic>
    </p:spTree>
    <p:extLst>
      <p:ext uri="{BB962C8B-B14F-4D97-AF65-F5344CB8AC3E}">
        <p14:creationId xmlns:p14="http://schemas.microsoft.com/office/powerpoint/2010/main" val="1631116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nl-NL" altLang="nl-NL" sz="2400" dirty="0"/>
              <a:t>One-Search-For-All</a:t>
            </a:r>
          </a:p>
        </p:txBody>
      </p:sp>
      <p:sp>
        <p:nvSpPr>
          <p:cNvPr id="131075" name="Rectangle 3"/>
          <p:cNvSpPr>
            <a:spLocks noGrp="1" noChangeArrowheads="1"/>
          </p:cNvSpPr>
          <p:nvPr>
            <p:ph type="body" idx="1"/>
          </p:nvPr>
        </p:nvSpPr>
        <p:spPr/>
        <p:txBody>
          <a:bodyPr/>
          <a:lstStyle/>
          <a:p>
            <a:pPr marL="0" indent="0">
              <a:buNone/>
            </a:pPr>
            <a:endParaRPr lang="nl-NL" altLang="nl-NL" dirty="0"/>
          </a:p>
        </p:txBody>
      </p:sp>
      <p:pic>
        <p:nvPicPr>
          <p:cNvPr id="1026" name="Picture 2" descr="C:\Users\Allemaal\Desktop\onesearch.PNG"/>
          <p:cNvPicPr>
            <a:picLocks noChangeAspect="1" noChangeArrowheads="1"/>
          </p:cNvPicPr>
          <p:nvPr/>
        </p:nvPicPr>
        <p:blipFill rotWithShape="1">
          <a:blip r:embed="rId3">
            <a:extLst>
              <a:ext uri="{28A0092B-C50C-407E-A947-70E740481C1C}">
                <a14:useLocalDpi xmlns:a14="http://schemas.microsoft.com/office/drawing/2010/main" val="0"/>
              </a:ext>
            </a:extLst>
          </a:blip>
          <a:srcRect r="31793"/>
          <a:stretch/>
        </p:blipFill>
        <p:spPr bwMode="auto">
          <a:xfrm>
            <a:off x="1547664" y="1486202"/>
            <a:ext cx="5671436" cy="434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742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endParaRPr lang="nl-NL" altLang="nl-NL" sz="2400" dirty="0"/>
          </a:p>
        </p:txBody>
      </p:sp>
      <p:sp>
        <p:nvSpPr>
          <p:cNvPr id="131075" name="Rectangle 3"/>
          <p:cNvSpPr>
            <a:spLocks noGrp="1" noChangeArrowheads="1"/>
          </p:cNvSpPr>
          <p:nvPr>
            <p:ph type="body" idx="1"/>
          </p:nvPr>
        </p:nvSpPr>
        <p:spPr/>
        <p:txBody>
          <a:bodyPr/>
          <a:lstStyle/>
          <a:p>
            <a:pPr marL="0" indent="0">
              <a:buNone/>
            </a:pPr>
            <a:endParaRPr lang="nl-NL" altLang="nl-NL" dirty="0"/>
          </a:p>
        </p:txBody>
      </p:sp>
      <p:pic>
        <p:nvPicPr>
          <p:cNvPr id="5" name="Picture 4">
            <a:extLst>
              <a:ext uri="{FF2B5EF4-FFF2-40B4-BE49-F238E27FC236}">
                <a16:creationId xmlns:a16="http://schemas.microsoft.com/office/drawing/2014/main" id="{BCEF56EF-8707-4CA2-AD34-027DE437F9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49713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endParaRPr lang="nl-NL" altLang="nl-NL" sz="2400" dirty="0"/>
          </a:p>
        </p:txBody>
      </p:sp>
      <p:sp>
        <p:nvSpPr>
          <p:cNvPr id="131075" name="Rectangle 3"/>
          <p:cNvSpPr>
            <a:spLocks noGrp="1" noChangeArrowheads="1"/>
          </p:cNvSpPr>
          <p:nvPr>
            <p:ph type="body" idx="1"/>
          </p:nvPr>
        </p:nvSpPr>
        <p:spPr/>
        <p:txBody>
          <a:bodyPr/>
          <a:lstStyle/>
          <a:p>
            <a:pPr marL="0" indent="0">
              <a:buNone/>
            </a:pPr>
            <a:endParaRPr lang="nl-NL" altLang="nl-NL" dirty="0"/>
          </a:p>
        </p:txBody>
      </p:sp>
      <p:pic>
        <p:nvPicPr>
          <p:cNvPr id="6" name="Picture 5">
            <a:extLst>
              <a:ext uri="{FF2B5EF4-FFF2-40B4-BE49-F238E27FC236}">
                <a16:creationId xmlns:a16="http://schemas.microsoft.com/office/drawing/2014/main" id="{45EA61D1-E24C-4EC7-99CB-895CF3AF1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526281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nl-NL" altLang="nl-NL" sz="2400" dirty="0"/>
              <a:t>Uitdagingen One-Search-For-All</a:t>
            </a:r>
          </a:p>
        </p:txBody>
      </p:sp>
      <p:sp>
        <p:nvSpPr>
          <p:cNvPr id="131075" name="Rectangle 3"/>
          <p:cNvSpPr>
            <a:spLocks noGrp="1" noChangeArrowheads="1"/>
          </p:cNvSpPr>
          <p:nvPr>
            <p:ph type="body" idx="1"/>
          </p:nvPr>
        </p:nvSpPr>
        <p:spPr>
          <a:xfrm>
            <a:off x="457200" y="1484313"/>
            <a:ext cx="8579296" cy="3960812"/>
          </a:xfrm>
        </p:spPr>
        <p:txBody>
          <a:bodyPr/>
          <a:lstStyle/>
          <a:p>
            <a:pPr marL="457200" indent="-457200">
              <a:buFont typeface="+mj-lt"/>
              <a:buAutoNum type="arabicPeriod"/>
            </a:pPr>
            <a:r>
              <a:rPr lang="nl-NL" altLang="nl-NL" dirty="0"/>
              <a:t>Je gaat ook alle documenten met lage waarde terugvinden</a:t>
            </a:r>
          </a:p>
          <a:p>
            <a:pPr marL="0" indent="0">
              <a:buNone/>
            </a:pPr>
            <a:r>
              <a:rPr lang="nl-NL" altLang="nl-NL" dirty="0"/>
              <a:t>	</a:t>
            </a:r>
            <a:r>
              <a:rPr lang="nl-NL" altLang="nl-NL" i="1" dirty="0"/>
              <a:t>Garbage in = garbage out</a:t>
            </a:r>
            <a:br>
              <a:rPr lang="nl-NL" altLang="nl-NL" i="1" dirty="0"/>
            </a:br>
            <a:endParaRPr lang="nl-NL" altLang="nl-NL" dirty="0"/>
          </a:p>
          <a:p>
            <a:pPr marL="0" indent="0">
              <a:buNone/>
            </a:pPr>
            <a:r>
              <a:rPr lang="nl-NL" altLang="nl-NL" dirty="0"/>
              <a:t>2.   Raadsleden en burgers vinden niet dezelfde informatie relevant</a:t>
            </a:r>
            <a:br>
              <a:rPr lang="nl-NL" altLang="nl-NL" dirty="0"/>
            </a:br>
            <a:r>
              <a:rPr lang="nl-NL" altLang="nl-NL" dirty="0"/>
              <a:t>	</a:t>
            </a:r>
            <a:r>
              <a:rPr lang="nl-NL" altLang="nl-NL" i="1" dirty="0"/>
              <a:t>Andere informatiebehoeften</a:t>
            </a:r>
          </a:p>
        </p:txBody>
      </p:sp>
    </p:spTree>
    <p:extLst>
      <p:ext uri="{BB962C8B-B14F-4D97-AF65-F5344CB8AC3E}">
        <p14:creationId xmlns:p14="http://schemas.microsoft.com/office/powerpoint/2010/main" val="1347566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nl-NL" altLang="nl-NL" sz="2400" dirty="0"/>
              <a:t>Doelgericht zoeken</a:t>
            </a:r>
          </a:p>
        </p:txBody>
      </p:sp>
      <p:sp>
        <p:nvSpPr>
          <p:cNvPr id="131075" name="Rectangle 3"/>
          <p:cNvSpPr>
            <a:spLocks noGrp="1" noChangeArrowheads="1"/>
          </p:cNvSpPr>
          <p:nvPr>
            <p:ph type="body" idx="1"/>
          </p:nvPr>
        </p:nvSpPr>
        <p:spPr/>
        <p:txBody>
          <a:bodyPr/>
          <a:lstStyle/>
          <a:p>
            <a:pPr marL="0" indent="0">
              <a:buNone/>
            </a:pPr>
            <a:endParaRPr lang="nl-NL" altLang="nl-NL" dirty="0"/>
          </a:p>
        </p:txBody>
      </p:sp>
      <p:pic>
        <p:nvPicPr>
          <p:cNvPr id="5" name="Picture 4">
            <a:extLst>
              <a:ext uri="{FF2B5EF4-FFF2-40B4-BE49-F238E27FC236}">
                <a16:creationId xmlns:a16="http://schemas.microsoft.com/office/drawing/2014/main" id="{60436D88-5C98-49B0-883B-E2ADAEA62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773376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nl-NL" altLang="nl-NL" sz="2400" dirty="0"/>
              <a:t>Doelgericht zoeken</a:t>
            </a:r>
          </a:p>
        </p:txBody>
      </p:sp>
      <p:sp>
        <p:nvSpPr>
          <p:cNvPr id="131075" name="Rectangle 3"/>
          <p:cNvSpPr>
            <a:spLocks noGrp="1" noChangeArrowheads="1"/>
          </p:cNvSpPr>
          <p:nvPr>
            <p:ph type="body" idx="1"/>
          </p:nvPr>
        </p:nvSpPr>
        <p:spPr/>
        <p:txBody>
          <a:bodyPr/>
          <a:lstStyle/>
          <a:p>
            <a:pPr marL="0" indent="0">
              <a:buNone/>
            </a:pPr>
            <a:endParaRPr lang="nl-NL" altLang="nl-NL" dirty="0"/>
          </a:p>
        </p:txBody>
      </p:sp>
      <p:pic>
        <p:nvPicPr>
          <p:cNvPr id="1026" name="Picture 2" descr="C:\Users\Allemaal\Desktop\onesearch.PNG"/>
          <p:cNvPicPr>
            <a:picLocks noChangeAspect="1" noChangeArrowheads="1"/>
          </p:cNvPicPr>
          <p:nvPr/>
        </p:nvPicPr>
        <p:blipFill rotWithShape="1">
          <a:blip r:embed="rId3">
            <a:extLst>
              <a:ext uri="{28A0092B-C50C-407E-A947-70E740481C1C}">
                <a14:useLocalDpi xmlns:a14="http://schemas.microsoft.com/office/drawing/2010/main" val="0"/>
              </a:ext>
            </a:extLst>
          </a:blip>
          <a:srcRect r="31793"/>
          <a:stretch/>
        </p:blipFill>
        <p:spPr bwMode="auto">
          <a:xfrm>
            <a:off x="1547664" y="1486202"/>
            <a:ext cx="5671436" cy="43416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Allemaal\Desktop\utrecht2.png">
            <a:extLst>
              <a:ext uri="{FF2B5EF4-FFF2-40B4-BE49-F238E27FC236}">
                <a16:creationId xmlns:a16="http://schemas.microsoft.com/office/drawing/2014/main" id="{7397B49B-D9D4-40D7-A1F3-79BE46BC69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0085" y="1451001"/>
            <a:ext cx="7042448" cy="4226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50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nl-NL" altLang="nl-NL" sz="2400" dirty="0"/>
              <a:t>Verschil websearch en enterprise search</a:t>
            </a:r>
          </a:p>
        </p:txBody>
      </p:sp>
      <p:sp>
        <p:nvSpPr>
          <p:cNvPr id="131075" name="Rectangle 3"/>
          <p:cNvSpPr>
            <a:spLocks noGrp="1" noChangeArrowheads="1"/>
          </p:cNvSpPr>
          <p:nvPr>
            <p:ph type="body" idx="1"/>
          </p:nvPr>
        </p:nvSpPr>
        <p:spPr>
          <a:xfrm>
            <a:off x="457200" y="1484313"/>
            <a:ext cx="8579296" cy="3960812"/>
          </a:xfrm>
        </p:spPr>
        <p:txBody>
          <a:bodyPr/>
          <a:lstStyle/>
          <a:p>
            <a:pPr marL="0" indent="0">
              <a:buNone/>
            </a:pPr>
            <a:r>
              <a:rPr lang="nl-NL" altLang="nl-NL" dirty="0"/>
              <a:t>1.   Websites ontworpen om vindbaar te zijn – documenten niet</a:t>
            </a:r>
            <a:br>
              <a:rPr lang="nl-NL" altLang="nl-NL" dirty="0"/>
            </a:br>
            <a:r>
              <a:rPr lang="nl-NL" altLang="nl-NL" dirty="0"/>
              <a:t>	</a:t>
            </a:r>
            <a:r>
              <a:rPr lang="nl-NL" altLang="nl-NL" i="1" dirty="0"/>
              <a:t>Meta data, SEO</a:t>
            </a:r>
            <a:br>
              <a:rPr lang="nl-NL" altLang="nl-NL" i="1" dirty="0"/>
            </a:br>
            <a:endParaRPr lang="nl-NL" altLang="nl-NL" dirty="0"/>
          </a:p>
          <a:p>
            <a:pPr marL="0" indent="0">
              <a:buNone/>
            </a:pPr>
            <a:r>
              <a:rPr lang="nl-NL" altLang="nl-NL" dirty="0"/>
              <a:t>2.   Google heeft veel meer gebruikers, en dus meer data</a:t>
            </a:r>
          </a:p>
          <a:p>
            <a:pPr marL="0" indent="0">
              <a:buNone/>
            </a:pPr>
            <a:r>
              <a:rPr lang="nl-NL" altLang="nl-NL" dirty="0"/>
              <a:t>	</a:t>
            </a:r>
            <a:r>
              <a:rPr lang="nl-NL" altLang="nl-NL" i="1" dirty="0"/>
              <a:t>Statistische zoektechnologie</a:t>
            </a:r>
            <a:br>
              <a:rPr lang="nl-NL" altLang="nl-NL" i="1" dirty="0"/>
            </a:br>
            <a:endParaRPr lang="nl-NL" altLang="nl-NL" i="1" dirty="0"/>
          </a:p>
          <a:p>
            <a:pPr marL="457200" indent="-457200">
              <a:buAutoNum type="arabicPeriod" startAt="3"/>
            </a:pPr>
            <a:r>
              <a:rPr lang="nl-NL" altLang="nl-NL" dirty="0"/>
              <a:t>Werknemers hebben zijn specialisten met specifieke behoeften</a:t>
            </a:r>
          </a:p>
          <a:p>
            <a:pPr marL="0" indent="0">
              <a:buNone/>
            </a:pPr>
            <a:r>
              <a:rPr lang="nl-NL" altLang="nl-NL" dirty="0"/>
              <a:t>	</a:t>
            </a:r>
            <a:r>
              <a:rPr lang="nl-NL" altLang="nl-NL" i="1" dirty="0"/>
              <a:t>Domein-specifieke zoektaken</a:t>
            </a:r>
          </a:p>
        </p:txBody>
      </p:sp>
    </p:spTree>
    <p:extLst>
      <p:ext uri="{BB962C8B-B14F-4D97-AF65-F5344CB8AC3E}">
        <p14:creationId xmlns:p14="http://schemas.microsoft.com/office/powerpoint/2010/main" val="1880469416"/>
      </p:ext>
    </p:extLst>
  </p:cSld>
  <p:clrMapOvr>
    <a:masterClrMapping/>
  </p:clrMapOvr>
</p:sld>
</file>

<file path=ppt/theme/theme1.xml><?xml version="1.0" encoding="utf-8"?>
<a:theme xmlns:a="http://schemas.openxmlformats.org/drawingml/2006/main" name="Blank">
  <a:themeElements>
    <a:clrScheme name="default 13">
      <a:dk1>
        <a:srgbClr val="000000"/>
      </a:dk1>
      <a:lt1>
        <a:srgbClr val="FFFFFF"/>
      </a:lt1>
      <a:dk2>
        <a:srgbClr val="CC0000"/>
      </a:dk2>
      <a:lt2>
        <a:srgbClr val="808080"/>
      </a:lt2>
      <a:accent1>
        <a:srgbClr val="CC0000"/>
      </a:accent1>
      <a:accent2>
        <a:srgbClr val="CC0000"/>
      </a:accent2>
      <a:accent3>
        <a:srgbClr val="FFFFFF"/>
      </a:accent3>
      <a:accent4>
        <a:srgbClr val="000000"/>
      </a:accent4>
      <a:accent5>
        <a:srgbClr val="E2AAAA"/>
      </a:accent5>
      <a:accent6>
        <a:srgbClr val="B90000"/>
      </a:accent6>
      <a:hlink>
        <a:srgbClr val="080808"/>
      </a:hlink>
      <a:folHlink>
        <a:srgbClr val="4D4D4D"/>
      </a:folHlink>
    </a:clrScheme>
    <a:fontScheme name="default">
      <a:majorFont>
        <a:latin typeface="Lucida Sans"/>
        <a:ea typeface=""/>
        <a:cs typeface=""/>
      </a:majorFont>
      <a:minorFont>
        <a:latin typeface="Lucida San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nl-NL" altLang="nl-NL" sz="2400" b="0" i="0" u="none" strike="noStrike" cap="none" normalizeH="0" baseline="0" smtClean="0">
            <a:ln>
              <a:noFill/>
            </a:ln>
            <a:solidFill>
              <a:schemeClr val="bg1"/>
            </a:solidFill>
            <a:effectLst/>
            <a:latin typeface="Lucida Sans"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nl-NL" altLang="nl-NL" sz="2400" b="0" i="0" u="none" strike="noStrike" cap="none" normalizeH="0" baseline="0" smtClean="0">
            <a:ln>
              <a:noFill/>
            </a:ln>
            <a:solidFill>
              <a:schemeClr val="bg1"/>
            </a:solidFill>
            <a:effectLst/>
            <a:latin typeface="Lucida Sans" pitchFamily="34" charset="0"/>
          </a:defRPr>
        </a:defPPr>
      </a:lstStyle>
    </a:lnDef>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13">
        <a:dk1>
          <a:srgbClr val="000000"/>
        </a:dk1>
        <a:lt1>
          <a:srgbClr val="FFFFFF"/>
        </a:lt1>
        <a:dk2>
          <a:srgbClr val="CC0000"/>
        </a:dk2>
        <a:lt2>
          <a:srgbClr val="808080"/>
        </a:lt2>
        <a:accent1>
          <a:srgbClr val="CC0000"/>
        </a:accent1>
        <a:accent2>
          <a:srgbClr val="CC0000"/>
        </a:accent2>
        <a:accent3>
          <a:srgbClr val="FFFFFF"/>
        </a:accent3>
        <a:accent4>
          <a:srgbClr val="000000"/>
        </a:accent4>
        <a:accent5>
          <a:srgbClr val="E2AAAA"/>
        </a:accent5>
        <a:accent6>
          <a:srgbClr val="B90000"/>
        </a:accent6>
        <a:hlink>
          <a:srgbClr val="080808"/>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19620</TotalTime>
  <Words>1233</Words>
  <Application>Microsoft Office PowerPoint</Application>
  <PresentationFormat>On-screen Show (4:3)</PresentationFormat>
  <Paragraphs>141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Lucida Sans</vt:lpstr>
      <vt:lpstr>Blank</vt:lpstr>
      <vt:lpstr>PowerPoint Presentation</vt:lpstr>
      <vt:lpstr>Informatie overvloed</vt:lpstr>
      <vt:lpstr>One-Search-For-All</vt:lpstr>
      <vt:lpstr>PowerPoint Presentation</vt:lpstr>
      <vt:lpstr>PowerPoint Presentation</vt:lpstr>
      <vt:lpstr>Uitdagingen One-Search-For-All</vt:lpstr>
      <vt:lpstr>Doelgericht zoeken</vt:lpstr>
      <vt:lpstr>Doelgericht zoeken</vt:lpstr>
      <vt:lpstr>Verschil websearch en enterprise search</vt:lpstr>
      <vt:lpstr>Onderzoeksvraag</vt:lpstr>
      <vt:lpstr>Aanpak: zoektaken ondersteunen</vt:lpstr>
      <vt:lpstr>Aanpak: Zoektaken ondersteunen</vt:lpstr>
      <vt:lpstr>Conclusie</vt:lpstr>
    </vt:vector>
  </TitlesOfParts>
  <Company>Gemeente Utrecht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Schoegje, Thomas</dc:creator>
  <cp:lastModifiedBy>Thomas Schoegje</cp:lastModifiedBy>
  <cp:revision>2886</cp:revision>
  <dcterms:created xsi:type="dcterms:W3CDTF">2018-11-19T15:09:43Z</dcterms:created>
  <dcterms:modified xsi:type="dcterms:W3CDTF">2024-12-03T01:17:46Z</dcterms:modified>
</cp:coreProperties>
</file>