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477" r:id="rId2"/>
    <p:sldId id="257" r:id="rId3"/>
    <p:sldId id="266" r:id="rId4"/>
    <p:sldId id="267" r:id="rId5"/>
    <p:sldId id="265" r:id="rId6"/>
    <p:sldId id="262" r:id="rId7"/>
    <p:sldId id="271" r:id="rId8"/>
    <p:sldId id="272" r:id="rId9"/>
    <p:sldId id="269" r:id="rId10"/>
    <p:sldId id="264" r:id="rId11"/>
    <p:sldId id="274" r:id="rId12"/>
    <p:sldId id="275" r:id="rId13"/>
    <p:sldId id="478" r:id="rId14"/>
    <p:sldId id="479" r:id="rId15"/>
    <p:sldId id="480" r:id="rId16"/>
    <p:sldId id="27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72C4"/>
    <a:srgbClr val="FFFFFF"/>
    <a:srgbClr val="81C342"/>
    <a:srgbClr val="00B0F0"/>
    <a:srgbClr val="70AD47"/>
    <a:srgbClr val="FF9900"/>
    <a:srgbClr val="A6A6A6"/>
    <a:srgbClr val="92D0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814" autoAdjust="0"/>
    <p:restoredTop sz="96374" autoAdjust="0"/>
  </p:normalViewPr>
  <p:slideViewPr>
    <p:cSldViewPr snapToGrid="0">
      <p:cViewPr>
        <p:scale>
          <a:sx n="67" d="100"/>
          <a:sy n="67" d="100"/>
        </p:scale>
        <p:origin x="94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2B22A4-66C0-422D-A2B2-F5D587095C8E}" type="datetimeFigureOut">
              <a:rPr lang="en-US" smtClean="0"/>
              <a:t>11/5/2019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D85886-6A1C-4A15-8DEC-AE49985A0D1F}" type="slidenum">
              <a:rPr lang="en-US" smtClean="0"/>
              <a:t>‹#›</a:t>
            </a:fld>
            <a:endParaRPr lang="en-US"/>
          </a:p>
        </p:txBody>
      </p:sp>
    </p:spTree>
    <p:extLst>
      <p:ext uri="{BB962C8B-B14F-4D97-AF65-F5344CB8AC3E}">
        <p14:creationId xmlns:p14="http://schemas.microsoft.com/office/powerpoint/2010/main" val="35344787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A9C03-557E-40FD-B34D-535CF7EA7E6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B914E4C-71FC-447E-88F9-D6C4C68DE9B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8FA1B9E-510D-4BB4-964F-53EEC639286A}"/>
              </a:ext>
            </a:extLst>
          </p:cNvPr>
          <p:cNvSpPr>
            <a:spLocks noGrp="1"/>
          </p:cNvSpPr>
          <p:nvPr>
            <p:ph type="dt" sz="half" idx="10"/>
          </p:nvPr>
        </p:nvSpPr>
        <p:spPr/>
        <p:txBody>
          <a:bodyPr/>
          <a:lstStyle/>
          <a:p>
            <a:fld id="{763A4A7A-A489-4449-82D3-90E4AF63691E}" type="datetimeFigureOut">
              <a:rPr lang="en-US" smtClean="0"/>
              <a:t>11/5/2019</a:t>
            </a:fld>
            <a:endParaRPr lang="en-US"/>
          </a:p>
        </p:txBody>
      </p:sp>
      <p:sp>
        <p:nvSpPr>
          <p:cNvPr id="5" name="Footer Placeholder 4">
            <a:extLst>
              <a:ext uri="{FF2B5EF4-FFF2-40B4-BE49-F238E27FC236}">
                <a16:creationId xmlns:a16="http://schemas.microsoft.com/office/drawing/2014/main" id="{7553249C-2450-4352-BF99-FB169A1CDD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98C343-1593-438D-8B97-639735D3E97B}"/>
              </a:ext>
            </a:extLst>
          </p:cNvPr>
          <p:cNvSpPr>
            <a:spLocks noGrp="1"/>
          </p:cNvSpPr>
          <p:nvPr>
            <p:ph type="sldNum" sz="quarter" idx="12"/>
          </p:nvPr>
        </p:nvSpPr>
        <p:spPr/>
        <p:txBody>
          <a:bodyPr/>
          <a:lstStyle/>
          <a:p>
            <a:fld id="{5D9CB6A8-1E6B-4AC2-9C2E-FF3B143FEDBE}" type="slidenum">
              <a:rPr lang="en-US" smtClean="0"/>
              <a:t>‹#›</a:t>
            </a:fld>
            <a:endParaRPr lang="en-US"/>
          </a:p>
        </p:txBody>
      </p:sp>
    </p:spTree>
    <p:extLst>
      <p:ext uri="{BB962C8B-B14F-4D97-AF65-F5344CB8AC3E}">
        <p14:creationId xmlns:p14="http://schemas.microsoft.com/office/powerpoint/2010/main" val="9344296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9670B-0CEA-4B2E-A95D-6B20DCB87EA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D50B73B-3466-4B5F-8ED3-62989A7F98B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638EEE-88AA-4E5E-BA9E-35E3BBEABC2D}"/>
              </a:ext>
            </a:extLst>
          </p:cNvPr>
          <p:cNvSpPr>
            <a:spLocks noGrp="1"/>
          </p:cNvSpPr>
          <p:nvPr>
            <p:ph type="dt" sz="half" idx="10"/>
          </p:nvPr>
        </p:nvSpPr>
        <p:spPr/>
        <p:txBody>
          <a:bodyPr/>
          <a:lstStyle/>
          <a:p>
            <a:fld id="{763A4A7A-A489-4449-82D3-90E4AF63691E}" type="datetimeFigureOut">
              <a:rPr lang="en-US" smtClean="0"/>
              <a:t>11/5/2019</a:t>
            </a:fld>
            <a:endParaRPr lang="en-US"/>
          </a:p>
        </p:txBody>
      </p:sp>
      <p:sp>
        <p:nvSpPr>
          <p:cNvPr id="5" name="Footer Placeholder 4">
            <a:extLst>
              <a:ext uri="{FF2B5EF4-FFF2-40B4-BE49-F238E27FC236}">
                <a16:creationId xmlns:a16="http://schemas.microsoft.com/office/drawing/2014/main" id="{7957230A-AE5A-43D6-B424-42DB14116D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518C4C-0E1E-4588-8DDC-117AC6138201}"/>
              </a:ext>
            </a:extLst>
          </p:cNvPr>
          <p:cNvSpPr>
            <a:spLocks noGrp="1"/>
          </p:cNvSpPr>
          <p:nvPr>
            <p:ph type="sldNum" sz="quarter" idx="12"/>
          </p:nvPr>
        </p:nvSpPr>
        <p:spPr/>
        <p:txBody>
          <a:bodyPr/>
          <a:lstStyle/>
          <a:p>
            <a:fld id="{5D9CB6A8-1E6B-4AC2-9C2E-FF3B143FEDBE}" type="slidenum">
              <a:rPr lang="en-US" smtClean="0"/>
              <a:t>‹#›</a:t>
            </a:fld>
            <a:endParaRPr lang="en-US"/>
          </a:p>
        </p:txBody>
      </p:sp>
    </p:spTree>
    <p:extLst>
      <p:ext uri="{BB962C8B-B14F-4D97-AF65-F5344CB8AC3E}">
        <p14:creationId xmlns:p14="http://schemas.microsoft.com/office/powerpoint/2010/main" val="4110178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DAF40B9-8627-4A37-83E5-2996953DDE9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F53667A-A5FF-410F-8ACD-133601E24DC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48703C-73A1-4B70-AAFA-B488F6010370}"/>
              </a:ext>
            </a:extLst>
          </p:cNvPr>
          <p:cNvSpPr>
            <a:spLocks noGrp="1"/>
          </p:cNvSpPr>
          <p:nvPr>
            <p:ph type="dt" sz="half" idx="10"/>
          </p:nvPr>
        </p:nvSpPr>
        <p:spPr/>
        <p:txBody>
          <a:bodyPr/>
          <a:lstStyle/>
          <a:p>
            <a:fld id="{763A4A7A-A489-4449-82D3-90E4AF63691E}" type="datetimeFigureOut">
              <a:rPr lang="en-US" smtClean="0"/>
              <a:t>11/5/2019</a:t>
            </a:fld>
            <a:endParaRPr lang="en-US"/>
          </a:p>
        </p:txBody>
      </p:sp>
      <p:sp>
        <p:nvSpPr>
          <p:cNvPr id="5" name="Footer Placeholder 4">
            <a:extLst>
              <a:ext uri="{FF2B5EF4-FFF2-40B4-BE49-F238E27FC236}">
                <a16:creationId xmlns:a16="http://schemas.microsoft.com/office/drawing/2014/main" id="{CD784D10-DC79-4567-AC75-95BB1A1EA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AD2792-1212-40B2-B419-F20948C20A22}"/>
              </a:ext>
            </a:extLst>
          </p:cNvPr>
          <p:cNvSpPr>
            <a:spLocks noGrp="1"/>
          </p:cNvSpPr>
          <p:nvPr>
            <p:ph type="sldNum" sz="quarter" idx="12"/>
          </p:nvPr>
        </p:nvSpPr>
        <p:spPr/>
        <p:txBody>
          <a:bodyPr/>
          <a:lstStyle/>
          <a:p>
            <a:fld id="{5D9CB6A8-1E6B-4AC2-9C2E-FF3B143FEDBE}" type="slidenum">
              <a:rPr lang="en-US" smtClean="0"/>
              <a:t>‹#›</a:t>
            </a:fld>
            <a:endParaRPr lang="en-US"/>
          </a:p>
        </p:txBody>
      </p:sp>
    </p:spTree>
    <p:extLst>
      <p:ext uri="{BB962C8B-B14F-4D97-AF65-F5344CB8AC3E}">
        <p14:creationId xmlns:p14="http://schemas.microsoft.com/office/powerpoint/2010/main" val="2331891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39A38-4C7C-40BA-8FE8-04C14E6497E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71D36EE-C15A-4F37-8177-F01668F35D8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BB693B-0938-4554-ABDF-DC47F69C22CC}"/>
              </a:ext>
            </a:extLst>
          </p:cNvPr>
          <p:cNvSpPr>
            <a:spLocks noGrp="1"/>
          </p:cNvSpPr>
          <p:nvPr>
            <p:ph type="dt" sz="half" idx="10"/>
          </p:nvPr>
        </p:nvSpPr>
        <p:spPr/>
        <p:txBody>
          <a:bodyPr/>
          <a:lstStyle/>
          <a:p>
            <a:fld id="{763A4A7A-A489-4449-82D3-90E4AF63691E}" type="datetimeFigureOut">
              <a:rPr lang="en-US" smtClean="0"/>
              <a:t>11/5/2019</a:t>
            </a:fld>
            <a:endParaRPr lang="en-US"/>
          </a:p>
        </p:txBody>
      </p:sp>
      <p:sp>
        <p:nvSpPr>
          <p:cNvPr id="5" name="Footer Placeholder 4">
            <a:extLst>
              <a:ext uri="{FF2B5EF4-FFF2-40B4-BE49-F238E27FC236}">
                <a16:creationId xmlns:a16="http://schemas.microsoft.com/office/drawing/2014/main" id="{8D43651B-1FAC-4062-A9C0-585CA9EA6B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810A42-A4D3-435D-A56A-FBDC67925A82}"/>
              </a:ext>
            </a:extLst>
          </p:cNvPr>
          <p:cNvSpPr>
            <a:spLocks noGrp="1"/>
          </p:cNvSpPr>
          <p:nvPr>
            <p:ph type="sldNum" sz="quarter" idx="12"/>
          </p:nvPr>
        </p:nvSpPr>
        <p:spPr/>
        <p:txBody>
          <a:bodyPr/>
          <a:lstStyle/>
          <a:p>
            <a:fld id="{5D9CB6A8-1E6B-4AC2-9C2E-FF3B143FEDBE}" type="slidenum">
              <a:rPr lang="en-US" smtClean="0"/>
              <a:t>‹#›</a:t>
            </a:fld>
            <a:endParaRPr lang="en-US"/>
          </a:p>
        </p:txBody>
      </p:sp>
    </p:spTree>
    <p:extLst>
      <p:ext uri="{BB962C8B-B14F-4D97-AF65-F5344CB8AC3E}">
        <p14:creationId xmlns:p14="http://schemas.microsoft.com/office/powerpoint/2010/main" val="37257367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B92FC-3937-4C42-9BFE-A4802CB7FA6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E74286E-D643-47FD-8246-3B39D88B486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417F430-AF11-44C5-9748-B8AE51776EB5}"/>
              </a:ext>
            </a:extLst>
          </p:cNvPr>
          <p:cNvSpPr>
            <a:spLocks noGrp="1"/>
          </p:cNvSpPr>
          <p:nvPr>
            <p:ph type="dt" sz="half" idx="10"/>
          </p:nvPr>
        </p:nvSpPr>
        <p:spPr/>
        <p:txBody>
          <a:bodyPr/>
          <a:lstStyle/>
          <a:p>
            <a:fld id="{763A4A7A-A489-4449-82D3-90E4AF63691E}" type="datetimeFigureOut">
              <a:rPr lang="en-US" smtClean="0"/>
              <a:t>11/5/2019</a:t>
            </a:fld>
            <a:endParaRPr lang="en-US"/>
          </a:p>
        </p:txBody>
      </p:sp>
      <p:sp>
        <p:nvSpPr>
          <p:cNvPr id="5" name="Footer Placeholder 4">
            <a:extLst>
              <a:ext uri="{FF2B5EF4-FFF2-40B4-BE49-F238E27FC236}">
                <a16:creationId xmlns:a16="http://schemas.microsoft.com/office/drawing/2014/main" id="{6906800D-87E8-4680-B193-A127E1DD61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A890EC-54F2-4D9A-90F5-EA46794677CF}"/>
              </a:ext>
            </a:extLst>
          </p:cNvPr>
          <p:cNvSpPr>
            <a:spLocks noGrp="1"/>
          </p:cNvSpPr>
          <p:nvPr>
            <p:ph type="sldNum" sz="quarter" idx="12"/>
          </p:nvPr>
        </p:nvSpPr>
        <p:spPr/>
        <p:txBody>
          <a:bodyPr/>
          <a:lstStyle/>
          <a:p>
            <a:fld id="{5D9CB6A8-1E6B-4AC2-9C2E-FF3B143FEDBE}" type="slidenum">
              <a:rPr lang="en-US" smtClean="0"/>
              <a:t>‹#›</a:t>
            </a:fld>
            <a:endParaRPr lang="en-US"/>
          </a:p>
        </p:txBody>
      </p:sp>
    </p:spTree>
    <p:extLst>
      <p:ext uri="{BB962C8B-B14F-4D97-AF65-F5344CB8AC3E}">
        <p14:creationId xmlns:p14="http://schemas.microsoft.com/office/powerpoint/2010/main" val="36429167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EAC14-71C3-4E49-9DA0-505B469FFB6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3726D09-E0CD-45A7-B934-E2B8CDEABBF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E1003C0-0785-4629-8510-5A3A448F6ED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B93D1A9-69A7-467C-A3CF-468EAEA7E319}"/>
              </a:ext>
            </a:extLst>
          </p:cNvPr>
          <p:cNvSpPr>
            <a:spLocks noGrp="1"/>
          </p:cNvSpPr>
          <p:nvPr>
            <p:ph type="dt" sz="half" idx="10"/>
          </p:nvPr>
        </p:nvSpPr>
        <p:spPr/>
        <p:txBody>
          <a:bodyPr/>
          <a:lstStyle/>
          <a:p>
            <a:fld id="{763A4A7A-A489-4449-82D3-90E4AF63691E}" type="datetimeFigureOut">
              <a:rPr lang="en-US" smtClean="0"/>
              <a:t>11/5/2019</a:t>
            </a:fld>
            <a:endParaRPr lang="en-US"/>
          </a:p>
        </p:txBody>
      </p:sp>
      <p:sp>
        <p:nvSpPr>
          <p:cNvPr id="6" name="Footer Placeholder 5">
            <a:extLst>
              <a:ext uri="{FF2B5EF4-FFF2-40B4-BE49-F238E27FC236}">
                <a16:creationId xmlns:a16="http://schemas.microsoft.com/office/drawing/2014/main" id="{13B2DD27-CB16-47AF-893D-662CE2CB55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0F0B1A-0987-46CE-87AA-3ADEE6B4D8FF}"/>
              </a:ext>
            </a:extLst>
          </p:cNvPr>
          <p:cNvSpPr>
            <a:spLocks noGrp="1"/>
          </p:cNvSpPr>
          <p:nvPr>
            <p:ph type="sldNum" sz="quarter" idx="12"/>
          </p:nvPr>
        </p:nvSpPr>
        <p:spPr/>
        <p:txBody>
          <a:bodyPr/>
          <a:lstStyle/>
          <a:p>
            <a:fld id="{5D9CB6A8-1E6B-4AC2-9C2E-FF3B143FEDBE}" type="slidenum">
              <a:rPr lang="en-US" smtClean="0"/>
              <a:t>‹#›</a:t>
            </a:fld>
            <a:endParaRPr lang="en-US"/>
          </a:p>
        </p:txBody>
      </p:sp>
    </p:spTree>
    <p:extLst>
      <p:ext uri="{BB962C8B-B14F-4D97-AF65-F5344CB8AC3E}">
        <p14:creationId xmlns:p14="http://schemas.microsoft.com/office/powerpoint/2010/main" val="13304492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7F907-7CDE-4430-B205-1225C3EAD0A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F39669B-BEA7-42EE-83AA-7A5931D1F5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F47BB02-2F6A-4857-8934-4E5FCE01AF0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599136E-A2BC-4503-9C55-607917CB78C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D9052A2-8BBB-4637-B5E1-FFFB3A299E9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CB96F36-35E6-40A0-9A9A-08676576E516}"/>
              </a:ext>
            </a:extLst>
          </p:cNvPr>
          <p:cNvSpPr>
            <a:spLocks noGrp="1"/>
          </p:cNvSpPr>
          <p:nvPr>
            <p:ph type="dt" sz="half" idx="10"/>
          </p:nvPr>
        </p:nvSpPr>
        <p:spPr/>
        <p:txBody>
          <a:bodyPr/>
          <a:lstStyle/>
          <a:p>
            <a:fld id="{763A4A7A-A489-4449-82D3-90E4AF63691E}" type="datetimeFigureOut">
              <a:rPr lang="en-US" smtClean="0"/>
              <a:t>11/5/2019</a:t>
            </a:fld>
            <a:endParaRPr lang="en-US"/>
          </a:p>
        </p:txBody>
      </p:sp>
      <p:sp>
        <p:nvSpPr>
          <p:cNvPr id="8" name="Footer Placeholder 7">
            <a:extLst>
              <a:ext uri="{FF2B5EF4-FFF2-40B4-BE49-F238E27FC236}">
                <a16:creationId xmlns:a16="http://schemas.microsoft.com/office/drawing/2014/main" id="{FD970E83-E72A-457C-9AE0-F61612A8E6D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8A50B56-43EF-4023-BF02-C4DD406CE13F}"/>
              </a:ext>
            </a:extLst>
          </p:cNvPr>
          <p:cNvSpPr>
            <a:spLocks noGrp="1"/>
          </p:cNvSpPr>
          <p:nvPr>
            <p:ph type="sldNum" sz="quarter" idx="12"/>
          </p:nvPr>
        </p:nvSpPr>
        <p:spPr/>
        <p:txBody>
          <a:bodyPr/>
          <a:lstStyle/>
          <a:p>
            <a:fld id="{5D9CB6A8-1E6B-4AC2-9C2E-FF3B143FEDBE}" type="slidenum">
              <a:rPr lang="en-US" smtClean="0"/>
              <a:t>‹#›</a:t>
            </a:fld>
            <a:endParaRPr lang="en-US"/>
          </a:p>
        </p:txBody>
      </p:sp>
    </p:spTree>
    <p:extLst>
      <p:ext uri="{BB962C8B-B14F-4D97-AF65-F5344CB8AC3E}">
        <p14:creationId xmlns:p14="http://schemas.microsoft.com/office/powerpoint/2010/main" val="851649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D621B-E621-4FA9-A2B1-4D701E1E781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4797146-6CB4-4EBB-BB05-0818358FAB2A}"/>
              </a:ext>
            </a:extLst>
          </p:cNvPr>
          <p:cNvSpPr>
            <a:spLocks noGrp="1"/>
          </p:cNvSpPr>
          <p:nvPr>
            <p:ph type="dt" sz="half" idx="10"/>
          </p:nvPr>
        </p:nvSpPr>
        <p:spPr/>
        <p:txBody>
          <a:bodyPr/>
          <a:lstStyle/>
          <a:p>
            <a:fld id="{763A4A7A-A489-4449-82D3-90E4AF63691E}" type="datetimeFigureOut">
              <a:rPr lang="en-US" smtClean="0"/>
              <a:t>11/5/2019</a:t>
            </a:fld>
            <a:endParaRPr lang="en-US"/>
          </a:p>
        </p:txBody>
      </p:sp>
      <p:sp>
        <p:nvSpPr>
          <p:cNvPr id="4" name="Footer Placeholder 3">
            <a:extLst>
              <a:ext uri="{FF2B5EF4-FFF2-40B4-BE49-F238E27FC236}">
                <a16:creationId xmlns:a16="http://schemas.microsoft.com/office/drawing/2014/main" id="{5FF8A519-F87E-4459-8875-88B19CD4B28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1B83A53-2C0F-4072-BD6F-0FBB9B8360DA}"/>
              </a:ext>
            </a:extLst>
          </p:cNvPr>
          <p:cNvSpPr>
            <a:spLocks noGrp="1"/>
          </p:cNvSpPr>
          <p:nvPr>
            <p:ph type="sldNum" sz="quarter" idx="12"/>
          </p:nvPr>
        </p:nvSpPr>
        <p:spPr/>
        <p:txBody>
          <a:bodyPr/>
          <a:lstStyle/>
          <a:p>
            <a:fld id="{5D9CB6A8-1E6B-4AC2-9C2E-FF3B143FEDBE}" type="slidenum">
              <a:rPr lang="en-US" smtClean="0"/>
              <a:t>‹#›</a:t>
            </a:fld>
            <a:endParaRPr lang="en-US"/>
          </a:p>
        </p:txBody>
      </p:sp>
    </p:spTree>
    <p:extLst>
      <p:ext uri="{BB962C8B-B14F-4D97-AF65-F5344CB8AC3E}">
        <p14:creationId xmlns:p14="http://schemas.microsoft.com/office/powerpoint/2010/main" val="37955966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392E0BE-EFC1-4589-B09A-B31F9FC4250E}"/>
              </a:ext>
            </a:extLst>
          </p:cNvPr>
          <p:cNvSpPr>
            <a:spLocks noGrp="1"/>
          </p:cNvSpPr>
          <p:nvPr>
            <p:ph type="dt" sz="half" idx="10"/>
          </p:nvPr>
        </p:nvSpPr>
        <p:spPr/>
        <p:txBody>
          <a:bodyPr/>
          <a:lstStyle/>
          <a:p>
            <a:fld id="{763A4A7A-A489-4449-82D3-90E4AF63691E}" type="datetimeFigureOut">
              <a:rPr lang="en-US" smtClean="0"/>
              <a:t>11/5/2019</a:t>
            </a:fld>
            <a:endParaRPr lang="en-US"/>
          </a:p>
        </p:txBody>
      </p:sp>
      <p:sp>
        <p:nvSpPr>
          <p:cNvPr id="3" name="Footer Placeholder 2">
            <a:extLst>
              <a:ext uri="{FF2B5EF4-FFF2-40B4-BE49-F238E27FC236}">
                <a16:creationId xmlns:a16="http://schemas.microsoft.com/office/drawing/2014/main" id="{B01675F0-2337-4836-AE63-4CAE3043E5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5876C8-9968-43B0-BE5E-FFBE57EB7E7D}"/>
              </a:ext>
            </a:extLst>
          </p:cNvPr>
          <p:cNvSpPr>
            <a:spLocks noGrp="1"/>
          </p:cNvSpPr>
          <p:nvPr>
            <p:ph type="sldNum" sz="quarter" idx="12"/>
          </p:nvPr>
        </p:nvSpPr>
        <p:spPr/>
        <p:txBody>
          <a:bodyPr/>
          <a:lstStyle/>
          <a:p>
            <a:fld id="{5D9CB6A8-1E6B-4AC2-9C2E-FF3B143FEDBE}" type="slidenum">
              <a:rPr lang="en-US" smtClean="0"/>
              <a:t>‹#›</a:t>
            </a:fld>
            <a:endParaRPr lang="en-US"/>
          </a:p>
        </p:txBody>
      </p:sp>
    </p:spTree>
    <p:extLst>
      <p:ext uri="{BB962C8B-B14F-4D97-AF65-F5344CB8AC3E}">
        <p14:creationId xmlns:p14="http://schemas.microsoft.com/office/powerpoint/2010/main" val="22215013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D66FA-185B-458A-85BA-B2A694355C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0267219-57C1-4DAB-A0D5-4C65EF0EF6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A4EAEA0-54AA-4950-91A0-4ED1255D37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A795DD5-584B-4736-995B-B1ACBE92CE0E}"/>
              </a:ext>
            </a:extLst>
          </p:cNvPr>
          <p:cNvSpPr>
            <a:spLocks noGrp="1"/>
          </p:cNvSpPr>
          <p:nvPr>
            <p:ph type="dt" sz="half" idx="10"/>
          </p:nvPr>
        </p:nvSpPr>
        <p:spPr/>
        <p:txBody>
          <a:bodyPr/>
          <a:lstStyle/>
          <a:p>
            <a:fld id="{763A4A7A-A489-4449-82D3-90E4AF63691E}" type="datetimeFigureOut">
              <a:rPr lang="en-US" smtClean="0"/>
              <a:t>11/5/2019</a:t>
            </a:fld>
            <a:endParaRPr lang="en-US"/>
          </a:p>
        </p:txBody>
      </p:sp>
      <p:sp>
        <p:nvSpPr>
          <p:cNvPr id="6" name="Footer Placeholder 5">
            <a:extLst>
              <a:ext uri="{FF2B5EF4-FFF2-40B4-BE49-F238E27FC236}">
                <a16:creationId xmlns:a16="http://schemas.microsoft.com/office/drawing/2014/main" id="{A88DBC6E-0892-4628-B0F6-4847AD01D9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823E6A-1C85-4B6E-9FAC-8A210BE21689}"/>
              </a:ext>
            </a:extLst>
          </p:cNvPr>
          <p:cNvSpPr>
            <a:spLocks noGrp="1"/>
          </p:cNvSpPr>
          <p:nvPr>
            <p:ph type="sldNum" sz="quarter" idx="12"/>
          </p:nvPr>
        </p:nvSpPr>
        <p:spPr/>
        <p:txBody>
          <a:bodyPr/>
          <a:lstStyle/>
          <a:p>
            <a:fld id="{5D9CB6A8-1E6B-4AC2-9C2E-FF3B143FEDBE}" type="slidenum">
              <a:rPr lang="en-US" smtClean="0"/>
              <a:t>‹#›</a:t>
            </a:fld>
            <a:endParaRPr lang="en-US"/>
          </a:p>
        </p:txBody>
      </p:sp>
    </p:spTree>
    <p:extLst>
      <p:ext uri="{BB962C8B-B14F-4D97-AF65-F5344CB8AC3E}">
        <p14:creationId xmlns:p14="http://schemas.microsoft.com/office/powerpoint/2010/main" val="20035749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E3BA7-BB0F-4CF7-ABA0-4026DF8CF7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65CD9A6-F85F-4D34-A1BE-4C1FA82BCA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FD2DCC0-BB9A-4B0D-A4D9-DADA287254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637725D-BABF-44CA-A965-9021AA3FF3AA}"/>
              </a:ext>
            </a:extLst>
          </p:cNvPr>
          <p:cNvSpPr>
            <a:spLocks noGrp="1"/>
          </p:cNvSpPr>
          <p:nvPr>
            <p:ph type="dt" sz="half" idx="10"/>
          </p:nvPr>
        </p:nvSpPr>
        <p:spPr/>
        <p:txBody>
          <a:bodyPr/>
          <a:lstStyle/>
          <a:p>
            <a:fld id="{763A4A7A-A489-4449-82D3-90E4AF63691E}" type="datetimeFigureOut">
              <a:rPr lang="en-US" smtClean="0"/>
              <a:t>11/5/2019</a:t>
            </a:fld>
            <a:endParaRPr lang="en-US"/>
          </a:p>
        </p:txBody>
      </p:sp>
      <p:sp>
        <p:nvSpPr>
          <p:cNvPr id="6" name="Footer Placeholder 5">
            <a:extLst>
              <a:ext uri="{FF2B5EF4-FFF2-40B4-BE49-F238E27FC236}">
                <a16:creationId xmlns:a16="http://schemas.microsoft.com/office/drawing/2014/main" id="{0EFAA019-6F92-4239-A16D-B23523BD3C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A4F076-709D-444A-939C-CDB97DF803AB}"/>
              </a:ext>
            </a:extLst>
          </p:cNvPr>
          <p:cNvSpPr>
            <a:spLocks noGrp="1"/>
          </p:cNvSpPr>
          <p:nvPr>
            <p:ph type="sldNum" sz="quarter" idx="12"/>
          </p:nvPr>
        </p:nvSpPr>
        <p:spPr/>
        <p:txBody>
          <a:bodyPr/>
          <a:lstStyle/>
          <a:p>
            <a:fld id="{5D9CB6A8-1E6B-4AC2-9C2E-FF3B143FEDBE}" type="slidenum">
              <a:rPr lang="en-US" smtClean="0"/>
              <a:t>‹#›</a:t>
            </a:fld>
            <a:endParaRPr lang="en-US"/>
          </a:p>
        </p:txBody>
      </p:sp>
    </p:spTree>
    <p:extLst>
      <p:ext uri="{BB962C8B-B14F-4D97-AF65-F5344CB8AC3E}">
        <p14:creationId xmlns:p14="http://schemas.microsoft.com/office/powerpoint/2010/main" val="27104106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A83204-399B-4AE0-AD50-4776A3257B7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0754DC2-AA53-44E9-9BC0-871CC7EDF78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8F2FC9-00D9-4AB0-84C5-D5CB8B4B198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3A4A7A-A489-4449-82D3-90E4AF63691E}" type="datetimeFigureOut">
              <a:rPr lang="en-US" smtClean="0"/>
              <a:t>11/5/2019</a:t>
            </a:fld>
            <a:endParaRPr lang="en-US"/>
          </a:p>
        </p:txBody>
      </p:sp>
      <p:sp>
        <p:nvSpPr>
          <p:cNvPr id="5" name="Footer Placeholder 4">
            <a:extLst>
              <a:ext uri="{FF2B5EF4-FFF2-40B4-BE49-F238E27FC236}">
                <a16:creationId xmlns:a16="http://schemas.microsoft.com/office/drawing/2014/main" id="{2E9B785A-7D8D-489D-BF10-12AF5B0D4AF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A6A1B89-AC43-45A2-911C-17CBA2FF334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9CB6A8-1E6B-4AC2-9C2E-FF3B143FEDBE}" type="slidenum">
              <a:rPr lang="en-US" smtClean="0"/>
              <a:t>‹#›</a:t>
            </a:fld>
            <a:endParaRPr lang="en-US"/>
          </a:p>
        </p:txBody>
      </p:sp>
    </p:spTree>
    <p:extLst>
      <p:ext uri="{BB962C8B-B14F-4D97-AF65-F5344CB8AC3E}">
        <p14:creationId xmlns:p14="http://schemas.microsoft.com/office/powerpoint/2010/main" val="27471135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jpeg"/></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4.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0.png"/><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99FB165-6184-4D22-9E49-D87917DC99A4}"/>
              </a:ext>
            </a:extLst>
          </p:cNvPr>
          <p:cNvSpPr>
            <a:spLocks noGrp="1"/>
          </p:cNvSpPr>
          <p:nvPr>
            <p:ph type="title"/>
          </p:nvPr>
        </p:nvSpPr>
        <p:spPr>
          <a:xfrm>
            <a:off x="637159" y="2922313"/>
            <a:ext cx="9483416" cy="867595"/>
          </a:xfrm>
        </p:spPr>
        <p:txBody>
          <a:bodyPr>
            <a:normAutofit fontScale="90000"/>
          </a:bodyPr>
          <a:lstStyle/>
          <a:p>
            <a:r>
              <a:rPr lang="en-US" sz="3200" dirty="0">
                <a:latin typeface="Open Sans" panose="020B0606030504020204" pitchFamily="34" charset="0"/>
                <a:ea typeface="Open Sans" panose="020B0606030504020204" pitchFamily="34" charset="0"/>
                <a:cs typeface="Open Sans" panose="020B0606030504020204" pitchFamily="34" charset="0"/>
              </a:rPr>
              <a:t>Exploring Recommendation System Techniques </a:t>
            </a:r>
            <a:br>
              <a:rPr lang="en-US" sz="3200" dirty="0">
                <a:latin typeface="Open Sans" panose="020B0606030504020204" pitchFamily="34" charset="0"/>
                <a:ea typeface="Open Sans" panose="020B0606030504020204" pitchFamily="34" charset="0"/>
                <a:cs typeface="Open Sans" panose="020B0606030504020204" pitchFamily="34" charset="0"/>
              </a:rPr>
            </a:br>
            <a:r>
              <a:rPr lang="en-US" sz="3200" dirty="0">
                <a:latin typeface="Open Sans" panose="020B0606030504020204" pitchFamily="34" charset="0"/>
                <a:ea typeface="Open Sans" panose="020B0606030504020204" pitchFamily="34" charset="0"/>
                <a:cs typeface="Open Sans" panose="020B0606030504020204" pitchFamily="34" charset="0"/>
              </a:rPr>
              <a:t>to Enhance Customer Experience </a:t>
            </a:r>
          </a:p>
        </p:txBody>
      </p:sp>
      <p:sp>
        <p:nvSpPr>
          <p:cNvPr id="6" name="Title 1">
            <a:extLst>
              <a:ext uri="{FF2B5EF4-FFF2-40B4-BE49-F238E27FC236}">
                <a16:creationId xmlns:a16="http://schemas.microsoft.com/office/drawing/2014/main" id="{A203CDDF-508B-47E8-8D45-920C2B646FC2}"/>
              </a:ext>
            </a:extLst>
          </p:cNvPr>
          <p:cNvSpPr txBox="1">
            <a:spLocks/>
          </p:cNvSpPr>
          <p:nvPr/>
        </p:nvSpPr>
        <p:spPr>
          <a:xfrm>
            <a:off x="737518" y="3865269"/>
            <a:ext cx="7112562" cy="483701"/>
          </a:xfrm>
          <a:prstGeom prst="rect">
            <a:avLst/>
          </a:prstGeom>
        </p:spPr>
        <p:txBody>
          <a:bodyPr vert="horz" lIns="91440" tIns="45720" rIns="91440" bIns="45720" rtlCol="0" anchor="ctr" anchorCtr="0">
            <a:normAutofit/>
          </a:bodyPr>
          <a:lstStyle>
            <a:lvl1pPr algn="l" defTabSz="914400" rtl="0" eaLnBrk="1" latinLnBrk="0" hangingPunct="1">
              <a:lnSpc>
                <a:spcPct val="90000"/>
              </a:lnSpc>
              <a:spcBef>
                <a:spcPct val="0"/>
              </a:spcBef>
              <a:buNone/>
              <a:defRPr sz="2400" kern="1200">
                <a:solidFill>
                  <a:srgbClr val="002776"/>
                </a:solidFill>
                <a:latin typeface="+mj-lt"/>
                <a:ea typeface="+mj-ea"/>
                <a:cs typeface="+mj-cs"/>
              </a:defRPr>
            </a:lvl1pPr>
          </a:lstStyle>
          <a:p>
            <a:r>
              <a:rPr lang="en-US" sz="2000" b="1" dirty="0">
                <a:solidFill>
                  <a:schemeClr val="tx1"/>
                </a:solidFill>
                <a:latin typeface="Open Sans" panose="020B0606030504020204" pitchFamily="34" charset="0"/>
                <a:ea typeface="Open Sans" panose="020B0606030504020204" pitchFamily="34" charset="0"/>
                <a:cs typeface="Open Sans" panose="020B0606030504020204" pitchFamily="34" charset="0"/>
              </a:rPr>
              <a:t>Tom Sharp</a:t>
            </a:r>
          </a:p>
        </p:txBody>
      </p:sp>
      <p:cxnSp>
        <p:nvCxnSpPr>
          <p:cNvPr id="8" name="Straight Connector 7">
            <a:extLst>
              <a:ext uri="{FF2B5EF4-FFF2-40B4-BE49-F238E27FC236}">
                <a16:creationId xmlns:a16="http://schemas.microsoft.com/office/drawing/2014/main" id="{7CC5E2F1-B7DA-4527-A7F7-C1FE2C6264E3}"/>
              </a:ext>
            </a:extLst>
          </p:cNvPr>
          <p:cNvCxnSpPr>
            <a:cxnSpLocks/>
          </p:cNvCxnSpPr>
          <p:nvPr/>
        </p:nvCxnSpPr>
        <p:spPr>
          <a:xfrm>
            <a:off x="737518" y="3789908"/>
            <a:ext cx="8419172" cy="0"/>
          </a:xfrm>
          <a:prstGeom prst="line">
            <a:avLst/>
          </a:prstGeom>
          <a:ln>
            <a:solidFill>
              <a:srgbClr val="81C342"/>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03839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02FDF38-4A50-4E7C-8D72-154D91374A03}"/>
              </a:ext>
            </a:extLst>
          </p:cNvPr>
          <p:cNvGrpSpPr/>
          <p:nvPr/>
        </p:nvGrpSpPr>
        <p:grpSpPr>
          <a:xfrm>
            <a:off x="0" y="-51759"/>
            <a:ext cx="12192000" cy="880781"/>
            <a:chOff x="0" y="-51759"/>
            <a:chExt cx="12192000" cy="880781"/>
          </a:xfrm>
        </p:grpSpPr>
        <p:sp>
          <p:nvSpPr>
            <p:cNvPr id="5" name="Rectangle 4">
              <a:extLst>
                <a:ext uri="{FF2B5EF4-FFF2-40B4-BE49-F238E27FC236}">
                  <a16:creationId xmlns:a16="http://schemas.microsoft.com/office/drawing/2014/main" id="{7D356076-27BF-4068-9BF8-4D105949D6ED}"/>
                </a:ext>
              </a:extLst>
            </p:cNvPr>
            <p:cNvSpPr/>
            <p:nvPr/>
          </p:nvSpPr>
          <p:spPr>
            <a:xfrm>
              <a:off x="0" y="714722"/>
              <a:ext cx="12192000" cy="114300"/>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solidFill>
                <a:effectLst/>
                <a:uLnTx/>
                <a:uFillTx/>
                <a:latin typeface="Chronicle Display Black" pitchFamily="50" charset="0"/>
                <a:ea typeface="+mn-ea"/>
                <a:cs typeface="+mn-cs"/>
              </a:endParaRPr>
            </a:p>
          </p:txBody>
        </p:sp>
        <p:sp>
          <p:nvSpPr>
            <p:cNvPr id="4" name="Rectangle 3">
              <a:extLst>
                <a:ext uri="{FF2B5EF4-FFF2-40B4-BE49-F238E27FC236}">
                  <a16:creationId xmlns:a16="http://schemas.microsoft.com/office/drawing/2014/main" id="{1FF28D7C-96A3-4CBF-8B12-EE8DABA75213}"/>
                </a:ext>
              </a:extLst>
            </p:cNvPr>
            <p:cNvSpPr/>
            <p:nvPr/>
          </p:nvSpPr>
          <p:spPr>
            <a:xfrm>
              <a:off x="0" y="-51759"/>
              <a:ext cx="12192000" cy="767255"/>
            </a:xfrm>
            <a:prstGeom prst="rect">
              <a:avLst/>
            </a:prstGeom>
            <a:solidFill>
              <a:srgbClr val="4472C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solidFill>
                    <a:prstClr val="white"/>
                  </a:solidFill>
                  <a:latin typeface="Open Sans" panose="020B0606030504020204" pitchFamily="34" charset="0"/>
                  <a:ea typeface="Open Sans" panose="020B0606030504020204" pitchFamily="34" charset="0"/>
                  <a:cs typeface="Open Sans" panose="020B0606030504020204" pitchFamily="34" charset="0"/>
                </a:rPr>
                <a:t>Next Steps</a:t>
              </a:r>
              <a:endParaRPr kumimoji="0" lang="en-US" sz="2400" b="0" i="0" u="none" strike="noStrike" kern="1200" cap="none" spc="0" normalizeH="0" baseline="0" noProof="0" dirty="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grpSp>
      <p:sp>
        <p:nvSpPr>
          <p:cNvPr id="7" name="Content Placeholder 2">
            <a:extLst>
              <a:ext uri="{FF2B5EF4-FFF2-40B4-BE49-F238E27FC236}">
                <a16:creationId xmlns:a16="http://schemas.microsoft.com/office/drawing/2014/main" id="{DABB45AD-9C5F-4111-AA8A-133FD69ECF16}"/>
              </a:ext>
            </a:extLst>
          </p:cNvPr>
          <p:cNvSpPr>
            <a:spLocks noGrp="1"/>
          </p:cNvSpPr>
          <p:nvPr>
            <p:ph idx="1"/>
          </p:nvPr>
        </p:nvSpPr>
        <p:spPr>
          <a:xfrm>
            <a:off x="442332" y="1253331"/>
            <a:ext cx="11307336" cy="4351338"/>
          </a:xfrm>
        </p:spPr>
        <p:txBody>
          <a:bodyPr>
            <a:normAutofit/>
          </a:bodyPr>
          <a:lstStyle/>
          <a:p>
            <a:r>
              <a:rPr lang="en-US" sz="2400" dirty="0">
                <a:latin typeface="Open Sans" panose="020B0606030504020204" pitchFamily="34" charset="0"/>
                <a:ea typeface="Open Sans" panose="020B0606030504020204" pitchFamily="34" charset="0"/>
                <a:cs typeface="Open Sans" panose="020B0606030504020204" pitchFamily="34" charset="0"/>
              </a:rPr>
              <a:t>Hybrid Approach</a:t>
            </a:r>
          </a:p>
          <a:p>
            <a:pPr lvl="1"/>
            <a:r>
              <a:rPr lang="en-US" dirty="0">
                <a:latin typeface="Open Sans" panose="020B0606030504020204" pitchFamily="34" charset="0"/>
                <a:ea typeface="Open Sans" panose="020B0606030504020204" pitchFamily="34" charset="0"/>
                <a:cs typeface="Open Sans" panose="020B0606030504020204" pitchFamily="34" charset="0"/>
              </a:rPr>
              <a:t>Find better approach to search for </a:t>
            </a:r>
            <a:r>
              <a:rPr lang="en-US" i="1" dirty="0" err="1">
                <a:latin typeface="Open Sans" panose="020B0606030504020204" pitchFamily="34" charset="0"/>
                <a:ea typeface="Open Sans" panose="020B0606030504020204" pitchFamily="34" charset="0"/>
                <a:cs typeface="Open Sans" panose="020B0606030504020204" pitchFamily="34" charset="0"/>
              </a:rPr>
              <a:t>min_ppu</a:t>
            </a:r>
            <a:r>
              <a:rPr lang="en-US" dirty="0">
                <a:latin typeface="Open Sans" panose="020B0606030504020204" pitchFamily="34" charset="0"/>
                <a:ea typeface="Open Sans" panose="020B0606030504020204" pitchFamily="34" charset="0"/>
                <a:cs typeface="Open Sans" panose="020B0606030504020204" pitchFamily="34" charset="0"/>
              </a:rPr>
              <a:t> and </a:t>
            </a:r>
            <a:r>
              <a:rPr lang="en-US" i="1" dirty="0" err="1">
                <a:latin typeface="Open Sans" panose="020B0606030504020204" pitchFamily="34" charset="0"/>
                <a:ea typeface="Open Sans" panose="020B0606030504020204" pitchFamily="34" charset="0"/>
                <a:cs typeface="Open Sans" panose="020B0606030504020204" pitchFamily="34" charset="0"/>
              </a:rPr>
              <a:t>n_users</a:t>
            </a:r>
            <a:r>
              <a:rPr lang="en-US" i="1" dirty="0">
                <a:latin typeface="Open Sans" panose="020B0606030504020204" pitchFamily="34" charset="0"/>
                <a:ea typeface="Open Sans" panose="020B0606030504020204" pitchFamily="34" charset="0"/>
                <a:cs typeface="Open Sans" panose="020B0606030504020204" pitchFamily="34" charset="0"/>
              </a:rPr>
              <a:t> </a:t>
            </a:r>
            <a:r>
              <a:rPr lang="en-US" dirty="0">
                <a:latin typeface="Open Sans" panose="020B0606030504020204" pitchFamily="34" charset="0"/>
                <a:ea typeface="Open Sans" panose="020B0606030504020204" pitchFamily="34" charset="0"/>
                <a:cs typeface="Open Sans" panose="020B0606030504020204" pitchFamily="34" charset="0"/>
              </a:rPr>
              <a:t>while also increasing speed of model training</a:t>
            </a:r>
          </a:p>
          <a:p>
            <a:r>
              <a:rPr lang="en-US" sz="2400" dirty="0">
                <a:latin typeface="Open Sans" panose="020B0606030504020204" pitchFamily="34" charset="0"/>
                <a:ea typeface="Open Sans" panose="020B0606030504020204" pitchFamily="34" charset="0"/>
                <a:cs typeface="Open Sans" panose="020B0606030504020204" pitchFamily="34" charset="0"/>
              </a:rPr>
              <a:t>Statistical Significance Testing</a:t>
            </a:r>
          </a:p>
          <a:p>
            <a:pPr lvl="1"/>
            <a:r>
              <a:rPr lang="en-US" dirty="0">
                <a:latin typeface="Open Sans" panose="020B0606030504020204" pitchFamily="34" charset="0"/>
                <a:ea typeface="Open Sans" panose="020B0606030504020204" pitchFamily="34" charset="0"/>
                <a:cs typeface="Open Sans" panose="020B0606030504020204" pitchFamily="34" charset="0"/>
              </a:rPr>
              <a:t>Compare content-based filtering, collaborative filtering, and hybrid approaches </a:t>
            </a:r>
          </a:p>
          <a:p>
            <a:r>
              <a:rPr lang="en-US" sz="2400" dirty="0">
                <a:latin typeface="Open Sans" panose="020B0606030504020204" pitchFamily="34" charset="0"/>
                <a:ea typeface="Open Sans" panose="020B0606030504020204" pitchFamily="34" charset="0"/>
                <a:cs typeface="Open Sans" panose="020B0606030504020204" pitchFamily="34" charset="0"/>
              </a:rPr>
              <a:t>Front-End Changes</a:t>
            </a:r>
          </a:p>
          <a:p>
            <a:pPr lvl="1"/>
            <a:r>
              <a:rPr lang="en-US" dirty="0">
                <a:latin typeface="Open Sans" panose="020B0606030504020204" pitchFamily="34" charset="0"/>
                <a:ea typeface="Open Sans" panose="020B0606030504020204" pitchFamily="34" charset="0"/>
                <a:cs typeface="Open Sans" panose="020B0606030504020204" pitchFamily="34" charset="0"/>
              </a:rPr>
              <a:t>Clean up front-end for application</a:t>
            </a:r>
          </a:p>
          <a:p>
            <a:pPr lvl="1"/>
            <a:r>
              <a:rPr lang="en-US" dirty="0">
                <a:latin typeface="Open Sans" panose="020B0606030504020204" pitchFamily="34" charset="0"/>
                <a:ea typeface="Open Sans" panose="020B0606030504020204" pitchFamily="34" charset="0"/>
                <a:cs typeface="Open Sans" panose="020B0606030504020204" pitchFamily="34" charset="0"/>
              </a:rPr>
              <a:t>Add ability for users without username to interact with app</a:t>
            </a:r>
          </a:p>
        </p:txBody>
      </p:sp>
    </p:spTree>
    <p:extLst>
      <p:ext uri="{BB962C8B-B14F-4D97-AF65-F5344CB8AC3E}">
        <p14:creationId xmlns:p14="http://schemas.microsoft.com/office/powerpoint/2010/main" val="1268409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02FDF38-4A50-4E7C-8D72-154D91374A03}"/>
              </a:ext>
            </a:extLst>
          </p:cNvPr>
          <p:cNvGrpSpPr/>
          <p:nvPr/>
        </p:nvGrpSpPr>
        <p:grpSpPr>
          <a:xfrm>
            <a:off x="0" y="-51759"/>
            <a:ext cx="12192000" cy="880781"/>
            <a:chOff x="0" y="-51759"/>
            <a:chExt cx="12192000" cy="880781"/>
          </a:xfrm>
        </p:grpSpPr>
        <p:sp>
          <p:nvSpPr>
            <p:cNvPr id="5" name="Rectangle 4">
              <a:extLst>
                <a:ext uri="{FF2B5EF4-FFF2-40B4-BE49-F238E27FC236}">
                  <a16:creationId xmlns:a16="http://schemas.microsoft.com/office/drawing/2014/main" id="{7D356076-27BF-4068-9BF8-4D105949D6ED}"/>
                </a:ext>
              </a:extLst>
            </p:cNvPr>
            <p:cNvSpPr/>
            <p:nvPr/>
          </p:nvSpPr>
          <p:spPr>
            <a:xfrm>
              <a:off x="0" y="714722"/>
              <a:ext cx="12192000" cy="114300"/>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solidFill>
                <a:effectLst/>
                <a:uLnTx/>
                <a:uFillTx/>
                <a:latin typeface="Chronicle Display Black" pitchFamily="50" charset="0"/>
                <a:ea typeface="+mn-ea"/>
                <a:cs typeface="+mn-cs"/>
              </a:endParaRPr>
            </a:p>
          </p:txBody>
        </p:sp>
        <p:sp>
          <p:nvSpPr>
            <p:cNvPr id="4" name="Rectangle 3">
              <a:extLst>
                <a:ext uri="{FF2B5EF4-FFF2-40B4-BE49-F238E27FC236}">
                  <a16:creationId xmlns:a16="http://schemas.microsoft.com/office/drawing/2014/main" id="{1FF28D7C-96A3-4CBF-8B12-EE8DABA75213}"/>
                </a:ext>
              </a:extLst>
            </p:cNvPr>
            <p:cNvSpPr/>
            <p:nvPr/>
          </p:nvSpPr>
          <p:spPr>
            <a:xfrm>
              <a:off x="0" y="-51759"/>
              <a:ext cx="12192000" cy="767255"/>
            </a:xfrm>
            <a:prstGeom prst="rect">
              <a:avLst/>
            </a:prstGeom>
            <a:solidFill>
              <a:srgbClr val="4472C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grpSp>
      <p:sp>
        <p:nvSpPr>
          <p:cNvPr id="2" name="Rectangle 1">
            <a:extLst>
              <a:ext uri="{FF2B5EF4-FFF2-40B4-BE49-F238E27FC236}">
                <a16:creationId xmlns:a16="http://schemas.microsoft.com/office/drawing/2014/main" id="{A60CFE61-FC7D-4676-B2D9-6EC941C50762}"/>
              </a:ext>
            </a:extLst>
          </p:cNvPr>
          <p:cNvSpPr/>
          <p:nvPr/>
        </p:nvSpPr>
        <p:spPr>
          <a:xfrm>
            <a:off x="3999186" y="2543502"/>
            <a:ext cx="4193628" cy="1986455"/>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latin typeface="Open Sans" panose="020B0606030504020204" pitchFamily="34" charset="0"/>
                <a:ea typeface="Open Sans" panose="020B0606030504020204" pitchFamily="34" charset="0"/>
                <a:cs typeface="Open Sans" panose="020B0606030504020204" pitchFamily="34" charset="0"/>
              </a:rPr>
              <a:t>Thank You!</a:t>
            </a:r>
          </a:p>
        </p:txBody>
      </p:sp>
    </p:spTree>
    <p:extLst>
      <p:ext uri="{BB962C8B-B14F-4D97-AF65-F5344CB8AC3E}">
        <p14:creationId xmlns:p14="http://schemas.microsoft.com/office/powerpoint/2010/main" val="5060562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99E06F4F-5822-4819-8121-3AC6F9AD978F}"/>
              </a:ext>
            </a:extLst>
          </p:cNvPr>
          <p:cNvGrpSpPr/>
          <p:nvPr/>
        </p:nvGrpSpPr>
        <p:grpSpPr>
          <a:xfrm>
            <a:off x="0" y="-51759"/>
            <a:ext cx="12192000" cy="880781"/>
            <a:chOff x="0" y="-51759"/>
            <a:chExt cx="12192000" cy="880781"/>
          </a:xfrm>
        </p:grpSpPr>
        <p:sp>
          <p:nvSpPr>
            <p:cNvPr id="6" name="Rectangle 5">
              <a:extLst>
                <a:ext uri="{FF2B5EF4-FFF2-40B4-BE49-F238E27FC236}">
                  <a16:creationId xmlns:a16="http://schemas.microsoft.com/office/drawing/2014/main" id="{6E6F53BE-EBB3-4BE3-AB3A-10A209CE70D2}"/>
                </a:ext>
              </a:extLst>
            </p:cNvPr>
            <p:cNvSpPr/>
            <p:nvPr/>
          </p:nvSpPr>
          <p:spPr>
            <a:xfrm>
              <a:off x="0" y="714722"/>
              <a:ext cx="12192000" cy="114300"/>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solidFill>
                <a:effectLst/>
                <a:uLnTx/>
                <a:uFillTx/>
                <a:latin typeface="Chronicle Display Black" pitchFamily="50" charset="0"/>
                <a:ea typeface="+mn-ea"/>
                <a:cs typeface="+mn-cs"/>
              </a:endParaRPr>
            </a:p>
          </p:txBody>
        </p:sp>
        <p:sp>
          <p:nvSpPr>
            <p:cNvPr id="7" name="Rectangle 6">
              <a:extLst>
                <a:ext uri="{FF2B5EF4-FFF2-40B4-BE49-F238E27FC236}">
                  <a16:creationId xmlns:a16="http://schemas.microsoft.com/office/drawing/2014/main" id="{8004F834-C3FA-4E9E-B2AB-62AF50167E6C}"/>
                </a:ext>
              </a:extLst>
            </p:cNvPr>
            <p:cNvSpPr/>
            <p:nvPr/>
          </p:nvSpPr>
          <p:spPr>
            <a:xfrm>
              <a:off x="0" y="-51759"/>
              <a:ext cx="12192000" cy="767255"/>
            </a:xfrm>
            <a:prstGeom prst="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grpSp>
      <p:pic>
        <p:nvPicPr>
          <p:cNvPr id="2054" name="Picture 6">
            <a:extLst>
              <a:ext uri="{FF2B5EF4-FFF2-40B4-BE49-F238E27FC236}">
                <a16:creationId xmlns:a16="http://schemas.microsoft.com/office/drawing/2014/main" id="{2F09D07A-9E18-43F3-9844-555F4E74A9B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157" r="14098"/>
          <a:stretch/>
        </p:blipFill>
        <p:spPr bwMode="auto">
          <a:xfrm>
            <a:off x="6632248" y="854577"/>
            <a:ext cx="4764106" cy="3083703"/>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a:extLst>
              <a:ext uri="{FF2B5EF4-FFF2-40B4-BE49-F238E27FC236}">
                <a16:creationId xmlns:a16="http://schemas.microsoft.com/office/drawing/2014/main" id="{624E5F79-BF97-4817-9E4F-9D58B49D72D2}"/>
              </a:ext>
            </a:extLst>
          </p:cNvPr>
          <p:cNvSpPr/>
          <p:nvPr/>
        </p:nvSpPr>
        <p:spPr>
          <a:xfrm>
            <a:off x="0" y="-52533"/>
            <a:ext cx="12192000" cy="767255"/>
          </a:xfrm>
          <a:prstGeom prst="rect">
            <a:avLst/>
          </a:prstGeom>
          <a:solidFill>
            <a:srgbClr val="4472C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solidFill>
                  <a:prstClr val="white"/>
                </a:solidFill>
                <a:latin typeface="Open Sans" panose="020B0606030504020204" pitchFamily="34" charset="0"/>
                <a:ea typeface="Open Sans" panose="020B0606030504020204" pitchFamily="34" charset="0"/>
                <a:cs typeface="Open Sans" panose="020B0606030504020204" pitchFamily="34" charset="0"/>
              </a:rPr>
              <a:t>Technical Approach</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prstClr val="white"/>
                </a:solidFill>
                <a:latin typeface="Open Sans" panose="020B0606030504020204" pitchFamily="34" charset="0"/>
                <a:ea typeface="Open Sans" panose="020B0606030504020204" pitchFamily="34" charset="0"/>
                <a:cs typeface="Open Sans" panose="020B0606030504020204" pitchFamily="34" charset="0"/>
              </a:rPr>
              <a:t>Comparison of Models </a:t>
            </a:r>
            <a:endParaRPr kumimoji="0" lang="en-US" sz="1200" b="0" i="0" u="none" strike="noStrike" kern="1200" cap="none" spc="0" normalizeH="0" baseline="0" noProof="0" dirty="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pic>
        <p:nvPicPr>
          <p:cNvPr id="2056" name="Picture 8">
            <a:extLst>
              <a:ext uri="{FF2B5EF4-FFF2-40B4-BE49-F238E27FC236}">
                <a16:creationId xmlns:a16="http://schemas.microsoft.com/office/drawing/2014/main" id="{8B8C301C-0747-4C1A-A9AD-CCF3D5BB4EC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097" r="14355"/>
          <a:stretch/>
        </p:blipFill>
        <p:spPr bwMode="auto">
          <a:xfrm>
            <a:off x="1089593" y="864003"/>
            <a:ext cx="4747027" cy="3083704"/>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a:extLst>
              <a:ext uri="{FF2B5EF4-FFF2-40B4-BE49-F238E27FC236}">
                <a16:creationId xmlns:a16="http://schemas.microsoft.com/office/drawing/2014/main" id="{DBB61133-E44F-4887-AFE0-B97DC0CE76F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2982" r="13760"/>
          <a:stretch/>
        </p:blipFill>
        <p:spPr bwMode="auto">
          <a:xfrm>
            <a:off x="3722486" y="3813239"/>
            <a:ext cx="4747027" cy="308370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32C7D595-290D-49A8-ADB4-86883F8A45C6}"/>
              </a:ext>
            </a:extLst>
          </p:cNvPr>
          <p:cNvSpPr txBox="1"/>
          <p:nvPr/>
        </p:nvSpPr>
        <p:spPr>
          <a:xfrm>
            <a:off x="9497973" y="4921839"/>
            <a:ext cx="2488677" cy="1815882"/>
          </a:xfrm>
          <a:prstGeom prst="rect">
            <a:avLst/>
          </a:prstGeom>
          <a:noFill/>
          <a:ln>
            <a:solidFill>
              <a:schemeClr val="tx1"/>
            </a:solidFill>
          </a:ln>
        </p:spPr>
        <p:txBody>
          <a:bodyPr wrap="square" rtlCol="0">
            <a:spAutoFit/>
          </a:bodyPr>
          <a:lstStyle/>
          <a:p>
            <a:pPr algn="ctr"/>
            <a:r>
              <a:rPr lang="en-US" sz="1600" dirty="0">
                <a:latin typeface="Open Sans" panose="020B0606030504020204" pitchFamily="34" charset="0"/>
                <a:ea typeface="Open Sans" panose="020B0606030504020204" pitchFamily="34" charset="0"/>
                <a:cs typeface="Open Sans" panose="020B0606030504020204" pitchFamily="34" charset="0"/>
              </a:rPr>
              <a:t>Results from the all three methods differ for each user selected. More time is needed to investigate the difference between each</a:t>
            </a:r>
          </a:p>
        </p:txBody>
      </p:sp>
      <p:pic>
        <p:nvPicPr>
          <p:cNvPr id="10" name="Picture 8">
            <a:extLst>
              <a:ext uri="{FF2B5EF4-FFF2-40B4-BE49-F238E27FC236}">
                <a16:creationId xmlns:a16="http://schemas.microsoft.com/office/drawing/2014/main" id="{F638F110-F841-47A5-AC03-4A38D15D416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8312" t="3097" r="633" b="73220"/>
          <a:stretch/>
        </p:blipFill>
        <p:spPr bwMode="auto">
          <a:xfrm>
            <a:off x="1751692" y="4060932"/>
            <a:ext cx="1711414" cy="21050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35540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99E06F4F-5822-4819-8121-3AC6F9AD978F}"/>
              </a:ext>
            </a:extLst>
          </p:cNvPr>
          <p:cNvGrpSpPr/>
          <p:nvPr/>
        </p:nvGrpSpPr>
        <p:grpSpPr>
          <a:xfrm>
            <a:off x="0" y="-51759"/>
            <a:ext cx="12192000" cy="880781"/>
            <a:chOff x="0" y="-51759"/>
            <a:chExt cx="12192000" cy="880781"/>
          </a:xfrm>
        </p:grpSpPr>
        <p:sp>
          <p:nvSpPr>
            <p:cNvPr id="6" name="Rectangle 5">
              <a:extLst>
                <a:ext uri="{FF2B5EF4-FFF2-40B4-BE49-F238E27FC236}">
                  <a16:creationId xmlns:a16="http://schemas.microsoft.com/office/drawing/2014/main" id="{6E6F53BE-EBB3-4BE3-AB3A-10A209CE70D2}"/>
                </a:ext>
              </a:extLst>
            </p:cNvPr>
            <p:cNvSpPr/>
            <p:nvPr/>
          </p:nvSpPr>
          <p:spPr>
            <a:xfrm>
              <a:off x="0" y="714722"/>
              <a:ext cx="12192000" cy="114300"/>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solidFill>
                <a:effectLst/>
                <a:uLnTx/>
                <a:uFillTx/>
                <a:latin typeface="Chronicle Display Black" pitchFamily="50" charset="0"/>
                <a:ea typeface="+mn-ea"/>
                <a:cs typeface="+mn-cs"/>
              </a:endParaRPr>
            </a:p>
          </p:txBody>
        </p:sp>
        <p:sp>
          <p:nvSpPr>
            <p:cNvPr id="7" name="Rectangle 6">
              <a:extLst>
                <a:ext uri="{FF2B5EF4-FFF2-40B4-BE49-F238E27FC236}">
                  <a16:creationId xmlns:a16="http://schemas.microsoft.com/office/drawing/2014/main" id="{8004F834-C3FA-4E9E-B2AB-62AF50167E6C}"/>
                </a:ext>
              </a:extLst>
            </p:cNvPr>
            <p:cNvSpPr/>
            <p:nvPr/>
          </p:nvSpPr>
          <p:spPr>
            <a:xfrm>
              <a:off x="0" y="-51759"/>
              <a:ext cx="12192000" cy="767255"/>
            </a:xfrm>
            <a:prstGeom prst="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grpSp>
      <p:sp>
        <p:nvSpPr>
          <p:cNvPr id="12" name="Rectangle 11">
            <a:extLst>
              <a:ext uri="{FF2B5EF4-FFF2-40B4-BE49-F238E27FC236}">
                <a16:creationId xmlns:a16="http://schemas.microsoft.com/office/drawing/2014/main" id="{624E5F79-BF97-4817-9E4F-9D58B49D72D2}"/>
              </a:ext>
            </a:extLst>
          </p:cNvPr>
          <p:cNvSpPr/>
          <p:nvPr/>
        </p:nvSpPr>
        <p:spPr>
          <a:xfrm>
            <a:off x="0" y="-52533"/>
            <a:ext cx="12192000" cy="767255"/>
          </a:xfrm>
          <a:prstGeom prst="rect">
            <a:avLst/>
          </a:prstGeom>
          <a:solidFill>
            <a:srgbClr val="4472C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solidFill>
                  <a:prstClr val="white"/>
                </a:solidFill>
                <a:latin typeface="Open Sans" panose="020B0606030504020204" pitchFamily="34" charset="0"/>
                <a:ea typeface="Open Sans" panose="020B0606030504020204" pitchFamily="34" charset="0"/>
                <a:cs typeface="Open Sans" panose="020B0606030504020204" pitchFamily="34" charset="0"/>
              </a:rPr>
              <a:t>Technical Approach</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prstClr val="white"/>
                </a:solidFill>
                <a:latin typeface="Open Sans" panose="020B0606030504020204" pitchFamily="34" charset="0"/>
                <a:ea typeface="Open Sans" panose="020B0606030504020204" pitchFamily="34" charset="0"/>
                <a:cs typeface="Open Sans" panose="020B0606030504020204" pitchFamily="34" charset="0"/>
              </a:rPr>
              <a:t>Comparison of Models </a:t>
            </a:r>
            <a:endParaRPr kumimoji="0" lang="en-US" sz="1200" b="0" i="0" u="none" strike="noStrike" kern="1200" cap="none" spc="0" normalizeH="0" baseline="0" noProof="0" dirty="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pic>
        <p:nvPicPr>
          <p:cNvPr id="2056" name="Picture 8">
            <a:extLst>
              <a:ext uri="{FF2B5EF4-FFF2-40B4-BE49-F238E27FC236}">
                <a16:creationId xmlns:a16="http://schemas.microsoft.com/office/drawing/2014/main" id="{8B8C301C-0747-4C1A-A9AD-CCF3D5BB4EC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097" r="14355"/>
          <a:stretch/>
        </p:blipFill>
        <p:spPr bwMode="auto">
          <a:xfrm>
            <a:off x="1387305" y="906533"/>
            <a:ext cx="8936909" cy="580548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8">
            <a:extLst>
              <a:ext uri="{FF2B5EF4-FFF2-40B4-BE49-F238E27FC236}">
                <a16:creationId xmlns:a16="http://schemas.microsoft.com/office/drawing/2014/main" id="{F638F110-F841-47A5-AC03-4A38D15D416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8312" t="3097" r="633" b="73220"/>
          <a:stretch/>
        </p:blipFill>
        <p:spPr bwMode="auto">
          <a:xfrm>
            <a:off x="10172678" y="4518132"/>
            <a:ext cx="1711414" cy="21050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07189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99E06F4F-5822-4819-8121-3AC6F9AD978F}"/>
              </a:ext>
            </a:extLst>
          </p:cNvPr>
          <p:cNvGrpSpPr/>
          <p:nvPr/>
        </p:nvGrpSpPr>
        <p:grpSpPr>
          <a:xfrm>
            <a:off x="0" y="-51759"/>
            <a:ext cx="12192000" cy="880781"/>
            <a:chOff x="0" y="-51759"/>
            <a:chExt cx="12192000" cy="880781"/>
          </a:xfrm>
        </p:grpSpPr>
        <p:sp>
          <p:nvSpPr>
            <p:cNvPr id="6" name="Rectangle 5">
              <a:extLst>
                <a:ext uri="{FF2B5EF4-FFF2-40B4-BE49-F238E27FC236}">
                  <a16:creationId xmlns:a16="http://schemas.microsoft.com/office/drawing/2014/main" id="{6E6F53BE-EBB3-4BE3-AB3A-10A209CE70D2}"/>
                </a:ext>
              </a:extLst>
            </p:cNvPr>
            <p:cNvSpPr/>
            <p:nvPr/>
          </p:nvSpPr>
          <p:spPr>
            <a:xfrm>
              <a:off x="0" y="714722"/>
              <a:ext cx="12192000" cy="114300"/>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solidFill>
                <a:effectLst/>
                <a:uLnTx/>
                <a:uFillTx/>
                <a:latin typeface="Chronicle Display Black" pitchFamily="50" charset="0"/>
                <a:ea typeface="+mn-ea"/>
                <a:cs typeface="+mn-cs"/>
              </a:endParaRPr>
            </a:p>
          </p:txBody>
        </p:sp>
        <p:sp>
          <p:nvSpPr>
            <p:cNvPr id="7" name="Rectangle 6">
              <a:extLst>
                <a:ext uri="{FF2B5EF4-FFF2-40B4-BE49-F238E27FC236}">
                  <a16:creationId xmlns:a16="http://schemas.microsoft.com/office/drawing/2014/main" id="{8004F834-C3FA-4E9E-B2AB-62AF50167E6C}"/>
                </a:ext>
              </a:extLst>
            </p:cNvPr>
            <p:cNvSpPr/>
            <p:nvPr/>
          </p:nvSpPr>
          <p:spPr>
            <a:xfrm>
              <a:off x="0" y="-51759"/>
              <a:ext cx="12192000" cy="767255"/>
            </a:xfrm>
            <a:prstGeom prst="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grpSp>
      <p:pic>
        <p:nvPicPr>
          <p:cNvPr id="2054" name="Picture 6">
            <a:extLst>
              <a:ext uri="{FF2B5EF4-FFF2-40B4-BE49-F238E27FC236}">
                <a16:creationId xmlns:a16="http://schemas.microsoft.com/office/drawing/2014/main" id="{2F09D07A-9E18-43F3-9844-555F4E74A9B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157" r="14098"/>
          <a:stretch/>
        </p:blipFill>
        <p:spPr bwMode="auto">
          <a:xfrm>
            <a:off x="2296633" y="1029647"/>
            <a:ext cx="8674419" cy="5614764"/>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a:extLst>
              <a:ext uri="{FF2B5EF4-FFF2-40B4-BE49-F238E27FC236}">
                <a16:creationId xmlns:a16="http://schemas.microsoft.com/office/drawing/2014/main" id="{624E5F79-BF97-4817-9E4F-9D58B49D72D2}"/>
              </a:ext>
            </a:extLst>
          </p:cNvPr>
          <p:cNvSpPr/>
          <p:nvPr/>
        </p:nvSpPr>
        <p:spPr>
          <a:xfrm>
            <a:off x="0" y="-52533"/>
            <a:ext cx="12192000" cy="767255"/>
          </a:xfrm>
          <a:prstGeom prst="rect">
            <a:avLst/>
          </a:prstGeom>
          <a:solidFill>
            <a:srgbClr val="4472C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solidFill>
                  <a:prstClr val="white"/>
                </a:solidFill>
                <a:latin typeface="Open Sans" panose="020B0606030504020204" pitchFamily="34" charset="0"/>
                <a:ea typeface="Open Sans" panose="020B0606030504020204" pitchFamily="34" charset="0"/>
                <a:cs typeface="Open Sans" panose="020B0606030504020204" pitchFamily="34" charset="0"/>
              </a:rPr>
              <a:t>Technical Approach</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prstClr val="white"/>
                </a:solidFill>
                <a:latin typeface="Open Sans" panose="020B0606030504020204" pitchFamily="34" charset="0"/>
                <a:ea typeface="Open Sans" panose="020B0606030504020204" pitchFamily="34" charset="0"/>
                <a:cs typeface="Open Sans" panose="020B0606030504020204" pitchFamily="34" charset="0"/>
              </a:rPr>
              <a:t>Comparison of Models </a:t>
            </a:r>
            <a:endParaRPr kumimoji="0" lang="en-US" sz="1200" b="0" i="0" u="none" strike="noStrike" kern="1200" cap="none" spc="0" normalizeH="0" baseline="0" noProof="0" dirty="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pic>
        <p:nvPicPr>
          <p:cNvPr id="10" name="Picture 8">
            <a:extLst>
              <a:ext uri="{FF2B5EF4-FFF2-40B4-BE49-F238E27FC236}">
                <a16:creationId xmlns:a16="http://schemas.microsoft.com/office/drawing/2014/main" id="{F638F110-F841-47A5-AC03-4A38D15D416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8312" t="3097" r="633" b="73220"/>
          <a:stretch/>
        </p:blipFill>
        <p:spPr bwMode="auto">
          <a:xfrm>
            <a:off x="316297" y="4539397"/>
            <a:ext cx="1711414" cy="21050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04049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99E06F4F-5822-4819-8121-3AC6F9AD978F}"/>
              </a:ext>
            </a:extLst>
          </p:cNvPr>
          <p:cNvGrpSpPr/>
          <p:nvPr/>
        </p:nvGrpSpPr>
        <p:grpSpPr>
          <a:xfrm>
            <a:off x="0" y="-51759"/>
            <a:ext cx="12192000" cy="880781"/>
            <a:chOff x="0" y="-51759"/>
            <a:chExt cx="12192000" cy="880781"/>
          </a:xfrm>
        </p:grpSpPr>
        <p:sp>
          <p:nvSpPr>
            <p:cNvPr id="6" name="Rectangle 5">
              <a:extLst>
                <a:ext uri="{FF2B5EF4-FFF2-40B4-BE49-F238E27FC236}">
                  <a16:creationId xmlns:a16="http://schemas.microsoft.com/office/drawing/2014/main" id="{6E6F53BE-EBB3-4BE3-AB3A-10A209CE70D2}"/>
                </a:ext>
              </a:extLst>
            </p:cNvPr>
            <p:cNvSpPr/>
            <p:nvPr/>
          </p:nvSpPr>
          <p:spPr>
            <a:xfrm>
              <a:off x="0" y="714722"/>
              <a:ext cx="12192000" cy="114300"/>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solidFill>
                <a:effectLst/>
                <a:uLnTx/>
                <a:uFillTx/>
                <a:latin typeface="Chronicle Display Black" pitchFamily="50" charset="0"/>
                <a:ea typeface="+mn-ea"/>
                <a:cs typeface="+mn-cs"/>
              </a:endParaRPr>
            </a:p>
          </p:txBody>
        </p:sp>
        <p:sp>
          <p:nvSpPr>
            <p:cNvPr id="7" name="Rectangle 6">
              <a:extLst>
                <a:ext uri="{FF2B5EF4-FFF2-40B4-BE49-F238E27FC236}">
                  <a16:creationId xmlns:a16="http://schemas.microsoft.com/office/drawing/2014/main" id="{8004F834-C3FA-4E9E-B2AB-62AF50167E6C}"/>
                </a:ext>
              </a:extLst>
            </p:cNvPr>
            <p:cNvSpPr/>
            <p:nvPr/>
          </p:nvSpPr>
          <p:spPr>
            <a:xfrm>
              <a:off x="0" y="-51759"/>
              <a:ext cx="12192000" cy="767255"/>
            </a:xfrm>
            <a:prstGeom prst="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grpSp>
      <p:sp>
        <p:nvSpPr>
          <p:cNvPr id="12" name="Rectangle 11">
            <a:extLst>
              <a:ext uri="{FF2B5EF4-FFF2-40B4-BE49-F238E27FC236}">
                <a16:creationId xmlns:a16="http://schemas.microsoft.com/office/drawing/2014/main" id="{624E5F79-BF97-4817-9E4F-9D58B49D72D2}"/>
              </a:ext>
            </a:extLst>
          </p:cNvPr>
          <p:cNvSpPr/>
          <p:nvPr/>
        </p:nvSpPr>
        <p:spPr>
          <a:xfrm>
            <a:off x="0" y="-52533"/>
            <a:ext cx="12192000" cy="767255"/>
          </a:xfrm>
          <a:prstGeom prst="rect">
            <a:avLst/>
          </a:prstGeom>
          <a:solidFill>
            <a:srgbClr val="4472C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solidFill>
                  <a:prstClr val="white"/>
                </a:solidFill>
                <a:latin typeface="Open Sans" panose="020B0606030504020204" pitchFamily="34" charset="0"/>
                <a:ea typeface="Open Sans" panose="020B0606030504020204" pitchFamily="34" charset="0"/>
                <a:cs typeface="Open Sans" panose="020B0606030504020204" pitchFamily="34" charset="0"/>
              </a:rPr>
              <a:t>Technical Approach</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prstClr val="white"/>
                </a:solidFill>
                <a:latin typeface="Open Sans" panose="020B0606030504020204" pitchFamily="34" charset="0"/>
                <a:ea typeface="Open Sans" panose="020B0606030504020204" pitchFamily="34" charset="0"/>
                <a:cs typeface="Open Sans" panose="020B0606030504020204" pitchFamily="34" charset="0"/>
              </a:rPr>
              <a:t>Comparison of Models </a:t>
            </a:r>
            <a:endParaRPr kumimoji="0" lang="en-US" sz="1200" b="0" i="0" u="none" strike="noStrike" kern="1200" cap="none" spc="0" normalizeH="0" baseline="0" noProof="0" dirty="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pic>
        <p:nvPicPr>
          <p:cNvPr id="2058" name="Picture 10">
            <a:extLst>
              <a:ext uri="{FF2B5EF4-FFF2-40B4-BE49-F238E27FC236}">
                <a16:creationId xmlns:a16="http://schemas.microsoft.com/office/drawing/2014/main" id="{DBB61133-E44F-4887-AFE0-B97DC0CE76F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982" r="13760"/>
          <a:stretch/>
        </p:blipFill>
        <p:spPr bwMode="auto">
          <a:xfrm>
            <a:off x="1663658" y="1151593"/>
            <a:ext cx="8336944" cy="5415739"/>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8">
            <a:extLst>
              <a:ext uri="{FF2B5EF4-FFF2-40B4-BE49-F238E27FC236}">
                <a16:creationId xmlns:a16="http://schemas.microsoft.com/office/drawing/2014/main" id="{F638F110-F841-47A5-AC03-4A38D15D416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8312" t="3097" r="633" b="73220"/>
          <a:stretch/>
        </p:blipFill>
        <p:spPr bwMode="auto">
          <a:xfrm>
            <a:off x="10268371" y="4666988"/>
            <a:ext cx="1711414" cy="21050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87425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AB28FF4-A67F-4488-BB6A-CD87CDBD86C0}"/>
              </a:ext>
            </a:extLst>
          </p:cNvPr>
          <p:cNvGrpSpPr/>
          <p:nvPr/>
        </p:nvGrpSpPr>
        <p:grpSpPr>
          <a:xfrm>
            <a:off x="0" y="-51759"/>
            <a:ext cx="12192000" cy="880781"/>
            <a:chOff x="0" y="0"/>
            <a:chExt cx="12192000" cy="880781"/>
          </a:xfrm>
        </p:grpSpPr>
        <p:sp>
          <p:nvSpPr>
            <p:cNvPr id="5" name="Rectangle 4">
              <a:extLst>
                <a:ext uri="{FF2B5EF4-FFF2-40B4-BE49-F238E27FC236}">
                  <a16:creationId xmlns:a16="http://schemas.microsoft.com/office/drawing/2014/main" id="{CF76FDBB-53CF-4F8C-AE89-A736693CE053}"/>
                </a:ext>
              </a:extLst>
            </p:cNvPr>
            <p:cNvSpPr/>
            <p:nvPr/>
          </p:nvSpPr>
          <p:spPr>
            <a:xfrm>
              <a:off x="0" y="766481"/>
              <a:ext cx="12192000" cy="114300"/>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01F1F35-66A6-4442-9F5C-35D220FC72A7}"/>
                </a:ext>
              </a:extLst>
            </p:cNvPr>
            <p:cNvSpPr/>
            <p:nvPr/>
          </p:nvSpPr>
          <p:spPr>
            <a:xfrm>
              <a:off x="0" y="0"/>
              <a:ext cx="12192000" cy="767255"/>
            </a:xfrm>
            <a:prstGeom prst="rect">
              <a:avLst/>
            </a:prstGeom>
            <a:solidFill>
              <a:srgbClr val="4472C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solidFill>
                    <a:prstClr val="white"/>
                  </a:solidFill>
                  <a:latin typeface="Open Sans" panose="020B0606030504020204" pitchFamily="34" charset="0"/>
                  <a:ea typeface="Open Sans" panose="020B0606030504020204" pitchFamily="34" charset="0"/>
                  <a:cs typeface="Open Sans" panose="020B0606030504020204" pitchFamily="34" charset="0"/>
                </a:rPr>
                <a:t>Technical Approach</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prstClr val="white"/>
                  </a:solidFill>
                  <a:latin typeface="Open Sans" panose="020B0606030504020204" pitchFamily="34" charset="0"/>
                  <a:ea typeface="Open Sans" panose="020B0606030504020204" pitchFamily="34" charset="0"/>
                  <a:cs typeface="Open Sans" panose="020B0606030504020204" pitchFamily="34" charset="0"/>
                </a:rPr>
                <a:t>Modeling</a:t>
              </a:r>
              <a:endParaRPr kumimoji="0" lang="en-US" sz="1200" b="0" i="0" u="none" strike="noStrike" kern="1200" cap="none" spc="0" normalizeH="0" baseline="0" noProof="0" dirty="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grpSp>
      <p:sp>
        <p:nvSpPr>
          <p:cNvPr id="9" name="Rectangle 8">
            <a:extLst>
              <a:ext uri="{FF2B5EF4-FFF2-40B4-BE49-F238E27FC236}">
                <a16:creationId xmlns:a16="http://schemas.microsoft.com/office/drawing/2014/main" id="{459B75B9-FB33-41FF-B630-88CBB80BA62A}"/>
              </a:ext>
            </a:extLst>
          </p:cNvPr>
          <p:cNvSpPr/>
          <p:nvPr/>
        </p:nvSpPr>
        <p:spPr>
          <a:xfrm>
            <a:off x="543471" y="1551887"/>
            <a:ext cx="2145586" cy="2562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Open Sans" panose="020B0606030504020204" pitchFamily="34" charset="0"/>
                <a:ea typeface="Open Sans" panose="020B0606030504020204" pitchFamily="34" charset="0"/>
                <a:cs typeface="Open Sans" panose="020B0606030504020204" pitchFamily="34" charset="0"/>
              </a:rPr>
              <a:t>Lasso (L1)</a:t>
            </a:r>
            <a:endParaRPr lang="en-US" baseline="30000" dirty="0">
              <a:latin typeface="Open Sans" panose="020B0606030504020204" pitchFamily="34" charset="0"/>
              <a:ea typeface="Open Sans" panose="020B0606030504020204" pitchFamily="34" charset="0"/>
              <a:cs typeface="Open Sans" panose="020B0606030504020204" pitchFamily="34" charset="0"/>
            </a:endParaRPr>
          </a:p>
        </p:txBody>
      </p:sp>
      <p:pic>
        <p:nvPicPr>
          <p:cNvPr id="3074" name="Picture 2" descr="https://res.cloudinary.com/dyd911kmh/image/upload/f_auto,q_auto:best/v1543418449/eq7_ylxudw.png">
            <a:extLst>
              <a:ext uri="{FF2B5EF4-FFF2-40B4-BE49-F238E27FC236}">
                <a16:creationId xmlns:a16="http://schemas.microsoft.com/office/drawing/2014/main" id="{0B14811E-4714-4F6D-A8FF-C1DCD9B1AA7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9615" r="39162"/>
          <a:stretch/>
        </p:blipFill>
        <p:spPr bwMode="auto">
          <a:xfrm>
            <a:off x="139593" y="3429000"/>
            <a:ext cx="2822100" cy="53849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s://res.cloudinary.com/dyd911kmh/image/upload/f_auto,q_auto:best/v1543418448/eq11_ij4mms.png">
            <a:extLst>
              <a:ext uri="{FF2B5EF4-FFF2-40B4-BE49-F238E27FC236}">
                <a16:creationId xmlns:a16="http://schemas.microsoft.com/office/drawing/2014/main" id="{A6BE3942-C320-4588-87C5-29AD72A574D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 r="3580"/>
          <a:stretch/>
        </p:blipFill>
        <p:spPr bwMode="auto">
          <a:xfrm>
            <a:off x="221265" y="1861616"/>
            <a:ext cx="2789999" cy="542925"/>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https://res.cloudinary.com/dyd911kmh/image/upload/f_auto,q_auto:best/v1543418448/eq12_vh6ilt.png">
            <a:extLst>
              <a:ext uri="{FF2B5EF4-FFF2-40B4-BE49-F238E27FC236}">
                <a16:creationId xmlns:a16="http://schemas.microsoft.com/office/drawing/2014/main" id="{B27AE128-EFE8-4612-99E9-8F02FA8BCB5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4452" y="5151218"/>
            <a:ext cx="3151109" cy="441557"/>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BAB3AAB6-C646-4604-820A-71C2514C139E}"/>
              </a:ext>
            </a:extLst>
          </p:cNvPr>
          <p:cNvSpPr txBox="1"/>
          <p:nvPr/>
        </p:nvSpPr>
        <p:spPr>
          <a:xfrm>
            <a:off x="-1" y="6661193"/>
            <a:ext cx="3800470" cy="192360"/>
          </a:xfrm>
          <a:prstGeom prst="rect">
            <a:avLst/>
          </a:prstGeom>
          <a:noFill/>
        </p:spPr>
        <p:txBody>
          <a:bodyPr wrap="square" rtlCol="0">
            <a:spAutoFit/>
          </a:bodyPr>
          <a:lstStyle/>
          <a:p>
            <a:r>
              <a:rPr lang="en-US" sz="650" dirty="0">
                <a:latin typeface="Open Sans" panose="020B0606030504020204" pitchFamily="34" charset="0"/>
                <a:ea typeface="Open Sans" panose="020B0606030504020204" pitchFamily="34" charset="0"/>
                <a:cs typeface="Open Sans" panose="020B0606030504020204" pitchFamily="34" charset="0"/>
              </a:rPr>
              <a:t>* Photos from DataCamp.com</a:t>
            </a:r>
          </a:p>
        </p:txBody>
      </p:sp>
      <p:grpSp>
        <p:nvGrpSpPr>
          <p:cNvPr id="17" name="Group 16">
            <a:extLst>
              <a:ext uri="{FF2B5EF4-FFF2-40B4-BE49-F238E27FC236}">
                <a16:creationId xmlns:a16="http://schemas.microsoft.com/office/drawing/2014/main" id="{ACEC21C2-348D-472F-9048-7F9A2D6F935A}"/>
              </a:ext>
            </a:extLst>
          </p:cNvPr>
          <p:cNvGrpSpPr/>
          <p:nvPr/>
        </p:nvGrpSpPr>
        <p:grpSpPr>
          <a:xfrm>
            <a:off x="139593" y="873738"/>
            <a:ext cx="11912815" cy="277496"/>
            <a:chOff x="328638" y="1057013"/>
            <a:chExt cx="11912815" cy="538490"/>
          </a:xfrm>
        </p:grpSpPr>
        <p:sp>
          <p:nvSpPr>
            <p:cNvPr id="18" name="Rectangle 17">
              <a:extLst>
                <a:ext uri="{FF2B5EF4-FFF2-40B4-BE49-F238E27FC236}">
                  <a16:creationId xmlns:a16="http://schemas.microsoft.com/office/drawing/2014/main" id="{1F0C27D4-41BC-4EAE-A2EE-34F555DF2D3F}"/>
                </a:ext>
              </a:extLst>
            </p:cNvPr>
            <p:cNvSpPr/>
            <p:nvPr/>
          </p:nvSpPr>
          <p:spPr>
            <a:xfrm>
              <a:off x="328638" y="1057013"/>
              <a:ext cx="3389152" cy="5384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Open Sans" panose="020B0606030504020204" pitchFamily="34" charset="0"/>
                  <a:ea typeface="Open Sans" panose="020B0606030504020204" pitchFamily="34" charset="0"/>
                  <a:cs typeface="Open Sans" panose="020B0606030504020204" pitchFamily="34" charset="0"/>
                </a:rPr>
                <a:t>Content-Based Filtering</a:t>
              </a:r>
              <a:r>
                <a:rPr lang="en-US" sz="1600" baseline="30000" dirty="0">
                  <a:latin typeface="Open Sans" panose="020B0606030504020204" pitchFamily="34" charset="0"/>
                  <a:ea typeface="Open Sans" panose="020B0606030504020204" pitchFamily="34" charset="0"/>
                  <a:cs typeface="Open Sans" panose="020B0606030504020204" pitchFamily="34" charset="0"/>
                </a:rPr>
                <a:t>*</a:t>
              </a:r>
              <a:endParaRPr lang="en-US" baseline="30000" dirty="0">
                <a:latin typeface="Open Sans" panose="020B0606030504020204" pitchFamily="34" charset="0"/>
                <a:ea typeface="Open Sans" panose="020B0606030504020204" pitchFamily="34" charset="0"/>
                <a:cs typeface="Open Sans" panose="020B0606030504020204" pitchFamily="34" charset="0"/>
              </a:endParaRPr>
            </a:p>
          </p:txBody>
        </p:sp>
        <p:sp>
          <p:nvSpPr>
            <p:cNvPr id="19" name="Rectangle 18">
              <a:extLst>
                <a:ext uri="{FF2B5EF4-FFF2-40B4-BE49-F238E27FC236}">
                  <a16:creationId xmlns:a16="http://schemas.microsoft.com/office/drawing/2014/main" id="{068BDCCD-560F-470B-971D-AFD132749D3D}"/>
                </a:ext>
              </a:extLst>
            </p:cNvPr>
            <p:cNvSpPr/>
            <p:nvPr/>
          </p:nvSpPr>
          <p:spPr>
            <a:xfrm>
              <a:off x="4590469" y="1057013"/>
              <a:ext cx="3389152" cy="5384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Open Sans" panose="020B0606030504020204" pitchFamily="34" charset="0"/>
                  <a:ea typeface="Open Sans" panose="020B0606030504020204" pitchFamily="34" charset="0"/>
                  <a:cs typeface="Open Sans" panose="020B0606030504020204" pitchFamily="34" charset="0"/>
                </a:rPr>
                <a:t>Collaborative Filtering</a:t>
              </a:r>
            </a:p>
          </p:txBody>
        </p:sp>
        <p:sp>
          <p:nvSpPr>
            <p:cNvPr id="20" name="Rectangle 19">
              <a:extLst>
                <a:ext uri="{FF2B5EF4-FFF2-40B4-BE49-F238E27FC236}">
                  <a16:creationId xmlns:a16="http://schemas.microsoft.com/office/drawing/2014/main" id="{331BFD54-4A93-4D79-BC73-023F6327E170}"/>
                </a:ext>
              </a:extLst>
            </p:cNvPr>
            <p:cNvSpPr/>
            <p:nvPr/>
          </p:nvSpPr>
          <p:spPr>
            <a:xfrm>
              <a:off x="8852301" y="1057013"/>
              <a:ext cx="3389152" cy="5384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Open Sans" panose="020B0606030504020204" pitchFamily="34" charset="0"/>
                  <a:ea typeface="Open Sans" panose="020B0606030504020204" pitchFamily="34" charset="0"/>
                  <a:cs typeface="Open Sans" panose="020B0606030504020204" pitchFamily="34" charset="0"/>
                </a:rPr>
                <a:t>Hybrid</a:t>
              </a:r>
            </a:p>
          </p:txBody>
        </p:sp>
      </p:grpSp>
      <p:sp>
        <p:nvSpPr>
          <p:cNvPr id="21" name="Rectangle 20">
            <a:extLst>
              <a:ext uri="{FF2B5EF4-FFF2-40B4-BE49-F238E27FC236}">
                <a16:creationId xmlns:a16="http://schemas.microsoft.com/office/drawing/2014/main" id="{92620DE7-2396-42C9-8991-A0CB0C9D646A}"/>
              </a:ext>
            </a:extLst>
          </p:cNvPr>
          <p:cNvSpPr/>
          <p:nvPr/>
        </p:nvSpPr>
        <p:spPr>
          <a:xfrm>
            <a:off x="543471" y="2768217"/>
            <a:ext cx="2145586" cy="2782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Open Sans" panose="020B0606030504020204" pitchFamily="34" charset="0"/>
                <a:ea typeface="Open Sans" panose="020B0606030504020204" pitchFamily="34" charset="0"/>
                <a:cs typeface="Open Sans" panose="020B0606030504020204" pitchFamily="34" charset="0"/>
              </a:rPr>
              <a:t>Ridge (L2)</a:t>
            </a:r>
            <a:endParaRPr lang="en-US" baseline="30000" dirty="0">
              <a:latin typeface="Open Sans" panose="020B0606030504020204" pitchFamily="34" charset="0"/>
              <a:ea typeface="Open Sans" panose="020B0606030504020204" pitchFamily="34" charset="0"/>
              <a:cs typeface="Open Sans" panose="020B0606030504020204" pitchFamily="34" charset="0"/>
            </a:endParaRPr>
          </a:p>
        </p:txBody>
      </p:sp>
      <p:sp>
        <p:nvSpPr>
          <p:cNvPr id="22" name="Rectangle 21">
            <a:extLst>
              <a:ext uri="{FF2B5EF4-FFF2-40B4-BE49-F238E27FC236}">
                <a16:creationId xmlns:a16="http://schemas.microsoft.com/office/drawing/2014/main" id="{5FC4B8D5-C7D7-42CF-8BEA-0374D6E62315}"/>
              </a:ext>
            </a:extLst>
          </p:cNvPr>
          <p:cNvSpPr/>
          <p:nvPr/>
        </p:nvSpPr>
        <p:spPr>
          <a:xfrm>
            <a:off x="543471" y="4456853"/>
            <a:ext cx="2145586" cy="2562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latin typeface="Open Sans" panose="020B0606030504020204" pitchFamily="34" charset="0"/>
                <a:ea typeface="Open Sans" panose="020B0606030504020204" pitchFamily="34" charset="0"/>
                <a:cs typeface="Open Sans" panose="020B0606030504020204" pitchFamily="34" charset="0"/>
              </a:rPr>
              <a:t>ElasticNet</a:t>
            </a:r>
            <a:r>
              <a:rPr lang="en-US" dirty="0">
                <a:latin typeface="Open Sans" panose="020B0606030504020204" pitchFamily="34" charset="0"/>
                <a:ea typeface="Open Sans" panose="020B0606030504020204" pitchFamily="34" charset="0"/>
                <a:cs typeface="Open Sans" panose="020B0606030504020204" pitchFamily="34" charset="0"/>
              </a:rPr>
              <a:t> (L1, L2)</a:t>
            </a:r>
            <a:endParaRPr lang="en-US" baseline="30000" dirty="0">
              <a:latin typeface="Open Sans" panose="020B0606030504020204" pitchFamily="34" charset="0"/>
              <a:ea typeface="Open Sans" panose="020B0606030504020204" pitchFamily="34" charset="0"/>
              <a:cs typeface="Open Sans" panose="020B0606030504020204" pitchFamily="34" charset="0"/>
            </a:endParaRPr>
          </a:p>
        </p:txBody>
      </p:sp>
      <p:grpSp>
        <p:nvGrpSpPr>
          <p:cNvPr id="299" name="Group 298">
            <a:extLst>
              <a:ext uri="{FF2B5EF4-FFF2-40B4-BE49-F238E27FC236}">
                <a16:creationId xmlns:a16="http://schemas.microsoft.com/office/drawing/2014/main" id="{0A9BC5DF-62FE-4D06-93DA-FB7BE37E2736}"/>
              </a:ext>
            </a:extLst>
          </p:cNvPr>
          <p:cNvGrpSpPr/>
          <p:nvPr/>
        </p:nvGrpSpPr>
        <p:grpSpPr>
          <a:xfrm>
            <a:off x="4497899" y="1558905"/>
            <a:ext cx="3196202" cy="4981963"/>
            <a:chOff x="4497899" y="1558905"/>
            <a:chExt cx="3196202" cy="4981963"/>
          </a:xfrm>
        </p:grpSpPr>
        <p:sp>
          <p:nvSpPr>
            <p:cNvPr id="41" name="Arrow: Right 40">
              <a:extLst>
                <a:ext uri="{FF2B5EF4-FFF2-40B4-BE49-F238E27FC236}">
                  <a16:creationId xmlns:a16="http://schemas.microsoft.com/office/drawing/2014/main" id="{8E8CBC8C-CE8C-4589-921A-E38E22C7E934}"/>
                </a:ext>
              </a:extLst>
            </p:cNvPr>
            <p:cNvSpPr/>
            <p:nvPr/>
          </p:nvSpPr>
          <p:spPr>
            <a:xfrm rot="5400000">
              <a:off x="5823357" y="3732851"/>
              <a:ext cx="545284" cy="4441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Open Sans" panose="020B0606030504020204" pitchFamily="34" charset="0"/>
                <a:ea typeface="Open Sans" panose="020B0606030504020204" pitchFamily="34" charset="0"/>
                <a:cs typeface="Open Sans" panose="020B0606030504020204" pitchFamily="34" charset="0"/>
              </a:endParaRPr>
            </a:p>
          </p:txBody>
        </p:sp>
        <p:sp>
          <p:nvSpPr>
            <p:cNvPr id="54" name="Flowchart: Process 53">
              <a:extLst>
                <a:ext uri="{FF2B5EF4-FFF2-40B4-BE49-F238E27FC236}">
                  <a16:creationId xmlns:a16="http://schemas.microsoft.com/office/drawing/2014/main" id="{3A5005EE-74A7-4A8C-A547-5CF479C586D3}"/>
                </a:ext>
              </a:extLst>
            </p:cNvPr>
            <p:cNvSpPr/>
            <p:nvPr/>
          </p:nvSpPr>
          <p:spPr>
            <a:xfrm>
              <a:off x="6409188" y="3715854"/>
              <a:ext cx="1090561" cy="35157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Cosine Similarity</a:t>
              </a:r>
            </a:p>
          </p:txBody>
        </p:sp>
        <p:grpSp>
          <p:nvGrpSpPr>
            <p:cNvPr id="297" name="Group 296">
              <a:extLst>
                <a:ext uri="{FF2B5EF4-FFF2-40B4-BE49-F238E27FC236}">
                  <a16:creationId xmlns:a16="http://schemas.microsoft.com/office/drawing/2014/main" id="{32749C2F-18B1-4866-A67F-528A037EA5EC}"/>
                </a:ext>
              </a:extLst>
            </p:cNvPr>
            <p:cNvGrpSpPr/>
            <p:nvPr/>
          </p:nvGrpSpPr>
          <p:grpSpPr>
            <a:xfrm>
              <a:off x="4497899" y="4504830"/>
              <a:ext cx="3196202" cy="1496953"/>
              <a:chOff x="4497899" y="4504830"/>
              <a:chExt cx="3196202" cy="1496953"/>
            </a:xfrm>
          </p:grpSpPr>
          <p:sp>
            <p:nvSpPr>
              <p:cNvPr id="57" name="Flowchart: Process 56">
                <a:extLst>
                  <a:ext uri="{FF2B5EF4-FFF2-40B4-BE49-F238E27FC236}">
                    <a16:creationId xmlns:a16="http://schemas.microsoft.com/office/drawing/2014/main" id="{C640D186-A894-4735-96CD-7D29F5BA590F}"/>
                  </a:ext>
                </a:extLst>
              </p:cNvPr>
              <p:cNvSpPr/>
              <p:nvPr/>
            </p:nvSpPr>
            <p:spPr>
              <a:xfrm>
                <a:off x="4808274" y="5495445"/>
                <a:ext cx="2885813" cy="249634"/>
              </a:xfrm>
              <a:prstGeom prst="flowChartProcess">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Open Sans" panose="020B0606030504020204" pitchFamily="34" charset="0"/>
                  <a:ea typeface="Open Sans" panose="020B0606030504020204" pitchFamily="34" charset="0"/>
                  <a:cs typeface="Open Sans" panose="020B0606030504020204" pitchFamily="34" charset="0"/>
                </a:endParaRPr>
              </a:p>
            </p:txBody>
          </p:sp>
          <p:grpSp>
            <p:nvGrpSpPr>
              <p:cNvPr id="63" name="Group 62">
                <a:extLst>
                  <a:ext uri="{FF2B5EF4-FFF2-40B4-BE49-F238E27FC236}">
                    <a16:creationId xmlns:a16="http://schemas.microsoft.com/office/drawing/2014/main" id="{72C386B6-06A0-45BC-9410-2CC87BC9058C}"/>
                  </a:ext>
                </a:extLst>
              </p:cNvPr>
              <p:cNvGrpSpPr/>
              <p:nvPr/>
            </p:nvGrpSpPr>
            <p:grpSpPr>
              <a:xfrm>
                <a:off x="4497899" y="4504830"/>
                <a:ext cx="3196202" cy="1496953"/>
                <a:chOff x="4228055" y="1682475"/>
                <a:chExt cx="3196202" cy="1496953"/>
              </a:xfrm>
            </p:grpSpPr>
            <p:grpSp>
              <p:nvGrpSpPr>
                <p:cNvPr id="64" name="Group 63">
                  <a:extLst>
                    <a:ext uri="{FF2B5EF4-FFF2-40B4-BE49-F238E27FC236}">
                      <a16:creationId xmlns:a16="http://schemas.microsoft.com/office/drawing/2014/main" id="{AD65EC60-2881-4941-AEE6-C8B90AE0B322}"/>
                    </a:ext>
                  </a:extLst>
                </p:cNvPr>
                <p:cNvGrpSpPr/>
                <p:nvPr/>
              </p:nvGrpSpPr>
              <p:grpSpPr>
                <a:xfrm>
                  <a:off x="4538444" y="1929468"/>
                  <a:ext cx="2885813" cy="1249960"/>
                  <a:chOff x="4538444" y="1929468"/>
                  <a:chExt cx="2885813" cy="1249960"/>
                </a:xfrm>
              </p:grpSpPr>
              <p:sp>
                <p:nvSpPr>
                  <p:cNvPr id="75" name="Flowchart: Process 74">
                    <a:extLst>
                      <a:ext uri="{FF2B5EF4-FFF2-40B4-BE49-F238E27FC236}">
                        <a16:creationId xmlns:a16="http://schemas.microsoft.com/office/drawing/2014/main" id="{05CC81B0-D5FA-42C2-96BC-E2C53694C7D1}"/>
                      </a:ext>
                    </a:extLst>
                  </p:cNvPr>
                  <p:cNvSpPr/>
                  <p:nvPr/>
                </p:nvSpPr>
                <p:spPr>
                  <a:xfrm>
                    <a:off x="4538444" y="1929468"/>
                    <a:ext cx="2885813" cy="1249960"/>
                  </a:xfrm>
                  <a:prstGeom prst="flowChartProces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Open Sans" panose="020B0606030504020204" pitchFamily="34" charset="0"/>
                      <a:ea typeface="Open Sans" panose="020B0606030504020204" pitchFamily="34" charset="0"/>
                      <a:cs typeface="Open Sans" panose="020B0606030504020204" pitchFamily="34" charset="0"/>
                    </a:endParaRPr>
                  </a:p>
                </p:txBody>
              </p:sp>
              <p:cxnSp>
                <p:nvCxnSpPr>
                  <p:cNvPr id="76" name="Straight Connector 75">
                    <a:extLst>
                      <a:ext uri="{FF2B5EF4-FFF2-40B4-BE49-F238E27FC236}">
                        <a16:creationId xmlns:a16="http://schemas.microsoft.com/office/drawing/2014/main" id="{9271DF0E-A4DC-4A64-8F3B-23968487EFB5}"/>
                      </a:ext>
                    </a:extLst>
                  </p:cNvPr>
                  <p:cNvCxnSpPr>
                    <a:cxnSpLocks/>
                  </p:cNvCxnSpPr>
                  <p:nvPr/>
                </p:nvCxnSpPr>
                <p:spPr>
                  <a:xfrm>
                    <a:off x="4538444" y="2426096"/>
                    <a:ext cx="288581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CCFDFB2C-F57A-4864-9048-4E857B6FE211}"/>
                      </a:ext>
                    </a:extLst>
                  </p:cNvPr>
                  <p:cNvCxnSpPr>
                    <a:cxnSpLocks/>
                  </p:cNvCxnSpPr>
                  <p:nvPr/>
                </p:nvCxnSpPr>
                <p:spPr>
                  <a:xfrm>
                    <a:off x="4538444" y="2674410"/>
                    <a:ext cx="288581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95F835F6-E4A4-4420-AC69-76259E480EAC}"/>
                      </a:ext>
                    </a:extLst>
                  </p:cNvPr>
                  <p:cNvCxnSpPr>
                    <a:cxnSpLocks/>
                  </p:cNvCxnSpPr>
                  <p:nvPr/>
                </p:nvCxnSpPr>
                <p:spPr>
                  <a:xfrm>
                    <a:off x="4538444" y="2922724"/>
                    <a:ext cx="288581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0F61008-C79D-4E0E-9BDF-3C729817DECD}"/>
                      </a:ext>
                    </a:extLst>
                  </p:cNvPr>
                  <p:cNvCxnSpPr>
                    <a:cxnSpLocks/>
                  </p:cNvCxnSpPr>
                  <p:nvPr/>
                </p:nvCxnSpPr>
                <p:spPr>
                  <a:xfrm>
                    <a:off x="4538444" y="2177782"/>
                    <a:ext cx="288581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F33C1885-2F06-4AB8-8421-A91A43055CEA}"/>
                      </a:ext>
                    </a:extLst>
                  </p:cNvPr>
                  <p:cNvCxnSpPr/>
                  <p:nvPr/>
                </p:nvCxnSpPr>
                <p:spPr>
                  <a:xfrm>
                    <a:off x="5113929" y="1929468"/>
                    <a:ext cx="0" cy="12499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9F8C858D-A932-413B-A985-860108BCBB7B}"/>
                      </a:ext>
                    </a:extLst>
                  </p:cNvPr>
                  <p:cNvCxnSpPr/>
                  <p:nvPr/>
                </p:nvCxnSpPr>
                <p:spPr>
                  <a:xfrm>
                    <a:off x="5689414" y="1929468"/>
                    <a:ext cx="0" cy="12499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7CC2D4A7-E86E-4908-BF92-977F4FADD08F}"/>
                      </a:ext>
                    </a:extLst>
                  </p:cNvPr>
                  <p:cNvCxnSpPr/>
                  <p:nvPr/>
                </p:nvCxnSpPr>
                <p:spPr>
                  <a:xfrm>
                    <a:off x="6264899" y="1929468"/>
                    <a:ext cx="0" cy="12499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E41A79EE-0165-46F5-9E14-6C67DDCC4B3F}"/>
                      </a:ext>
                    </a:extLst>
                  </p:cNvPr>
                  <p:cNvCxnSpPr/>
                  <p:nvPr/>
                </p:nvCxnSpPr>
                <p:spPr>
                  <a:xfrm>
                    <a:off x="6840384" y="1929468"/>
                    <a:ext cx="0" cy="12499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5" name="Flowchart: Process 64">
                  <a:extLst>
                    <a:ext uri="{FF2B5EF4-FFF2-40B4-BE49-F238E27FC236}">
                      <a16:creationId xmlns:a16="http://schemas.microsoft.com/office/drawing/2014/main" id="{7A78222B-443A-4BC0-9E2B-A658FB22CE95}"/>
                    </a:ext>
                  </a:extLst>
                </p:cNvPr>
                <p:cNvSpPr/>
                <p:nvPr/>
              </p:nvSpPr>
              <p:spPr>
                <a:xfrm>
                  <a:off x="4228055" y="1928752"/>
                  <a:ext cx="302003" cy="24902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Open Sans" panose="020B0606030504020204" pitchFamily="34" charset="0"/>
                      <a:ea typeface="Open Sans" panose="020B0606030504020204" pitchFamily="34" charset="0"/>
                      <a:cs typeface="Open Sans" panose="020B0606030504020204" pitchFamily="34" charset="0"/>
                    </a:rPr>
                    <a:t>u</a:t>
                  </a:r>
                  <a:r>
                    <a:rPr lang="en-US" sz="700" baseline="30000" dirty="0">
                      <a:latin typeface="Open Sans" panose="020B0606030504020204" pitchFamily="34" charset="0"/>
                      <a:ea typeface="Open Sans" panose="020B0606030504020204" pitchFamily="34" charset="0"/>
                      <a:cs typeface="Open Sans" panose="020B0606030504020204" pitchFamily="34" charset="0"/>
                    </a:rPr>
                    <a:t>*</a:t>
                  </a:r>
                  <a:endParaRPr lang="en-US" sz="1050" baseline="30000" dirty="0">
                    <a:latin typeface="Open Sans" panose="020B0606030504020204" pitchFamily="34" charset="0"/>
                    <a:ea typeface="Open Sans" panose="020B0606030504020204" pitchFamily="34" charset="0"/>
                    <a:cs typeface="Open Sans" panose="020B0606030504020204" pitchFamily="34" charset="0"/>
                  </a:endParaRPr>
                </a:p>
              </p:txBody>
            </p:sp>
            <p:sp>
              <p:nvSpPr>
                <p:cNvPr id="66" name="Flowchart: Process 65">
                  <a:extLst>
                    <a:ext uri="{FF2B5EF4-FFF2-40B4-BE49-F238E27FC236}">
                      <a16:creationId xmlns:a16="http://schemas.microsoft.com/office/drawing/2014/main" id="{139A5860-14C5-497A-81C1-39D8C341D597}"/>
                    </a:ext>
                  </a:extLst>
                </p:cNvPr>
                <p:cNvSpPr/>
                <p:nvPr/>
              </p:nvSpPr>
              <p:spPr>
                <a:xfrm>
                  <a:off x="4228055" y="2177781"/>
                  <a:ext cx="302003" cy="24902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latin typeface="Open Sans" panose="020B0606030504020204" pitchFamily="34" charset="0"/>
                      <a:ea typeface="Open Sans" panose="020B0606030504020204" pitchFamily="34" charset="0"/>
                      <a:cs typeface="Open Sans" panose="020B0606030504020204" pitchFamily="34" charset="0"/>
                    </a:rPr>
                    <a:t>u</a:t>
                  </a:r>
                  <a:r>
                    <a:rPr lang="en-US" sz="900" baseline="-25000" dirty="0">
                      <a:latin typeface="Open Sans" panose="020B0606030504020204" pitchFamily="34" charset="0"/>
                      <a:ea typeface="Open Sans" panose="020B0606030504020204" pitchFamily="34" charset="0"/>
                      <a:cs typeface="Open Sans" panose="020B0606030504020204" pitchFamily="34" charset="0"/>
                    </a:rPr>
                    <a:t>2</a:t>
                  </a:r>
                </a:p>
              </p:txBody>
            </p:sp>
            <p:sp>
              <p:nvSpPr>
                <p:cNvPr id="67" name="Flowchart: Process 66">
                  <a:extLst>
                    <a:ext uri="{FF2B5EF4-FFF2-40B4-BE49-F238E27FC236}">
                      <a16:creationId xmlns:a16="http://schemas.microsoft.com/office/drawing/2014/main" id="{E0933545-8E97-4659-B83E-0AD5E0B178B8}"/>
                    </a:ext>
                  </a:extLst>
                </p:cNvPr>
                <p:cNvSpPr/>
                <p:nvPr/>
              </p:nvSpPr>
              <p:spPr>
                <a:xfrm>
                  <a:off x="4228055" y="2428105"/>
                  <a:ext cx="302003" cy="24902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latin typeface="Open Sans" panose="020B0606030504020204" pitchFamily="34" charset="0"/>
                      <a:ea typeface="Open Sans" panose="020B0606030504020204" pitchFamily="34" charset="0"/>
                      <a:cs typeface="Open Sans" panose="020B0606030504020204" pitchFamily="34" charset="0"/>
                    </a:rPr>
                    <a:t>u</a:t>
                  </a:r>
                  <a:r>
                    <a:rPr lang="en-US" sz="900" baseline="-25000" dirty="0">
                      <a:latin typeface="Open Sans" panose="020B0606030504020204" pitchFamily="34" charset="0"/>
                      <a:ea typeface="Open Sans" panose="020B0606030504020204" pitchFamily="34" charset="0"/>
                      <a:cs typeface="Open Sans" panose="020B0606030504020204" pitchFamily="34" charset="0"/>
                    </a:rPr>
                    <a:t>3</a:t>
                  </a:r>
                </a:p>
              </p:txBody>
            </p:sp>
            <p:sp>
              <p:nvSpPr>
                <p:cNvPr id="68" name="Flowchart: Process 67">
                  <a:extLst>
                    <a:ext uri="{FF2B5EF4-FFF2-40B4-BE49-F238E27FC236}">
                      <a16:creationId xmlns:a16="http://schemas.microsoft.com/office/drawing/2014/main" id="{3372B9F7-B4EA-41BA-A216-838F5893CE05}"/>
                    </a:ext>
                  </a:extLst>
                </p:cNvPr>
                <p:cNvSpPr/>
                <p:nvPr/>
              </p:nvSpPr>
              <p:spPr>
                <a:xfrm>
                  <a:off x="4228055" y="2674303"/>
                  <a:ext cx="302003" cy="249029"/>
                </a:xfrm>
                <a:prstGeom prst="flowChartProcess">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latin typeface="Open Sans" panose="020B0606030504020204" pitchFamily="34" charset="0"/>
                      <a:ea typeface="Open Sans" panose="020B0606030504020204" pitchFamily="34" charset="0"/>
                      <a:cs typeface="Open Sans" panose="020B0606030504020204" pitchFamily="34" charset="0"/>
                    </a:rPr>
                    <a:t>u</a:t>
                  </a:r>
                  <a:r>
                    <a:rPr lang="en-US" sz="900" baseline="-25000" dirty="0">
                      <a:latin typeface="Open Sans" panose="020B0606030504020204" pitchFamily="34" charset="0"/>
                      <a:ea typeface="Open Sans" panose="020B0606030504020204" pitchFamily="34" charset="0"/>
                      <a:cs typeface="Open Sans" panose="020B0606030504020204" pitchFamily="34" charset="0"/>
                    </a:rPr>
                    <a:t>4</a:t>
                  </a:r>
                </a:p>
              </p:txBody>
            </p:sp>
            <p:sp>
              <p:nvSpPr>
                <p:cNvPr id="69" name="Flowchart: Process 68">
                  <a:extLst>
                    <a:ext uri="{FF2B5EF4-FFF2-40B4-BE49-F238E27FC236}">
                      <a16:creationId xmlns:a16="http://schemas.microsoft.com/office/drawing/2014/main" id="{F18726DC-E2EE-4BA2-AA16-D59E42BFA5BA}"/>
                    </a:ext>
                  </a:extLst>
                </p:cNvPr>
                <p:cNvSpPr/>
                <p:nvPr/>
              </p:nvSpPr>
              <p:spPr>
                <a:xfrm>
                  <a:off x="4228055" y="2923332"/>
                  <a:ext cx="302003" cy="25609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latin typeface="Open Sans" panose="020B0606030504020204" pitchFamily="34" charset="0"/>
                      <a:ea typeface="Open Sans" panose="020B0606030504020204" pitchFamily="34" charset="0"/>
                      <a:cs typeface="Open Sans" panose="020B0606030504020204" pitchFamily="34" charset="0"/>
                    </a:rPr>
                    <a:t>u</a:t>
                  </a:r>
                  <a:r>
                    <a:rPr lang="en-US" sz="900" baseline="-25000" dirty="0">
                      <a:latin typeface="Open Sans" panose="020B0606030504020204" pitchFamily="34" charset="0"/>
                      <a:ea typeface="Open Sans" panose="020B0606030504020204" pitchFamily="34" charset="0"/>
                      <a:cs typeface="Open Sans" panose="020B0606030504020204" pitchFamily="34" charset="0"/>
                    </a:rPr>
                    <a:t>5</a:t>
                  </a:r>
                </a:p>
              </p:txBody>
            </p:sp>
            <p:sp>
              <p:nvSpPr>
                <p:cNvPr id="70" name="Flowchart: Process 69">
                  <a:extLst>
                    <a:ext uri="{FF2B5EF4-FFF2-40B4-BE49-F238E27FC236}">
                      <a16:creationId xmlns:a16="http://schemas.microsoft.com/office/drawing/2014/main" id="{CC366DDD-2D90-4D95-9ED6-4725A83A0945}"/>
                    </a:ext>
                  </a:extLst>
                </p:cNvPr>
                <p:cNvSpPr/>
                <p:nvPr/>
              </p:nvSpPr>
              <p:spPr>
                <a:xfrm>
                  <a:off x="5113927" y="1682475"/>
                  <a:ext cx="607365" cy="24902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latin typeface="Open Sans" panose="020B0606030504020204" pitchFamily="34" charset="0"/>
                      <a:ea typeface="Open Sans" panose="020B0606030504020204" pitchFamily="34" charset="0"/>
                      <a:cs typeface="Open Sans" panose="020B0606030504020204" pitchFamily="34" charset="0"/>
                    </a:rPr>
                    <a:t>i</a:t>
                  </a:r>
                  <a:r>
                    <a:rPr lang="en-US" sz="900" baseline="-25000" dirty="0">
                      <a:latin typeface="Open Sans" panose="020B0606030504020204" pitchFamily="34" charset="0"/>
                      <a:ea typeface="Open Sans" panose="020B0606030504020204" pitchFamily="34" charset="0"/>
                      <a:cs typeface="Open Sans" panose="020B0606030504020204" pitchFamily="34" charset="0"/>
                    </a:rPr>
                    <a:t>2</a:t>
                  </a:r>
                </a:p>
              </p:txBody>
            </p:sp>
            <p:sp>
              <p:nvSpPr>
                <p:cNvPr id="71" name="Flowchart: Process 70">
                  <a:extLst>
                    <a:ext uri="{FF2B5EF4-FFF2-40B4-BE49-F238E27FC236}">
                      <a16:creationId xmlns:a16="http://schemas.microsoft.com/office/drawing/2014/main" id="{7E5A1299-6519-467A-8868-D07C75EF92B1}"/>
                    </a:ext>
                  </a:extLst>
                </p:cNvPr>
                <p:cNvSpPr/>
                <p:nvPr/>
              </p:nvSpPr>
              <p:spPr>
                <a:xfrm>
                  <a:off x="4559410" y="1682475"/>
                  <a:ext cx="549485" cy="24902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latin typeface="Open Sans" panose="020B0606030504020204" pitchFamily="34" charset="0"/>
                      <a:ea typeface="Open Sans" panose="020B0606030504020204" pitchFamily="34" charset="0"/>
                      <a:cs typeface="Open Sans" panose="020B0606030504020204" pitchFamily="34" charset="0"/>
                    </a:rPr>
                    <a:t>i</a:t>
                  </a:r>
                  <a:r>
                    <a:rPr lang="en-US" sz="900" baseline="-25000" dirty="0">
                      <a:latin typeface="Open Sans" panose="020B0606030504020204" pitchFamily="34" charset="0"/>
                      <a:ea typeface="Open Sans" panose="020B0606030504020204" pitchFamily="34" charset="0"/>
                      <a:cs typeface="Open Sans" panose="020B0606030504020204" pitchFamily="34" charset="0"/>
                    </a:rPr>
                    <a:t>1</a:t>
                  </a:r>
                </a:p>
              </p:txBody>
            </p:sp>
            <p:sp>
              <p:nvSpPr>
                <p:cNvPr id="72" name="Flowchart: Process 71">
                  <a:extLst>
                    <a:ext uri="{FF2B5EF4-FFF2-40B4-BE49-F238E27FC236}">
                      <a16:creationId xmlns:a16="http://schemas.microsoft.com/office/drawing/2014/main" id="{55A79CDF-1031-46F5-8F81-5DC75DCF4ACF}"/>
                    </a:ext>
                  </a:extLst>
                </p:cNvPr>
                <p:cNvSpPr/>
                <p:nvPr/>
              </p:nvSpPr>
              <p:spPr>
                <a:xfrm>
                  <a:off x="5689413" y="1682475"/>
                  <a:ext cx="575485" cy="24902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latin typeface="Open Sans" panose="020B0606030504020204" pitchFamily="34" charset="0"/>
                      <a:ea typeface="Open Sans" panose="020B0606030504020204" pitchFamily="34" charset="0"/>
                      <a:cs typeface="Open Sans" panose="020B0606030504020204" pitchFamily="34" charset="0"/>
                    </a:rPr>
                    <a:t>i</a:t>
                  </a:r>
                  <a:r>
                    <a:rPr lang="en-US" sz="900" baseline="-25000" dirty="0">
                      <a:latin typeface="Open Sans" panose="020B0606030504020204" pitchFamily="34" charset="0"/>
                      <a:ea typeface="Open Sans" panose="020B0606030504020204" pitchFamily="34" charset="0"/>
                      <a:cs typeface="Open Sans" panose="020B0606030504020204" pitchFamily="34" charset="0"/>
                    </a:rPr>
                    <a:t>3</a:t>
                  </a:r>
                </a:p>
              </p:txBody>
            </p:sp>
            <p:sp>
              <p:nvSpPr>
                <p:cNvPr id="73" name="Flowchart: Process 72">
                  <a:extLst>
                    <a:ext uri="{FF2B5EF4-FFF2-40B4-BE49-F238E27FC236}">
                      <a16:creationId xmlns:a16="http://schemas.microsoft.com/office/drawing/2014/main" id="{49452939-B868-4842-AD9A-35D2679872E6}"/>
                    </a:ext>
                  </a:extLst>
                </p:cNvPr>
                <p:cNvSpPr/>
                <p:nvPr/>
              </p:nvSpPr>
              <p:spPr>
                <a:xfrm>
                  <a:off x="6256512" y="1682475"/>
                  <a:ext cx="583872" cy="24902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latin typeface="Open Sans" panose="020B0606030504020204" pitchFamily="34" charset="0"/>
                      <a:ea typeface="Open Sans" panose="020B0606030504020204" pitchFamily="34" charset="0"/>
                      <a:cs typeface="Open Sans" panose="020B0606030504020204" pitchFamily="34" charset="0"/>
                    </a:rPr>
                    <a:t>i</a:t>
                  </a:r>
                  <a:r>
                    <a:rPr lang="en-US" sz="900" baseline="-25000" dirty="0">
                      <a:latin typeface="Open Sans" panose="020B0606030504020204" pitchFamily="34" charset="0"/>
                      <a:ea typeface="Open Sans" panose="020B0606030504020204" pitchFamily="34" charset="0"/>
                      <a:cs typeface="Open Sans" panose="020B0606030504020204" pitchFamily="34" charset="0"/>
                    </a:rPr>
                    <a:t>4</a:t>
                  </a:r>
                </a:p>
              </p:txBody>
            </p:sp>
            <p:sp>
              <p:nvSpPr>
                <p:cNvPr id="74" name="Flowchart: Process 73">
                  <a:extLst>
                    <a:ext uri="{FF2B5EF4-FFF2-40B4-BE49-F238E27FC236}">
                      <a16:creationId xmlns:a16="http://schemas.microsoft.com/office/drawing/2014/main" id="{84E7E2A3-71EA-43A9-AED8-4823190618C5}"/>
                    </a:ext>
                  </a:extLst>
                </p:cNvPr>
                <p:cNvSpPr/>
                <p:nvPr/>
              </p:nvSpPr>
              <p:spPr>
                <a:xfrm>
                  <a:off x="6840385" y="1682475"/>
                  <a:ext cx="583872" cy="24902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latin typeface="Open Sans" panose="020B0606030504020204" pitchFamily="34" charset="0"/>
                      <a:ea typeface="Open Sans" panose="020B0606030504020204" pitchFamily="34" charset="0"/>
                      <a:cs typeface="Open Sans" panose="020B0606030504020204" pitchFamily="34" charset="0"/>
                    </a:rPr>
                    <a:t>i</a:t>
                  </a:r>
                  <a:r>
                    <a:rPr lang="en-US" sz="900" baseline="-25000" dirty="0">
                      <a:latin typeface="Open Sans" panose="020B0606030504020204" pitchFamily="34" charset="0"/>
                      <a:ea typeface="Open Sans" panose="020B0606030504020204" pitchFamily="34" charset="0"/>
                      <a:cs typeface="Open Sans" panose="020B0606030504020204" pitchFamily="34" charset="0"/>
                    </a:rPr>
                    <a:t>5</a:t>
                  </a:r>
                </a:p>
              </p:txBody>
            </p:sp>
          </p:grpSp>
          <p:sp>
            <p:nvSpPr>
              <p:cNvPr id="86" name="TextBox 85">
                <a:extLst>
                  <a:ext uri="{FF2B5EF4-FFF2-40B4-BE49-F238E27FC236}">
                    <a16:creationId xmlns:a16="http://schemas.microsoft.com/office/drawing/2014/main" id="{DD0D7A9D-1BD7-46C6-9DE3-63C51F4F5FB8}"/>
                  </a:ext>
                </a:extLst>
              </p:cNvPr>
              <p:cNvSpPr txBox="1"/>
              <p:nvPr/>
            </p:nvSpPr>
            <p:spPr>
              <a:xfrm>
                <a:off x="5957586" y="4781187"/>
                <a:ext cx="583866" cy="200055"/>
              </a:xfrm>
              <a:prstGeom prst="rect">
                <a:avLst/>
              </a:prstGeom>
              <a:noFill/>
            </p:spPr>
            <p:txBody>
              <a:bodyPr wrap="square" rtlCol="0">
                <a:spAutoFit/>
              </a:bodyPr>
              <a:lstStyle>
                <a:defPPr>
                  <a:defRPr lang="en-US"/>
                </a:defPPr>
                <a:lvl1pPr algn="ctr">
                  <a:defRPr sz="1100">
                    <a:latin typeface="Open Sans" panose="020B0606030504020204" pitchFamily="34" charset="0"/>
                    <a:ea typeface="Open Sans" panose="020B0606030504020204" pitchFamily="34" charset="0"/>
                    <a:cs typeface="Open Sans" panose="020B0606030504020204" pitchFamily="34" charset="0"/>
                  </a:defRPr>
                </a:lvl1pPr>
              </a:lstStyle>
              <a:p>
                <a:r>
                  <a:rPr lang="en-US" sz="700" i="1" dirty="0"/>
                  <a:t>prediction</a:t>
                </a:r>
              </a:p>
            </p:txBody>
          </p:sp>
          <p:sp>
            <p:nvSpPr>
              <p:cNvPr id="88" name="TextBox 87">
                <a:extLst>
                  <a:ext uri="{FF2B5EF4-FFF2-40B4-BE49-F238E27FC236}">
                    <a16:creationId xmlns:a16="http://schemas.microsoft.com/office/drawing/2014/main" id="{34D41D76-D043-460A-8BB4-1726824733C6}"/>
                  </a:ext>
                </a:extLst>
              </p:cNvPr>
              <p:cNvSpPr txBox="1"/>
              <p:nvPr/>
            </p:nvSpPr>
            <p:spPr>
              <a:xfrm>
                <a:off x="5957586" y="5475388"/>
                <a:ext cx="583866" cy="276999"/>
              </a:xfrm>
              <a:prstGeom prst="rect">
                <a:avLst/>
              </a:prstGeom>
              <a:noFill/>
            </p:spPr>
            <p:txBody>
              <a:bodyPr wrap="square" rtlCol="0" anchor="ctr">
                <a:spAutoFit/>
              </a:bodyPr>
              <a:lstStyle/>
              <a:p>
                <a:pPr algn="ctr"/>
                <a:r>
                  <a:rPr lang="en-US" sz="600" b="1" dirty="0">
                    <a:latin typeface="Open Sans" panose="020B0606030504020204" pitchFamily="34" charset="0"/>
                    <a:ea typeface="Open Sans" panose="020B0606030504020204" pitchFamily="34" charset="0"/>
                    <a:cs typeface="Open Sans" panose="020B0606030504020204" pitchFamily="34" charset="0"/>
                  </a:rPr>
                  <a:t>rating = prediction</a:t>
                </a:r>
              </a:p>
            </p:txBody>
          </p:sp>
        </p:grpSp>
        <p:grpSp>
          <p:nvGrpSpPr>
            <p:cNvPr id="298" name="Group 297">
              <a:extLst>
                <a:ext uri="{FF2B5EF4-FFF2-40B4-BE49-F238E27FC236}">
                  <a16:creationId xmlns:a16="http://schemas.microsoft.com/office/drawing/2014/main" id="{79F88C1F-F891-453E-83E8-8C689808D754}"/>
                </a:ext>
              </a:extLst>
            </p:cNvPr>
            <p:cNvGrpSpPr/>
            <p:nvPr/>
          </p:nvGrpSpPr>
          <p:grpSpPr>
            <a:xfrm>
              <a:off x="4497899" y="1941622"/>
              <a:ext cx="3196202" cy="1506553"/>
              <a:chOff x="4497899" y="1941622"/>
              <a:chExt cx="3196202" cy="1506553"/>
            </a:xfrm>
          </p:grpSpPr>
          <p:grpSp>
            <p:nvGrpSpPr>
              <p:cNvPr id="31" name="Group 30">
                <a:extLst>
                  <a:ext uri="{FF2B5EF4-FFF2-40B4-BE49-F238E27FC236}">
                    <a16:creationId xmlns:a16="http://schemas.microsoft.com/office/drawing/2014/main" id="{28C9C166-EA0C-4DA7-873E-A07810FDE4A1}"/>
                  </a:ext>
                </a:extLst>
              </p:cNvPr>
              <p:cNvGrpSpPr/>
              <p:nvPr/>
            </p:nvGrpSpPr>
            <p:grpSpPr>
              <a:xfrm>
                <a:off x="4497899" y="1941622"/>
                <a:ext cx="3196202" cy="1496953"/>
                <a:chOff x="4228055" y="1682475"/>
                <a:chExt cx="3196202" cy="1496953"/>
              </a:xfrm>
            </p:grpSpPr>
            <p:grpSp>
              <p:nvGrpSpPr>
                <p:cNvPr id="25" name="Group 24">
                  <a:extLst>
                    <a:ext uri="{FF2B5EF4-FFF2-40B4-BE49-F238E27FC236}">
                      <a16:creationId xmlns:a16="http://schemas.microsoft.com/office/drawing/2014/main" id="{B8FD8CC9-0B75-4375-9D85-D4618A2D6A28}"/>
                    </a:ext>
                  </a:extLst>
                </p:cNvPr>
                <p:cNvGrpSpPr/>
                <p:nvPr/>
              </p:nvGrpSpPr>
              <p:grpSpPr>
                <a:xfrm>
                  <a:off x="4538444" y="1929468"/>
                  <a:ext cx="2885813" cy="1249960"/>
                  <a:chOff x="4538444" y="1929468"/>
                  <a:chExt cx="2885813" cy="1249960"/>
                </a:xfrm>
              </p:grpSpPr>
              <p:sp>
                <p:nvSpPr>
                  <p:cNvPr id="2" name="Flowchart: Process 1">
                    <a:extLst>
                      <a:ext uri="{FF2B5EF4-FFF2-40B4-BE49-F238E27FC236}">
                        <a16:creationId xmlns:a16="http://schemas.microsoft.com/office/drawing/2014/main" id="{9797F6C1-F763-4787-9BE3-755311CA381A}"/>
                      </a:ext>
                    </a:extLst>
                  </p:cNvPr>
                  <p:cNvSpPr/>
                  <p:nvPr/>
                </p:nvSpPr>
                <p:spPr>
                  <a:xfrm>
                    <a:off x="4538444" y="1929468"/>
                    <a:ext cx="2885813" cy="1249960"/>
                  </a:xfrm>
                  <a:prstGeom prst="flowChartProces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Open Sans" panose="020B0606030504020204" pitchFamily="34" charset="0"/>
                      <a:ea typeface="Open Sans" panose="020B0606030504020204" pitchFamily="34" charset="0"/>
                      <a:cs typeface="Open Sans" panose="020B0606030504020204" pitchFamily="34" charset="0"/>
                    </a:endParaRPr>
                  </a:p>
                </p:txBody>
              </p:sp>
              <p:cxnSp>
                <p:nvCxnSpPr>
                  <p:cNvPr id="14" name="Straight Connector 13">
                    <a:extLst>
                      <a:ext uri="{FF2B5EF4-FFF2-40B4-BE49-F238E27FC236}">
                        <a16:creationId xmlns:a16="http://schemas.microsoft.com/office/drawing/2014/main" id="{B814454B-B916-4425-A325-1692B0A96206}"/>
                      </a:ext>
                    </a:extLst>
                  </p:cNvPr>
                  <p:cNvCxnSpPr>
                    <a:cxnSpLocks/>
                  </p:cNvCxnSpPr>
                  <p:nvPr/>
                </p:nvCxnSpPr>
                <p:spPr>
                  <a:xfrm>
                    <a:off x="4538444" y="2426096"/>
                    <a:ext cx="288581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A67524CA-D4D7-4DB1-B019-F6681B5A3D7C}"/>
                      </a:ext>
                    </a:extLst>
                  </p:cNvPr>
                  <p:cNvCxnSpPr>
                    <a:cxnSpLocks/>
                  </p:cNvCxnSpPr>
                  <p:nvPr/>
                </p:nvCxnSpPr>
                <p:spPr>
                  <a:xfrm>
                    <a:off x="4538444" y="2674410"/>
                    <a:ext cx="288581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4206A04-E59B-4C30-893C-753BC5215B7C}"/>
                      </a:ext>
                    </a:extLst>
                  </p:cNvPr>
                  <p:cNvCxnSpPr>
                    <a:cxnSpLocks/>
                  </p:cNvCxnSpPr>
                  <p:nvPr/>
                </p:nvCxnSpPr>
                <p:spPr>
                  <a:xfrm>
                    <a:off x="4538444" y="2922724"/>
                    <a:ext cx="288581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C3086FF-6A08-466F-A627-2BA11817F600}"/>
                      </a:ext>
                    </a:extLst>
                  </p:cNvPr>
                  <p:cNvCxnSpPr>
                    <a:cxnSpLocks/>
                  </p:cNvCxnSpPr>
                  <p:nvPr/>
                </p:nvCxnSpPr>
                <p:spPr>
                  <a:xfrm>
                    <a:off x="4538444" y="2177782"/>
                    <a:ext cx="288581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597FD064-686D-4AA1-96B8-84B531296EB1}"/>
                      </a:ext>
                    </a:extLst>
                  </p:cNvPr>
                  <p:cNvCxnSpPr/>
                  <p:nvPr/>
                </p:nvCxnSpPr>
                <p:spPr>
                  <a:xfrm>
                    <a:off x="5113929" y="1929468"/>
                    <a:ext cx="0" cy="12499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32473AE-C5B3-4502-AB03-053A6FFD64C9}"/>
                      </a:ext>
                    </a:extLst>
                  </p:cNvPr>
                  <p:cNvCxnSpPr/>
                  <p:nvPr/>
                </p:nvCxnSpPr>
                <p:spPr>
                  <a:xfrm>
                    <a:off x="5689414" y="1929468"/>
                    <a:ext cx="0" cy="12499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23F06AC-1052-4F4C-BA3D-F0A2620E6609}"/>
                      </a:ext>
                    </a:extLst>
                  </p:cNvPr>
                  <p:cNvCxnSpPr/>
                  <p:nvPr/>
                </p:nvCxnSpPr>
                <p:spPr>
                  <a:xfrm>
                    <a:off x="6264899" y="1929468"/>
                    <a:ext cx="0" cy="12499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58B64FF-E18F-4663-8C43-2B9393F26346}"/>
                      </a:ext>
                    </a:extLst>
                  </p:cNvPr>
                  <p:cNvCxnSpPr/>
                  <p:nvPr/>
                </p:nvCxnSpPr>
                <p:spPr>
                  <a:xfrm>
                    <a:off x="6840384" y="1929468"/>
                    <a:ext cx="0" cy="12499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0" name="Flowchart: Process 29">
                  <a:extLst>
                    <a:ext uri="{FF2B5EF4-FFF2-40B4-BE49-F238E27FC236}">
                      <a16:creationId xmlns:a16="http://schemas.microsoft.com/office/drawing/2014/main" id="{45304A58-696C-4248-B061-0E45C4453E0B}"/>
                    </a:ext>
                  </a:extLst>
                </p:cNvPr>
                <p:cNvSpPr/>
                <p:nvPr/>
              </p:nvSpPr>
              <p:spPr>
                <a:xfrm>
                  <a:off x="4228055" y="1928752"/>
                  <a:ext cx="302003" cy="24902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latin typeface="Open Sans" panose="020B0606030504020204" pitchFamily="34" charset="0"/>
                      <a:ea typeface="Open Sans" panose="020B0606030504020204" pitchFamily="34" charset="0"/>
                      <a:cs typeface="Open Sans" panose="020B0606030504020204" pitchFamily="34" charset="0"/>
                    </a:rPr>
                    <a:t>u</a:t>
                  </a:r>
                  <a:r>
                    <a:rPr lang="en-US" sz="700" b="1" baseline="30000" dirty="0">
                      <a:latin typeface="Open Sans" panose="020B0606030504020204" pitchFamily="34" charset="0"/>
                      <a:ea typeface="Open Sans" panose="020B0606030504020204" pitchFamily="34" charset="0"/>
                      <a:cs typeface="Open Sans" panose="020B0606030504020204" pitchFamily="34" charset="0"/>
                    </a:rPr>
                    <a:t>*</a:t>
                  </a:r>
                  <a:endParaRPr lang="en-US" sz="1050" b="1" baseline="30000" dirty="0">
                    <a:latin typeface="Open Sans" panose="020B0606030504020204" pitchFamily="34" charset="0"/>
                    <a:ea typeface="Open Sans" panose="020B0606030504020204" pitchFamily="34" charset="0"/>
                    <a:cs typeface="Open Sans" panose="020B0606030504020204" pitchFamily="34" charset="0"/>
                  </a:endParaRPr>
                </a:p>
              </p:txBody>
            </p:sp>
            <p:sp>
              <p:nvSpPr>
                <p:cNvPr id="43" name="Flowchart: Process 42">
                  <a:extLst>
                    <a:ext uri="{FF2B5EF4-FFF2-40B4-BE49-F238E27FC236}">
                      <a16:creationId xmlns:a16="http://schemas.microsoft.com/office/drawing/2014/main" id="{B784CFC8-5187-428E-A5DB-25FF9EE14054}"/>
                    </a:ext>
                  </a:extLst>
                </p:cNvPr>
                <p:cNvSpPr/>
                <p:nvPr/>
              </p:nvSpPr>
              <p:spPr>
                <a:xfrm>
                  <a:off x="4228055" y="2177781"/>
                  <a:ext cx="302003" cy="24902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latin typeface="Open Sans" panose="020B0606030504020204" pitchFamily="34" charset="0"/>
                      <a:ea typeface="Open Sans" panose="020B0606030504020204" pitchFamily="34" charset="0"/>
                      <a:cs typeface="Open Sans" panose="020B0606030504020204" pitchFamily="34" charset="0"/>
                    </a:rPr>
                    <a:t>u</a:t>
                  </a:r>
                  <a:r>
                    <a:rPr lang="en-US" sz="900" baseline="-25000" dirty="0">
                      <a:latin typeface="Open Sans" panose="020B0606030504020204" pitchFamily="34" charset="0"/>
                      <a:ea typeface="Open Sans" panose="020B0606030504020204" pitchFamily="34" charset="0"/>
                      <a:cs typeface="Open Sans" panose="020B0606030504020204" pitchFamily="34" charset="0"/>
                    </a:rPr>
                    <a:t>2</a:t>
                  </a:r>
                </a:p>
              </p:txBody>
            </p:sp>
            <p:sp>
              <p:nvSpPr>
                <p:cNvPr id="44" name="Flowchart: Process 43">
                  <a:extLst>
                    <a:ext uri="{FF2B5EF4-FFF2-40B4-BE49-F238E27FC236}">
                      <a16:creationId xmlns:a16="http://schemas.microsoft.com/office/drawing/2014/main" id="{AD8267D0-BD1B-4C30-9C15-1996E32FA304}"/>
                    </a:ext>
                  </a:extLst>
                </p:cNvPr>
                <p:cNvSpPr/>
                <p:nvPr/>
              </p:nvSpPr>
              <p:spPr>
                <a:xfrm>
                  <a:off x="4228055" y="2428105"/>
                  <a:ext cx="302003" cy="24902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latin typeface="Open Sans" panose="020B0606030504020204" pitchFamily="34" charset="0"/>
                      <a:ea typeface="Open Sans" panose="020B0606030504020204" pitchFamily="34" charset="0"/>
                      <a:cs typeface="Open Sans" panose="020B0606030504020204" pitchFamily="34" charset="0"/>
                    </a:rPr>
                    <a:t>u</a:t>
                  </a:r>
                  <a:r>
                    <a:rPr lang="en-US" sz="900" baseline="-25000" dirty="0">
                      <a:latin typeface="Open Sans" panose="020B0606030504020204" pitchFamily="34" charset="0"/>
                      <a:ea typeface="Open Sans" panose="020B0606030504020204" pitchFamily="34" charset="0"/>
                      <a:cs typeface="Open Sans" panose="020B0606030504020204" pitchFamily="34" charset="0"/>
                    </a:rPr>
                    <a:t>3</a:t>
                  </a:r>
                </a:p>
              </p:txBody>
            </p:sp>
            <p:sp>
              <p:nvSpPr>
                <p:cNvPr id="45" name="Flowchart: Process 44">
                  <a:extLst>
                    <a:ext uri="{FF2B5EF4-FFF2-40B4-BE49-F238E27FC236}">
                      <a16:creationId xmlns:a16="http://schemas.microsoft.com/office/drawing/2014/main" id="{CC883C69-7444-455F-8FD1-F686B7308839}"/>
                    </a:ext>
                  </a:extLst>
                </p:cNvPr>
                <p:cNvSpPr/>
                <p:nvPr/>
              </p:nvSpPr>
              <p:spPr>
                <a:xfrm>
                  <a:off x="4228055" y="2674303"/>
                  <a:ext cx="302003" cy="24902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latin typeface="Open Sans" panose="020B0606030504020204" pitchFamily="34" charset="0"/>
                      <a:ea typeface="Open Sans" panose="020B0606030504020204" pitchFamily="34" charset="0"/>
                      <a:cs typeface="Open Sans" panose="020B0606030504020204" pitchFamily="34" charset="0"/>
                    </a:rPr>
                    <a:t>u</a:t>
                  </a:r>
                  <a:r>
                    <a:rPr lang="en-US" sz="900" baseline="-25000" dirty="0">
                      <a:latin typeface="Open Sans" panose="020B0606030504020204" pitchFamily="34" charset="0"/>
                      <a:ea typeface="Open Sans" panose="020B0606030504020204" pitchFamily="34" charset="0"/>
                      <a:cs typeface="Open Sans" panose="020B0606030504020204" pitchFamily="34" charset="0"/>
                    </a:rPr>
                    <a:t>4</a:t>
                  </a:r>
                </a:p>
              </p:txBody>
            </p:sp>
            <p:sp>
              <p:nvSpPr>
                <p:cNvPr id="46" name="Flowchart: Process 45">
                  <a:extLst>
                    <a:ext uri="{FF2B5EF4-FFF2-40B4-BE49-F238E27FC236}">
                      <a16:creationId xmlns:a16="http://schemas.microsoft.com/office/drawing/2014/main" id="{B4082604-ACC5-4CB9-ACA1-3B3F88B19FD6}"/>
                    </a:ext>
                  </a:extLst>
                </p:cNvPr>
                <p:cNvSpPr/>
                <p:nvPr/>
              </p:nvSpPr>
              <p:spPr>
                <a:xfrm>
                  <a:off x="4228055" y="2923332"/>
                  <a:ext cx="302003" cy="25609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latin typeface="Open Sans" panose="020B0606030504020204" pitchFamily="34" charset="0"/>
                      <a:ea typeface="Open Sans" panose="020B0606030504020204" pitchFamily="34" charset="0"/>
                      <a:cs typeface="Open Sans" panose="020B0606030504020204" pitchFamily="34" charset="0"/>
                    </a:rPr>
                    <a:t>u</a:t>
                  </a:r>
                  <a:r>
                    <a:rPr lang="en-US" sz="900" baseline="-25000" dirty="0">
                      <a:latin typeface="Open Sans" panose="020B0606030504020204" pitchFamily="34" charset="0"/>
                      <a:ea typeface="Open Sans" panose="020B0606030504020204" pitchFamily="34" charset="0"/>
                      <a:cs typeface="Open Sans" panose="020B0606030504020204" pitchFamily="34" charset="0"/>
                    </a:rPr>
                    <a:t>5</a:t>
                  </a:r>
                </a:p>
              </p:txBody>
            </p:sp>
            <p:sp>
              <p:nvSpPr>
                <p:cNvPr id="48" name="Flowchart: Process 47">
                  <a:extLst>
                    <a:ext uri="{FF2B5EF4-FFF2-40B4-BE49-F238E27FC236}">
                      <a16:creationId xmlns:a16="http://schemas.microsoft.com/office/drawing/2014/main" id="{27836CE1-44D4-4EEA-A991-2DD3E606B29F}"/>
                    </a:ext>
                  </a:extLst>
                </p:cNvPr>
                <p:cNvSpPr/>
                <p:nvPr/>
              </p:nvSpPr>
              <p:spPr>
                <a:xfrm>
                  <a:off x="5113927" y="1682475"/>
                  <a:ext cx="607365" cy="24902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latin typeface="Open Sans" panose="020B0606030504020204" pitchFamily="34" charset="0"/>
                      <a:ea typeface="Open Sans" panose="020B0606030504020204" pitchFamily="34" charset="0"/>
                      <a:cs typeface="Open Sans" panose="020B0606030504020204" pitchFamily="34" charset="0"/>
                    </a:rPr>
                    <a:t>i</a:t>
                  </a:r>
                  <a:r>
                    <a:rPr lang="en-US" sz="900" baseline="-25000" dirty="0">
                      <a:latin typeface="Open Sans" panose="020B0606030504020204" pitchFamily="34" charset="0"/>
                      <a:ea typeface="Open Sans" panose="020B0606030504020204" pitchFamily="34" charset="0"/>
                      <a:cs typeface="Open Sans" panose="020B0606030504020204" pitchFamily="34" charset="0"/>
                    </a:rPr>
                    <a:t>2</a:t>
                  </a:r>
                </a:p>
              </p:txBody>
            </p:sp>
            <p:sp>
              <p:nvSpPr>
                <p:cNvPr id="50" name="Flowchart: Process 49">
                  <a:extLst>
                    <a:ext uri="{FF2B5EF4-FFF2-40B4-BE49-F238E27FC236}">
                      <a16:creationId xmlns:a16="http://schemas.microsoft.com/office/drawing/2014/main" id="{07D4A024-40F7-43AA-95E8-F194FBA97977}"/>
                    </a:ext>
                  </a:extLst>
                </p:cNvPr>
                <p:cNvSpPr/>
                <p:nvPr/>
              </p:nvSpPr>
              <p:spPr>
                <a:xfrm>
                  <a:off x="4559410" y="1682475"/>
                  <a:ext cx="549485" cy="24902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latin typeface="Open Sans" panose="020B0606030504020204" pitchFamily="34" charset="0"/>
                      <a:ea typeface="Open Sans" panose="020B0606030504020204" pitchFamily="34" charset="0"/>
                      <a:cs typeface="Open Sans" panose="020B0606030504020204" pitchFamily="34" charset="0"/>
                    </a:rPr>
                    <a:t>i</a:t>
                  </a:r>
                  <a:r>
                    <a:rPr lang="en-US" sz="900" baseline="-25000" dirty="0">
                      <a:latin typeface="Open Sans" panose="020B0606030504020204" pitchFamily="34" charset="0"/>
                      <a:ea typeface="Open Sans" panose="020B0606030504020204" pitchFamily="34" charset="0"/>
                      <a:cs typeface="Open Sans" panose="020B0606030504020204" pitchFamily="34" charset="0"/>
                    </a:rPr>
                    <a:t>1</a:t>
                  </a:r>
                </a:p>
              </p:txBody>
            </p:sp>
            <p:sp>
              <p:nvSpPr>
                <p:cNvPr id="51" name="Flowchart: Process 50">
                  <a:extLst>
                    <a:ext uri="{FF2B5EF4-FFF2-40B4-BE49-F238E27FC236}">
                      <a16:creationId xmlns:a16="http://schemas.microsoft.com/office/drawing/2014/main" id="{1CB2AFBB-AF7B-4BDA-A739-7EB6A5D53A7E}"/>
                    </a:ext>
                  </a:extLst>
                </p:cNvPr>
                <p:cNvSpPr/>
                <p:nvPr/>
              </p:nvSpPr>
              <p:spPr>
                <a:xfrm>
                  <a:off x="5689413" y="1682475"/>
                  <a:ext cx="575485" cy="24902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latin typeface="Open Sans" panose="020B0606030504020204" pitchFamily="34" charset="0"/>
                      <a:ea typeface="Open Sans" panose="020B0606030504020204" pitchFamily="34" charset="0"/>
                      <a:cs typeface="Open Sans" panose="020B0606030504020204" pitchFamily="34" charset="0"/>
                    </a:rPr>
                    <a:t>i</a:t>
                  </a:r>
                  <a:r>
                    <a:rPr lang="en-US" sz="900" baseline="-25000" dirty="0">
                      <a:latin typeface="Open Sans" panose="020B0606030504020204" pitchFamily="34" charset="0"/>
                      <a:ea typeface="Open Sans" panose="020B0606030504020204" pitchFamily="34" charset="0"/>
                      <a:cs typeface="Open Sans" panose="020B0606030504020204" pitchFamily="34" charset="0"/>
                    </a:rPr>
                    <a:t>3</a:t>
                  </a:r>
                </a:p>
              </p:txBody>
            </p:sp>
            <p:sp>
              <p:nvSpPr>
                <p:cNvPr id="52" name="Flowchart: Process 51">
                  <a:extLst>
                    <a:ext uri="{FF2B5EF4-FFF2-40B4-BE49-F238E27FC236}">
                      <a16:creationId xmlns:a16="http://schemas.microsoft.com/office/drawing/2014/main" id="{0D10CB9B-E077-417D-AF02-1DBE195A6170}"/>
                    </a:ext>
                  </a:extLst>
                </p:cNvPr>
                <p:cNvSpPr/>
                <p:nvPr/>
              </p:nvSpPr>
              <p:spPr>
                <a:xfrm>
                  <a:off x="6256512" y="1682475"/>
                  <a:ext cx="583872" cy="24902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latin typeface="Open Sans" panose="020B0606030504020204" pitchFamily="34" charset="0"/>
                      <a:ea typeface="Open Sans" panose="020B0606030504020204" pitchFamily="34" charset="0"/>
                      <a:cs typeface="Open Sans" panose="020B0606030504020204" pitchFamily="34" charset="0"/>
                    </a:rPr>
                    <a:t>i</a:t>
                  </a:r>
                  <a:r>
                    <a:rPr lang="en-US" sz="900" baseline="-25000" dirty="0">
                      <a:latin typeface="Open Sans" panose="020B0606030504020204" pitchFamily="34" charset="0"/>
                      <a:ea typeface="Open Sans" panose="020B0606030504020204" pitchFamily="34" charset="0"/>
                      <a:cs typeface="Open Sans" panose="020B0606030504020204" pitchFamily="34" charset="0"/>
                    </a:rPr>
                    <a:t>4</a:t>
                  </a:r>
                </a:p>
              </p:txBody>
            </p:sp>
            <p:sp>
              <p:nvSpPr>
                <p:cNvPr id="53" name="Flowchart: Process 52">
                  <a:extLst>
                    <a:ext uri="{FF2B5EF4-FFF2-40B4-BE49-F238E27FC236}">
                      <a16:creationId xmlns:a16="http://schemas.microsoft.com/office/drawing/2014/main" id="{1A9E82E5-D626-4967-B8ED-C1A2BDEE435A}"/>
                    </a:ext>
                  </a:extLst>
                </p:cNvPr>
                <p:cNvSpPr/>
                <p:nvPr/>
              </p:nvSpPr>
              <p:spPr>
                <a:xfrm>
                  <a:off x="6840385" y="1682475"/>
                  <a:ext cx="583872" cy="24902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latin typeface="Open Sans" panose="020B0606030504020204" pitchFamily="34" charset="0"/>
                      <a:ea typeface="Open Sans" panose="020B0606030504020204" pitchFamily="34" charset="0"/>
                      <a:cs typeface="Open Sans" panose="020B0606030504020204" pitchFamily="34" charset="0"/>
                    </a:rPr>
                    <a:t>i</a:t>
                  </a:r>
                  <a:r>
                    <a:rPr lang="en-US" sz="900" baseline="-25000" dirty="0">
                      <a:latin typeface="Open Sans" panose="020B0606030504020204" pitchFamily="34" charset="0"/>
                      <a:ea typeface="Open Sans" panose="020B0606030504020204" pitchFamily="34" charset="0"/>
                      <a:cs typeface="Open Sans" panose="020B0606030504020204" pitchFamily="34" charset="0"/>
                    </a:rPr>
                    <a:t>5</a:t>
                  </a:r>
                </a:p>
              </p:txBody>
            </p:sp>
          </p:grpSp>
          <p:sp>
            <p:nvSpPr>
              <p:cNvPr id="56" name="TextBox 55">
                <a:extLst>
                  <a:ext uri="{FF2B5EF4-FFF2-40B4-BE49-F238E27FC236}">
                    <a16:creationId xmlns:a16="http://schemas.microsoft.com/office/drawing/2014/main" id="{C849B88C-651E-496B-8972-BB066BFFFB56}"/>
                  </a:ext>
                </a:extLst>
              </p:cNvPr>
              <p:cNvSpPr txBox="1"/>
              <p:nvPr/>
            </p:nvSpPr>
            <p:spPr>
              <a:xfrm>
                <a:off x="4808288" y="2187899"/>
                <a:ext cx="583866" cy="261610"/>
              </a:xfrm>
              <a:prstGeom prst="rect">
                <a:avLst/>
              </a:prstGeom>
              <a:noFill/>
            </p:spPr>
            <p:txBody>
              <a:bodyPr wrap="square" rtlCol="0">
                <a:spAutoFit/>
              </a:bodyPr>
              <a:lstStyle/>
              <a:p>
                <a:pPr algn="ctr"/>
                <a:r>
                  <a:rPr lang="en-US" sz="1100" dirty="0">
                    <a:latin typeface="Open Sans" panose="020B0606030504020204" pitchFamily="34" charset="0"/>
                    <a:ea typeface="Open Sans" panose="020B0606030504020204" pitchFamily="34" charset="0"/>
                    <a:cs typeface="Open Sans" panose="020B0606030504020204" pitchFamily="34" charset="0"/>
                  </a:rPr>
                  <a:t>rating</a:t>
                </a:r>
              </a:p>
            </p:txBody>
          </p:sp>
          <p:sp>
            <p:nvSpPr>
              <p:cNvPr id="61" name="TextBox 60">
                <a:extLst>
                  <a:ext uri="{FF2B5EF4-FFF2-40B4-BE49-F238E27FC236}">
                    <a16:creationId xmlns:a16="http://schemas.microsoft.com/office/drawing/2014/main" id="{DC194F6C-0BB8-4C4C-A45C-6BDE850BC62D}"/>
                  </a:ext>
                </a:extLst>
              </p:cNvPr>
              <p:cNvSpPr txBox="1"/>
              <p:nvPr/>
            </p:nvSpPr>
            <p:spPr>
              <a:xfrm>
                <a:off x="5379302" y="2187899"/>
                <a:ext cx="583866" cy="261610"/>
              </a:xfrm>
              <a:prstGeom prst="rect">
                <a:avLst/>
              </a:prstGeom>
              <a:noFill/>
            </p:spPr>
            <p:txBody>
              <a:bodyPr wrap="square" rtlCol="0">
                <a:spAutoFit/>
              </a:bodyPr>
              <a:lstStyle/>
              <a:p>
                <a:pPr algn="ctr"/>
                <a:r>
                  <a:rPr lang="en-US" sz="1100" dirty="0">
                    <a:latin typeface="Open Sans" panose="020B0606030504020204" pitchFamily="34" charset="0"/>
                    <a:ea typeface="Open Sans" panose="020B0606030504020204" pitchFamily="34" charset="0"/>
                    <a:cs typeface="Open Sans" panose="020B0606030504020204" pitchFamily="34" charset="0"/>
                  </a:rPr>
                  <a:t>rating</a:t>
                </a:r>
              </a:p>
            </p:txBody>
          </p:sp>
          <p:sp>
            <p:nvSpPr>
              <p:cNvPr id="62" name="TextBox 61">
                <a:extLst>
                  <a:ext uri="{FF2B5EF4-FFF2-40B4-BE49-F238E27FC236}">
                    <a16:creationId xmlns:a16="http://schemas.microsoft.com/office/drawing/2014/main" id="{938EA150-2F4A-4877-B0D1-1466C1B6445B}"/>
                  </a:ext>
                </a:extLst>
              </p:cNvPr>
              <p:cNvSpPr txBox="1"/>
              <p:nvPr/>
            </p:nvSpPr>
            <p:spPr>
              <a:xfrm>
                <a:off x="5957586" y="2187899"/>
                <a:ext cx="583866" cy="261610"/>
              </a:xfrm>
              <a:prstGeom prst="rect">
                <a:avLst/>
              </a:prstGeom>
              <a:noFill/>
            </p:spPr>
            <p:txBody>
              <a:bodyPr wrap="square" rtlCol="0">
                <a:spAutoFit/>
              </a:bodyPr>
              <a:lstStyle/>
              <a:p>
                <a:pPr algn="ctr"/>
                <a:r>
                  <a:rPr lang="en-US" sz="1100" b="1" dirty="0">
                    <a:latin typeface="Open Sans" panose="020B0606030504020204" pitchFamily="34" charset="0"/>
                    <a:ea typeface="Open Sans" panose="020B0606030504020204" pitchFamily="34" charset="0"/>
                    <a:cs typeface="Open Sans" panose="020B0606030504020204" pitchFamily="34" charset="0"/>
                  </a:rPr>
                  <a:t>?</a:t>
                </a:r>
              </a:p>
            </p:txBody>
          </p:sp>
          <p:sp>
            <p:nvSpPr>
              <p:cNvPr id="89" name="TextBox 88">
                <a:extLst>
                  <a:ext uri="{FF2B5EF4-FFF2-40B4-BE49-F238E27FC236}">
                    <a16:creationId xmlns:a16="http://schemas.microsoft.com/office/drawing/2014/main" id="{3FF51D85-B8A6-4B21-B519-F551CCE0DE57}"/>
                  </a:ext>
                </a:extLst>
              </p:cNvPr>
              <p:cNvSpPr txBox="1"/>
              <p:nvPr/>
            </p:nvSpPr>
            <p:spPr>
              <a:xfrm>
                <a:off x="6538077" y="2187899"/>
                <a:ext cx="583866" cy="261610"/>
              </a:xfrm>
              <a:prstGeom prst="rect">
                <a:avLst/>
              </a:prstGeom>
              <a:noFill/>
            </p:spPr>
            <p:txBody>
              <a:bodyPr wrap="square" rtlCol="0">
                <a:spAutoFit/>
              </a:bodyPr>
              <a:lstStyle/>
              <a:p>
                <a:pPr algn="ctr"/>
                <a:r>
                  <a:rPr lang="en-US" sz="1100" dirty="0">
                    <a:latin typeface="Open Sans" panose="020B0606030504020204" pitchFamily="34" charset="0"/>
                    <a:ea typeface="Open Sans" panose="020B0606030504020204" pitchFamily="34" charset="0"/>
                    <a:cs typeface="Open Sans" panose="020B0606030504020204" pitchFamily="34" charset="0"/>
                  </a:rPr>
                  <a:t>rating</a:t>
                </a:r>
              </a:p>
            </p:txBody>
          </p:sp>
          <p:sp>
            <p:nvSpPr>
              <p:cNvPr id="90" name="TextBox 89">
                <a:extLst>
                  <a:ext uri="{FF2B5EF4-FFF2-40B4-BE49-F238E27FC236}">
                    <a16:creationId xmlns:a16="http://schemas.microsoft.com/office/drawing/2014/main" id="{14942200-9E97-4420-870A-33FF6E079ADF}"/>
                  </a:ext>
                </a:extLst>
              </p:cNvPr>
              <p:cNvSpPr txBox="1"/>
              <p:nvPr/>
            </p:nvSpPr>
            <p:spPr>
              <a:xfrm>
                <a:off x="7108555" y="2187899"/>
                <a:ext cx="583866" cy="261610"/>
              </a:xfrm>
              <a:prstGeom prst="rect">
                <a:avLst/>
              </a:prstGeom>
              <a:noFill/>
            </p:spPr>
            <p:txBody>
              <a:bodyPr wrap="square" rtlCol="0">
                <a:spAutoFit/>
              </a:bodyPr>
              <a:lstStyle/>
              <a:p>
                <a:pPr algn="ctr"/>
                <a:r>
                  <a:rPr lang="en-US" sz="1100" dirty="0">
                    <a:latin typeface="Open Sans" panose="020B0606030504020204" pitchFamily="34" charset="0"/>
                    <a:ea typeface="Open Sans" panose="020B0606030504020204" pitchFamily="34" charset="0"/>
                    <a:cs typeface="Open Sans" panose="020B0606030504020204" pitchFamily="34" charset="0"/>
                  </a:rPr>
                  <a:t>rating</a:t>
                </a:r>
              </a:p>
            </p:txBody>
          </p:sp>
          <p:sp>
            <p:nvSpPr>
              <p:cNvPr id="91" name="TextBox 90">
                <a:extLst>
                  <a:ext uri="{FF2B5EF4-FFF2-40B4-BE49-F238E27FC236}">
                    <a16:creationId xmlns:a16="http://schemas.microsoft.com/office/drawing/2014/main" id="{40A39CF6-B0DA-4FCD-A52F-F59564F08BA8}"/>
                  </a:ext>
                </a:extLst>
              </p:cNvPr>
              <p:cNvSpPr txBox="1"/>
              <p:nvPr/>
            </p:nvSpPr>
            <p:spPr>
              <a:xfrm>
                <a:off x="4808288" y="2422888"/>
                <a:ext cx="583866" cy="261610"/>
              </a:xfrm>
              <a:prstGeom prst="rect">
                <a:avLst/>
              </a:prstGeom>
              <a:noFill/>
            </p:spPr>
            <p:txBody>
              <a:bodyPr wrap="square" rtlCol="0">
                <a:spAutoFit/>
              </a:bodyPr>
              <a:lstStyle/>
              <a:p>
                <a:pPr algn="ctr"/>
                <a:r>
                  <a:rPr lang="en-US" sz="1100" dirty="0">
                    <a:latin typeface="Open Sans" panose="020B0606030504020204" pitchFamily="34" charset="0"/>
                    <a:ea typeface="Open Sans" panose="020B0606030504020204" pitchFamily="34" charset="0"/>
                    <a:cs typeface="Open Sans" panose="020B0606030504020204" pitchFamily="34" charset="0"/>
                  </a:rPr>
                  <a:t>0</a:t>
                </a:r>
              </a:p>
            </p:txBody>
          </p:sp>
          <p:sp>
            <p:nvSpPr>
              <p:cNvPr id="92" name="TextBox 91">
                <a:extLst>
                  <a:ext uri="{FF2B5EF4-FFF2-40B4-BE49-F238E27FC236}">
                    <a16:creationId xmlns:a16="http://schemas.microsoft.com/office/drawing/2014/main" id="{4FCB56CA-DF71-4988-B74A-C949720F9F8D}"/>
                  </a:ext>
                </a:extLst>
              </p:cNvPr>
              <p:cNvSpPr txBox="1"/>
              <p:nvPr/>
            </p:nvSpPr>
            <p:spPr>
              <a:xfrm>
                <a:off x="5379302" y="2422888"/>
                <a:ext cx="583866" cy="261610"/>
              </a:xfrm>
              <a:prstGeom prst="rect">
                <a:avLst/>
              </a:prstGeom>
              <a:noFill/>
            </p:spPr>
            <p:txBody>
              <a:bodyPr wrap="square" rtlCol="0">
                <a:spAutoFit/>
              </a:bodyPr>
              <a:lstStyle/>
              <a:p>
                <a:pPr algn="ctr"/>
                <a:r>
                  <a:rPr lang="en-US" sz="1100" dirty="0">
                    <a:latin typeface="Open Sans" panose="020B0606030504020204" pitchFamily="34" charset="0"/>
                    <a:ea typeface="Open Sans" panose="020B0606030504020204" pitchFamily="34" charset="0"/>
                    <a:cs typeface="Open Sans" panose="020B0606030504020204" pitchFamily="34" charset="0"/>
                  </a:rPr>
                  <a:t>rating</a:t>
                </a:r>
              </a:p>
            </p:txBody>
          </p:sp>
          <p:sp>
            <p:nvSpPr>
              <p:cNvPr id="93" name="TextBox 92">
                <a:extLst>
                  <a:ext uri="{FF2B5EF4-FFF2-40B4-BE49-F238E27FC236}">
                    <a16:creationId xmlns:a16="http://schemas.microsoft.com/office/drawing/2014/main" id="{C60F4DDA-5A14-47D7-9363-5DE92C6BF4A6}"/>
                  </a:ext>
                </a:extLst>
              </p:cNvPr>
              <p:cNvSpPr txBox="1"/>
              <p:nvPr/>
            </p:nvSpPr>
            <p:spPr>
              <a:xfrm>
                <a:off x="5957586" y="2422888"/>
                <a:ext cx="583866" cy="261610"/>
              </a:xfrm>
              <a:prstGeom prst="rect">
                <a:avLst/>
              </a:prstGeom>
              <a:noFill/>
            </p:spPr>
            <p:txBody>
              <a:bodyPr wrap="square" rtlCol="0">
                <a:spAutoFit/>
              </a:bodyPr>
              <a:lstStyle/>
              <a:p>
                <a:pPr algn="ctr"/>
                <a:r>
                  <a:rPr lang="en-US" sz="1100" dirty="0">
                    <a:latin typeface="Open Sans" panose="020B0606030504020204" pitchFamily="34" charset="0"/>
                    <a:ea typeface="Open Sans" panose="020B0606030504020204" pitchFamily="34" charset="0"/>
                    <a:cs typeface="Open Sans" panose="020B0606030504020204" pitchFamily="34" charset="0"/>
                  </a:rPr>
                  <a:t>rating</a:t>
                </a:r>
              </a:p>
            </p:txBody>
          </p:sp>
          <p:sp>
            <p:nvSpPr>
              <p:cNvPr id="94" name="TextBox 93">
                <a:extLst>
                  <a:ext uri="{FF2B5EF4-FFF2-40B4-BE49-F238E27FC236}">
                    <a16:creationId xmlns:a16="http://schemas.microsoft.com/office/drawing/2014/main" id="{1C7D3263-3B7D-4DF3-A299-223186D7F78C}"/>
                  </a:ext>
                </a:extLst>
              </p:cNvPr>
              <p:cNvSpPr txBox="1"/>
              <p:nvPr/>
            </p:nvSpPr>
            <p:spPr>
              <a:xfrm>
                <a:off x="6538077" y="2422888"/>
                <a:ext cx="583866" cy="261610"/>
              </a:xfrm>
              <a:prstGeom prst="rect">
                <a:avLst/>
              </a:prstGeom>
              <a:noFill/>
            </p:spPr>
            <p:txBody>
              <a:bodyPr wrap="square" rtlCol="0">
                <a:spAutoFit/>
              </a:bodyPr>
              <a:lstStyle/>
              <a:p>
                <a:pPr algn="ctr"/>
                <a:r>
                  <a:rPr lang="en-US" sz="1100" dirty="0">
                    <a:latin typeface="Open Sans" panose="020B0606030504020204" pitchFamily="34" charset="0"/>
                    <a:ea typeface="Open Sans" panose="020B0606030504020204" pitchFamily="34" charset="0"/>
                    <a:cs typeface="Open Sans" panose="020B0606030504020204" pitchFamily="34" charset="0"/>
                  </a:rPr>
                  <a:t>rating</a:t>
                </a:r>
              </a:p>
            </p:txBody>
          </p:sp>
          <p:sp>
            <p:nvSpPr>
              <p:cNvPr id="95" name="TextBox 94">
                <a:extLst>
                  <a:ext uri="{FF2B5EF4-FFF2-40B4-BE49-F238E27FC236}">
                    <a16:creationId xmlns:a16="http://schemas.microsoft.com/office/drawing/2014/main" id="{064D65D5-27DA-4437-9DA2-78B23A1C33C4}"/>
                  </a:ext>
                </a:extLst>
              </p:cNvPr>
              <p:cNvSpPr txBox="1"/>
              <p:nvPr/>
            </p:nvSpPr>
            <p:spPr>
              <a:xfrm>
                <a:off x="7108555" y="2422888"/>
                <a:ext cx="583866" cy="261610"/>
              </a:xfrm>
              <a:prstGeom prst="rect">
                <a:avLst/>
              </a:prstGeom>
              <a:noFill/>
            </p:spPr>
            <p:txBody>
              <a:bodyPr wrap="square" rtlCol="0">
                <a:spAutoFit/>
              </a:bodyPr>
              <a:lstStyle/>
              <a:p>
                <a:pPr algn="ctr"/>
                <a:r>
                  <a:rPr lang="en-US" sz="1100" dirty="0">
                    <a:latin typeface="Open Sans" panose="020B0606030504020204" pitchFamily="34" charset="0"/>
                    <a:ea typeface="Open Sans" panose="020B0606030504020204" pitchFamily="34" charset="0"/>
                    <a:cs typeface="Open Sans" panose="020B0606030504020204" pitchFamily="34" charset="0"/>
                  </a:rPr>
                  <a:t>rating</a:t>
                </a:r>
              </a:p>
            </p:txBody>
          </p:sp>
          <p:sp>
            <p:nvSpPr>
              <p:cNvPr id="96" name="TextBox 95">
                <a:extLst>
                  <a:ext uri="{FF2B5EF4-FFF2-40B4-BE49-F238E27FC236}">
                    <a16:creationId xmlns:a16="http://schemas.microsoft.com/office/drawing/2014/main" id="{41DDD992-2BF7-48BC-AE26-958C88463299}"/>
                  </a:ext>
                </a:extLst>
              </p:cNvPr>
              <p:cNvSpPr txBox="1"/>
              <p:nvPr/>
            </p:nvSpPr>
            <p:spPr>
              <a:xfrm>
                <a:off x="4808288" y="2691553"/>
                <a:ext cx="583866" cy="261610"/>
              </a:xfrm>
              <a:prstGeom prst="rect">
                <a:avLst/>
              </a:prstGeom>
              <a:noFill/>
            </p:spPr>
            <p:txBody>
              <a:bodyPr wrap="square" rtlCol="0">
                <a:spAutoFit/>
              </a:bodyPr>
              <a:lstStyle/>
              <a:p>
                <a:pPr algn="ctr"/>
                <a:r>
                  <a:rPr lang="en-US" sz="1100" dirty="0">
                    <a:latin typeface="Open Sans" panose="020B0606030504020204" pitchFamily="34" charset="0"/>
                    <a:ea typeface="Open Sans" panose="020B0606030504020204" pitchFamily="34" charset="0"/>
                    <a:cs typeface="Open Sans" panose="020B0606030504020204" pitchFamily="34" charset="0"/>
                  </a:rPr>
                  <a:t>rating</a:t>
                </a:r>
              </a:p>
            </p:txBody>
          </p:sp>
          <p:sp>
            <p:nvSpPr>
              <p:cNvPr id="97" name="TextBox 96">
                <a:extLst>
                  <a:ext uri="{FF2B5EF4-FFF2-40B4-BE49-F238E27FC236}">
                    <a16:creationId xmlns:a16="http://schemas.microsoft.com/office/drawing/2014/main" id="{4FF8D21B-94F2-449A-9B10-C9B87C673E94}"/>
                  </a:ext>
                </a:extLst>
              </p:cNvPr>
              <p:cNvSpPr txBox="1"/>
              <p:nvPr/>
            </p:nvSpPr>
            <p:spPr>
              <a:xfrm>
                <a:off x="5379302" y="2691553"/>
                <a:ext cx="583866" cy="261610"/>
              </a:xfrm>
              <a:prstGeom prst="rect">
                <a:avLst/>
              </a:prstGeom>
              <a:noFill/>
            </p:spPr>
            <p:txBody>
              <a:bodyPr wrap="square" rtlCol="0">
                <a:spAutoFit/>
              </a:bodyPr>
              <a:lstStyle/>
              <a:p>
                <a:pPr algn="ctr"/>
                <a:r>
                  <a:rPr lang="en-US" sz="1100" dirty="0">
                    <a:latin typeface="Open Sans" panose="020B0606030504020204" pitchFamily="34" charset="0"/>
                    <a:ea typeface="Open Sans" panose="020B0606030504020204" pitchFamily="34" charset="0"/>
                    <a:cs typeface="Open Sans" panose="020B0606030504020204" pitchFamily="34" charset="0"/>
                  </a:rPr>
                  <a:t>rating</a:t>
                </a:r>
              </a:p>
            </p:txBody>
          </p:sp>
          <p:sp>
            <p:nvSpPr>
              <p:cNvPr id="98" name="TextBox 97">
                <a:extLst>
                  <a:ext uri="{FF2B5EF4-FFF2-40B4-BE49-F238E27FC236}">
                    <a16:creationId xmlns:a16="http://schemas.microsoft.com/office/drawing/2014/main" id="{D87B166F-261F-4BD1-B558-71914D0E1F83}"/>
                  </a:ext>
                </a:extLst>
              </p:cNvPr>
              <p:cNvSpPr txBox="1"/>
              <p:nvPr/>
            </p:nvSpPr>
            <p:spPr>
              <a:xfrm>
                <a:off x="5957586" y="2691553"/>
                <a:ext cx="583866" cy="261610"/>
              </a:xfrm>
              <a:prstGeom prst="rect">
                <a:avLst/>
              </a:prstGeom>
              <a:noFill/>
            </p:spPr>
            <p:txBody>
              <a:bodyPr wrap="square" rtlCol="0">
                <a:spAutoFit/>
              </a:bodyPr>
              <a:lstStyle/>
              <a:p>
                <a:pPr algn="ctr"/>
                <a:r>
                  <a:rPr lang="en-US" sz="1100" dirty="0">
                    <a:latin typeface="Open Sans" panose="020B0606030504020204" pitchFamily="34" charset="0"/>
                    <a:ea typeface="Open Sans" panose="020B0606030504020204" pitchFamily="34" charset="0"/>
                    <a:cs typeface="Open Sans" panose="020B0606030504020204" pitchFamily="34" charset="0"/>
                  </a:rPr>
                  <a:t>0</a:t>
                </a:r>
              </a:p>
            </p:txBody>
          </p:sp>
          <p:sp>
            <p:nvSpPr>
              <p:cNvPr id="99" name="TextBox 98">
                <a:extLst>
                  <a:ext uri="{FF2B5EF4-FFF2-40B4-BE49-F238E27FC236}">
                    <a16:creationId xmlns:a16="http://schemas.microsoft.com/office/drawing/2014/main" id="{67A9A7BC-0671-42A9-A35E-E4E4AFB66617}"/>
                  </a:ext>
                </a:extLst>
              </p:cNvPr>
              <p:cNvSpPr txBox="1"/>
              <p:nvPr/>
            </p:nvSpPr>
            <p:spPr>
              <a:xfrm>
                <a:off x="6538077" y="2691553"/>
                <a:ext cx="583866" cy="261610"/>
              </a:xfrm>
              <a:prstGeom prst="rect">
                <a:avLst/>
              </a:prstGeom>
              <a:noFill/>
            </p:spPr>
            <p:txBody>
              <a:bodyPr wrap="square" rtlCol="0">
                <a:spAutoFit/>
              </a:bodyPr>
              <a:lstStyle/>
              <a:p>
                <a:pPr algn="ctr"/>
                <a:r>
                  <a:rPr lang="en-US" sz="1100" dirty="0">
                    <a:latin typeface="Open Sans" panose="020B0606030504020204" pitchFamily="34" charset="0"/>
                    <a:ea typeface="Open Sans" panose="020B0606030504020204" pitchFamily="34" charset="0"/>
                    <a:cs typeface="Open Sans" panose="020B0606030504020204" pitchFamily="34" charset="0"/>
                  </a:rPr>
                  <a:t>rating</a:t>
                </a:r>
              </a:p>
            </p:txBody>
          </p:sp>
          <p:sp>
            <p:nvSpPr>
              <p:cNvPr id="100" name="TextBox 99">
                <a:extLst>
                  <a:ext uri="{FF2B5EF4-FFF2-40B4-BE49-F238E27FC236}">
                    <a16:creationId xmlns:a16="http://schemas.microsoft.com/office/drawing/2014/main" id="{01E391A3-7520-4FE7-9274-CCE197AE29F4}"/>
                  </a:ext>
                </a:extLst>
              </p:cNvPr>
              <p:cNvSpPr txBox="1"/>
              <p:nvPr/>
            </p:nvSpPr>
            <p:spPr>
              <a:xfrm>
                <a:off x="7108555" y="2691553"/>
                <a:ext cx="583866" cy="261610"/>
              </a:xfrm>
              <a:prstGeom prst="rect">
                <a:avLst/>
              </a:prstGeom>
              <a:noFill/>
            </p:spPr>
            <p:txBody>
              <a:bodyPr wrap="square" rtlCol="0">
                <a:spAutoFit/>
              </a:bodyPr>
              <a:lstStyle/>
              <a:p>
                <a:pPr algn="ctr"/>
                <a:r>
                  <a:rPr lang="en-US" sz="1100" dirty="0">
                    <a:latin typeface="Open Sans" panose="020B0606030504020204" pitchFamily="34" charset="0"/>
                    <a:ea typeface="Open Sans" panose="020B0606030504020204" pitchFamily="34" charset="0"/>
                    <a:cs typeface="Open Sans" panose="020B0606030504020204" pitchFamily="34" charset="0"/>
                  </a:rPr>
                  <a:t>rating</a:t>
                </a:r>
              </a:p>
            </p:txBody>
          </p:sp>
          <p:sp>
            <p:nvSpPr>
              <p:cNvPr id="101" name="TextBox 100">
                <a:extLst>
                  <a:ext uri="{FF2B5EF4-FFF2-40B4-BE49-F238E27FC236}">
                    <a16:creationId xmlns:a16="http://schemas.microsoft.com/office/drawing/2014/main" id="{BCF27822-6DDC-41E7-95A7-FDA393AE40D6}"/>
                  </a:ext>
                </a:extLst>
              </p:cNvPr>
              <p:cNvSpPr txBox="1"/>
              <p:nvPr/>
            </p:nvSpPr>
            <p:spPr>
              <a:xfrm>
                <a:off x="4808288" y="2935172"/>
                <a:ext cx="583866" cy="261610"/>
              </a:xfrm>
              <a:prstGeom prst="rect">
                <a:avLst/>
              </a:prstGeom>
              <a:noFill/>
            </p:spPr>
            <p:txBody>
              <a:bodyPr wrap="square" rtlCol="0">
                <a:spAutoFit/>
              </a:bodyPr>
              <a:lstStyle/>
              <a:p>
                <a:pPr algn="ctr"/>
                <a:r>
                  <a:rPr lang="en-US" sz="1100" dirty="0">
                    <a:latin typeface="Open Sans" panose="020B0606030504020204" pitchFamily="34" charset="0"/>
                    <a:ea typeface="Open Sans" panose="020B0606030504020204" pitchFamily="34" charset="0"/>
                    <a:cs typeface="Open Sans" panose="020B0606030504020204" pitchFamily="34" charset="0"/>
                  </a:rPr>
                  <a:t>0</a:t>
                </a:r>
              </a:p>
            </p:txBody>
          </p:sp>
          <p:sp>
            <p:nvSpPr>
              <p:cNvPr id="102" name="TextBox 101">
                <a:extLst>
                  <a:ext uri="{FF2B5EF4-FFF2-40B4-BE49-F238E27FC236}">
                    <a16:creationId xmlns:a16="http://schemas.microsoft.com/office/drawing/2014/main" id="{6BDA99F4-0F66-46C5-9D2E-06F5FB1AB3A8}"/>
                  </a:ext>
                </a:extLst>
              </p:cNvPr>
              <p:cNvSpPr txBox="1"/>
              <p:nvPr/>
            </p:nvSpPr>
            <p:spPr>
              <a:xfrm>
                <a:off x="5379302" y="2935172"/>
                <a:ext cx="583866" cy="261610"/>
              </a:xfrm>
              <a:prstGeom prst="rect">
                <a:avLst/>
              </a:prstGeom>
              <a:noFill/>
            </p:spPr>
            <p:txBody>
              <a:bodyPr wrap="square" rtlCol="0">
                <a:spAutoFit/>
              </a:bodyPr>
              <a:lstStyle/>
              <a:p>
                <a:pPr algn="ctr"/>
                <a:r>
                  <a:rPr lang="en-US" sz="1100" dirty="0">
                    <a:latin typeface="Open Sans" panose="020B0606030504020204" pitchFamily="34" charset="0"/>
                    <a:ea typeface="Open Sans" panose="020B0606030504020204" pitchFamily="34" charset="0"/>
                    <a:cs typeface="Open Sans" panose="020B0606030504020204" pitchFamily="34" charset="0"/>
                  </a:rPr>
                  <a:t>rating</a:t>
                </a:r>
              </a:p>
            </p:txBody>
          </p:sp>
          <p:sp>
            <p:nvSpPr>
              <p:cNvPr id="103" name="TextBox 102">
                <a:extLst>
                  <a:ext uri="{FF2B5EF4-FFF2-40B4-BE49-F238E27FC236}">
                    <a16:creationId xmlns:a16="http://schemas.microsoft.com/office/drawing/2014/main" id="{3AF514AB-BA33-49EC-BD80-8A52F5C80E82}"/>
                  </a:ext>
                </a:extLst>
              </p:cNvPr>
              <p:cNvSpPr txBox="1"/>
              <p:nvPr/>
            </p:nvSpPr>
            <p:spPr>
              <a:xfrm>
                <a:off x="5957586" y="2935172"/>
                <a:ext cx="583866" cy="261610"/>
              </a:xfrm>
              <a:prstGeom prst="rect">
                <a:avLst/>
              </a:prstGeom>
              <a:noFill/>
            </p:spPr>
            <p:txBody>
              <a:bodyPr wrap="square" rtlCol="0">
                <a:spAutoFit/>
              </a:bodyPr>
              <a:lstStyle/>
              <a:p>
                <a:pPr algn="ctr"/>
                <a:r>
                  <a:rPr lang="en-US" sz="1100" dirty="0">
                    <a:latin typeface="Open Sans" panose="020B0606030504020204" pitchFamily="34" charset="0"/>
                    <a:ea typeface="Open Sans" panose="020B0606030504020204" pitchFamily="34" charset="0"/>
                    <a:cs typeface="Open Sans" panose="020B0606030504020204" pitchFamily="34" charset="0"/>
                  </a:rPr>
                  <a:t>rating</a:t>
                </a:r>
              </a:p>
            </p:txBody>
          </p:sp>
          <p:sp>
            <p:nvSpPr>
              <p:cNvPr id="104" name="TextBox 103">
                <a:extLst>
                  <a:ext uri="{FF2B5EF4-FFF2-40B4-BE49-F238E27FC236}">
                    <a16:creationId xmlns:a16="http://schemas.microsoft.com/office/drawing/2014/main" id="{3334168E-A83B-4408-A3E3-C99FC0E83250}"/>
                  </a:ext>
                </a:extLst>
              </p:cNvPr>
              <p:cNvSpPr txBox="1"/>
              <p:nvPr/>
            </p:nvSpPr>
            <p:spPr>
              <a:xfrm>
                <a:off x="6538077" y="2935172"/>
                <a:ext cx="583866" cy="261610"/>
              </a:xfrm>
              <a:prstGeom prst="rect">
                <a:avLst/>
              </a:prstGeom>
              <a:noFill/>
            </p:spPr>
            <p:txBody>
              <a:bodyPr wrap="square" rtlCol="0">
                <a:spAutoFit/>
              </a:bodyPr>
              <a:lstStyle/>
              <a:p>
                <a:pPr algn="ctr"/>
                <a:r>
                  <a:rPr lang="en-US" sz="1100" dirty="0">
                    <a:latin typeface="Open Sans" panose="020B0606030504020204" pitchFamily="34" charset="0"/>
                    <a:ea typeface="Open Sans" panose="020B0606030504020204" pitchFamily="34" charset="0"/>
                    <a:cs typeface="Open Sans" panose="020B0606030504020204" pitchFamily="34" charset="0"/>
                  </a:rPr>
                  <a:t>0</a:t>
                </a:r>
              </a:p>
            </p:txBody>
          </p:sp>
          <p:sp>
            <p:nvSpPr>
              <p:cNvPr id="105" name="TextBox 104">
                <a:extLst>
                  <a:ext uri="{FF2B5EF4-FFF2-40B4-BE49-F238E27FC236}">
                    <a16:creationId xmlns:a16="http://schemas.microsoft.com/office/drawing/2014/main" id="{E277E5B5-1A49-4ED5-B956-0FDB8D96A176}"/>
                  </a:ext>
                </a:extLst>
              </p:cNvPr>
              <p:cNvSpPr txBox="1"/>
              <p:nvPr/>
            </p:nvSpPr>
            <p:spPr>
              <a:xfrm>
                <a:off x="7108555" y="2935172"/>
                <a:ext cx="583866" cy="261610"/>
              </a:xfrm>
              <a:prstGeom prst="rect">
                <a:avLst/>
              </a:prstGeom>
              <a:noFill/>
            </p:spPr>
            <p:txBody>
              <a:bodyPr wrap="square" rtlCol="0">
                <a:spAutoFit/>
              </a:bodyPr>
              <a:lstStyle/>
              <a:p>
                <a:pPr algn="ctr"/>
                <a:r>
                  <a:rPr lang="en-US" sz="1100" dirty="0">
                    <a:latin typeface="Open Sans" panose="020B0606030504020204" pitchFamily="34" charset="0"/>
                    <a:ea typeface="Open Sans" panose="020B0606030504020204" pitchFamily="34" charset="0"/>
                    <a:cs typeface="Open Sans" panose="020B0606030504020204" pitchFamily="34" charset="0"/>
                  </a:rPr>
                  <a:t>rating</a:t>
                </a:r>
              </a:p>
            </p:txBody>
          </p:sp>
          <p:sp>
            <p:nvSpPr>
              <p:cNvPr id="106" name="TextBox 105">
                <a:extLst>
                  <a:ext uri="{FF2B5EF4-FFF2-40B4-BE49-F238E27FC236}">
                    <a16:creationId xmlns:a16="http://schemas.microsoft.com/office/drawing/2014/main" id="{40A26AE8-2F5F-4467-927B-EA44FB041217}"/>
                  </a:ext>
                </a:extLst>
              </p:cNvPr>
              <p:cNvSpPr txBox="1"/>
              <p:nvPr/>
            </p:nvSpPr>
            <p:spPr>
              <a:xfrm>
                <a:off x="4808288" y="3186565"/>
                <a:ext cx="583866" cy="261610"/>
              </a:xfrm>
              <a:prstGeom prst="rect">
                <a:avLst/>
              </a:prstGeom>
              <a:noFill/>
            </p:spPr>
            <p:txBody>
              <a:bodyPr wrap="square" rtlCol="0">
                <a:spAutoFit/>
              </a:bodyPr>
              <a:lstStyle/>
              <a:p>
                <a:pPr algn="ctr"/>
                <a:r>
                  <a:rPr lang="en-US" sz="1100" dirty="0">
                    <a:latin typeface="Open Sans" panose="020B0606030504020204" pitchFamily="34" charset="0"/>
                    <a:ea typeface="Open Sans" panose="020B0606030504020204" pitchFamily="34" charset="0"/>
                    <a:cs typeface="Open Sans" panose="020B0606030504020204" pitchFamily="34" charset="0"/>
                  </a:rPr>
                  <a:t>0</a:t>
                </a:r>
              </a:p>
            </p:txBody>
          </p:sp>
          <p:sp>
            <p:nvSpPr>
              <p:cNvPr id="107" name="TextBox 106">
                <a:extLst>
                  <a:ext uri="{FF2B5EF4-FFF2-40B4-BE49-F238E27FC236}">
                    <a16:creationId xmlns:a16="http://schemas.microsoft.com/office/drawing/2014/main" id="{B96CC042-8311-4BC6-ACCC-EAC43AE402B4}"/>
                  </a:ext>
                </a:extLst>
              </p:cNvPr>
              <p:cNvSpPr txBox="1"/>
              <p:nvPr/>
            </p:nvSpPr>
            <p:spPr>
              <a:xfrm>
                <a:off x="5379302" y="3186565"/>
                <a:ext cx="583866" cy="261610"/>
              </a:xfrm>
              <a:prstGeom prst="rect">
                <a:avLst/>
              </a:prstGeom>
              <a:noFill/>
            </p:spPr>
            <p:txBody>
              <a:bodyPr wrap="square" rtlCol="0">
                <a:spAutoFit/>
              </a:bodyPr>
              <a:lstStyle/>
              <a:p>
                <a:pPr algn="ctr"/>
                <a:r>
                  <a:rPr lang="en-US" sz="1100" dirty="0">
                    <a:latin typeface="Open Sans" panose="020B0606030504020204" pitchFamily="34" charset="0"/>
                    <a:ea typeface="Open Sans" panose="020B0606030504020204" pitchFamily="34" charset="0"/>
                    <a:cs typeface="Open Sans" panose="020B0606030504020204" pitchFamily="34" charset="0"/>
                  </a:rPr>
                  <a:t>0</a:t>
                </a:r>
              </a:p>
            </p:txBody>
          </p:sp>
          <p:sp>
            <p:nvSpPr>
              <p:cNvPr id="108" name="TextBox 107">
                <a:extLst>
                  <a:ext uri="{FF2B5EF4-FFF2-40B4-BE49-F238E27FC236}">
                    <a16:creationId xmlns:a16="http://schemas.microsoft.com/office/drawing/2014/main" id="{1FA235A1-4C41-4AFF-9F11-239772C17C27}"/>
                  </a:ext>
                </a:extLst>
              </p:cNvPr>
              <p:cNvSpPr txBox="1"/>
              <p:nvPr/>
            </p:nvSpPr>
            <p:spPr>
              <a:xfrm>
                <a:off x="5957586" y="3186565"/>
                <a:ext cx="583866" cy="261610"/>
              </a:xfrm>
              <a:prstGeom prst="rect">
                <a:avLst/>
              </a:prstGeom>
              <a:noFill/>
            </p:spPr>
            <p:txBody>
              <a:bodyPr wrap="square" rtlCol="0">
                <a:spAutoFit/>
              </a:bodyPr>
              <a:lstStyle/>
              <a:p>
                <a:pPr algn="ctr"/>
                <a:r>
                  <a:rPr lang="en-US" sz="1100" dirty="0">
                    <a:latin typeface="Open Sans" panose="020B0606030504020204" pitchFamily="34" charset="0"/>
                    <a:ea typeface="Open Sans" panose="020B0606030504020204" pitchFamily="34" charset="0"/>
                    <a:cs typeface="Open Sans" panose="020B0606030504020204" pitchFamily="34" charset="0"/>
                  </a:rPr>
                  <a:t>0</a:t>
                </a:r>
              </a:p>
            </p:txBody>
          </p:sp>
          <p:sp>
            <p:nvSpPr>
              <p:cNvPr id="109" name="TextBox 108">
                <a:extLst>
                  <a:ext uri="{FF2B5EF4-FFF2-40B4-BE49-F238E27FC236}">
                    <a16:creationId xmlns:a16="http://schemas.microsoft.com/office/drawing/2014/main" id="{58DD8BE1-4256-4DAD-BE0E-E1C0D802F9C0}"/>
                  </a:ext>
                </a:extLst>
              </p:cNvPr>
              <p:cNvSpPr txBox="1"/>
              <p:nvPr/>
            </p:nvSpPr>
            <p:spPr>
              <a:xfrm>
                <a:off x="6538077" y="3186565"/>
                <a:ext cx="583866" cy="261610"/>
              </a:xfrm>
              <a:prstGeom prst="rect">
                <a:avLst/>
              </a:prstGeom>
              <a:noFill/>
            </p:spPr>
            <p:txBody>
              <a:bodyPr wrap="square" rtlCol="0">
                <a:spAutoFit/>
              </a:bodyPr>
              <a:lstStyle/>
              <a:p>
                <a:pPr algn="ctr"/>
                <a:r>
                  <a:rPr lang="en-US" sz="1100" dirty="0">
                    <a:latin typeface="Open Sans" panose="020B0606030504020204" pitchFamily="34" charset="0"/>
                    <a:ea typeface="Open Sans" panose="020B0606030504020204" pitchFamily="34" charset="0"/>
                    <a:cs typeface="Open Sans" panose="020B0606030504020204" pitchFamily="34" charset="0"/>
                  </a:rPr>
                  <a:t>0</a:t>
                </a:r>
              </a:p>
            </p:txBody>
          </p:sp>
          <p:sp>
            <p:nvSpPr>
              <p:cNvPr id="110" name="TextBox 109">
                <a:extLst>
                  <a:ext uri="{FF2B5EF4-FFF2-40B4-BE49-F238E27FC236}">
                    <a16:creationId xmlns:a16="http://schemas.microsoft.com/office/drawing/2014/main" id="{787FD111-2649-4584-82D2-A311F37CF678}"/>
                  </a:ext>
                </a:extLst>
              </p:cNvPr>
              <p:cNvSpPr txBox="1"/>
              <p:nvPr/>
            </p:nvSpPr>
            <p:spPr>
              <a:xfrm>
                <a:off x="7108555" y="3186565"/>
                <a:ext cx="583866" cy="261610"/>
              </a:xfrm>
              <a:prstGeom prst="rect">
                <a:avLst/>
              </a:prstGeom>
              <a:noFill/>
            </p:spPr>
            <p:txBody>
              <a:bodyPr wrap="square" rtlCol="0">
                <a:spAutoFit/>
              </a:bodyPr>
              <a:lstStyle/>
              <a:p>
                <a:pPr algn="ctr"/>
                <a:r>
                  <a:rPr lang="en-US" sz="1100" dirty="0">
                    <a:latin typeface="Open Sans" panose="020B0606030504020204" pitchFamily="34" charset="0"/>
                    <a:ea typeface="Open Sans" panose="020B0606030504020204" pitchFamily="34" charset="0"/>
                    <a:cs typeface="Open Sans" panose="020B0606030504020204" pitchFamily="34" charset="0"/>
                  </a:rPr>
                  <a:t>0</a:t>
                </a:r>
              </a:p>
            </p:txBody>
          </p:sp>
        </p:grpSp>
        <p:sp>
          <p:nvSpPr>
            <p:cNvPr id="58" name="Speech Bubble: Rectangle with Corners Rounded 57">
              <a:extLst>
                <a:ext uri="{FF2B5EF4-FFF2-40B4-BE49-F238E27FC236}">
                  <a16:creationId xmlns:a16="http://schemas.microsoft.com/office/drawing/2014/main" id="{F2B2B6D2-FE69-4FC5-8FEE-D8B4ABE5FF13}"/>
                </a:ext>
              </a:extLst>
            </p:cNvPr>
            <p:cNvSpPr/>
            <p:nvPr/>
          </p:nvSpPr>
          <p:spPr>
            <a:xfrm>
              <a:off x="4649768" y="4716912"/>
              <a:ext cx="894246" cy="669240"/>
            </a:xfrm>
            <a:prstGeom prst="wedgeRoundRectCallout">
              <a:avLst>
                <a:gd name="adj1" fmla="val -44286"/>
                <a:gd name="adj2" fmla="val 72528"/>
                <a:gd name="adj3" fmla="val 16667"/>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CosineSim</a:t>
              </a:r>
              <a:r>
                <a:rPr lang="en-US" sz="900" dirty="0">
                  <a:solidFill>
                    <a:schemeClr val="tx1"/>
                  </a:solidFill>
                  <a:latin typeface="Open Sans" panose="020B0606030504020204" pitchFamily="34" charset="0"/>
                  <a:ea typeface="Open Sans" panose="020B0606030504020204" pitchFamily="34" charset="0"/>
                  <a:cs typeface="Open Sans" panose="020B0606030504020204" pitchFamily="34" charset="0"/>
                </a:rPr>
                <a:t> finds the most similar user</a:t>
              </a:r>
            </a:p>
          </p:txBody>
        </p:sp>
        <p:sp>
          <p:nvSpPr>
            <p:cNvPr id="112" name="Speech Bubble: Rectangle with Corners Rounded 111">
              <a:extLst>
                <a:ext uri="{FF2B5EF4-FFF2-40B4-BE49-F238E27FC236}">
                  <a16:creationId xmlns:a16="http://schemas.microsoft.com/office/drawing/2014/main" id="{926CDCCF-4AA1-4028-A1B6-00741B922448}"/>
                </a:ext>
              </a:extLst>
            </p:cNvPr>
            <p:cNvSpPr/>
            <p:nvPr/>
          </p:nvSpPr>
          <p:spPr>
            <a:xfrm>
              <a:off x="6074229" y="5849097"/>
              <a:ext cx="1364572" cy="691771"/>
            </a:xfrm>
            <a:prstGeom prst="wedgeRoundRectCallout">
              <a:avLst>
                <a:gd name="adj1" fmla="val -29276"/>
                <a:gd name="adj2" fmla="val -69119"/>
                <a:gd name="adj3" fmla="val 16667"/>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Open Sans" panose="020B0606030504020204" pitchFamily="34" charset="0"/>
                  <a:ea typeface="Open Sans" panose="020B0606030504020204" pitchFamily="34" charset="0"/>
                  <a:cs typeface="Open Sans" panose="020B0606030504020204" pitchFamily="34" charset="0"/>
                </a:rPr>
                <a:t>The user’s rating is returned as the predicted rating of item 3 for user*</a:t>
              </a:r>
            </a:p>
          </p:txBody>
        </p:sp>
        <p:sp>
          <p:nvSpPr>
            <p:cNvPr id="114" name="Speech Bubble: Rectangle with Corners Rounded 113">
              <a:extLst>
                <a:ext uri="{FF2B5EF4-FFF2-40B4-BE49-F238E27FC236}">
                  <a16:creationId xmlns:a16="http://schemas.microsoft.com/office/drawing/2014/main" id="{A152CE0B-F7F9-4848-B057-0331C84955A4}"/>
                </a:ext>
              </a:extLst>
            </p:cNvPr>
            <p:cNvSpPr/>
            <p:nvPr/>
          </p:nvSpPr>
          <p:spPr>
            <a:xfrm>
              <a:off x="4603815" y="3486657"/>
              <a:ext cx="1023508" cy="489845"/>
            </a:xfrm>
            <a:prstGeom prst="wedgeRoundRectCallout">
              <a:avLst>
                <a:gd name="adj1" fmla="val 38885"/>
                <a:gd name="adj2" fmla="val -75148"/>
                <a:gd name="adj3" fmla="val 16667"/>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Open Sans" panose="020B0606030504020204" pitchFamily="34" charset="0"/>
                  <a:ea typeface="Open Sans" panose="020B0606030504020204" pitchFamily="34" charset="0"/>
                  <a:cs typeface="Open Sans" panose="020B0606030504020204" pitchFamily="34" charset="0"/>
                </a:rPr>
                <a:t>A user-item matrix is created</a:t>
              </a:r>
            </a:p>
          </p:txBody>
        </p:sp>
        <p:sp>
          <p:nvSpPr>
            <p:cNvPr id="60" name="Rectangle 59">
              <a:extLst>
                <a:ext uri="{FF2B5EF4-FFF2-40B4-BE49-F238E27FC236}">
                  <a16:creationId xmlns:a16="http://schemas.microsoft.com/office/drawing/2014/main" id="{A1B540BE-C2CE-40D0-AF54-E5C084605293}"/>
                </a:ext>
              </a:extLst>
            </p:cNvPr>
            <p:cNvSpPr/>
            <p:nvPr/>
          </p:nvSpPr>
          <p:spPr>
            <a:xfrm>
              <a:off x="4577592" y="1558905"/>
              <a:ext cx="3036814" cy="239373"/>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t>Objective: Predict the rating of item 3 for user*</a:t>
              </a:r>
            </a:p>
          </p:txBody>
        </p:sp>
      </p:grpSp>
      <p:grpSp>
        <p:nvGrpSpPr>
          <p:cNvPr id="111" name="Group 110">
            <a:extLst>
              <a:ext uri="{FF2B5EF4-FFF2-40B4-BE49-F238E27FC236}">
                <a16:creationId xmlns:a16="http://schemas.microsoft.com/office/drawing/2014/main" id="{116D332E-7AD4-4127-BAA0-F4F5F2EEFBCD}"/>
              </a:ext>
            </a:extLst>
          </p:cNvPr>
          <p:cNvGrpSpPr/>
          <p:nvPr/>
        </p:nvGrpSpPr>
        <p:grpSpPr>
          <a:xfrm>
            <a:off x="8746130" y="1226844"/>
            <a:ext cx="3196202" cy="1506553"/>
            <a:chOff x="8800680" y="1482862"/>
            <a:chExt cx="3196202" cy="1506553"/>
          </a:xfrm>
        </p:grpSpPr>
        <p:grpSp>
          <p:nvGrpSpPr>
            <p:cNvPr id="123" name="Group 122">
              <a:extLst>
                <a:ext uri="{FF2B5EF4-FFF2-40B4-BE49-F238E27FC236}">
                  <a16:creationId xmlns:a16="http://schemas.microsoft.com/office/drawing/2014/main" id="{BA47E1A7-4064-495C-85F2-F4EAC6F45C5A}"/>
                </a:ext>
              </a:extLst>
            </p:cNvPr>
            <p:cNvGrpSpPr/>
            <p:nvPr/>
          </p:nvGrpSpPr>
          <p:grpSpPr>
            <a:xfrm>
              <a:off x="8800680" y="1482862"/>
              <a:ext cx="3196202" cy="1496953"/>
              <a:chOff x="4228055" y="1682475"/>
              <a:chExt cx="3196202" cy="1496953"/>
            </a:xfrm>
          </p:grpSpPr>
          <p:grpSp>
            <p:nvGrpSpPr>
              <p:cNvPr id="178" name="Group 177">
                <a:extLst>
                  <a:ext uri="{FF2B5EF4-FFF2-40B4-BE49-F238E27FC236}">
                    <a16:creationId xmlns:a16="http://schemas.microsoft.com/office/drawing/2014/main" id="{97481BE9-D903-462D-977F-D0CD80D1E149}"/>
                  </a:ext>
                </a:extLst>
              </p:cNvPr>
              <p:cNvGrpSpPr/>
              <p:nvPr/>
            </p:nvGrpSpPr>
            <p:grpSpPr>
              <a:xfrm>
                <a:off x="4538444" y="1929468"/>
                <a:ext cx="2885813" cy="1249960"/>
                <a:chOff x="4538444" y="1929468"/>
                <a:chExt cx="2885813" cy="1249960"/>
              </a:xfrm>
            </p:grpSpPr>
            <p:sp>
              <p:nvSpPr>
                <p:cNvPr id="189" name="Flowchart: Process 188">
                  <a:extLst>
                    <a:ext uri="{FF2B5EF4-FFF2-40B4-BE49-F238E27FC236}">
                      <a16:creationId xmlns:a16="http://schemas.microsoft.com/office/drawing/2014/main" id="{68110B72-3E6F-4932-966F-41B06D954EC5}"/>
                    </a:ext>
                  </a:extLst>
                </p:cNvPr>
                <p:cNvSpPr/>
                <p:nvPr/>
              </p:nvSpPr>
              <p:spPr>
                <a:xfrm>
                  <a:off x="4538444" y="1929468"/>
                  <a:ext cx="2885813" cy="1249960"/>
                </a:xfrm>
                <a:prstGeom prst="flowChartProces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Open Sans" panose="020B0606030504020204" pitchFamily="34" charset="0"/>
                    <a:ea typeface="Open Sans" panose="020B0606030504020204" pitchFamily="34" charset="0"/>
                    <a:cs typeface="Open Sans" panose="020B0606030504020204" pitchFamily="34" charset="0"/>
                  </a:endParaRPr>
                </a:p>
              </p:txBody>
            </p:sp>
            <p:cxnSp>
              <p:nvCxnSpPr>
                <p:cNvPr id="190" name="Straight Connector 189">
                  <a:extLst>
                    <a:ext uri="{FF2B5EF4-FFF2-40B4-BE49-F238E27FC236}">
                      <a16:creationId xmlns:a16="http://schemas.microsoft.com/office/drawing/2014/main" id="{08BB7049-740D-4694-B177-1661D0AC9BF5}"/>
                    </a:ext>
                  </a:extLst>
                </p:cNvPr>
                <p:cNvCxnSpPr>
                  <a:cxnSpLocks/>
                </p:cNvCxnSpPr>
                <p:nvPr/>
              </p:nvCxnSpPr>
              <p:spPr>
                <a:xfrm>
                  <a:off x="4538444" y="2426096"/>
                  <a:ext cx="288581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DCCD4FF9-FE22-43B1-9F17-CFF36A9822C7}"/>
                    </a:ext>
                  </a:extLst>
                </p:cNvPr>
                <p:cNvCxnSpPr>
                  <a:cxnSpLocks/>
                </p:cNvCxnSpPr>
                <p:nvPr/>
              </p:nvCxnSpPr>
              <p:spPr>
                <a:xfrm>
                  <a:off x="4538444" y="2674410"/>
                  <a:ext cx="288581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6A9D49A3-092C-4747-A915-E40675502C7E}"/>
                    </a:ext>
                  </a:extLst>
                </p:cNvPr>
                <p:cNvCxnSpPr>
                  <a:cxnSpLocks/>
                </p:cNvCxnSpPr>
                <p:nvPr/>
              </p:nvCxnSpPr>
              <p:spPr>
                <a:xfrm>
                  <a:off x="4538444" y="2922724"/>
                  <a:ext cx="288581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81A279F5-3D4C-4777-9100-C38026384DDD}"/>
                    </a:ext>
                  </a:extLst>
                </p:cNvPr>
                <p:cNvCxnSpPr>
                  <a:cxnSpLocks/>
                </p:cNvCxnSpPr>
                <p:nvPr/>
              </p:nvCxnSpPr>
              <p:spPr>
                <a:xfrm>
                  <a:off x="4538444" y="2177782"/>
                  <a:ext cx="288581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6EBC5D52-4DA6-4A3E-A55E-8B23E0E197F6}"/>
                    </a:ext>
                  </a:extLst>
                </p:cNvPr>
                <p:cNvCxnSpPr/>
                <p:nvPr/>
              </p:nvCxnSpPr>
              <p:spPr>
                <a:xfrm>
                  <a:off x="5113929" y="1929468"/>
                  <a:ext cx="0" cy="12499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0A18152E-C2D4-4363-90C6-825FBC37AC59}"/>
                    </a:ext>
                  </a:extLst>
                </p:cNvPr>
                <p:cNvCxnSpPr/>
                <p:nvPr/>
              </p:nvCxnSpPr>
              <p:spPr>
                <a:xfrm>
                  <a:off x="5689414" y="1929468"/>
                  <a:ext cx="0" cy="12499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05B73847-9F14-4B22-9A70-D11E879E764D}"/>
                    </a:ext>
                  </a:extLst>
                </p:cNvPr>
                <p:cNvCxnSpPr/>
                <p:nvPr/>
              </p:nvCxnSpPr>
              <p:spPr>
                <a:xfrm>
                  <a:off x="6264899" y="1929468"/>
                  <a:ext cx="0" cy="12499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DA80969A-AB18-4FA6-B6BF-A643830E71BB}"/>
                    </a:ext>
                  </a:extLst>
                </p:cNvPr>
                <p:cNvCxnSpPr/>
                <p:nvPr/>
              </p:nvCxnSpPr>
              <p:spPr>
                <a:xfrm>
                  <a:off x="6840384" y="1929468"/>
                  <a:ext cx="0" cy="12499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79" name="Flowchart: Process 178">
                <a:extLst>
                  <a:ext uri="{FF2B5EF4-FFF2-40B4-BE49-F238E27FC236}">
                    <a16:creationId xmlns:a16="http://schemas.microsoft.com/office/drawing/2014/main" id="{FFC270AA-6ECE-4234-92D5-38CE6382EA17}"/>
                  </a:ext>
                </a:extLst>
              </p:cNvPr>
              <p:cNvSpPr/>
              <p:nvPr/>
            </p:nvSpPr>
            <p:spPr>
              <a:xfrm>
                <a:off x="4228055" y="1928752"/>
                <a:ext cx="302003" cy="24902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latin typeface="Open Sans" panose="020B0606030504020204" pitchFamily="34" charset="0"/>
                    <a:ea typeface="Open Sans" panose="020B0606030504020204" pitchFamily="34" charset="0"/>
                    <a:cs typeface="Open Sans" panose="020B0606030504020204" pitchFamily="34" charset="0"/>
                  </a:rPr>
                  <a:t>u</a:t>
                </a:r>
                <a:r>
                  <a:rPr lang="en-US" sz="700" b="1" baseline="30000" dirty="0">
                    <a:latin typeface="Open Sans" panose="020B0606030504020204" pitchFamily="34" charset="0"/>
                    <a:ea typeface="Open Sans" panose="020B0606030504020204" pitchFamily="34" charset="0"/>
                    <a:cs typeface="Open Sans" panose="020B0606030504020204" pitchFamily="34" charset="0"/>
                  </a:rPr>
                  <a:t>*</a:t>
                </a:r>
                <a:endParaRPr lang="en-US" sz="1050" b="1" baseline="30000" dirty="0">
                  <a:latin typeface="Open Sans" panose="020B0606030504020204" pitchFamily="34" charset="0"/>
                  <a:ea typeface="Open Sans" panose="020B0606030504020204" pitchFamily="34" charset="0"/>
                  <a:cs typeface="Open Sans" panose="020B0606030504020204" pitchFamily="34" charset="0"/>
                </a:endParaRPr>
              </a:p>
            </p:txBody>
          </p:sp>
          <p:sp>
            <p:nvSpPr>
              <p:cNvPr id="180" name="Flowchart: Process 179">
                <a:extLst>
                  <a:ext uri="{FF2B5EF4-FFF2-40B4-BE49-F238E27FC236}">
                    <a16:creationId xmlns:a16="http://schemas.microsoft.com/office/drawing/2014/main" id="{8FA7BE57-9239-4BF6-8A89-CEF211C78ACB}"/>
                  </a:ext>
                </a:extLst>
              </p:cNvPr>
              <p:cNvSpPr/>
              <p:nvPr/>
            </p:nvSpPr>
            <p:spPr>
              <a:xfrm>
                <a:off x="4228055" y="2177781"/>
                <a:ext cx="302003" cy="24902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latin typeface="Open Sans" panose="020B0606030504020204" pitchFamily="34" charset="0"/>
                    <a:ea typeface="Open Sans" panose="020B0606030504020204" pitchFamily="34" charset="0"/>
                    <a:cs typeface="Open Sans" panose="020B0606030504020204" pitchFamily="34" charset="0"/>
                  </a:rPr>
                  <a:t>u</a:t>
                </a:r>
                <a:r>
                  <a:rPr lang="en-US" sz="900" baseline="-25000" dirty="0">
                    <a:latin typeface="Open Sans" panose="020B0606030504020204" pitchFamily="34" charset="0"/>
                    <a:ea typeface="Open Sans" panose="020B0606030504020204" pitchFamily="34" charset="0"/>
                    <a:cs typeface="Open Sans" panose="020B0606030504020204" pitchFamily="34" charset="0"/>
                  </a:rPr>
                  <a:t>2</a:t>
                </a:r>
              </a:p>
            </p:txBody>
          </p:sp>
          <p:sp>
            <p:nvSpPr>
              <p:cNvPr id="181" name="Flowchart: Process 180">
                <a:extLst>
                  <a:ext uri="{FF2B5EF4-FFF2-40B4-BE49-F238E27FC236}">
                    <a16:creationId xmlns:a16="http://schemas.microsoft.com/office/drawing/2014/main" id="{B55A2E75-FB84-4CA8-8A29-2C431F75996A}"/>
                  </a:ext>
                </a:extLst>
              </p:cNvPr>
              <p:cNvSpPr/>
              <p:nvPr/>
            </p:nvSpPr>
            <p:spPr>
              <a:xfrm>
                <a:off x="4228055" y="2428105"/>
                <a:ext cx="302003" cy="24902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latin typeface="Open Sans" panose="020B0606030504020204" pitchFamily="34" charset="0"/>
                    <a:ea typeface="Open Sans" panose="020B0606030504020204" pitchFamily="34" charset="0"/>
                    <a:cs typeface="Open Sans" panose="020B0606030504020204" pitchFamily="34" charset="0"/>
                  </a:rPr>
                  <a:t>u</a:t>
                </a:r>
                <a:r>
                  <a:rPr lang="en-US" sz="900" baseline="-25000" dirty="0">
                    <a:latin typeface="Open Sans" panose="020B0606030504020204" pitchFamily="34" charset="0"/>
                    <a:ea typeface="Open Sans" panose="020B0606030504020204" pitchFamily="34" charset="0"/>
                    <a:cs typeface="Open Sans" panose="020B0606030504020204" pitchFamily="34" charset="0"/>
                  </a:rPr>
                  <a:t>3</a:t>
                </a:r>
              </a:p>
            </p:txBody>
          </p:sp>
          <p:sp>
            <p:nvSpPr>
              <p:cNvPr id="182" name="Flowchart: Process 181">
                <a:extLst>
                  <a:ext uri="{FF2B5EF4-FFF2-40B4-BE49-F238E27FC236}">
                    <a16:creationId xmlns:a16="http://schemas.microsoft.com/office/drawing/2014/main" id="{9B3D9FDE-64C1-49D2-B3CE-4287770C0019}"/>
                  </a:ext>
                </a:extLst>
              </p:cNvPr>
              <p:cNvSpPr/>
              <p:nvPr/>
            </p:nvSpPr>
            <p:spPr>
              <a:xfrm>
                <a:off x="4228055" y="2674303"/>
                <a:ext cx="302003" cy="24902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latin typeface="Open Sans" panose="020B0606030504020204" pitchFamily="34" charset="0"/>
                    <a:ea typeface="Open Sans" panose="020B0606030504020204" pitchFamily="34" charset="0"/>
                    <a:cs typeface="Open Sans" panose="020B0606030504020204" pitchFamily="34" charset="0"/>
                  </a:rPr>
                  <a:t>u</a:t>
                </a:r>
                <a:r>
                  <a:rPr lang="en-US" sz="900" baseline="-25000" dirty="0">
                    <a:latin typeface="Open Sans" panose="020B0606030504020204" pitchFamily="34" charset="0"/>
                    <a:ea typeface="Open Sans" panose="020B0606030504020204" pitchFamily="34" charset="0"/>
                    <a:cs typeface="Open Sans" panose="020B0606030504020204" pitchFamily="34" charset="0"/>
                  </a:rPr>
                  <a:t>4</a:t>
                </a:r>
              </a:p>
            </p:txBody>
          </p:sp>
          <p:sp>
            <p:nvSpPr>
              <p:cNvPr id="183" name="Flowchart: Process 182">
                <a:extLst>
                  <a:ext uri="{FF2B5EF4-FFF2-40B4-BE49-F238E27FC236}">
                    <a16:creationId xmlns:a16="http://schemas.microsoft.com/office/drawing/2014/main" id="{FCE19B57-29A4-4BC8-8C29-24619FBCF16C}"/>
                  </a:ext>
                </a:extLst>
              </p:cNvPr>
              <p:cNvSpPr/>
              <p:nvPr/>
            </p:nvSpPr>
            <p:spPr>
              <a:xfrm>
                <a:off x="4228055" y="2923332"/>
                <a:ext cx="302003" cy="25609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latin typeface="Open Sans" panose="020B0606030504020204" pitchFamily="34" charset="0"/>
                    <a:ea typeface="Open Sans" panose="020B0606030504020204" pitchFamily="34" charset="0"/>
                    <a:cs typeface="Open Sans" panose="020B0606030504020204" pitchFamily="34" charset="0"/>
                  </a:rPr>
                  <a:t>u</a:t>
                </a:r>
                <a:r>
                  <a:rPr lang="en-US" sz="900" baseline="-25000" dirty="0">
                    <a:latin typeface="Open Sans" panose="020B0606030504020204" pitchFamily="34" charset="0"/>
                    <a:ea typeface="Open Sans" panose="020B0606030504020204" pitchFamily="34" charset="0"/>
                    <a:cs typeface="Open Sans" panose="020B0606030504020204" pitchFamily="34" charset="0"/>
                  </a:rPr>
                  <a:t>5</a:t>
                </a:r>
              </a:p>
            </p:txBody>
          </p:sp>
          <p:sp>
            <p:nvSpPr>
              <p:cNvPr id="184" name="Flowchart: Process 183">
                <a:extLst>
                  <a:ext uri="{FF2B5EF4-FFF2-40B4-BE49-F238E27FC236}">
                    <a16:creationId xmlns:a16="http://schemas.microsoft.com/office/drawing/2014/main" id="{9F850687-D588-497C-B6AC-22EC816C35C0}"/>
                  </a:ext>
                </a:extLst>
              </p:cNvPr>
              <p:cNvSpPr/>
              <p:nvPr/>
            </p:nvSpPr>
            <p:spPr>
              <a:xfrm>
                <a:off x="5113927" y="1682475"/>
                <a:ext cx="607365" cy="24902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latin typeface="Open Sans" panose="020B0606030504020204" pitchFamily="34" charset="0"/>
                    <a:ea typeface="Open Sans" panose="020B0606030504020204" pitchFamily="34" charset="0"/>
                    <a:cs typeface="Open Sans" panose="020B0606030504020204" pitchFamily="34" charset="0"/>
                  </a:rPr>
                  <a:t>i</a:t>
                </a:r>
                <a:r>
                  <a:rPr lang="en-US" sz="900" baseline="-25000" dirty="0">
                    <a:latin typeface="Open Sans" panose="020B0606030504020204" pitchFamily="34" charset="0"/>
                    <a:ea typeface="Open Sans" panose="020B0606030504020204" pitchFamily="34" charset="0"/>
                    <a:cs typeface="Open Sans" panose="020B0606030504020204" pitchFamily="34" charset="0"/>
                  </a:rPr>
                  <a:t>2</a:t>
                </a:r>
              </a:p>
            </p:txBody>
          </p:sp>
          <p:sp>
            <p:nvSpPr>
              <p:cNvPr id="185" name="Flowchart: Process 184">
                <a:extLst>
                  <a:ext uri="{FF2B5EF4-FFF2-40B4-BE49-F238E27FC236}">
                    <a16:creationId xmlns:a16="http://schemas.microsoft.com/office/drawing/2014/main" id="{E15D5052-C2ED-462E-A0F5-90A46958F984}"/>
                  </a:ext>
                </a:extLst>
              </p:cNvPr>
              <p:cNvSpPr/>
              <p:nvPr/>
            </p:nvSpPr>
            <p:spPr>
              <a:xfrm>
                <a:off x="4559410" y="1682475"/>
                <a:ext cx="549485" cy="24902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latin typeface="Open Sans" panose="020B0606030504020204" pitchFamily="34" charset="0"/>
                    <a:ea typeface="Open Sans" panose="020B0606030504020204" pitchFamily="34" charset="0"/>
                    <a:cs typeface="Open Sans" panose="020B0606030504020204" pitchFamily="34" charset="0"/>
                  </a:rPr>
                  <a:t>i</a:t>
                </a:r>
                <a:r>
                  <a:rPr lang="en-US" sz="900" baseline="-25000" dirty="0">
                    <a:latin typeface="Open Sans" panose="020B0606030504020204" pitchFamily="34" charset="0"/>
                    <a:ea typeface="Open Sans" panose="020B0606030504020204" pitchFamily="34" charset="0"/>
                    <a:cs typeface="Open Sans" panose="020B0606030504020204" pitchFamily="34" charset="0"/>
                  </a:rPr>
                  <a:t>1</a:t>
                </a:r>
              </a:p>
            </p:txBody>
          </p:sp>
          <p:sp>
            <p:nvSpPr>
              <p:cNvPr id="186" name="Flowchart: Process 185">
                <a:extLst>
                  <a:ext uri="{FF2B5EF4-FFF2-40B4-BE49-F238E27FC236}">
                    <a16:creationId xmlns:a16="http://schemas.microsoft.com/office/drawing/2014/main" id="{DD5B3623-7313-4489-9BC3-172C6A02C357}"/>
                  </a:ext>
                </a:extLst>
              </p:cNvPr>
              <p:cNvSpPr/>
              <p:nvPr/>
            </p:nvSpPr>
            <p:spPr>
              <a:xfrm>
                <a:off x="5689413" y="1682475"/>
                <a:ext cx="575485" cy="24902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latin typeface="Open Sans" panose="020B0606030504020204" pitchFamily="34" charset="0"/>
                    <a:ea typeface="Open Sans" panose="020B0606030504020204" pitchFamily="34" charset="0"/>
                    <a:cs typeface="Open Sans" panose="020B0606030504020204" pitchFamily="34" charset="0"/>
                  </a:rPr>
                  <a:t>i</a:t>
                </a:r>
                <a:r>
                  <a:rPr lang="en-US" sz="900" baseline="-25000" dirty="0">
                    <a:latin typeface="Open Sans" panose="020B0606030504020204" pitchFamily="34" charset="0"/>
                    <a:ea typeface="Open Sans" panose="020B0606030504020204" pitchFamily="34" charset="0"/>
                    <a:cs typeface="Open Sans" panose="020B0606030504020204" pitchFamily="34" charset="0"/>
                  </a:rPr>
                  <a:t>3</a:t>
                </a:r>
              </a:p>
            </p:txBody>
          </p:sp>
          <p:sp>
            <p:nvSpPr>
              <p:cNvPr id="187" name="Flowchart: Process 186">
                <a:extLst>
                  <a:ext uri="{FF2B5EF4-FFF2-40B4-BE49-F238E27FC236}">
                    <a16:creationId xmlns:a16="http://schemas.microsoft.com/office/drawing/2014/main" id="{374F9912-DBE1-4AA0-A814-89EF8BBD53FD}"/>
                  </a:ext>
                </a:extLst>
              </p:cNvPr>
              <p:cNvSpPr/>
              <p:nvPr/>
            </p:nvSpPr>
            <p:spPr>
              <a:xfrm>
                <a:off x="6256512" y="1682475"/>
                <a:ext cx="583872" cy="24902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latin typeface="Open Sans" panose="020B0606030504020204" pitchFamily="34" charset="0"/>
                    <a:ea typeface="Open Sans" panose="020B0606030504020204" pitchFamily="34" charset="0"/>
                    <a:cs typeface="Open Sans" panose="020B0606030504020204" pitchFamily="34" charset="0"/>
                  </a:rPr>
                  <a:t>i</a:t>
                </a:r>
                <a:r>
                  <a:rPr lang="en-US" sz="900" baseline="-25000" dirty="0">
                    <a:latin typeface="Open Sans" panose="020B0606030504020204" pitchFamily="34" charset="0"/>
                    <a:ea typeface="Open Sans" panose="020B0606030504020204" pitchFamily="34" charset="0"/>
                    <a:cs typeface="Open Sans" panose="020B0606030504020204" pitchFamily="34" charset="0"/>
                  </a:rPr>
                  <a:t>4</a:t>
                </a:r>
              </a:p>
            </p:txBody>
          </p:sp>
          <p:sp>
            <p:nvSpPr>
              <p:cNvPr id="188" name="Flowchart: Process 187">
                <a:extLst>
                  <a:ext uri="{FF2B5EF4-FFF2-40B4-BE49-F238E27FC236}">
                    <a16:creationId xmlns:a16="http://schemas.microsoft.com/office/drawing/2014/main" id="{7D1BCA14-85B5-487F-A310-67222116BFFC}"/>
                  </a:ext>
                </a:extLst>
              </p:cNvPr>
              <p:cNvSpPr/>
              <p:nvPr/>
            </p:nvSpPr>
            <p:spPr>
              <a:xfrm>
                <a:off x="6840385" y="1682475"/>
                <a:ext cx="583872" cy="24902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latin typeface="Open Sans" panose="020B0606030504020204" pitchFamily="34" charset="0"/>
                    <a:ea typeface="Open Sans" panose="020B0606030504020204" pitchFamily="34" charset="0"/>
                    <a:cs typeface="Open Sans" panose="020B0606030504020204" pitchFamily="34" charset="0"/>
                  </a:rPr>
                  <a:t>i</a:t>
                </a:r>
                <a:r>
                  <a:rPr lang="en-US" sz="900" baseline="-25000" dirty="0">
                    <a:latin typeface="Open Sans" panose="020B0606030504020204" pitchFamily="34" charset="0"/>
                    <a:ea typeface="Open Sans" panose="020B0606030504020204" pitchFamily="34" charset="0"/>
                    <a:cs typeface="Open Sans" panose="020B0606030504020204" pitchFamily="34" charset="0"/>
                  </a:rPr>
                  <a:t>5</a:t>
                </a:r>
              </a:p>
            </p:txBody>
          </p:sp>
        </p:grpSp>
        <p:sp>
          <p:nvSpPr>
            <p:cNvPr id="126" name="TextBox 125">
              <a:extLst>
                <a:ext uri="{FF2B5EF4-FFF2-40B4-BE49-F238E27FC236}">
                  <a16:creationId xmlns:a16="http://schemas.microsoft.com/office/drawing/2014/main" id="{B304E646-7033-4952-BB3B-14299D1087A1}"/>
                </a:ext>
              </a:extLst>
            </p:cNvPr>
            <p:cNvSpPr txBox="1"/>
            <p:nvPr/>
          </p:nvSpPr>
          <p:spPr>
            <a:xfrm>
              <a:off x="9111069" y="1729139"/>
              <a:ext cx="583866" cy="261610"/>
            </a:xfrm>
            <a:prstGeom prst="rect">
              <a:avLst/>
            </a:prstGeom>
            <a:noFill/>
          </p:spPr>
          <p:txBody>
            <a:bodyPr wrap="square" rtlCol="0">
              <a:spAutoFit/>
            </a:bodyPr>
            <a:lstStyle/>
            <a:p>
              <a:pPr algn="ctr"/>
              <a:r>
                <a:rPr lang="en-US" sz="1100" dirty="0">
                  <a:latin typeface="Open Sans" panose="020B0606030504020204" pitchFamily="34" charset="0"/>
                  <a:ea typeface="Open Sans" panose="020B0606030504020204" pitchFamily="34" charset="0"/>
                  <a:cs typeface="Open Sans" panose="020B0606030504020204" pitchFamily="34" charset="0"/>
                </a:rPr>
                <a:t>rating</a:t>
              </a:r>
            </a:p>
          </p:txBody>
        </p:sp>
        <p:sp>
          <p:nvSpPr>
            <p:cNvPr id="127" name="TextBox 126">
              <a:extLst>
                <a:ext uri="{FF2B5EF4-FFF2-40B4-BE49-F238E27FC236}">
                  <a16:creationId xmlns:a16="http://schemas.microsoft.com/office/drawing/2014/main" id="{9703DB3C-E9DB-46C7-8C3E-2D56D7CDACDA}"/>
                </a:ext>
              </a:extLst>
            </p:cNvPr>
            <p:cNvSpPr txBox="1"/>
            <p:nvPr/>
          </p:nvSpPr>
          <p:spPr>
            <a:xfrm>
              <a:off x="9682083" y="1729139"/>
              <a:ext cx="583866" cy="261610"/>
            </a:xfrm>
            <a:prstGeom prst="rect">
              <a:avLst/>
            </a:prstGeom>
            <a:noFill/>
          </p:spPr>
          <p:txBody>
            <a:bodyPr wrap="square" rtlCol="0">
              <a:spAutoFit/>
            </a:bodyPr>
            <a:lstStyle/>
            <a:p>
              <a:pPr algn="ctr"/>
              <a:r>
                <a:rPr lang="en-US" sz="1100" dirty="0">
                  <a:latin typeface="Open Sans" panose="020B0606030504020204" pitchFamily="34" charset="0"/>
                  <a:ea typeface="Open Sans" panose="020B0606030504020204" pitchFamily="34" charset="0"/>
                  <a:cs typeface="Open Sans" panose="020B0606030504020204" pitchFamily="34" charset="0"/>
                </a:rPr>
                <a:t>rating</a:t>
              </a:r>
            </a:p>
          </p:txBody>
        </p:sp>
        <p:sp>
          <p:nvSpPr>
            <p:cNvPr id="128" name="TextBox 127">
              <a:extLst>
                <a:ext uri="{FF2B5EF4-FFF2-40B4-BE49-F238E27FC236}">
                  <a16:creationId xmlns:a16="http://schemas.microsoft.com/office/drawing/2014/main" id="{A04A5B8C-EC02-48DE-9CB6-DCD91BBAE6DA}"/>
                </a:ext>
              </a:extLst>
            </p:cNvPr>
            <p:cNvSpPr txBox="1"/>
            <p:nvPr/>
          </p:nvSpPr>
          <p:spPr>
            <a:xfrm>
              <a:off x="10260367" y="1729139"/>
              <a:ext cx="583866" cy="261610"/>
            </a:xfrm>
            <a:prstGeom prst="rect">
              <a:avLst/>
            </a:prstGeom>
            <a:noFill/>
          </p:spPr>
          <p:txBody>
            <a:bodyPr wrap="square" rtlCol="0">
              <a:spAutoFit/>
            </a:bodyPr>
            <a:lstStyle/>
            <a:p>
              <a:pPr algn="ctr"/>
              <a:r>
                <a:rPr lang="en-US" sz="1100" b="1" dirty="0">
                  <a:latin typeface="Open Sans" panose="020B0606030504020204" pitchFamily="34" charset="0"/>
                  <a:ea typeface="Open Sans" panose="020B0606030504020204" pitchFamily="34" charset="0"/>
                  <a:cs typeface="Open Sans" panose="020B0606030504020204" pitchFamily="34" charset="0"/>
                </a:rPr>
                <a:t>?</a:t>
              </a:r>
            </a:p>
          </p:txBody>
        </p:sp>
        <p:sp>
          <p:nvSpPr>
            <p:cNvPr id="132" name="TextBox 131">
              <a:extLst>
                <a:ext uri="{FF2B5EF4-FFF2-40B4-BE49-F238E27FC236}">
                  <a16:creationId xmlns:a16="http://schemas.microsoft.com/office/drawing/2014/main" id="{06814DD9-E393-4758-9ADE-A51F9B4DEB1F}"/>
                </a:ext>
              </a:extLst>
            </p:cNvPr>
            <p:cNvSpPr txBox="1"/>
            <p:nvPr/>
          </p:nvSpPr>
          <p:spPr>
            <a:xfrm>
              <a:off x="10840858" y="1729139"/>
              <a:ext cx="583866" cy="261610"/>
            </a:xfrm>
            <a:prstGeom prst="rect">
              <a:avLst/>
            </a:prstGeom>
            <a:noFill/>
          </p:spPr>
          <p:txBody>
            <a:bodyPr wrap="square" rtlCol="0">
              <a:spAutoFit/>
            </a:bodyPr>
            <a:lstStyle/>
            <a:p>
              <a:pPr algn="ctr"/>
              <a:r>
                <a:rPr lang="en-US" sz="1100" dirty="0">
                  <a:latin typeface="Open Sans" panose="020B0606030504020204" pitchFamily="34" charset="0"/>
                  <a:ea typeface="Open Sans" panose="020B0606030504020204" pitchFamily="34" charset="0"/>
                  <a:cs typeface="Open Sans" panose="020B0606030504020204" pitchFamily="34" charset="0"/>
                </a:rPr>
                <a:t>rating</a:t>
              </a:r>
            </a:p>
          </p:txBody>
        </p:sp>
        <p:sp>
          <p:nvSpPr>
            <p:cNvPr id="133" name="TextBox 132">
              <a:extLst>
                <a:ext uri="{FF2B5EF4-FFF2-40B4-BE49-F238E27FC236}">
                  <a16:creationId xmlns:a16="http://schemas.microsoft.com/office/drawing/2014/main" id="{3B63DB6D-65C0-4B57-A402-B8C3EC8DAA59}"/>
                </a:ext>
              </a:extLst>
            </p:cNvPr>
            <p:cNvSpPr txBox="1"/>
            <p:nvPr/>
          </p:nvSpPr>
          <p:spPr>
            <a:xfrm>
              <a:off x="11411336" y="1729139"/>
              <a:ext cx="583866" cy="261610"/>
            </a:xfrm>
            <a:prstGeom prst="rect">
              <a:avLst/>
            </a:prstGeom>
            <a:noFill/>
          </p:spPr>
          <p:txBody>
            <a:bodyPr wrap="square" rtlCol="0">
              <a:spAutoFit/>
            </a:bodyPr>
            <a:lstStyle/>
            <a:p>
              <a:pPr algn="ctr"/>
              <a:r>
                <a:rPr lang="en-US" sz="1100" dirty="0">
                  <a:latin typeface="Open Sans" panose="020B0606030504020204" pitchFamily="34" charset="0"/>
                  <a:ea typeface="Open Sans" panose="020B0606030504020204" pitchFamily="34" charset="0"/>
                  <a:cs typeface="Open Sans" panose="020B0606030504020204" pitchFamily="34" charset="0"/>
                </a:rPr>
                <a:t>rating</a:t>
              </a:r>
            </a:p>
          </p:txBody>
        </p:sp>
        <p:sp>
          <p:nvSpPr>
            <p:cNvPr id="134" name="TextBox 133">
              <a:extLst>
                <a:ext uri="{FF2B5EF4-FFF2-40B4-BE49-F238E27FC236}">
                  <a16:creationId xmlns:a16="http://schemas.microsoft.com/office/drawing/2014/main" id="{73BC18F4-F612-4F36-A563-32350CE3837A}"/>
                </a:ext>
              </a:extLst>
            </p:cNvPr>
            <p:cNvSpPr txBox="1"/>
            <p:nvPr/>
          </p:nvSpPr>
          <p:spPr>
            <a:xfrm>
              <a:off x="9111069" y="1964128"/>
              <a:ext cx="583866" cy="261610"/>
            </a:xfrm>
            <a:prstGeom prst="rect">
              <a:avLst/>
            </a:prstGeom>
            <a:noFill/>
          </p:spPr>
          <p:txBody>
            <a:bodyPr wrap="square" rtlCol="0">
              <a:spAutoFit/>
            </a:bodyPr>
            <a:lstStyle/>
            <a:p>
              <a:pPr algn="ctr"/>
              <a:r>
                <a:rPr lang="en-US" sz="1100" dirty="0">
                  <a:latin typeface="Open Sans" panose="020B0606030504020204" pitchFamily="34" charset="0"/>
                  <a:ea typeface="Open Sans" panose="020B0606030504020204" pitchFamily="34" charset="0"/>
                  <a:cs typeface="Open Sans" panose="020B0606030504020204" pitchFamily="34" charset="0"/>
                </a:rPr>
                <a:t>0</a:t>
              </a:r>
            </a:p>
          </p:txBody>
        </p:sp>
        <p:sp>
          <p:nvSpPr>
            <p:cNvPr id="135" name="TextBox 134">
              <a:extLst>
                <a:ext uri="{FF2B5EF4-FFF2-40B4-BE49-F238E27FC236}">
                  <a16:creationId xmlns:a16="http://schemas.microsoft.com/office/drawing/2014/main" id="{177045C6-BACF-47D0-A724-0855F34D67FD}"/>
                </a:ext>
              </a:extLst>
            </p:cNvPr>
            <p:cNvSpPr txBox="1"/>
            <p:nvPr/>
          </p:nvSpPr>
          <p:spPr>
            <a:xfrm>
              <a:off x="9682083" y="1964128"/>
              <a:ext cx="583866" cy="261610"/>
            </a:xfrm>
            <a:prstGeom prst="rect">
              <a:avLst/>
            </a:prstGeom>
            <a:noFill/>
          </p:spPr>
          <p:txBody>
            <a:bodyPr wrap="square" rtlCol="0">
              <a:spAutoFit/>
            </a:bodyPr>
            <a:lstStyle/>
            <a:p>
              <a:pPr algn="ctr"/>
              <a:r>
                <a:rPr lang="en-US" sz="1100" dirty="0">
                  <a:latin typeface="Open Sans" panose="020B0606030504020204" pitchFamily="34" charset="0"/>
                  <a:ea typeface="Open Sans" panose="020B0606030504020204" pitchFamily="34" charset="0"/>
                  <a:cs typeface="Open Sans" panose="020B0606030504020204" pitchFamily="34" charset="0"/>
                </a:rPr>
                <a:t>rating</a:t>
              </a:r>
            </a:p>
          </p:txBody>
        </p:sp>
        <p:sp>
          <p:nvSpPr>
            <p:cNvPr id="136" name="TextBox 135">
              <a:extLst>
                <a:ext uri="{FF2B5EF4-FFF2-40B4-BE49-F238E27FC236}">
                  <a16:creationId xmlns:a16="http://schemas.microsoft.com/office/drawing/2014/main" id="{D25E2E2A-0F15-4A52-8A4C-48CCFEA02C58}"/>
                </a:ext>
              </a:extLst>
            </p:cNvPr>
            <p:cNvSpPr txBox="1"/>
            <p:nvPr/>
          </p:nvSpPr>
          <p:spPr>
            <a:xfrm>
              <a:off x="10260367" y="1964128"/>
              <a:ext cx="583866" cy="261610"/>
            </a:xfrm>
            <a:prstGeom prst="rect">
              <a:avLst/>
            </a:prstGeom>
            <a:noFill/>
          </p:spPr>
          <p:txBody>
            <a:bodyPr wrap="square" rtlCol="0">
              <a:spAutoFit/>
            </a:bodyPr>
            <a:lstStyle/>
            <a:p>
              <a:pPr algn="ctr"/>
              <a:r>
                <a:rPr lang="en-US" sz="1100" dirty="0">
                  <a:latin typeface="Open Sans" panose="020B0606030504020204" pitchFamily="34" charset="0"/>
                  <a:ea typeface="Open Sans" panose="020B0606030504020204" pitchFamily="34" charset="0"/>
                  <a:cs typeface="Open Sans" panose="020B0606030504020204" pitchFamily="34" charset="0"/>
                </a:rPr>
                <a:t>rating</a:t>
              </a:r>
            </a:p>
          </p:txBody>
        </p:sp>
        <p:sp>
          <p:nvSpPr>
            <p:cNvPr id="137" name="TextBox 136">
              <a:extLst>
                <a:ext uri="{FF2B5EF4-FFF2-40B4-BE49-F238E27FC236}">
                  <a16:creationId xmlns:a16="http://schemas.microsoft.com/office/drawing/2014/main" id="{98CABC74-006D-4E77-8943-9E09527FC83B}"/>
                </a:ext>
              </a:extLst>
            </p:cNvPr>
            <p:cNvSpPr txBox="1"/>
            <p:nvPr/>
          </p:nvSpPr>
          <p:spPr>
            <a:xfrm>
              <a:off x="10840858" y="1964128"/>
              <a:ext cx="583866" cy="261610"/>
            </a:xfrm>
            <a:prstGeom prst="rect">
              <a:avLst/>
            </a:prstGeom>
            <a:noFill/>
          </p:spPr>
          <p:txBody>
            <a:bodyPr wrap="square" rtlCol="0">
              <a:spAutoFit/>
            </a:bodyPr>
            <a:lstStyle/>
            <a:p>
              <a:pPr algn="ctr"/>
              <a:r>
                <a:rPr lang="en-US" sz="1100" dirty="0">
                  <a:latin typeface="Open Sans" panose="020B0606030504020204" pitchFamily="34" charset="0"/>
                  <a:ea typeface="Open Sans" panose="020B0606030504020204" pitchFamily="34" charset="0"/>
                  <a:cs typeface="Open Sans" panose="020B0606030504020204" pitchFamily="34" charset="0"/>
                </a:rPr>
                <a:t>rating</a:t>
              </a:r>
            </a:p>
          </p:txBody>
        </p:sp>
        <p:sp>
          <p:nvSpPr>
            <p:cNvPr id="138" name="TextBox 137">
              <a:extLst>
                <a:ext uri="{FF2B5EF4-FFF2-40B4-BE49-F238E27FC236}">
                  <a16:creationId xmlns:a16="http://schemas.microsoft.com/office/drawing/2014/main" id="{4BF32E1D-EE9B-45D9-B12D-580C9D7A2468}"/>
                </a:ext>
              </a:extLst>
            </p:cNvPr>
            <p:cNvSpPr txBox="1"/>
            <p:nvPr/>
          </p:nvSpPr>
          <p:spPr>
            <a:xfrm>
              <a:off x="11411336" y="1964128"/>
              <a:ext cx="583866" cy="261610"/>
            </a:xfrm>
            <a:prstGeom prst="rect">
              <a:avLst/>
            </a:prstGeom>
            <a:noFill/>
          </p:spPr>
          <p:txBody>
            <a:bodyPr wrap="square" rtlCol="0">
              <a:spAutoFit/>
            </a:bodyPr>
            <a:lstStyle/>
            <a:p>
              <a:pPr algn="ctr"/>
              <a:r>
                <a:rPr lang="en-US" sz="1100" dirty="0">
                  <a:latin typeface="Open Sans" panose="020B0606030504020204" pitchFamily="34" charset="0"/>
                  <a:ea typeface="Open Sans" panose="020B0606030504020204" pitchFamily="34" charset="0"/>
                  <a:cs typeface="Open Sans" panose="020B0606030504020204" pitchFamily="34" charset="0"/>
                </a:rPr>
                <a:t>rating</a:t>
              </a:r>
            </a:p>
          </p:txBody>
        </p:sp>
        <p:sp>
          <p:nvSpPr>
            <p:cNvPr id="139" name="TextBox 138">
              <a:extLst>
                <a:ext uri="{FF2B5EF4-FFF2-40B4-BE49-F238E27FC236}">
                  <a16:creationId xmlns:a16="http://schemas.microsoft.com/office/drawing/2014/main" id="{DF2491DF-9369-4062-A086-B0E9A2FAE4E7}"/>
                </a:ext>
              </a:extLst>
            </p:cNvPr>
            <p:cNvSpPr txBox="1"/>
            <p:nvPr/>
          </p:nvSpPr>
          <p:spPr>
            <a:xfrm>
              <a:off x="9111069" y="2232793"/>
              <a:ext cx="583866" cy="261610"/>
            </a:xfrm>
            <a:prstGeom prst="rect">
              <a:avLst/>
            </a:prstGeom>
            <a:noFill/>
          </p:spPr>
          <p:txBody>
            <a:bodyPr wrap="square" rtlCol="0">
              <a:spAutoFit/>
            </a:bodyPr>
            <a:lstStyle/>
            <a:p>
              <a:pPr algn="ctr"/>
              <a:r>
                <a:rPr lang="en-US" sz="1100" dirty="0">
                  <a:latin typeface="Open Sans" panose="020B0606030504020204" pitchFamily="34" charset="0"/>
                  <a:ea typeface="Open Sans" panose="020B0606030504020204" pitchFamily="34" charset="0"/>
                  <a:cs typeface="Open Sans" panose="020B0606030504020204" pitchFamily="34" charset="0"/>
                </a:rPr>
                <a:t>rating</a:t>
              </a:r>
            </a:p>
          </p:txBody>
        </p:sp>
        <p:sp>
          <p:nvSpPr>
            <p:cNvPr id="140" name="TextBox 139">
              <a:extLst>
                <a:ext uri="{FF2B5EF4-FFF2-40B4-BE49-F238E27FC236}">
                  <a16:creationId xmlns:a16="http://schemas.microsoft.com/office/drawing/2014/main" id="{83F4D779-D908-4C1F-BFE8-D7F2006D6BE6}"/>
                </a:ext>
              </a:extLst>
            </p:cNvPr>
            <p:cNvSpPr txBox="1"/>
            <p:nvPr/>
          </p:nvSpPr>
          <p:spPr>
            <a:xfrm>
              <a:off x="9682083" y="2232793"/>
              <a:ext cx="583866" cy="261610"/>
            </a:xfrm>
            <a:prstGeom prst="rect">
              <a:avLst/>
            </a:prstGeom>
            <a:noFill/>
          </p:spPr>
          <p:txBody>
            <a:bodyPr wrap="square" rtlCol="0">
              <a:spAutoFit/>
            </a:bodyPr>
            <a:lstStyle/>
            <a:p>
              <a:pPr algn="ctr"/>
              <a:r>
                <a:rPr lang="en-US" sz="1100" dirty="0">
                  <a:latin typeface="Open Sans" panose="020B0606030504020204" pitchFamily="34" charset="0"/>
                  <a:ea typeface="Open Sans" panose="020B0606030504020204" pitchFamily="34" charset="0"/>
                  <a:cs typeface="Open Sans" panose="020B0606030504020204" pitchFamily="34" charset="0"/>
                </a:rPr>
                <a:t>rating</a:t>
              </a:r>
            </a:p>
          </p:txBody>
        </p:sp>
        <p:sp>
          <p:nvSpPr>
            <p:cNvPr id="141" name="TextBox 140">
              <a:extLst>
                <a:ext uri="{FF2B5EF4-FFF2-40B4-BE49-F238E27FC236}">
                  <a16:creationId xmlns:a16="http://schemas.microsoft.com/office/drawing/2014/main" id="{2F99C58C-1603-4847-B0FE-AC589E24D163}"/>
                </a:ext>
              </a:extLst>
            </p:cNvPr>
            <p:cNvSpPr txBox="1"/>
            <p:nvPr/>
          </p:nvSpPr>
          <p:spPr>
            <a:xfrm>
              <a:off x="10260367" y="2232793"/>
              <a:ext cx="583866" cy="261610"/>
            </a:xfrm>
            <a:prstGeom prst="rect">
              <a:avLst/>
            </a:prstGeom>
            <a:noFill/>
          </p:spPr>
          <p:txBody>
            <a:bodyPr wrap="square" rtlCol="0">
              <a:spAutoFit/>
            </a:bodyPr>
            <a:lstStyle/>
            <a:p>
              <a:pPr algn="ctr"/>
              <a:r>
                <a:rPr lang="en-US" sz="1100" dirty="0">
                  <a:latin typeface="Open Sans" panose="020B0606030504020204" pitchFamily="34" charset="0"/>
                  <a:ea typeface="Open Sans" panose="020B0606030504020204" pitchFamily="34" charset="0"/>
                  <a:cs typeface="Open Sans" panose="020B0606030504020204" pitchFamily="34" charset="0"/>
                </a:rPr>
                <a:t>0</a:t>
              </a:r>
            </a:p>
          </p:txBody>
        </p:sp>
        <p:sp>
          <p:nvSpPr>
            <p:cNvPr id="142" name="TextBox 141">
              <a:extLst>
                <a:ext uri="{FF2B5EF4-FFF2-40B4-BE49-F238E27FC236}">
                  <a16:creationId xmlns:a16="http://schemas.microsoft.com/office/drawing/2014/main" id="{1BFB5233-6D80-4D3C-8124-4F2561ED8409}"/>
                </a:ext>
              </a:extLst>
            </p:cNvPr>
            <p:cNvSpPr txBox="1"/>
            <p:nvPr/>
          </p:nvSpPr>
          <p:spPr>
            <a:xfrm>
              <a:off x="10840858" y="2232793"/>
              <a:ext cx="583866" cy="261610"/>
            </a:xfrm>
            <a:prstGeom prst="rect">
              <a:avLst/>
            </a:prstGeom>
            <a:noFill/>
          </p:spPr>
          <p:txBody>
            <a:bodyPr wrap="square" rtlCol="0">
              <a:spAutoFit/>
            </a:bodyPr>
            <a:lstStyle/>
            <a:p>
              <a:pPr algn="ctr"/>
              <a:r>
                <a:rPr lang="en-US" sz="1100" dirty="0">
                  <a:latin typeface="Open Sans" panose="020B0606030504020204" pitchFamily="34" charset="0"/>
                  <a:ea typeface="Open Sans" panose="020B0606030504020204" pitchFamily="34" charset="0"/>
                  <a:cs typeface="Open Sans" panose="020B0606030504020204" pitchFamily="34" charset="0"/>
                </a:rPr>
                <a:t>rating</a:t>
              </a:r>
            </a:p>
          </p:txBody>
        </p:sp>
        <p:sp>
          <p:nvSpPr>
            <p:cNvPr id="143" name="TextBox 142">
              <a:extLst>
                <a:ext uri="{FF2B5EF4-FFF2-40B4-BE49-F238E27FC236}">
                  <a16:creationId xmlns:a16="http://schemas.microsoft.com/office/drawing/2014/main" id="{AE90A17C-F1DA-4616-B519-F50458119935}"/>
                </a:ext>
              </a:extLst>
            </p:cNvPr>
            <p:cNvSpPr txBox="1"/>
            <p:nvPr/>
          </p:nvSpPr>
          <p:spPr>
            <a:xfrm>
              <a:off x="11411336" y="2232793"/>
              <a:ext cx="583866" cy="261610"/>
            </a:xfrm>
            <a:prstGeom prst="rect">
              <a:avLst/>
            </a:prstGeom>
            <a:noFill/>
          </p:spPr>
          <p:txBody>
            <a:bodyPr wrap="square" rtlCol="0">
              <a:spAutoFit/>
            </a:bodyPr>
            <a:lstStyle/>
            <a:p>
              <a:pPr algn="ctr"/>
              <a:r>
                <a:rPr lang="en-US" sz="1100" dirty="0">
                  <a:latin typeface="Open Sans" panose="020B0606030504020204" pitchFamily="34" charset="0"/>
                  <a:ea typeface="Open Sans" panose="020B0606030504020204" pitchFamily="34" charset="0"/>
                  <a:cs typeface="Open Sans" panose="020B0606030504020204" pitchFamily="34" charset="0"/>
                </a:rPr>
                <a:t>rating</a:t>
              </a:r>
            </a:p>
          </p:txBody>
        </p:sp>
        <p:sp>
          <p:nvSpPr>
            <p:cNvPr id="144" name="TextBox 143">
              <a:extLst>
                <a:ext uri="{FF2B5EF4-FFF2-40B4-BE49-F238E27FC236}">
                  <a16:creationId xmlns:a16="http://schemas.microsoft.com/office/drawing/2014/main" id="{1359E6DE-68B8-455B-B92B-DC76A84FB771}"/>
                </a:ext>
              </a:extLst>
            </p:cNvPr>
            <p:cNvSpPr txBox="1"/>
            <p:nvPr/>
          </p:nvSpPr>
          <p:spPr>
            <a:xfrm>
              <a:off x="9111069" y="2476412"/>
              <a:ext cx="583866" cy="261610"/>
            </a:xfrm>
            <a:prstGeom prst="rect">
              <a:avLst/>
            </a:prstGeom>
            <a:noFill/>
          </p:spPr>
          <p:txBody>
            <a:bodyPr wrap="square" rtlCol="0">
              <a:spAutoFit/>
            </a:bodyPr>
            <a:lstStyle/>
            <a:p>
              <a:pPr algn="ctr"/>
              <a:r>
                <a:rPr lang="en-US" sz="1100" dirty="0">
                  <a:latin typeface="Open Sans" panose="020B0606030504020204" pitchFamily="34" charset="0"/>
                  <a:ea typeface="Open Sans" panose="020B0606030504020204" pitchFamily="34" charset="0"/>
                  <a:cs typeface="Open Sans" panose="020B0606030504020204" pitchFamily="34" charset="0"/>
                </a:rPr>
                <a:t>0</a:t>
              </a:r>
            </a:p>
          </p:txBody>
        </p:sp>
        <p:sp>
          <p:nvSpPr>
            <p:cNvPr id="145" name="TextBox 144">
              <a:extLst>
                <a:ext uri="{FF2B5EF4-FFF2-40B4-BE49-F238E27FC236}">
                  <a16:creationId xmlns:a16="http://schemas.microsoft.com/office/drawing/2014/main" id="{4DECF43F-C328-4945-8F70-6E89120D4E1B}"/>
                </a:ext>
              </a:extLst>
            </p:cNvPr>
            <p:cNvSpPr txBox="1"/>
            <p:nvPr/>
          </p:nvSpPr>
          <p:spPr>
            <a:xfrm>
              <a:off x="9682083" y="2476412"/>
              <a:ext cx="583866" cy="261610"/>
            </a:xfrm>
            <a:prstGeom prst="rect">
              <a:avLst/>
            </a:prstGeom>
            <a:noFill/>
          </p:spPr>
          <p:txBody>
            <a:bodyPr wrap="square" rtlCol="0">
              <a:spAutoFit/>
            </a:bodyPr>
            <a:lstStyle/>
            <a:p>
              <a:pPr algn="ctr"/>
              <a:r>
                <a:rPr lang="en-US" sz="1100" dirty="0">
                  <a:latin typeface="Open Sans" panose="020B0606030504020204" pitchFamily="34" charset="0"/>
                  <a:ea typeface="Open Sans" panose="020B0606030504020204" pitchFamily="34" charset="0"/>
                  <a:cs typeface="Open Sans" panose="020B0606030504020204" pitchFamily="34" charset="0"/>
                </a:rPr>
                <a:t>rating</a:t>
              </a:r>
            </a:p>
          </p:txBody>
        </p:sp>
        <p:sp>
          <p:nvSpPr>
            <p:cNvPr id="146" name="TextBox 145">
              <a:extLst>
                <a:ext uri="{FF2B5EF4-FFF2-40B4-BE49-F238E27FC236}">
                  <a16:creationId xmlns:a16="http://schemas.microsoft.com/office/drawing/2014/main" id="{0F726F69-2DDD-49C7-B24B-0AA45ADB85ED}"/>
                </a:ext>
              </a:extLst>
            </p:cNvPr>
            <p:cNvSpPr txBox="1"/>
            <p:nvPr/>
          </p:nvSpPr>
          <p:spPr>
            <a:xfrm>
              <a:off x="10260367" y="2476412"/>
              <a:ext cx="583866" cy="261610"/>
            </a:xfrm>
            <a:prstGeom prst="rect">
              <a:avLst/>
            </a:prstGeom>
            <a:noFill/>
          </p:spPr>
          <p:txBody>
            <a:bodyPr wrap="square" rtlCol="0">
              <a:spAutoFit/>
            </a:bodyPr>
            <a:lstStyle/>
            <a:p>
              <a:pPr algn="ctr"/>
              <a:r>
                <a:rPr lang="en-US" sz="1100" dirty="0">
                  <a:latin typeface="Open Sans" panose="020B0606030504020204" pitchFamily="34" charset="0"/>
                  <a:ea typeface="Open Sans" panose="020B0606030504020204" pitchFamily="34" charset="0"/>
                  <a:cs typeface="Open Sans" panose="020B0606030504020204" pitchFamily="34" charset="0"/>
                </a:rPr>
                <a:t>rating</a:t>
              </a:r>
            </a:p>
          </p:txBody>
        </p:sp>
        <p:sp>
          <p:nvSpPr>
            <p:cNvPr id="147" name="TextBox 146">
              <a:extLst>
                <a:ext uri="{FF2B5EF4-FFF2-40B4-BE49-F238E27FC236}">
                  <a16:creationId xmlns:a16="http://schemas.microsoft.com/office/drawing/2014/main" id="{9C22C7FA-0B08-41AC-8008-7E11CEADAC54}"/>
                </a:ext>
              </a:extLst>
            </p:cNvPr>
            <p:cNvSpPr txBox="1"/>
            <p:nvPr/>
          </p:nvSpPr>
          <p:spPr>
            <a:xfrm>
              <a:off x="10840858" y="2476412"/>
              <a:ext cx="583866" cy="261610"/>
            </a:xfrm>
            <a:prstGeom prst="rect">
              <a:avLst/>
            </a:prstGeom>
            <a:noFill/>
          </p:spPr>
          <p:txBody>
            <a:bodyPr wrap="square" rtlCol="0">
              <a:spAutoFit/>
            </a:bodyPr>
            <a:lstStyle/>
            <a:p>
              <a:pPr algn="ctr"/>
              <a:r>
                <a:rPr lang="en-US" sz="1100" dirty="0">
                  <a:latin typeface="Open Sans" panose="020B0606030504020204" pitchFamily="34" charset="0"/>
                  <a:ea typeface="Open Sans" panose="020B0606030504020204" pitchFamily="34" charset="0"/>
                  <a:cs typeface="Open Sans" panose="020B0606030504020204" pitchFamily="34" charset="0"/>
                </a:rPr>
                <a:t>0</a:t>
              </a:r>
            </a:p>
          </p:txBody>
        </p:sp>
        <p:sp>
          <p:nvSpPr>
            <p:cNvPr id="148" name="TextBox 147">
              <a:extLst>
                <a:ext uri="{FF2B5EF4-FFF2-40B4-BE49-F238E27FC236}">
                  <a16:creationId xmlns:a16="http://schemas.microsoft.com/office/drawing/2014/main" id="{7A7BDC7D-E0C6-4718-933E-9C63AFCB3DB6}"/>
                </a:ext>
              </a:extLst>
            </p:cNvPr>
            <p:cNvSpPr txBox="1"/>
            <p:nvPr/>
          </p:nvSpPr>
          <p:spPr>
            <a:xfrm>
              <a:off x="11411336" y="2476412"/>
              <a:ext cx="583866" cy="261610"/>
            </a:xfrm>
            <a:prstGeom prst="rect">
              <a:avLst/>
            </a:prstGeom>
            <a:noFill/>
          </p:spPr>
          <p:txBody>
            <a:bodyPr wrap="square" rtlCol="0">
              <a:spAutoFit/>
            </a:bodyPr>
            <a:lstStyle/>
            <a:p>
              <a:pPr algn="ctr"/>
              <a:r>
                <a:rPr lang="en-US" sz="1100" dirty="0">
                  <a:latin typeface="Open Sans" panose="020B0606030504020204" pitchFamily="34" charset="0"/>
                  <a:ea typeface="Open Sans" panose="020B0606030504020204" pitchFamily="34" charset="0"/>
                  <a:cs typeface="Open Sans" panose="020B0606030504020204" pitchFamily="34" charset="0"/>
                </a:rPr>
                <a:t>rating</a:t>
              </a:r>
            </a:p>
          </p:txBody>
        </p:sp>
        <p:sp>
          <p:nvSpPr>
            <p:cNvPr id="149" name="TextBox 148">
              <a:extLst>
                <a:ext uri="{FF2B5EF4-FFF2-40B4-BE49-F238E27FC236}">
                  <a16:creationId xmlns:a16="http://schemas.microsoft.com/office/drawing/2014/main" id="{0B594555-142C-45AB-B603-04A788E985EA}"/>
                </a:ext>
              </a:extLst>
            </p:cNvPr>
            <p:cNvSpPr txBox="1"/>
            <p:nvPr/>
          </p:nvSpPr>
          <p:spPr>
            <a:xfrm>
              <a:off x="9111069" y="2727805"/>
              <a:ext cx="583866" cy="261610"/>
            </a:xfrm>
            <a:prstGeom prst="rect">
              <a:avLst/>
            </a:prstGeom>
            <a:noFill/>
          </p:spPr>
          <p:txBody>
            <a:bodyPr wrap="square" rtlCol="0">
              <a:spAutoFit/>
            </a:bodyPr>
            <a:lstStyle/>
            <a:p>
              <a:pPr algn="ctr"/>
              <a:r>
                <a:rPr lang="en-US" sz="1100" dirty="0">
                  <a:latin typeface="Open Sans" panose="020B0606030504020204" pitchFamily="34" charset="0"/>
                  <a:ea typeface="Open Sans" panose="020B0606030504020204" pitchFamily="34" charset="0"/>
                  <a:cs typeface="Open Sans" panose="020B0606030504020204" pitchFamily="34" charset="0"/>
                </a:rPr>
                <a:t>0</a:t>
              </a:r>
            </a:p>
          </p:txBody>
        </p:sp>
        <p:sp>
          <p:nvSpPr>
            <p:cNvPr id="150" name="TextBox 149">
              <a:extLst>
                <a:ext uri="{FF2B5EF4-FFF2-40B4-BE49-F238E27FC236}">
                  <a16:creationId xmlns:a16="http://schemas.microsoft.com/office/drawing/2014/main" id="{156EC559-4781-4771-804E-CD1A17A3648E}"/>
                </a:ext>
              </a:extLst>
            </p:cNvPr>
            <p:cNvSpPr txBox="1"/>
            <p:nvPr/>
          </p:nvSpPr>
          <p:spPr>
            <a:xfrm>
              <a:off x="9682083" y="2727805"/>
              <a:ext cx="583866" cy="261610"/>
            </a:xfrm>
            <a:prstGeom prst="rect">
              <a:avLst/>
            </a:prstGeom>
            <a:noFill/>
          </p:spPr>
          <p:txBody>
            <a:bodyPr wrap="square" rtlCol="0">
              <a:spAutoFit/>
            </a:bodyPr>
            <a:lstStyle/>
            <a:p>
              <a:pPr algn="ctr"/>
              <a:r>
                <a:rPr lang="en-US" sz="1100" dirty="0">
                  <a:latin typeface="Open Sans" panose="020B0606030504020204" pitchFamily="34" charset="0"/>
                  <a:ea typeface="Open Sans" panose="020B0606030504020204" pitchFamily="34" charset="0"/>
                  <a:cs typeface="Open Sans" panose="020B0606030504020204" pitchFamily="34" charset="0"/>
                </a:rPr>
                <a:t>0</a:t>
              </a:r>
            </a:p>
          </p:txBody>
        </p:sp>
        <p:sp>
          <p:nvSpPr>
            <p:cNvPr id="151" name="TextBox 150">
              <a:extLst>
                <a:ext uri="{FF2B5EF4-FFF2-40B4-BE49-F238E27FC236}">
                  <a16:creationId xmlns:a16="http://schemas.microsoft.com/office/drawing/2014/main" id="{FCC2B1DE-AFF7-48B2-9E7A-6BDF4F5A6391}"/>
                </a:ext>
              </a:extLst>
            </p:cNvPr>
            <p:cNvSpPr txBox="1"/>
            <p:nvPr/>
          </p:nvSpPr>
          <p:spPr>
            <a:xfrm>
              <a:off x="10260367" y="2727805"/>
              <a:ext cx="583866" cy="261610"/>
            </a:xfrm>
            <a:prstGeom prst="rect">
              <a:avLst/>
            </a:prstGeom>
            <a:noFill/>
          </p:spPr>
          <p:txBody>
            <a:bodyPr wrap="square" rtlCol="0">
              <a:spAutoFit/>
            </a:bodyPr>
            <a:lstStyle/>
            <a:p>
              <a:pPr algn="ctr"/>
              <a:r>
                <a:rPr lang="en-US" sz="1100" dirty="0">
                  <a:latin typeface="Open Sans" panose="020B0606030504020204" pitchFamily="34" charset="0"/>
                  <a:ea typeface="Open Sans" panose="020B0606030504020204" pitchFamily="34" charset="0"/>
                  <a:cs typeface="Open Sans" panose="020B0606030504020204" pitchFamily="34" charset="0"/>
                </a:rPr>
                <a:t>0</a:t>
              </a:r>
            </a:p>
          </p:txBody>
        </p:sp>
        <p:sp>
          <p:nvSpPr>
            <p:cNvPr id="152" name="TextBox 151">
              <a:extLst>
                <a:ext uri="{FF2B5EF4-FFF2-40B4-BE49-F238E27FC236}">
                  <a16:creationId xmlns:a16="http://schemas.microsoft.com/office/drawing/2014/main" id="{11E67A9D-0223-4F25-99C5-D61AFAF1A596}"/>
                </a:ext>
              </a:extLst>
            </p:cNvPr>
            <p:cNvSpPr txBox="1"/>
            <p:nvPr/>
          </p:nvSpPr>
          <p:spPr>
            <a:xfrm>
              <a:off x="10840858" y="2727805"/>
              <a:ext cx="583866" cy="261610"/>
            </a:xfrm>
            <a:prstGeom prst="rect">
              <a:avLst/>
            </a:prstGeom>
            <a:noFill/>
          </p:spPr>
          <p:txBody>
            <a:bodyPr wrap="square" rtlCol="0">
              <a:spAutoFit/>
            </a:bodyPr>
            <a:lstStyle/>
            <a:p>
              <a:pPr algn="ctr"/>
              <a:r>
                <a:rPr lang="en-US" sz="1100" dirty="0">
                  <a:latin typeface="Open Sans" panose="020B0606030504020204" pitchFamily="34" charset="0"/>
                  <a:ea typeface="Open Sans" panose="020B0606030504020204" pitchFamily="34" charset="0"/>
                  <a:cs typeface="Open Sans" panose="020B0606030504020204" pitchFamily="34" charset="0"/>
                </a:rPr>
                <a:t>0</a:t>
              </a:r>
            </a:p>
          </p:txBody>
        </p:sp>
        <p:sp>
          <p:nvSpPr>
            <p:cNvPr id="153" name="TextBox 152">
              <a:extLst>
                <a:ext uri="{FF2B5EF4-FFF2-40B4-BE49-F238E27FC236}">
                  <a16:creationId xmlns:a16="http://schemas.microsoft.com/office/drawing/2014/main" id="{ADCB8A1E-9F1E-4271-8CEA-E61B24E42909}"/>
                </a:ext>
              </a:extLst>
            </p:cNvPr>
            <p:cNvSpPr txBox="1"/>
            <p:nvPr/>
          </p:nvSpPr>
          <p:spPr>
            <a:xfrm>
              <a:off x="11411336" y="2727805"/>
              <a:ext cx="583866" cy="261610"/>
            </a:xfrm>
            <a:prstGeom prst="rect">
              <a:avLst/>
            </a:prstGeom>
            <a:noFill/>
          </p:spPr>
          <p:txBody>
            <a:bodyPr wrap="square" rtlCol="0">
              <a:spAutoFit/>
            </a:bodyPr>
            <a:lstStyle/>
            <a:p>
              <a:pPr algn="ctr"/>
              <a:r>
                <a:rPr lang="en-US" sz="1100" dirty="0">
                  <a:latin typeface="Open Sans" panose="020B0606030504020204" pitchFamily="34" charset="0"/>
                  <a:ea typeface="Open Sans" panose="020B0606030504020204" pitchFamily="34" charset="0"/>
                  <a:cs typeface="Open Sans" panose="020B0606030504020204" pitchFamily="34" charset="0"/>
                </a:rPr>
                <a:t>0</a:t>
              </a:r>
            </a:p>
          </p:txBody>
        </p:sp>
      </p:grpSp>
      <p:grpSp>
        <p:nvGrpSpPr>
          <p:cNvPr id="296" name="Group 295">
            <a:extLst>
              <a:ext uri="{FF2B5EF4-FFF2-40B4-BE49-F238E27FC236}">
                <a16:creationId xmlns:a16="http://schemas.microsoft.com/office/drawing/2014/main" id="{75192506-2FE1-4BEF-B7C1-AABA8F34A4AA}"/>
              </a:ext>
            </a:extLst>
          </p:cNvPr>
          <p:cNvGrpSpPr/>
          <p:nvPr/>
        </p:nvGrpSpPr>
        <p:grpSpPr>
          <a:xfrm>
            <a:off x="9832477" y="2820303"/>
            <a:ext cx="1023508" cy="430887"/>
            <a:chOff x="9950473" y="2841243"/>
            <a:chExt cx="1023508" cy="430887"/>
          </a:xfrm>
        </p:grpSpPr>
        <p:sp>
          <p:nvSpPr>
            <p:cNvPr id="8" name="Trapezoid 7">
              <a:extLst>
                <a:ext uri="{FF2B5EF4-FFF2-40B4-BE49-F238E27FC236}">
                  <a16:creationId xmlns:a16="http://schemas.microsoft.com/office/drawing/2014/main" id="{E55ADDF1-203C-4937-8A7B-A12929F4C19D}"/>
                </a:ext>
              </a:extLst>
            </p:cNvPr>
            <p:cNvSpPr/>
            <p:nvPr/>
          </p:nvSpPr>
          <p:spPr>
            <a:xfrm rot="10800000">
              <a:off x="9950473" y="2891640"/>
              <a:ext cx="1023508" cy="305258"/>
            </a:xfrm>
            <a:prstGeom prst="trapezoid">
              <a:avLst>
                <a:gd name="adj" fmla="val 11866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a:extLst>
                <a:ext uri="{FF2B5EF4-FFF2-40B4-BE49-F238E27FC236}">
                  <a16:creationId xmlns:a16="http://schemas.microsoft.com/office/drawing/2014/main" id="{75C1BC5A-BAF0-4826-B714-146C12C85908}"/>
                </a:ext>
              </a:extLst>
            </p:cNvPr>
            <p:cNvSpPr txBox="1"/>
            <p:nvPr/>
          </p:nvSpPr>
          <p:spPr>
            <a:xfrm>
              <a:off x="9983876" y="2841243"/>
              <a:ext cx="968082" cy="430887"/>
            </a:xfrm>
            <a:prstGeom prst="rect">
              <a:avLst/>
            </a:prstGeom>
            <a:noFill/>
          </p:spPr>
          <p:txBody>
            <a:bodyPr wrap="square" rtlCol="0">
              <a:spAutoFit/>
            </a:bodyPr>
            <a:lstStyle/>
            <a:p>
              <a:pPr algn="ctr"/>
              <a:r>
                <a:rPr lang="en-US" sz="1050" i="1" dirty="0" err="1">
                  <a:solidFill>
                    <a:schemeClr val="bg1"/>
                  </a:solidFill>
                  <a:latin typeface="Open Sans" panose="020B0606030504020204" pitchFamily="34" charset="0"/>
                  <a:ea typeface="Open Sans" panose="020B0606030504020204" pitchFamily="34" charset="0"/>
                  <a:cs typeface="Open Sans" panose="020B0606030504020204" pitchFamily="34" charset="0"/>
                </a:rPr>
                <a:t>min_ppu</a:t>
              </a:r>
              <a:r>
                <a:rPr lang="en-US" sz="1050" i="1" dirty="0">
                  <a:solidFill>
                    <a:schemeClr val="bg1"/>
                  </a:solidFill>
                  <a:latin typeface="Open Sans" panose="020B0606030504020204" pitchFamily="34" charset="0"/>
                  <a:ea typeface="Open Sans" panose="020B0606030504020204" pitchFamily="34" charset="0"/>
                  <a:cs typeface="Open Sans" panose="020B0606030504020204" pitchFamily="34" charset="0"/>
                </a:rPr>
                <a:t> </a:t>
              </a:r>
            </a:p>
            <a:p>
              <a:pPr algn="ctr"/>
              <a:r>
                <a:rPr lang="en-US" sz="1050" dirty="0">
                  <a:solidFill>
                    <a:schemeClr val="bg1"/>
                  </a:solidFill>
                  <a:latin typeface="Open Sans" panose="020B0606030504020204" pitchFamily="34" charset="0"/>
                  <a:ea typeface="Open Sans" panose="020B0606030504020204" pitchFamily="34" charset="0"/>
                  <a:cs typeface="Open Sans" panose="020B0606030504020204" pitchFamily="34" charset="0"/>
                </a:rPr>
                <a:t>= 3</a:t>
              </a:r>
            </a:p>
          </p:txBody>
        </p:sp>
      </p:grpSp>
      <p:sp>
        <p:nvSpPr>
          <p:cNvPr id="200" name="Flowchart: Process 199">
            <a:extLst>
              <a:ext uri="{FF2B5EF4-FFF2-40B4-BE49-F238E27FC236}">
                <a16:creationId xmlns:a16="http://schemas.microsoft.com/office/drawing/2014/main" id="{3149AB5E-A55F-45EC-A27A-2A3F529F1615}"/>
              </a:ext>
            </a:extLst>
          </p:cNvPr>
          <p:cNvSpPr/>
          <p:nvPr/>
        </p:nvSpPr>
        <p:spPr>
          <a:xfrm>
            <a:off x="10820748" y="6425580"/>
            <a:ext cx="1090561" cy="35157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latin typeface="Open Sans" panose="020B0606030504020204" pitchFamily="34" charset="0"/>
                <a:ea typeface="Open Sans" panose="020B0606030504020204" pitchFamily="34" charset="0"/>
                <a:cs typeface="Open Sans" panose="020B0606030504020204" pitchFamily="34" charset="0"/>
              </a:rPr>
              <a:t>LassoCV</a:t>
            </a:r>
            <a:endParaRPr lang="en-US" sz="1200" dirty="0">
              <a:latin typeface="Open Sans" panose="020B0606030504020204" pitchFamily="34" charset="0"/>
              <a:ea typeface="Open Sans" panose="020B0606030504020204" pitchFamily="34" charset="0"/>
              <a:cs typeface="Open Sans" panose="020B0606030504020204" pitchFamily="34" charset="0"/>
            </a:endParaRPr>
          </a:p>
        </p:txBody>
      </p:sp>
      <p:sp>
        <p:nvSpPr>
          <p:cNvPr id="243" name="Arrow: Right 242">
            <a:extLst>
              <a:ext uri="{FF2B5EF4-FFF2-40B4-BE49-F238E27FC236}">
                <a16:creationId xmlns:a16="http://schemas.microsoft.com/office/drawing/2014/main" id="{F8E52917-5586-4DB8-B954-46AC23B9DE18}"/>
              </a:ext>
            </a:extLst>
          </p:cNvPr>
          <p:cNvSpPr/>
          <p:nvPr/>
        </p:nvSpPr>
        <p:spPr>
          <a:xfrm rot="5400000">
            <a:off x="10253661" y="3078969"/>
            <a:ext cx="181141" cy="4441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Open Sans" panose="020B0606030504020204" pitchFamily="34" charset="0"/>
              <a:ea typeface="Open Sans" panose="020B0606030504020204" pitchFamily="34" charset="0"/>
              <a:cs typeface="Open Sans" panose="020B0606030504020204" pitchFamily="34" charset="0"/>
            </a:endParaRPr>
          </a:p>
        </p:txBody>
      </p:sp>
      <p:sp>
        <p:nvSpPr>
          <p:cNvPr id="244" name="Arrow: Right 243">
            <a:extLst>
              <a:ext uri="{FF2B5EF4-FFF2-40B4-BE49-F238E27FC236}">
                <a16:creationId xmlns:a16="http://schemas.microsoft.com/office/drawing/2014/main" id="{6D4F4813-9C31-4C26-8D71-E56DBBBFDF50}"/>
              </a:ext>
            </a:extLst>
          </p:cNvPr>
          <p:cNvSpPr/>
          <p:nvPr/>
        </p:nvSpPr>
        <p:spPr>
          <a:xfrm rot="5400000">
            <a:off x="10219717" y="4692591"/>
            <a:ext cx="249028" cy="4441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Open Sans" panose="020B0606030504020204" pitchFamily="34" charset="0"/>
              <a:ea typeface="Open Sans" panose="020B0606030504020204" pitchFamily="34" charset="0"/>
              <a:cs typeface="Open Sans" panose="020B0606030504020204" pitchFamily="34" charset="0"/>
            </a:endParaRPr>
          </a:p>
        </p:txBody>
      </p:sp>
      <p:grpSp>
        <p:nvGrpSpPr>
          <p:cNvPr id="295" name="Group 294">
            <a:extLst>
              <a:ext uri="{FF2B5EF4-FFF2-40B4-BE49-F238E27FC236}">
                <a16:creationId xmlns:a16="http://schemas.microsoft.com/office/drawing/2014/main" id="{0D40E017-BAE0-4A9D-B307-7C5FB20F8A6C}"/>
              </a:ext>
            </a:extLst>
          </p:cNvPr>
          <p:cNvGrpSpPr/>
          <p:nvPr/>
        </p:nvGrpSpPr>
        <p:grpSpPr>
          <a:xfrm>
            <a:off x="8746130" y="3412537"/>
            <a:ext cx="3196202" cy="1255160"/>
            <a:chOff x="8800680" y="3524217"/>
            <a:chExt cx="3196202" cy="1255160"/>
          </a:xfrm>
        </p:grpSpPr>
        <p:grpSp>
          <p:nvGrpSpPr>
            <p:cNvPr id="246" name="Group 245">
              <a:extLst>
                <a:ext uri="{FF2B5EF4-FFF2-40B4-BE49-F238E27FC236}">
                  <a16:creationId xmlns:a16="http://schemas.microsoft.com/office/drawing/2014/main" id="{529AD37C-D571-4949-8DB4-EA9FED51DCBB}"/>
                </a:ext>
              </a:extLst>
            </p:cNvPr>
            <p:cNvGrpSpPr/>
            <p:nvPr/>
          </p:nvGrpSpPr>
          <p:grpSpPr>
            <a:xfrm>
              <a:off x="8800680" y="3524217"/>
              <a:ext cx="3196202" cy="1255159"/>
              <a:chOff x="4228055" y="1682475"/>
              <a:chExt cx="3196202" cy="1255159"/>
            </a:xfrm>
          </p:grpSpPr>
          <p:grpSp>
            <p:nvGrpSpPr>
              <p:cNvPr id="272" name="Group 271">
                <a:extLst>
                  <a:ext uri="{FF2B5EF4-FFF2-40B4-BE49-F238E27FC236}">
                    <a16:creationId xmlns:a16="http://schemas.microsoft.com/office/drawing/2014/main" id="{BC4E7B35-D03D-4064-A563-0BF39E52F28B}"/>
                  </a:ext>
                </a:extLst>
              </p:cNvPr>
              <p:cNvGrpSpPr/>
              <p:nvPr/>
            </p:nvGrpSpPr>
            <p:grpSpPr>
              <a:xfrm>
                <a:off x="4538444" y="1929468"/>
                <a:ext cx="2885813" cy="1008166"/>
                <a:chOff x="4538444" y="1929468"/>
                <a:chExt cx="2885813" cy="1008166"/>
              </a:xfrm>
            </p:grpSpPr>
            <p:sp>
              <p:nvSpPr>
                <p:cNvPr id="283" name="Flowchart: Process 282">
                  <a:extLst>
                    <a:ext uri="{FF2B5EF4-FFF2-40B4-BE49-F238E27FC236}">
                      <a16:creationId xmlns:a16="http://schemas.microsoft.com/office/drawing/2014/main" id="{B4210762-7FD7-43FB-82B5-74DAA434612B}"/>
                    </a:ext>
                  </a:extLst>
                </p:cNvPr>
                <p:cNvSpPr/>
                <p:nvPr/>
              </p:nvSpPr>
              <p:spPr>
                <a:xfrm>
                  <a:off x="4538444" y="1929468"/>
                  <a:ext cx="2885813" cy="1008166"/>
                </a:xfrm>
                <a:prstGeom prst="flowChartProces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Open Sans" panose="020B0606030504020204" pitchFamily="34" charset="0"/>
                    <a:ea typeface="Open Sans" panose="020B0606030504020204" pitchFamily="34" charset="0"/>
                    <a:cs typeface="Open Sans" panose="020B0606030504020204" pitchFamily="34" charset="0"/>
                  </a:endParaRPr>
                </a:p>
              </p:txBody>
            </p:sp>
            <p:cxnSp>
              <p:nvCxnSpPr>
                <p:cNvPr id="284" name="Straight Connector 283">
                  <a:extLst>
                    <a:ext uri="{FF2B5EF4-FFF2-40B4-BE49-F238E27FC236}">
                      <a16:creationId xmlns:a16="http://schemas.microsoft.com/office/drawing/2014/main" id="{D6CBFE9E-1CD2-49B1-9302-B7D8D9EBDC8C}"/>
                    </a:ext>
                  </a:extLst>
                </p:cNvPr>
                <p:cNvCxnSpPr>
                  <a:cxnSpLocks/>
                </p:cNvCxnSpPr>
                <p:nvPr/>
              </p:nvCxnSpPr>
              <p:spPr>
                <a:xfrm>
                  <a:off x="4538444" y="2426096"/>
                  <a:ext cx="288581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5" name="Straight Connector 284">
                  <a:extLst>
                    <a:ext uri="{FF2B5EF4-FFF2-40B4-BE49-F238E27FC236}">
                      <a16:creationId xmlns:a16="http://schemas.microsoft.com/office/drawing/2014/main" id="{DD06FFD5-648F-435B-81EA-4F4CD790C791}"/>
                    </a:ext>
                  </a:extLst>
                </p:cNvPr>
                <p:cNvCxnSpPr>
                  <a:cxnSpLocks/>
                </p:cNvCxnSpPr>
                <p:nvPr/>
              </p:nvCxnSpPr>
              <p:spPr>
                <a:xfrm>
                  <a:off x="4538444" y="2674410"/>
                  <a:ext cx="288581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6" name="Straight Connector 285">
                  <a:extLst>
                    <a:ext uri="{FF2B5EF4-FFF2-40B4-BE49-F238E27FC236}">
                      <a16:creationId xmlns:a16="http://schemas.microsoft.com/office/drawing/2014/main" id="{90E077A4-8D89-4505-84A7-41402BBBA8D5}"/>
                    </a:ext>
                  </a:extLst>
                </p:cNvPr>
                <p:cNvCxnSpPr>
                  <a:cxnSpLocks/>
                </p:cNvCxnSpPr>
                <p:nvPr/>
              </p:nvCxnSpPr>
              <p:spPr>
                <a:xfrm>
                  <a:off x="4538444" y="2922724"/>
                  <a:ext cx="288581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7" name="Straight Connector 286">
                  <a:extLst>
                    <a:ext uri="{FF2B5EF4-FFF2-40B4-BE49-F238E27FC236}">
                      <a16:creationId xmlns:a16="http://schemas.microsoft.com/office/drawing/2014/main" id="{167F5005-D85C-4AE1-AE30-B039A38CE8A0}"/>
                    </a:ext>
                  </a:extLst>
                </p:cNvPr>
                <p:cNvCxnSpPr>
                  <a:cxnSpLocks/>
                </p:cNvCxnSpPr>
                <p:nvPr/>
              </p:nvCxnSpPr>
              <p:spPr>
                <a:xfrm>
                  <a:off x="4538444" y="2177782"/>
                  <a:ext cx="288581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8" name="Straight Connector 287">
                  <a:extLst>
                    <a:ext uri="{FF2B5EF4-FFF2-40B4-BE49-F238E27FC236}">
                      <a16:creationId xmlns:a16="http://schemas.microsoft.com/office/drawing/2014/main" id="{6260EFE0-6A72-40C0-99B3-CBD3F5ACB498}"/>
                    </a:ext>
                  </a:extLst>
                </p:cNvPr>
                <p:cNvCxnSpPr>
                  <a:cxnSpLocks/>
                </p:cNvCxnSpPr>
                <p:nvPr/>
              </p:nvCxnSpPr>
              <p:spPr>
                <a:xfrm>
                  <a:off x="5113929" y="1929468"/>
                  <a:ext cx="0" cy="100816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a16="http://schemas.microsoft.com/office/drawing/2014/main" id="{7A55EFFC-C4D4-4035-8529-B704A9903EEE}"/>
                    </a:ext>
                  </a:extLst>
                </p:cNvPr>
                <p:cNvCxnSpPr>
                  <a:cxnSpLocks/>
                </p:cNvCxnSpPr>
                <p:nvPr/>
              </p:nvCxnSpPr>
              <p:spPr>
                <a:xfrm>
                  <a:off x="5689414" y="1929468"/>
                  <a:ext cx="0" cy="100816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9FD4E335-0B10-4AA6-87D5-50C7915F7654}"/>
                    </a:ext>
                  </a:extLst>
                </p:cNvPr>
                <p:cNvCxnSpPr>
                  <a:cxnSpLocks/>
                </p:cNvCxnSpPr>
                <p:nvPr/>
              </p:nvCxnSpPr>
              <p:spPr>
                <a:xfrm>
                  <a:off x="6264899" y="1929468"/>
                  <a:ext cx="0" cy="100816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id="{D51CA321-491E-4C97-9EA7-D91909F4E87A}"/>
                    </a:ext>
                  </a:extLst>
                </p:cNvPr>
                <p:cNvCxnSpPr>
                  <a:cxnSpLocks/>
                </p:cNvCxnSpPr>
                <p:nvPr/>
              </p:nvCxnSpPr>
              <p:spPr>
                <a:xfrm>
                  <a:off x="6840384" y="1929468"/>
                  <a:ext cx="0" cy="100816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73" name="Flowchart: Process 272">
                <a:extLst>
                  <a:ext uri="{FF2B5EF4-FFF2-40B4-BE49-F238E27FC236}">
                    <a16:creationId xmlns:a16="http://schemas.microsoft.com/office/drawing/2014/main" id="{67C84FD2-E8EC-4470-8494-3D62D8E814AE}"/>
                  </a:ext>
                </a:extLst>
              </p:cNvPr>
              <p:cNvSpPr/>
              <p:nvPr/>
            </p:nvSpPr>
            <p:spPr>
              <a:xfrm>
                <a:off x="4228055" y="1928752"/>
                <a:ext cx="302003" cy="24902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latin typeface="Open Sans" panose="020B0606030504020204" pitchFamily="34" charset="0"/>
                    <a:ea typeface="Open Sans" panose="020B0606030504020204" pitchFamily="34" charset="0"/>
                    <a:cs typeface="Open Sans" panose="020B0606030504020204" pitchFamily="34" charset="0"/>
                  </a:rPr>
                  <a:t>u</a:t>
                </a:r>
                <a:r>
                  <a:rPr lang="en-US" sz="700" b="1" baseline="30000" dirty="0">
                    <a:latin typeface="Open Sans" panose="020B0606030504020204" pitchFamily="34" charset="0"/>
                    <a:ea typeface="Open Sans" panose="020B0606030504020204" pitchFamily="34" charset="0"/>
                    <a:cs typeface="Open Sans" panose="020B0606030504020204" pitchFamily="34" charset="0"/>
                  </a:rPr>
                  <a:t>*</a:t>
                </a:r>
                <a:endParaRPr lang="en-US" sz="1050" b="1" baseline="30000" dirty="0">
                  <a:latin typeface="Open Sans" panose="020B0606030504020204" pitchFamily="34" charset="0"/>
                  <a:ea typeface="Open Sans" panose="020B0606030504020204" pitchFamily="34" charset="0"/>
                  <a:cs typeface="Open Sans" panose="020B0606030504020204" pitchFamily="34" charset="0"/>
                </a:endParaRPr>
              </a:p>
            </p:txBody>
          </p:sp>
          <p:sp>
            <p:nvSpPr>
              <p:cNvPr id="274" name="Flowchart: Process 273">
                <a:extLst>
                  <a:ext uri="{FF2B5EF4-FFF2-40B4-BE49-F238E27FC236}">
                    <a16:creationId xmlns:a16="http://schemas.microsoft.com/office/drawing/2014/main" id="{CF379B0B-B31E-4FE7-A373-F8620F587B12}"/>
                  </a:ext>
                </a:extLst>
              </p:cNvPr>
              <p:cNvSpPr/>
              <p:nvPr/>
            </p:nvSpPr>
            <p:spPr>
              <a:xfrm>
                <a:off x="4228055" y="2177781"/>
                <a:ext cx="302003" cy="24902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latin typeface="Open Sans" panose="020B0606030504020204" pitchFamily="34" charset="0"/>
                    <a:ea typeface="Open Sans" panose="020B0606030504020204" pitchFamily="34" charset="0"/>
                    <a:cs typeface="Open Sans" panose="020B0606030504020204" pitchFamily="34" charset="0"/>
                  </a:rPr>
                  <a:t>u</a:t>
                </a:r>
                <a:r>
                  <a:rPr lang="en-US" sz="900" baseline="-25000" dirty="0">
                    <a:latin typeface="Open Sans" panose="020B0606030504020204" pitchFamily="34" charset="0"/>
                    <a:ea typeface="Open Sans" panose="020B0606030504020204" pitchFamily="34" charset="0"/>
                    <a:cs typeface="Open Sans" panose="020B0606030504020204" pitchFamily="34" charset="0"/>
                  </a:rPr>
                  <a:t>2</a:t>
                </a:r>
              </a:p>
            </p:txBody>
          </p:sp>
          <p:sp>
            <p:nvSpPr>
              <p:cNvPr id="275" name="Flowchart: Process 274">
                <a:extLst>
                  <a:ext uri="{FF2B5EF4-FFF2-40B4-BE49-F238E27FC236}">
                    <a16:creationId xmlns:a16="http://schemas.microsoft.com/office/drawing/2014/main" id="{56AAFCCF-3CDC-4882-95BF-DA2BC089F72C}"/>
                  </a:ext>
                </a:extLst>
              </p:cNvPr>
              <p:cNvSpPr/>
              <p:nvPr/>
            </p:nvSpPr>
            <p:spPr>
              <a:xfrm>
                <a:off x="4228055" y="2428105"/>
                <a:ext cx="302003" cy="24902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latin typeface="Open Sans" panose="020B0606030504020204" pitchFamily="34" charset="0"/>
                    <a:ea typeface="Open Sans" panose="020B0606030504020204" pitchFamily="34" charset="0"/>
                    <a:cs typeface="Open Sans" panose="020B0606030504020204" pitchFamily="34" charset="0"/>
                  </a:rPr>
                  <a:t>u</a:t>
                </a:r>
                <a:r>
                  <a:rPr lang="en-US" sz="900" baseline="-25000" dirty="0">
                    <a:latin typeface="Open Sans" panose="020B0606030504020204" pitchFamily="34" charset="0"/>
                    <a:ea typeface="Open Sans" panose="020B0606030504020204" pitchFamily="34" charset="0"/>
                    <a:cs typeface="Open Sans" panose="020B0606030504020204" pitchFamily="34" charset="0"/>
                  </a:rPr>
                  <a:t>3</a:t>
                </a:r>
              </a:p>
            </p:txBody>
          </p:sp>
          <p:sp>
            <p:nvSpPr>
              <p:cNvPr id="276" name="Flowchart: Process 275">
                <a:extLst>
                  <a:ext uri="{FF2B5EF4-FFF2-40B4-BE49-F238E27FC236}">
                    <a16:creationId xmlns:a16="http://schemas.microsoft.com/office/drawing/2014/main" id="{85D063B3-B19A-431F-AA8D-C3F9E3A54DFC}"/>
                  </a:ext>
                </a:extLst>
              </p:cNvPr>
              <p:cNvSpPr/>
              <p:nvPr/>
            </p:nvSpPr>
            <p:spPr>
              <a:xfrm>
                <a:off x="4228055" y="2674303"/>
                <a:ext cx="302003" cy="26161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latin typeface="Open Sans" panose="020B0606030504020204" pitchFamily="34" charset="0"/>
                    <a:ea typeface="Open Sans" panose="020B0606030504020204" pitchFamily="34" charset="0"/>
                    <a:cs typeface="Open Sans" panose="020B0606030504020204" pitchFamily="34" charset="0"/>
                  </a:rPr>
                  <a:t>u</a:t>
                </a:r>
                <a:r>
                  <a:rPr lang="en-US" sz="900" baseline="-25000" dirty="0">
                    <a:latin typeface="Open Sans" panose="020B0606030504020204" pitchFamily="34" charset="0"/>
                    <a:ea typeface="Open Sans" panose="020B0606030504020204" pitchFamily="34" charset="0"/>
                    <a:cs typeface="Open Sans" panose="020B0606030504020204" pitchFamily="34" charset="0"/>
                  </a:rPr>
                  <a:t>4</a:t>
                </a:r>
              </a:p>
            </p:txBody>
          </p:sp>
          <p:sp>
            <p:nvSpPr>
              <p:cNvPr id="278" name="Flowchart: Process 277">
                <a:extLst>
                  <a:ext uri="{FF2B5EF4-FFF2-40B4-BE49-F238E27FC236}">
                    <a16:creationId xmlns:a16="http://schemas.microsoft.com/office/drawing/2014/main" id="{DB5A199E-5EFF-4EB0-A5FB-D7375392CE71}"/>
                  </a:ext>
                </a:extLst>
              </p:cNvPr>
              <p:cNvSpPr/>
              <p:nvPr/>
            </p:nvSpPr>
            <p:spPr>
              <a:xfrm>
                <a:off x="5113927" y="1682475"/>
                <a:ext cx="607365" cy="24902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latin typeface="Open Sans" panose="020B0606030504020204" pitchFamily="34" charset="0"/>
                    <a:ea typeface="Open Sans" panose="020B0606030504020204" pitchFamily="34" charset="0"/>
                    <a:cs typeface="Open Sans" panose="020B0606030504020204" pitchFamily="34" charset="0"/>
                  </a:rPr>
                  <a:t>i</a:t>
                </a:r>
                <a:r>
                  <a:rPr lang="en-US" sz="900" baseline="-25000" dirty="0">
                    <a:latin typeface="Open Sans" panose="020B0606030504020204" pitchFamily="34" charset="0"/>
                    <a:ea typeface="Open Sans" panose="020B0606030504020204" pitchFamily="34" charset="0"/>
                    <a:cs typeface="Open Sans" panose="020B0606030504020204" pitchFamily="34" charset="0"/>
                  </a:rPr>
                  <a:t>2</a:t>
                </a:r>
              </a:p>
            </p:txBody>
          </p:sp>
          <p:sp>
            <p:nvSpPr>
              <p:cNvPr id="279" name="Flowchart: Process 278">
                <a:extLst>
                  <a:ext uri="{FF2B5EF4-FFF2-40B4-BE49-F238E27FC236}">
                    <a16:creationId xmlns:a16="http://schemas.microsoft.com/office/drawing/2014/main" id="{6D36D23D-4166-444D-BD2E-8250234598CF}"/>
                  </a:ext>
                </a:extLst>
              </p:cNvPr>
              <p:cNvSpPr/>
              <p:nvPr/>
            </p:nvSpPr>
            <p:spPr>
              <a:xfrm>
                <a:off x="4559410" y="1682475"/>
                <a:ext cx="549485" cy="24902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latin typeface="Open Sans" panose="020B0606030504020204" pitchFamily="34" charset="0"/>
                    <a:ea typeface="Open Sans" panose="020B0606030504020204" pitchFamily="34" charset="0"/>
                    <a:cs typeface="Open Sans" panose="020B0606030504020204" pitchFamily="34" charset="0"/>
                  </a:rPr>
                  <a:t>i</a:t>
                </a:r>
                <a:r>
                  <a:rPr lang="en-US" sz="900" baseline="-25000" dirty="0">
                    <a:latin typeface="Open Sans" panose="020B0606030504020204" pitchFamily="34" charset="0"/>
                    <a:ea typeface="Open Sans" panose="020B0606030504020204" pitchFamily="34" charset="0"/>
                    <a:cs typeface="Open Sans" panose="020B0606030504020204" pitchFamily="34" charset="0"/>
                  </a:rPr>
                  <a:t>1</a:t>
                </a:r>
              </a:p>
            </p:txBody>
          </p:sp>
          <p:sp>
            <p:nvSpPr>
              <p:cNvPr id="280" name="Flowchart: Process 279">
                <a:extLst>
                  <a:ext uri="{FF2B5EF4-FFF2-40B4-BE49-F238E27FC236}">
                    <a16:creationId xmlns:a16="http://schemas.microsoft.com/office/drawing/2014/main" id="{7F3D3706-34BD-415B-BEC4-5F98A9077979}"/>
                  </a:ext>
                </a:extLst>
              </p:cNvPr>
              <p:cNvSpPr/>
              <p:nvPr/>
            </p:nvSpPr>
            <p:spPr>
              <a:xfrm>
                <a:off x="5689413" y="1682475"/>
                <a:ext cx="575485" cy="24902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latin typeface="Open Sans" panose="020B0606030504020204" pitchFamily="34" charset="0"/>
                    <a:ea typeface="Open Sans" panose="020B0606030504020204" pitchFamily="34" charset="0"/>
                    <a:cs typeface="Open Sans" panose="020B0606030504020204" pitchFamily="34" charset="0"/>
                  </a:rPr>
                  <a:t>i</a:t>
                </a:r>
                <a:r>
                  <a:rPr lang="en-US" sz="900" baseline="-25000" dirty="0">
                    <a:latin typeface="Open Sans" panose="020B0606030504020204" pitchFamily="34" charset="0"/>
                    <a:ea typeface="Open Sans" panose="020B0606030504020204" pitchFamily="34" charset="0"/>
                    <a:cs typeface="Open Sans" panose="020B0606030504020204" pitchFamily="34" charset="0"/>
                  </a:rPr>
                  <a:t>3</a:t>
                </a:r>
              </a:p>
            </p:txBody>
          </p:sp>
          <p:sp>
            <p:nvSpPr>
              <p:cNvPr id="281" name="Flowchart: Process 280">
                <a:extLst>
                  <a:ext uri="{FF2B5EF4-FFF2-40B4-BE49-F238E27FC236}">
                    <a16:creationId xmlns:a16="http://schemas.microsoft.com/office/drawing/2014/main" id="{F105FDC1-D852-4A34-AEF4-67679F28914C}"/>
                  </a:ext>
                </a:extLst>
              </p:cNvPr>
              <p:cNvSpPr/>
              <p:nvPr/>
            </p:nvSpPr>
            <p:spPr>
              <a:xfrm>
                <a:off x="6256512" y="1682475"/>
                <a:ext cx="583872" cy="24902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latin typeface="Open Sans" panose="020B0606030504020204" pitchFamily="34" charset="0"/>
                    <a:ea typeface="Open Sans" panose="020B0606030504020204" pitchFamily="34" charset="0"/>
                    <a:cs typeface="Open Sans" panose="020B0606030504020204" pitchFamily="34" charset="0"/>
                  </a:rPr>
                  <a:t>i</a:t>
                </a:r>
                <a:r>
                  <a:rPr lang="en-US" sz="900" baseline="-25000" dirty="0">
                    <a:latin typeface="Open Sans" panose="020B0606030504020204" pitchFamily="34" charset="0"/>
                    <a:ea typeface="Open Sans" panose="020B0606030504020204" pitchFamily="34" charset="0"/>
                    <a:cs typeface="Open Sans" panose="020B0606030504020204" pitchFamily="34" charset="0"/>
                  </a:rPr>
                  <a:t>4</a:t>
                </a:r>
              </a:p>
            </p:txBody>
          </p:sp>
          <p:sp>
            <p:nvSpPr>
              <p:cNvPr id="282" name="Flowchart: Process 281">
                <a:extLst>
                  <a:ext uri="{FF2B5EF4-FFF2-40B4-BE49-F238E27FC236}">
                    <a16:creationId xmlns:a16="http://schemas.microsoft.com/office/drawing/2014/main" id="{6D64B68F-337B-4E21-BE3B-33DF32CC8B57}"/>
                  </a:ext>
                </a:extLst>
              </p:cNvPr>
              <p:cNvSpPr/>
              <p:nvPr/>
            </p:nvSpPr>
            <p:spPr>
              <a:xfrm>
                <a:off x="6840385" y="1682475"/>
                <a:ext cx="583872" cy="24902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latin typeface="Open Sans" panose="020B0606030504020204" pitchFamily="34" charset="0"/>
                    <a:ea typeface="Open Sans" panose="020B0606030504020204" pitchFamily="34" charset="0"/>
                    <a:cs typeface="Open Sans" panose="020B0606030504020204" pitchFamily="34" charset="0"/>
                  </a:rPr>
                  <a:t>i</a:t>
                </a:r>
                <a:r>
                  <a:rPr lang="en-US" sz="900" baseline="-25000" dirty="0">
                    <a:latin typeface="Open Sans" panose="020B0606030504020204" pitchFamily="34" charset="0"/>
                    <a:ea typeface="Open Sans" panose="020B0606030504020204" pitchFamily="34" charset="0"/>
                    <a:cs typeface="Open Sans" panose="020B0606030504020204" pitchFamily="34" charset="0"/>
                  </a:rPr>
                  <a:t>5</a:t>
                </a:r>
              </a:p>
            </p:txBody>
          </p:sp>
        </p:grpSp>
        <p:sp>
          <p:nvSpPr>
            <p:cNvPr id="247" name="TextBox 246">
              <a:extLst>
                <a:ext uri="{FF2B5EF4-FFF2-40B4-BE49-F238E27FC236}">
                  <a16:creationId xmlns:a16="http://schemas.microsoft.com/office/drawing/2014/main" id="{9BC38C6F-A252-4AE2-B56D-E265A3FD54D0}"/>
                </a:ext>
              </a:extLst>
            </p:cNvPr>
            <p:cNvSpPr txBox="1"/>
            <p:nvPr/>
          </p:nvSpPr>
          <p:spPr>
            <a:xfrm>
              <a:off x="9111069" y="3770494"/>
              <a:ext cx="583866" cy="261610"/>
            </a:xfrm>
            <a:prstGeom prst="rect">
              <a:avLst/>
            </a:prstGeom>
            <a:noFill/>
          </p:spPr>
          <p:txBody>
            <a:bodyPr wrap="square" rtlCol="0">
              <a:spAutoFit/>
            </a:bodyPr>
            <a:lstStyle/>
            <a:p>
              <a:pPr algn="ctr"/>
              <a:r>
                <a:rPr lang="en-US" sz="1100" dirty="0">
                  <a:latin typeface="Open Sans" panose="020B0606030504020204" pitchFamily="34" charset="0"/>
                  <a:ea typeface="Open Sans" panose="020B0606030504020204" pitchFamily="34" charset="0"/>
                  <a:cs typeface="Open Sans" panose="020B0606030504020204" pitchFamily="34" charset="0"/>
                </a:rPr>
                <a:t>rating</a:t>
              </a:r>
            </a:p>
          </p:txBody>
        </p:sp>
        <p:sp>
          <p:nvSpPr>
            <p:cNvPr id="248" name="TextBox 247">
              <a:extLst>
                <a:ext uri="{FF2B5EF4-FFF2-40B4-BE49-F238E27FC236}">
                  <a16:creationId xmlns:a16="http://schemas.microsoft.com/office/drawing/2014/main" id="{DF785F19-6EE5-4D96-8601-263AE8F26C11}"/>
                </a:ext>
              </a:extLst>
            </p:cNvPr>
            <p:cNvSpPr txBox="1"/>
            <p:nvPr/>
          </p:nvSpPr>
          <p:spPr>
            <a:xfrm>
              <a:off x="9682083" y="3770494"/>
              <a:ext cx="583866" cy="261610"/>
            </a:xfrm>
            <a:prstGeom prst="rect">
              <a:avLst/>
            </a:prstGeom>
            <a:noFill/>
          </p:spPr>
          <p:txBody>
            <a:bodyPr wrap="square" rtlCol="0">
              <a:spAutoFit/>
            </a:bodyPr>
            <a:lstStyle/>
            <a:p>
              <a:pPr algn="ctr"/>
              <a:r>
                <a:rPr lang="en-US" sz="1100" dirty="0">
                  <a:latin typeface="Open Sans" panose="020B0606030504020204" pitchFamily="34" charset="0"/>
                  <a:ea typeface="Open Sans" panose="020B0606030504020204" pitchFamily="34" charset="0"/>
                  <a:cs typeface="Open Sans" panose="020B0606030504020204" pitchFamily="34" charset="0"/>
                </a:rPr>
                <a:t>rating</a:t>
              </a:r>
            </a:p>
          </p:txBody>
        </p:sp>
        <p:sp>
          <p:nvSpPr>
            <p:cNvPr id="249" name="TextBox 248">
              <a:extLst>
                <a:ext uri="{FF2B5EF4-FFF2-40B4-BE49-F238E27FC236}">
                  <a16:creationId xmlns:a16="http://schemas.microsoft.com/office/drawing/2014/main" id="{E19F1976-9BB4-45ED-9157-E5BC31351298}"/>
                </a:ext>
              </a:extLst>
            </p:cNvPr>
            <p:cNvSpPr txBox="1"/>
            <p:nvPr/>
          </p:nvSpPr>
          <p:spPr>
            <a:xfrm>
              <a:off x="10260367" y="3770494"/>
              <a:ext cx="583866" cy="261610"/>
            </a:xfrm>
            <a:prstGeom prst="rect">
              <a:avLst/>
            </a:prstGeom>
            <a:noFill/>
          </p:spPr>
          <p:txBody>
            <a:bodyPr wrap="square" rtlCol="0">
              <a:spAutoFit/>
            </a:bodyPr>
            <a:lstStyle/>
            <a:p>
              <a:pPr algn="ctr"/>
              <a:r>
                <a:rPr lang="en-US" sz="1100" b="1" dirty="0">
                  <a:latin typeface="Open Sans" panose="020B0606030504020204" pitchFamily="34" charset="0"/>
                  <a:ea typeface="Open Sans" panose="020B0606030504020204" pitchFamily="34" charset="0"/>
                  <a:cs typeface="Open Sans" panose="020B0606030504020204" pitchFamily="34" charset="0"/>
                </a:rPr>
                <a:t>?</a:t>
              </a:r>
            </a:p>
          </p:txBody>
        </p:sp>
        <p:sp>
          <p:nvSpPr>
            <p:cNvPr id="250" name="TextBox 249">
              <a:extLst>
                <a:ext uri="{FF2B5EF4-FFF2-40B4-BE49-F238E27FC236}">
                  <a16:creationId xmlns:a16="http://schemas.microsoft.com/office/drawing/2014/main" id="{06301D74-6AC0-451E-A10D-DB5412F1A1DE}"/>
                </a:ext>
              </a:extLst>
            </p:cNvPr>
            <p:cNvSpPr txBox="1"/>
            <p:nvPr/>
          </p:nvSpPr>
          <p:spPr>
            <a:xfrm>
              <a:off x="10840858" y="3770494"/>
              <a:ext cx="583866" cy="261610"/>
            </a:xfrm>
            <a:prstGeom prst="rect">
              <a:avLst/>
            </a:prstGeom>
            <a:noFill/>
          </p:spPr>
          <p:txBody>
            <a:bodyPr wrap="square" rtlCol="0">
              <a:spAutoFit/>
            </a:bodyPr>
            <a:lstStyle/>
            <a:p>
              <a:pPr algn="ctr"/>
              <a:r>
                <a:rPr lang="en-US" sz="1100" dirty="0">
                  <a:latin typeface="Open Sans" panose="020B0606030504020204" pitchFamily="34" charset="0"/>
                  <a:ea typeface="Open Sans" panose="020B0606030504020204" pitchFamily="34" charset="0"/>
                  <a:cs typeface="Open Sans" panose="020B0606030504020204" pitchFamily="34" charset="0"/>
                </a:rPr>
                <a:t>rating</a:t>
              </a:r>
            </a:p>
          </p:txBody>
        </p:sp>
        <p:sp>
          <p:nvSpPr>
            <p:cNvPr id="251" name="TextBox 250">
              <a:extLst>
                <a:ext uri="{FF2B5EF4-FFF2-40B4-BE49-F238E27FC236}">
                  <a16:creationId xmlns:a16="http://schemas.microsoft.com/office/drawing/2014/main" id="{DEECC2F7-CE87-45E0-9C9C-FEF65E859B6E}"/>
                </a:ext>
              </a:extLst>
            </p:cNvPr>
            <p:cNvSpPr txBox="1"/>
            <p:nvPr/>
          </p:nvSpPr>
          <p:spPr>
            <a:xfrm>
              <a:off x="11411336" y="3770494"/>
              <a:ext cx="583866" cy="261610"/>
            </a:xfrm>
            <a:prstGeom prst="rect">
              <a:avLst/>
            </a:prstGeom>
            <a:noFill/>
          </p:spPr>
          <p:txBody>
            <a:bodyPr wrap="square" rtlCol="0">
              <a:spAutoFit/>
            </a:bodyPr>
            <a:lstStyle/>
            <a:p>
              <a:pPr algn="ctr"/>
              <a:r>
                <a:rPr lang="en-US" sz="1100" dirty="0">
                  <a:latin typeface="Open Sans" panose="020B0606030504020204" pitchFamily="34" charset="0"/>
                  <a:ea typeface="Open Sans" panose="020B0606030504020204" pitchFamily="34" charset="0"/>
                  <a:cs typeface="Open Sans" panose="020B0606030504020204" pitchFamily="34" charset="0"/>
                </a:rPr>
                <a:t>rating</a:t>
              </a:r>
            </a:p>
          </p:txBody>
        </p:sp>
        <p:sp>
          <p:nvSpPr>
            <p:cNvPr id="252" name="TextBox 251">
              <a:extLst>
                <a:ext uri="{FF2B5EF4-FFF2-40B4-BE49-F238E27FC236}">
                  <a16:creationId xmlns:a16="http://schemas.microsoft.com/office/drawing/2014/main" id="{88F916EC-107E-425A-8670-F988D5503CCD}"/>
                </a:ext>
              </a:extLst>
            </p:cNvPr>
            <p:cNvSpPr txBox="1"/>
            <p:nvPr/>
          </p:nvSpPr>
          <p:spPr>
            <a:xfrm>
              <a:off x="9111069" y="4005483"/>
              <a:ext cx="583866" cy="261610"/>
            </a:xfrm>
            <a:prstGeom prst="rect">
              <a:avLst/>
            </a:prstGeom>
            <a:noFill/>
          </p:spPr>
          <p:txBody>
            <a:bodyPr wrap="square" rtlCol="0">
              <a:spAutoFit/>
            </a:bodyPr>
            <a:lstStyle/>
            <a:p>
              <a:pPr algn="ctr"/>
              <a:r>
                <a:rPr lang="en-US" sz="1100" dirty="0">
                  <a:latin typeface="Open Sans" panose="020B0606030504020204" pitchFamily="34" charset="0"/>
                  <a:ea typeface="Open Sans" panose="020B0606030504020204" pitchFamily="34" charset="0"/>
                  <a:cs typeface="Open Sans" panose="020B0606030504020204" pitchFamily="34" charset="0"/>
                </a:rPr>
                <a:t>0</a:t>
              </a:r>
            </a:p>
          </p:txBody>
        </p:sp>
        <p:sp>
          <p:nvSpPr>
            <p:cNvPr id="253" name="TextBox 252">
              <a:extLst>
                <a:ext uri="{FF2B5EF4-FFF2-40B4-BE49-F238E27FC236}">
                  <a16:creationId xmlns:a16="http://schemas.microsoft.com/office/drawing/2014/main" id="{0B0FC1B6-76F6-4739-A701-51E8B1BD6ED1}"/>
                </a:ext>
              </a:extLst>
            </p:cNvPr>
            <p:cNvSpPr txBox="1"/>
            <p:nvPr/>
          </p:nvSpPr>
          <p:spPr>
            <a:xfrm>
              <a:off x="9682083" y="4005483"/>
              <a:ext cx="583866" cy="261610"/>
            </a:xfrm>
            <a:prstGeom prst="rect">
              <a:avLst/>
            </a:prstGeom>
            <a:noFill/>
          </p:spPr>
          <p:txBody>
            <a:bodyPr wrap="square" rtlCol="0">
              <a:spAutoFit/>
            </a:bodyPr>
            <a:lstStyle/>
            <a:p>
              <a:pPr algn="ctr"/>
              <a:r>
                <a:rPr lang="en-US" sz="1100" dirty="0">
                  <a:latin typeface="Open Sans" panose="020B0606030504020204" pitchFamily="34" charset="0"/>
                  <a:ea typeface="Open Sans" panose="020B0606030504020204" pitchFamily="34" charset="0"/>
                  <a:cs typeface="Open Sans" panose="020B0606030504020204" pitchFamily="34" charset="0"/>
                </a:rPr>
                <a:t>rating</a:t>
              </a:r>
            </a:p>
          </p:txBody>
        </p:sp>
        <p:sp>
          <p:nvSpPr>
            <p:cNvPr id="254" name="TextBox 253">
              <a:extLst>
                <a:ext uri="{FF2B5EF4-FFF2-40B4-BE49-F238E27FC236}">
                  <a16:creationId xmlns:a16="http://schemas.microsoft.com/office/drawing/2014/main" id="{D4BA0082-C997-4E26-B539-2E26A63759A6}"/>
                </a:ext>
              </a:extLst>
            </p:cNvPr>
            <p:cNvSpPr txBox="1"/>
            <p:nvPr/>
          </p:nvSpPr>
          <p:spPr>
            <a:xfrm>
              <a:off x="10260367" y="4005483"/>
              <a:ext cx="583866" cy="261610"/>
            </a:xfrm>
            <a:prstGeom prst="rect">
              <a:avLst/>
            </a:prstGeom>
            <a:noFill/>
          </p:spPr>
          <p:txBody>
            <a:bodyPr wrap="square" rtlCol="0">
              <a:spAutoFit/>
            </a:bodyPr>
            <a:lstStyle/>
            <a:p>
              <a:pPr algn="ctr"/>
              <a:r>
                <a:rPr lang="en-US" sz="1100" dirty="0">
                  <a:latin typeface="Open Sans" panose="020B0606030504020204" pitchFamily="34" charset="0"/>
                  <a:ea typeface="Open Sans" panose="020B0606030504020204" pitchFamily="34" charset="0"/>
                  <a:cs typeface="Open Sans" panose="020B0606030504020204" pitchFamily="34" charset="0"/>
                </a:rPr>
                <a:t>rating</a:t>
              </a:r>
            </a:p>
          </p:txBody>
        </p:sp>
        <p:sp>
          <p:nvSpPr>
            <p:cNvPr id="255" name="TextBox 254">
              <a:extLst>
                <a:ext uri="{FF2B5EF4-FFF2-40B4-BE49-F238E27FC236}">
                  <a16:creationId xmlns:a16="http://schemas.microsoft.com/office/drawing/2014/main" id="{929379EF-2EEC-4006-8837-8301E1E8EBDC}"/>
                </a:ext>
              </a:extLst>
            </p:cNvPr>
            <p:cNvSpPr txBox="1"/>
            <p:nvPr/>
          </p:nvSpPr>
          <p:spPr>
            <a:xfrm>
              <a:off x="10840858" y="4005483"/>
              <a:ext cx="583866" cy="261610"/>
            </a:xfrm>
            <a:prstGeom prst="rect">
              <a:avLst/>
            </a:prstGeom>
            <a:noFill/>
          </p:spPr>
          <p:txBody>
            <a:bodyPr wrap="square" rtlCol="0">
              <a:spAutoFit/>
            </a:bodyPr>
            <a:lstStyle/>
            <a:p>
              <a:pPr algn="ctr"/>
              <a:r>
                <a:rPr lang="en-US" sz="1100" dirty="0">
                  <a:latin typeface="Open Sans" panose="020B0606030504020204" pitchFamily="34" charset="0"/>
                  <a:ea typeface="Open Sans" panose="020B0606030504020204" pitchFamily="34" charset="0"/>
                  <a:cs typeface="Open Sans" panose="020B0606030504020204" pitchFamily="34" charset="0"/>
                </a:rPr>
                <a:t>rating</a:t>
              </a:r>
            </a:p>
          </p:txBody>
        </p:sp>
        <p:sp>
          <p:nvSpPr>
            <p:cNvPr id="256" name="TextBox 255">
              <a:extLst>
                <a:ext uri="{FF2B5EF4-FFF2-40B4-BE49-F238E27FC236}">
                  <a16:creationId xmlns:a16="http://schemas.microsoft.com/office/drawing/2014/main" id="{E1A262D1-B1E9-4771-A1EE-073B6B0DD28D}"/>
                </a:ext>
              </a:extLst>
            </p:cNvPr>
            <p:cNvSpPr txBox="1"/>
            <p:nvPr/>
          </p:nvSpPr>
          <p:spPr>
            <a:xfrm>
              <a:off x="11411336" y="4005483"/>
              <a:ext cx="583866" cy="261610"/>
            </a:xfrm>
            <a:prstGeom prst="rect">
              <a:avLst/>
            </a:prstGeom>
            <a:noFill/>
          </p:spPr>
          <p:txBody>
            <a:bodyPr wrap="square" rtlCol="0">
              <a:spAutoFit/>
            </a:bodyPr>
            <a:lstStyle/>
            <a:p>
              <a:pPr algn="ctr"/>
              <a:r>
                <a:rPr lang="en-US" sz="1100" dirty="0">
                  <a:latin typeface="Open Sans" panose="020B0606030504020204" pitchFamily="34" charset="0"/>
                  <a:ea typeface="Open Sans" panose="020B0606030504020204" pitchFamily="34" charset="0"/>
                  <a:cs typeface="Open Sans" panose="020B0606030504020204" pitchFamily="34" charset="0"/>
                </a:rPr>
                <a:t>rating</a:t>
              </a:r>
            </a:p>
          </p:txBody>
        </p:sp>
        <p:sp>
          <p:nvSpPr>
            <p:cNvPr id="257" name="TextBox 256">
              <a:extLst>
                <a:ext uri="{FF2B5EF4-FFF2-40B4-BE49-F238E27FC236}">
                  <a16:creationId xmlns:a16="http://schemas.microsoft.com/office/drawing/2014/main" id="{827F0E7E-2240-49C5-8F01-AC47A40E56E9}"/>
                </a:ext>
              </a:extLst>
            </p:cNvPr>
            <p:cNvSpPr txBox="1"/>
            <p:nvPr/>
          </p:nvSpPr>
          <p:spPr>
            <a:xfrm>
              <a:off x="9111069" y="4274148"/>
              <a:ext cx="583866" cy="261610"/>
            </a:xfrm>
            <a:prstGeom prst="rect">
              <a:avLst/>
            </a:prstGeom>
            <a:noFill/>
          </p:spPr>
          <p:txBody>
            <a:bodyPr wrap="square" rtlCol="0">
              <a:spAutoFit/>
            </a:bodyPr>
            <a:lstStyle/>
            <a:p>
              <a:pPr algn="ctr"/>
              <a:r>
                <a:rPr lang="en-US" sz="1100" dirty="0">
                  <a:latin typeface="Open Sans" panose="020B0606030504020204" pitchFamily="34" charset="0"/>
                  <a:ea typeface="Open Sans" panose="020B0606030504020204" pitchFamily="34" charset="0"/>
                  <a:cs typeface="Open Sans" panose="020B0606030504020204" pitchFamily="34" charset="0"/>
                </a:rPr>
                <a:t>rating</a:t>
              </a:r>
            </a:p>
          </p:txBody>
        </p:sp>
        <p:sp>
          <p:nvSpPr>
            <p:cNvPr id="258" name="TextBox 257">
              <a:extLst>
                <a:ext uri="{FF2B5EF4-FFF2-40B4-BE49-F238E27FC236}">
                  <a16:creationId xmlns:a16="http://schemas.microsoft.com/office/drawing/2014/main" id="{18FF267F-26FF-4A64-8875-3B4248A7B501}"/>
                </a:ext>
              </a:extLst>
            </p:cNvPr>
            <p:cNvSpPr txBox="1"/>
            <p:nvPr/>
          </p:nvSpPr>
          <p:spPr>
            <a:xfrm>
              <a:off x="9682083" y="4274148"/>
              <a:ext cx="583866" cy="261610"/>
            </a:xfrm>
            <a:prstGeom prst="rect">
              <a:avLst/>
            </a:prstGeom>
            <a:noFill/>
          </p:spPr>
          <p:txBody>
            <a:bodyPr wrap="square" rtlCol="0">
              <a:spAutoFit/>
            </a:bodyPr>
            <a:lstStyle/>
            <a:p>
              <a:pPr algn="ctr"/>
              <a:r>
                <a:rPr lang="en-US" sz="1100" dirty="0">
                  <a:latin typeface="Open Sans" panose="020B0606030504020204" pitchFamily="34" charset="0"/>
                  <a:ea typeface="Open Sans" panose="020B0606030504020204" pitchFamily="34" charset="0"/>
                  <a:cs typeface="Open Sans" panose="020B0606030504020204" pitchFamily="34" charset="0"/>
                </a:rPr>
                <a:t>rating</a:t>
              </a:r>
            </a:p>
          </p:txBody>
        </p:sp>
        <p:sp>
          <p:nvSpPr>
            <p:cNvPr id="259" name="TextBox 258">
              <a:extLst>
                <a:ext uri="{FF2B5EF4-FFF2-40B4-BE49-F238E27FC236}">
                  <a16:creationId xmlns:a16="http://schemas.microsoft.com/office/drawing/2014/main" id="{CAC5E5A6-6227-438F-B81F-A26F74A275E9}"/>
                </a:ext>
              </a:extLst>
            </p:cNvPr>
            <p:cNvSpPr txBox="1"/>
            <p:nvPr/>
          </p:nvSpPr>
          <p:spPr>
            <a:xfrm>
              <a:off x="10260367" y="4274148"/>
              <a:ext cx="583866" cy="261610"/>
            </a:xfrm>
            <a:prstGeom prst="rect">
              <a:avLst/>
            </a:prstGeom>
            <a:noFill/>
          </p:spPr>
          <p:txBody>
            <a:bodyPr wrap="square" rtlCol="0">
              <a:spAutoFit/>
            </a:bodyPr>
            <a:lstStyle/>
            <a:p>
              <a:pPr algn="ctr"/>
              <a:r>
                <a:rPr lang="en-US" sz="1100" dirty="0">
                  <a:latin typeface="Open Sans" panose="020B0606030504020204" pitchFamily="34" charset="0"/>
                  <a:ea typeface="Open Sans" panose="020B0606030504020204" pitchFamily="34" charset="0"/>
                  <a:cs typeface="Open Sans" panose="020B0606030504020204" pitchFamily="34" charset="0"/>
                </a:rPr>
                <a:t>0</a:t>
              </a:r>
            </a:p>
          </p:txBody>
        </p:sp>
        <p:sp>
          <p:nvSpPr>
            <p:cNvPr id="260" name="TextBox 259">
              <a:extLst>
                <a:ext uri="{FF2B5EF4-FFF2-40B4-BE49-F238E27FC236}">
                  <a16:creationId xmlns:a16="http://schemas.microsoft.com/office/drawing/2014/main" id="{C02F7311-B8EC-44F7-8EBB-C581F05E5D62}"/>
                </a:ext>
              </a:extLst>
            </p:cNvPr>
            <p:cNvSpPr txBox="1"/>
            <p:nvPr/>
          </p:nvSpPr>
          <p:spPr>
            <a:xfrm>
              <a:off x="10840858" y="4274148"/>
              <a:ext cx="583866" cy="261610"/>
            </a:xfrm>
            <a:prstGeom prst="rect">
              <a:avLst/>
            </a:prstGeom>
            <a:noFill/>
          </p:spPr>
          <p:txBody>
            <a:bodyPr wrap="square" rtlCol="0">
              <a:spAutoFit/>
            </a:bodyPr>
            <a:lstStyle/>
            <a:p>
              <a:pPr algn="ctr"/>
              <a:r>
                <a:rPr lang="en-US" sz="1100" dirty="0">
                  <a:latin typeface="Open Sans" panose="020B0606030504020204" pitchFamily="34" charset="0"/>
                  <a:ea typeface="Open Sans" panose="020B0606030504020204" pitchFamily="34" charset="0"/>
                  <a:cs typeface="Open Sans" panose="020B0606030504020204" pitchFamily="34" charset="0"/>
                </a:rPr>
                <a:t>rating</a:t>
              </a:r>
            </a:p>
          </p:txBody>
        </p:sp>
        <p:sp>
          <p:nvSpPr>
            <p:cNvPr id="261" name="TextBox 260">
              <a:extLst>
                <a:ext uri="{FF2B5EF4-FFF2-40B4-BE49-F238E27FC236}">
                  <a16:creationId xmlns:a16="http://schemas.microsoft.com/office/drawing/2014/main" id="{EE2EF7A9-C4F1-4558-A476-B0F8B87808F2}"/>
                </a:ext>
              </a:extLst>
            </p:cNvPr>
            <p:cNvSpPr txBox="1"/>
            <p:nvPr/>
          </p:nvSpPr>
          <p:spPr>
            <a:xfrm>
              <a:off x="11411336" y="4274148"/>
              <a:ext cx="583866" cy="261610"/>
            </a:xfrm>
            <a:prstGeom prst="rect">
              <a:avLst/>
            </a:prstGeom>
            <a:noFill/>
          </p:spPr>
          <p:txBody>
            <a:bodyPr wrap="square" rtlCol="0">
              <a:spAutoFit/>
            </a:bodyPr>
            <a:lstStyle/>
            <a:p>
              <a:pPr algn="ctr"/>
              <a:r>
                <a:rPr lang="en-US" sz="1100" dirty="0">
                  <a:latin typeface="Open Sans" panose="020B0606030504020204" pitchFamily="34" charset="0"/>
                  <a:ea typeface="Open Sans" panose="020B0606030504020204" pitchFamily="34" charset="0"/>
                  <a:cs typeface="Open Sans" panose="020B0606030504020204" pitchFamily="34" charset="0"/>
                </a:rPr>
                <a:t>rating</a:t>
              </a:r>
            </a:p>
          </p:txBody>
        </p:sp>
        <p:sp>
          <p:nvSpPr>
            <p:cNvPr id="262" name="TextBox 261">
              <a:extLst>
                <a:ext uri="{FF2B5EF4-FFF2-40B4-BE49-F238E27FC236}">
                  <a16:creationId xmlns:a16="http://schemas.microsoft.com/office/drawing/2014/main" id="{5BB94A25-5304-4615-92AF-05FF55537436}"/>
                </a:ext>
              </a:extLst>
            </p:cNvPr>
            <p:cNvSpPr txBox="1"/>
            <p:nvPr/>
          </p:nvSpPr>
          <p:spPr>
            <a:xfrm>
              <a:off x="9111069" y="4517767"/>
              <a:ext cx="583866" cy="261610"/>
            </a:xfrm>
            <a:prstGeom prst="rect">
              <a:avLst/>
            </a:prstGeom>
            <a:noFill/>
          </p:spPr>
          <p:txBody>
            <a:bodyPr wrap="square" rtlCol="0">
              <a:spAutoFit/>
            </a:bodyPr>
            <a:lstStyle/>
            <a:p>
              <a:pPr algn="ctr"/>
              <a:r>
                <a:rPr lang="en-US" sz="1100" dirty="0">
                  <a:latin typeface="Open Sans" panose="020B0606030504020204" pitchFamily="34" charset="0"/>
                  <a:ea typeface="Open Sans" panose="020B0606030504020204" pitchFamily="34" charset="0"/>
                  <a:cs typeface="Open Sans" panose="020B0606030504020204" pitchFamily="34" charset="0"/>
                </a:rPr>
                <a:t>0</a:t>
              </a:r>
            </a:p>
          </p:txBody>
        </p:sp>
        <p:sp>
          <p:nvSpPr>
            <p:cNvPr id="263" name="TextBox 262">
              <a:extLst>
                <a:ext uri="{FF2B5EF4-FFF2-40B4-BE49-F238E27FC236}">
                  <a16:creationId xmlns:a16="http://schemas.microsoft.com/office/drawing/2014/main" id="{883E8F48-BE9E-4497-A543-2D0D8AEE5FD9}"/>
                </a:ext>
              </a:extLst>
            </p:cNvPr>
            <p:cNvSpPr txBox="1"/>
            <p:nvPr/>
          </p:nvSpPr>
          <p:spPr>
            <a:xfrm>
              <a:off x="9682083" y="4517767"/>
              <a:ext cx="583866" cy="261610"/>
            </a:xfrm>
            <a:prstGeom prst="rect">
              <a:avLst/>
            </a:prstGeom>
            <a:noFill/>
          </p:spPr>
          <p:txBody>
            <a:bodyPr wrap="square" rtlCol="0">
              <a:spAutoFit/>
            </a:bodyPr>
            <a:lstStyle/>
            <a:p>
              <a:pPr algn="ctr"/>
              <a:r>
                <a:rPr lang="en-US" sz="1100" dirty="0">
                  <a:latin typeface="Open Sans" panose="020B0606030504020204" pitchFamily="34" charset="0"/>
                  <a:ea typeface="Open Sans" panose="020B0606030504020204" pitchFamily="34" charset="0"/>
                  <a:cs typeface="Open Sans" panose="020B0606030504020204" pitchFamily="34" charset="0"/>
                </a:rPr>
                <a:t>rating</a:t>
              </a:r>
            </a:p>
          </p:txBody>
        </p:sp>
        <p:sp>
          <p:nvSpPr>
            <p:cNvPr id="264" name="TextBox 263">
              <a:extLst>
                <a:ext uri="{FF2B5EF4-FFF2-40B4-BE49-F238E27FC236}">
                  <a16:creationId xmlns:a16="http://schemas.microsoft.com/office/drawing/2014/main" id="{D8D62F3F-AEB6-4F42-8042-A1FE6BFE5218}"/>
                </a:ext>
              </a:extLst>
            </p:cNvPr>
            <p:cNvSpPr txBox="1"/>
            <p:nvPr/>
          </p:nvSpPr>
          <p:spPr>
            <a:xfrm>
              <a:off x="10260367" y="4517767"/>
              <a:ext cx="583866" cy="261610"/>
            </a:xfrm>
            <a:prstGeom prst="rect">
              <a:avLst/>
            </a:prstGeom>
            <a:noFill/>
          </p:spPr>
          <p:txBody>
            <a:bodyPr wrap="square" rtlCol="0">
              <a:spAutoFit/>
            </a:bodyPr>
            <a:lstStyle/>
            <a:p>
              <a:pPr algn="ctr"/>
              <a:r>
                <a:rPr lang="en-US" sz="1100" dirty="0">
                  <a:latin typeface="Open Sans" panose="020B0606030504020204" pitchFamily="34" charset="0"/>
                  <a:ea typeface="Open Sans" panose="020B0606030504020204" pitchFamily="34" charset="0"/>
                  <a:cs typeface="Open Sans" panose="020B0606030504020204" pitchFamily="34" charset="0"/>
                </a:rPr>
                <a:t>rating</a:t>
              </a:r>
            </a:p>
          </p:txBody>
        </p:sp>
        <p:sp>
          <p:nvSpPr>
            <p:cNvPr id="265" name="TextBox 264">
              <a:extLst>
                <a:ext uri="{FF2B5EF4-FFF2-40B4-BE49-F238E27FC236}">
                  <a16:creationId xmlns:a16="http://schemas.microsoft.com/office/drawing/2014/main" id="{567D3AAE-D32C-4FA8-9D09-CD6967D6A12D}"/>
                </a:ext>
              </a:extLst>
            </p:cNvPr>
            <p:cNvSpPr txBox="1"/>
            <p:nvPr/>
          </p:nvSpPr>
          <p:spPr>
            <a:xfrm>
              <a:off x="10840858" y="4517767"/>
              <a:ext cx="583866" cy="261610"/>
            </a:xfrm>
            <a:prstGeom prst="rect">
              <a:avLst/>
            </a:prstGeom>
            <a:noFill/>
          </p:spPr>
          <p:txBody>
            <a:bodyPr wrap="square" rtlCol="0">
              <a:spAutoFit/>
            </a:bodyPr>
            <a:lstStyle/>
            <a:p>
              <a:pPr algn="ctr"/>
              <a:r>
                <a:rPr lang="en-US" sz="1100" dirty="0">
                  <a:latin typeface="Open Sans" panose="020B0606030504020204" pitchFamily="34" charset="0"/>
                  <a:ea typeface="Open Sans" panose="020B0606030504020204" pitchFamily="34" charset="0"/>
                  <a:cs typeface="Open Sans" panose="020B0606030504020204" pitchFamily="34" charset="0"/>
                </a:rPr>
                <a:t>0</a:t>
              </a:r>
            </a:p>
          </p:txBody>
        </p:sp>
        <p:sp>
          <p:nvSpPr>
            <p:cNvPr id="266" name="TextBox 265">
              <a:extLst>
                <a:ext uri="{FF2B5EF4-FFF2-40B4-BE49-F238E27FC236}">
                  <a16:creationId xmlns:a16="http://schemas.microsoft.com/office/drawing/2014/main" id="{A9592E7B-E26C-4303-BA7A-96D788EDE756}"/>
                </a:ext>
              </a:extLst>
            </p:cNvPr>
            <p:cNvSpPr txBox="1"/>
            <p:nvPr/>
          </p:nvSpPr>
          <p:spPr>
            <a:xfrm>
              <a:off x="11411336" y="4517767"/>
              <a:ext cx="583866" cy="261610"/>
            </a:xfrm>
            <a:prstGeom prst="rect">
              <a:avLst/>
            </a:prstGeom>
            <a:noFill/>
          </p:spPr>
          <p:txBody>
            <a:bodyPr wrap="square" rtlCol="0">
              <a:spAutoFit/>
            </a:bodyPr>
            <a:lstStyle/>
            <a:p>
              <a:pPr algn="ctr"/>
              <a:r>
                <a:rPr lang="en-US" sz="1100" dirty="0">
                  <a:latin typeface="Open Sans" panose="020B0606030504020204" pitchFamily="34" charset="0"/>
                  <a:ea typeface="Open Sans" panose="020B0606030504020204" pitchFamily="34" charset="0"/>
                  <a:cs typeface="Open Sans" panose="020B0606030504020204" pitchFamily="34" charset="0"/>
                </a:rPr>
                <a:t>rating</a:t>
              </a:r>
            </a:p>
          </p:txBody>
        </p:sp>
      </p:grpSp>
      <p:grpSp>
        <p:nvGrpSpPr>
          <p:cNvPr id="346" name="Group 345">
            <a:extLst>
              <a:ext uri="{FF2B5EF4-FFF2-40B4-BE49-F238E27FC236}">
                <a16:creationId xmlns:a16="http://schemas.microsoft.com/office/drawing/2014/main" id="{9687C0FD-9C4F-4342-BB56-30F979995523}"/>
              </a:ext>
            </a:extLst>
          </p:cNvPr>
          <p:cNvGrpSpPr/>
          <p:nvPr/>
        </p:nvGrpSpPr>
        <p:grpSpPr>
          <a:xfrm>
            <a:off x="8746130" y="5111175"/>
            <a:ext cx="3196203" cy="1255159"/>
            <a:chOff x="8746130" y="5111175"/>
            <a:chExt cx="3196203" cy="1255159"/>
          </a:xfrm>
        </p:grpSpPr>
        <p:sp>
          <p:nvSpPr>
            <p:cNvPr id="349" name="Flowchart: Process 348">
              <a:extLst>
                <a:ext uri="{FF2B5EF4-FFF2-40B4-BE49-F238E27FC236}">
                  <a16:creationId xmlns:a16="http://schemas.microsoft.com/office/drawing/2014/main" id="{E320FD02-841B-450A-A0AF-99D2D51CDBFD}"/>
                </a:ext>
              </a:extLst>
            </p:cNvPr>
            <p:cNvSpPr/>
            <p:nvPr/>
          </p:nvSpPr>
          <p:spPr>
            <a:xfrm>
              <a:off x="9048134" y="6116486"/>
              <a:ext cx="2894199" cy="249634"/>
            </a:xfrm>
            <a:prstGeom prst="flowChartProcess">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345" name="Flowchart: Process 344">
              <a:extLst>
                <a:ext uri="{FF2B5EF4-FFF2-40B4-BE49-F238E27FC236}">
                  <a16:creationId xmlns:a16="http://schemas.microsoft.com/office/drawing/2014/main" id="{04739721-CF9B-4569-829A-FF89607BF885}"/>
                </a:ext>
              </a:extLst>
            </p:cNvPr>
            <p:cNvSpPr/>
            <p:nvPr/>
          </p:nvSpPr>
          <p:spPr>
            <a:xfrm>
              <a:off x="9048134" y="5866023"/>
              <a:ext cx="2894199" cy="249634"/>
            </a:xfrm>
            <a:prstGeom prst="flowChartProcess">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Open Sans" panose="020B0606030504020204" pitchFamily="34" charset="0"/>
                <a:ea typeface="Open Sans" panose="020B0606030504020204" pitchFamily="34" charset="0"/>
                <a:cs typeface="Open Sans" panose="020B0606030504020204" pitchFamily="34" charset="0"/>
              </a:endParaRPr>
            </a:p>
          </p:txBody>
        </p:sp>
        <p:grpSp>
          <p:nvGrpSpPr>
            <p:cNvPr id="301" name="Group 300">
              <a:extLst>
                <a:ext uri="{FF2B5EF4-FFF2-40B4-BE49-F238E27FC236}">
                  <a16:creationId xmlns:a16="http://schemas.microsoft.com/office/drawing/2014/main" id="{07D65213-57AA-4C34-84FD-B97BEA4D0B7A}"/>
                </a:ext>
              </a:extLst>
            </p:cNvPr>
            <p:cNvGrpSpPr/>
            <p:nvPr/>
          </p:nvGrpSpPr>
          <p:grpSpPr>
            <a:xfrm>
              <a:off x="8746130" y="5111175"/>
              <a:ext cx="3196202" cy="1255159"/>
              <a:chOff x="4228055" y="1682475"/>
              <a:chExt cx="3196202" cy="1255159"/>
            </a:xfrm>
          </p:grpSpPr>
          <p:grpSp>
            <p:nvGrpSpPr>
              <p:cNvPr id="322" name="Group 321">
                <a:extLst>
                  <a:ext uri="{FF2B5EF4-FFF2-40B4-BE49-F238E27FC236}">
                    <a16:creationId xmlns:a16="http://schemas.microsoft.com/office/drawing/2014/main" id="{5290EEC7-3E5D-4159-AF28-6E8664390FE0}"/>
                  </a:ext>
                </a:extLst>
              </p:cNvPr>
              <p:cNvGrpSpPr/>
              <p:nvPr/>
            </p:nvGrpSpPr>
            <p:grpSpPr>
              <a:xfrm>
                <a:off x="4538444" y="1929468"/>
                <a:ext cx="2885813" cy="1008166"/>
                <a:chOff x="4538444" y="1929468"/>
                <a:chExt cx="2885813" cy="1008166"/>
              </a:xfrm>
            </p:grpSpPr>
            <p:sp>
              <p:nvSpPr>
                <p:cNvPr id="332" name="Flowchart: Process 331">
                  <a:extLst>
                    <a:ext uri="{FF2B5EF4-FFF2-40B4-BE49-F238E27FC236}">
                      <a16:creationId xmlns:a16="http://schemas.microsoft.com/office/drawing/2014/main" id="{74BD7782-6A09-48B9-BF26-2CED967B611F}"/>
                    </a:ext>
                  </a:extLst>
                </p:cNvPr>
                <p:cNvSpPr/>
                <p:nvPr/>
              </p:nvSpPr>
              <p:spPr>
                <a:xfrm>
                  <a:off x="4538444" y="1929468"/>
                  <a:ext cx="2885813" cy="1008166"/>
                </a:xfrm>
                <a:prstGeom prst="flowChartProces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Open Sans" panose="020B0606030504020204" pitchFamily="34" charset="0"/>
                    <a:ea typeface="Open Sans" panose="020B0606030504020204" pitchFamily="34" charset="0"/>
                    <a:cs typeface="Open Sans" panose="020B0606030504020204" pitchFamily="34" charset="0"/>
                  </a:endParaRPr>
                </a:p>
              </p:txBody>
            </p:sp>
            <p:cxnSp>
              <p:nvCxnSpPr>
                <p:cNvPr id="333" name="Straight Connector 332">
                  <a:extLst>
                    <a:ext uri="{FF2B5EF4-FFF2-40B4-BE49-F238E27FC236}">
                      <a16:creationId xmlns:a16="http://schemas.microsoft.com/office/drawing/2014/main" id="{CDB8CF7E-3D40-4682-B5E6-FF95433D7E58}"/>
                    </a:ext>
                  </a:extLst>
                </p:cNvPr>
                <p:cNvCxnSpPr>
                  <a:cxnSpLocks/>
                </p:cNvCxnSpPr>
                <p:nvPr/>
              </p:nvCxnSpPr>
              <p:spPr>
                <a:xfrm>
                  <a:off x="4538444" y="2426096"/>
                  <a:ext cx="288581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4" name="Straight Connector 333">
                  <a:extLst>
                    <a:ext uri="{FF2B5EF4-FFF2-40B4-BE49-F238E27FC236}">
                      <a16:creationId xmlns:a16="http://schemas.microsoft.com/office/drawing/2014/main" id="{5140B5CC-22FB-4F71-8622-55B4673A2D2D}"/>
                    </a:ext>
                  </a:extLst>
                </p:cNvPr>
                <p:cNvCxnSpPr>
                  <a:cxnSpLocks/>
                </p:cNvCxnSpPr>
                <p:nvPr/>
              </p:nvCxnSpPr>
              <p:spPr>
                <a:xfrm>
                  <a:off x="4538444" y="2674410"/>
                  <a:ext cx="288581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6" name="Straight Connector 335">
                  <a:extLst>
                    <a:ext uri="{FF2B5EF4-FFF2-40B4-BE49-F238E27FC236}">
                      <a16:creationId xmlns:a16="http://schemas.microsoft.com/office/drawing/2014/main" id="{D6194C33-DE21-4877-BD6A-A01E499EEAA4}"/>
                    </a:ext>
                  </a:extLst>
                </p:cNvPr>
                <p:cNvCxnSpPr>
                  <a:cxnSpLocks/>
                </p:cNvCxnSpPr>
                <p:nvPr/>
              </p:nvCxnSpPr>
              <p:spPr>
                <a:xfrm>
                  <a:off x="4538444" y="2177782"/>
                  <a:ext cx="288581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7" name="Straight Connector 336">
                  <a:extLst>
                    <a:ext uri="{FF2B5EF4-FFF2-40B4-BE49-F238E27FC236}">
                      <a16:creationId xmlns:a16="http://schemas.microsoft.com/office/drawing/2014/main" id="{48801ACA-309F-46F0-938A-8175CF6B2C07}"/>
                    </a:ext>
                  </a:extLst>
                </p:cNvPr>
                <p:cNvCxnSpPr>
                  <a:cxnSpLocks/>
                </p:cNvCxnSpPr>
                <p:nvPr/>
              </p:nvCxnSpPr>
              <p:spPr>
                <a:xfrm>
                  <a:off x="5113929" y="1929468"/>
                  <a:ext cx="0" cy="100816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8" name="Straight Connector 337">
                  <a:extLst>
                    <a:ext uri="{FF2B5EF4-FFF2-40B4-BE49-F238E27FC236}">
                      <a16:creationId xmlns:a16="http://schemas.microsoft.com/office/drawing/2014/main" id="{C2329FBF-032E-4AC3-BC7E-3E8D5290F4C3}"/>
                    </a:ext>
                  </a:extLst>
                </p:cNvPr>
                <p:cNvCxnSpPr>
                  <a:cxnSpLocks/>
                </p:cNvCxnSpPr>
                <p:nvPr/>
              </p:nvCxnSpPr>
              <p:spPr>
                <a:xfrm>
                  <a:off x="5689414" y="1929468"/>
                  <a:ext cx="0" cy="100816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9" name="Straight Connector 338">
                  <a:extLst>
                    <a:ext uri="{FF2B5EF4-FFF2-40B4-BE49-F238E27FC236}">
                      <a16:creationId xmlns:a16="http://schemas.microsoft.com/office/drawing/2014/main" id="{A45726C4-D6EB-46C2-9D18-834709970CC4}"/>
                    </a:ext>
                  </a:extLst>
                </p:cNvPr>
                <p:cNvCxnSpPr>
                  <a:cxnSpLocks/>
                </p:cNvCxnSpPr>
                <p:nvPr/>
              </p:nvCxnSpPr>
              <p:spPr>
                <a:xfrm>
                  <a:off x="6264899" y="1929468"/>
                  <a:ext cx="0" cy="100816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0" name="Straight Connector 339">
                  <a:extLst>
                    <a:ext uri="{FF2B5EF4-FFF2-40B4-BE49-F238E27FC236}">
                      <a16:creationId xmlns:a16="http://schemas.microsoft.com/office/drawing/2014/main" id="{1D315212-874A-4E58-A4D5-AD95E83F6CA1}"/>
                    </a:ext>
                  </a:extLst>
                </p:cNvPr>
                <p:cNvCxnSpPr>
                  <a:cxnSpLocks/>
                </p:cNvCxnSpPr>
                <p:nvPr/>
              </p:nvCxnSpPr>
              <p:spPr>
                <a:xfrm>
                  <a:off x="6840384" y="1929468"/>
                  <a:ext cx="0" cy="100816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23" name="Flowchart: Process 322">
                <a:extLst>
                  <a:ext uri="{FF2B5EF4-FFF2-40B4-BE49-F238E27FC236}">
                    <a16:creationId xmlns:a16="http://schemas.microsoft.com/office/drawing/2014/main" id="{E24CB6BF-AC2A-414E-AD65-238324043F26}"/>
                  </a:ext>
                </a:extLst>
              </p:cNvPr>
              <p:cNvSpPr/>
              <p:nvPr/>
            </p:nvSpPr>
            <p:spPr>
              <a:xfrm>
                <a:off x="4228055" y="1928752"/>
                <a:ext cx="302003" cy="24902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latin typeface="Open Sans" panose="020B0606030504020204" pitchFamily="34" charset="0"/>
                    <a:ea typeface="Open Sans" panose="020B0606030504020204" pitchFamily="34" charset="0"/>
                    <a:cs typeface="Open Sans" panose="020B0606030504020204" pitchFamily="34" charset="0"/>
                  </a:rPr>
                  <a:t>u</a:t>
                </a:r>
                <a:r>
                  <a:rPr lang="en-US" sz="700" b="1" baseline="30000" dirty="0">
                    <a:latin typeface="Open Sans" panose="020B0606030504020204" pitchFamily="34" charset="0"/>
                    <a:ea typeface="Open Sans" panose="020B0606030504020204" pitchFamily="34" charset="0"/>
                    <a:cs typeface="Open Sans" panose="020B0606030504020204" pitchFamily="34" charset="0"/>
                  </a:rPr>
                  <a:t>*</a:t>
                </a:r>
                <a:endParaRPr lang="en-US" sz="1050" b="1" baseline="30000" dirty="0">
                  <a:latin typeface="Open Sans" panose="020B0606030504020204" pitchFamily="34" charset="0"/>
                  <a:ea typeface="Open Sans" panose="020B0606030504020204" pitchFamily="34" charset="0"/>
                  <a:cs typeface="Open Sans" panose="020B0606030504020204" pitchFamily="34" charset="0"/>
                </a:endParaRPr>
              </a:p>
            </p:txBody>
          </p:sp>
          <p:sp>
            <p:nvSpPr>
              <p:cNvPr id="324" name="Flowchart: Process 323">
                <a:extLst>
                  <a:ext uri="{FF2B5EF4-FFF2-40B4-BE49-F238E27FC236}">
                    <a16:creationId xmlns:a16="http://schemas.microsoft.com/office/drawing/2014/main" id="{27BEE13F-F75B-462E-B79C-091B05D7BB10}"/>
                  </a:ext>
                </a:extLst>
              </p:cNvPr>
              <p:cNvSpPr/>
              <p:nvPr/>
            </p:nvSpPr>
            <p:spPr>
              <a:xfrm>
                <a:off x="4228055" y="2177781"/>
                <a:ext cx="302003" cy="24902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latin typeface="Open Sans" panose="020B0606030504020204" pitchFamily="34" charset="0"/>
                    <a:ea typeface="Open Sans" panose="020B0606030504020204" pitchFamily="34" charset="0"/>
                    <a:cs typeface="Open Sans" panose="020B0606030504020204" pitchFamily="34" charset="0"/>
                  </a:rPr>
                  <a:t>u</a:t>
                </a:r>
                <a:r>
                  <a:rPr lang="en-US" sz="900" baseline="-25000" dirty="0">
                    <a:latin typeface="Open Sans" panose="020B0606030504020204" pitchFamily="34" charset="0"/>
                    <a:ea typeface="Open Sans" panose="020B0606030504020204" pitchFamily="34" charset="0"/>
                    <a:cs typeface="Open Sans" panose="020B0606030504020204" pitchFamily="34" charset="0"/>
                  </a:rPr>
                  <a:t>2</a:t>
                </a:r>
              </a:p>
            </p:txBody>
          </p:sp>
          <p:sp>
            <p:nvSpPr>
              <p:cNvPr id="325" name="Flowchart: Process 324">
                <a:extLst>
                  <a:ext uri="{FF2B5EF4-FFF2-40B4-BE49-F238E27FC236}">
                    <a16:creationId xmlns:a16="http://schemas.microsoft.com/office/drawing/2014/main" id="{E97452C2-FB0B-4C2B-9FB3-0F21116DEA89}"/>
                  </a:ext>
                </a:extLst>
              </p:cNvPr>
              <p:cNvSpPr/>
              <p:nvPr/>
            </p:nvSpPr>
            <p:spPr>
              <a:xfrm>
                <a:off x="4228055" y="2428105"/>
                <a:ext cx="302003" cy="24902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latin typeface="Open Sans" panose="020B0606030504020204" pitchFamily="34" charset="0"/>
                    <a:ea typeface="Open Sans" panose="020B0606030504020204" pitchFamily="34" charset="0"/>
                    <a:cs typeface="Open Sans" panose="020B0606030504020204" pitchFamily="34" charset="0"/>
                  </a:rPr>
                  <a:t>u</a:t>
                </a:r>
                <a:r>
                  <a:rPr lang="en-US" sz="900" baseline="-25000" dirty="0">
                    <a:latin typeface="Open Sans" panose="020B0606030504020204" pitchFamily="34" charset="0"/>
                    <a:ea typeface="Open Sans" panose="020B0606030504020204" pitchFamily="34" charset="0"/>
                    <a:cs typeface="Open Sans" panose="020B0606030504020204" pitchFamily="34" charset="0"/>
                  </a:rPr>
                  <a:t>3</a:t>
                </a:r>
              </a:p>
            </p:txBody>
          </p:sp>
          <p:sp>
            <p:nvSpPr>
              <p:cNvPr id="326" name="Flowchart: Process 325">
                <a:extLst>
                  <a:ext uri="{FF2B5EF4-FFF2-40B4-BE49-F238E27FC236}">
                    <a16:creationId xmlns:a16="http://schemas.microsoft.com/office/drawing/2014/main" id="{16DED713-45F7-4966-9C99-31A9CC92252E}"/>
                  </a:ext>
                </a:extLst>
              </p:cNvPr>
              <p:cNvSpPr/>
              <p:nvPr/>
            </p:nvSpPr>
            <p:spPr>
              <a:xfrm>
                <a:off x="4228055" y="2674303"/>
                <a:ext cx="302003" cy="263331"/>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latin typeface="Open Sans" panose="020B0606030504020204" pitchFamily="34" charset="0"/>
                    <a:ea typeface="Open Sans" panose="020B0606030504020204" pitchFamily="34" charset="0"/>
                    <a:cs typeface="Open Sans" panose="020B0606030504020204" pitchFamily="34" charset="0"/>
                  </a:rPr>
                  <a:t>u</a:t>
                </a:r>
                <a:r>
                  <a:rPr lang="en-US" sz="900" baseline="-25000" dirty="0">
                    <a:latin typeface="Open Sans" panose="020B0606030504020204" pitchFamily="34" charset="0"/>
                    <a:ea typeface="Open Sans" panose="020B0606030504020204" pitchFamily="34" charset="0"/>
                    <a:cs typeface="Open Sans" panose="020B0606030504020204" pitchFamily="34" charset="0"/>
                  </a:rPr>
                  <a:t>4</a:t>
                </a:r>
              </a:p>
            </p:txBody>
          </p:sp>
          <p:sp>
            <p:nvSpPr>
              <p:cNvPr id="327" name="Flowchart: Process 326">
                <a:extLst>
                  <a:ext uri="{FF2B5EF4-FFF2-40B4-BE49-F238E27FC236}">
                    <a16:creationId xmlns:a16="http://schemas.microsoft.com/office/drawing/2014/main" id="{CF647540-8EED-4B52-B443-3A11988BD75F}"/>
                  </a:ext>
                </a:extLst>
              </p:cNvPr>
              <p:cNvSpPr/>
              <p:nvPr/>
            </p:nvSpPr>
            <p:spPr>
              <a:xfrm>
                <a:off x="5113927" y="1682475"/>
                <a:ext cx="607365" cy="24902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latin typeface="Open Sans" panose="020B0606030504020204" pitchFamily="34" charset="0"/>
                    <a:ea typeface="Open Sans" panose="020B0606030504020204" pitchFamily="34" charset="0"/>
                    <a:cs typeface="Open Sans" panose="020B0606030504020204" pitchFamily="34" charset="0"/>
                  </a:rPr>
                  <a:t>i</a:t>
                </a:r>
                <a:r>
                  <a:rPr lang="en-US" sz="900" baseline="-25000" dirty="0">
                    <a:latin typeface="Open Sans" panose="020B0606030504020204" pitchFamily="34" charset="0"/>
                    <a:ea typeface="Open Sans" panose="020B0606030504020204" pitchFamily="34" charset="0"/>
                    <a:cs typeface="Open Sans" panose="020B0606030504020204" pitchFamily="34" charset="0"/>
                  </a:rPr>
                  <a:t>2</a:t>
                </a:r>
              </a:p>
            </p:txBody>
          </p:sp>
          <p:sp>
            <p:nvSpPr>
              <p:cNvPr id="328" name="Flowchart: Process 327">
                <a:extLst>
                  <a:ext uri="{FF2B5EF4-FFF2-40B4-BE49-F238E27FC236}">
                    <a16:creationId xmlns:a16="http://schemas.microsoft.com/office/drawing/2014/main" id="{3CC6F801-24D1-41F0-8FD4-27EAD650691A}"/>
                  </a:ext>
                </a:extLst>
              </p:cNvPr>
              <p:cNvSpPr/>
              <p:nvPr/>
            </p:nvSpPr>
            <p:spPr>
              <a:xfrm>
                <a:off x="4559410" y="1682475"/>
                <a:ext cx="549485" cy="24902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latin typeface="Open Sans" panose="020B0606030504020204" pitchFamily="34" charset="0"/>
                    <a:ea typeface="Open Sans" panose="020B0606030504020204" pitchFamily="34" charset="0"/>
                    <a:cs typeface="Open Sans" panose="020B0606030504020204" pitchFamily="34" charset="0"/>
                  </a:rPr>
                  <a:t>i</a:t>
                </a:r>
                <a:r>
                  <a:rPr lang="en-US" sz="900" baseline="-25000" dirty="0">
                    <a:latin typeface="Open Sans" panose="020B0606030504020204" pitchFamily="34" charset="0"/>
                    <a:ea typeface="Open Sans" panose="020B0606030504020204" pitchFamily="34" charset="0"/>
                    <a:cs typeface="Open Sans" panose="020B0606030504020204" pitchFamily="34" charset="0"/>
                  </a:rPr>
                  <a:t>1</a:t>
                </a:r>
              </a:p>
            </p:txBody>
          </p:sp>
          <p:sp>
            <p:nvSpPr>
              <p:cNvPr id="329" name="Flowchart: Process 328">
                <a:extLst>
                  <a:ext uri="{FF2B5EF4-FFF2-40B4-BE49-F238E27FC236}">
                    <a16:creationId xmlns:a16="http://schemas.microsoft.com/office/drawing/2014/main" id="{36C03B5D-6D0A-4B0B-8AB2-D700363EB42D}"/>
                  </a:ext>
                </a:extLst>
              </p:cNvPr>
              <p:cNvSpPr/>
              <p:nvPr/>
            </p:nvSpPr>
            <p:spPr>
              <a:xfrm>
                <a:off x="5689413" y="1682475"/>
                <a:ext cx="575485" cy="24902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latin typeface="Open Sans" panose="020B0606030504020204" pitchFamily="34" charset="0"/>
                    <a:ea typeface="Open Sans" panose="020B0606030504020204" pitchFamily="34" charset="0"/>
                    <a:cs typeface="Open Sans" panose="020B0606030504020204" pitchFamily="34" charset="0"/>
                  </a:rPr>
                  <a:t>i</a:t>
                </a:r>
                <a:r>
                  <a:rPr lang="en-US" sz="900" baseline="-25000" dirty="0">
                    <a:latin typeface="Open Sans" panose="020B0606030504020204" pitchFamily="34" charset="0"/>
                    <a:ea typeface="Open Sans" panose="020B0606030504020204" pitchFamily="34" charset="0"/>
                    <a:cs typeface="Open Sans" panose="020B0606030504020204" pitchFamily="34" charset="0"/>
                  </a:rPr>
                  <a:t>3</a:t>
                </a:r>
              </a:p>
            </p:txBody>
          </p:sp>
          <p:sp>
            <p:nvSpPr>
              <p:cNvPr id="330" name="Flowchart: Process 329">
                <a:extLst>
                  <a:ext uri="{FF2B5EF4-FFF2-40B4-BE49-F238E27FC236}">
                    <a16:creationId xmlns:a16="http://schemas.microsoft.com/office/drawing/2014/main" id="{2F771BBC-2EB8-4F5A-ABEA-5DFABFAFF1B0}"/>
                  </a:ext>
                </a:extLst>
              </p:cNvPr>
              <p:cNvSpPr/>
              <p:nvPr/>
            </p:nvSpPr>
            <p:spPr>
              <a:xfrm>
                <a:off x="6256512" y="1682475"/>
                <a:ext cx="583872" cy="24902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latin typeface="Open Sans" panose="020B0606030504020204" pitchFamily="34" charset="0"/>
                    <a:ea typeface="Open Sans" panose="020B0606030504020204" pitchFamily="34" charset="0"/>
                    <a:cs typeface="Open Sans" panose="020B0606030504020204" pitchFamily="34" charset="0"/>
                  </a:rPr>
                  <a:t>i</a:t>
                </a:r>
                <a:r>
                  <a:rPr lang="en-US" sz="900" baseline="-25000" dirty="0">
                    <a:latin typeface="Open Sans" panose="020B0606030504020204" pitchFamily="34" charset="0"/>
                    <a:ea typeface="Open Sans" panose="020B0606030504020204" pitchFamily="34" charset="0"/>
                    <a:cs typeface="Open Sans" panose="020B0606030504020204" pitchFamily="34" charset="0"/>
                  </a:rPr>
                  <a:t>4</a:t>
                </a:r>
              </a:p>
            </p:txBody>
          </p:sp>
          <p:sp>
            <p:nvSpPr>
              <p:cNvPr id="331" name="Flowchart: Process 330">
                <a:extLst>
                  <a:ext uri="{FF2B5EF4-FFF2-40B4-BE49-F238E27FC236}">
                    <a16:creationId xmlns:a16="http://schemas.microsoft.com/office/drawing/2014/main" id="{0B493256-CA79-4123-8537-BC0BE9BDA8D6}"/>
                  </a:ext>
                </a:extLst>
              </p:cNvPr>
              <p:cNvSpPr/>
              <p:nvPr/>
            </p:nvSpPr>
            <p:spPr>
              <a:xfrm>
                <a:off x="6840385" y="1682475"/>
                <a:ext cx="583872" cy="24902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latin typeface="Open Sans" panose="020B0606030504020204" pitchFamily="34" charset="0"/>
                    <a:ea typeface="Open Sans" panose="020B0606030504020204" pitchFamily="34" charset="0"/>
                    <a:cs typeface="Open Sans" panose="020B0606030504020204" pitchFamily="34" charset="0"/>
                  </a:rPr>
                  <a:t>i</a:t>
                </a:r>
                <a:r>
                  <a:rPr lang="en-US" sz="900" baseline="-25000" dirty="0">
                    <a:latin typeface="Open Sans" panose="020B0606030504020204" pitchFamily="34" charset="0"/>
                    <a:ea typeface="Open Sans" panose="020B0606030504020204" pitchFamily="34" charset="0"/>
                    <a:cs typeface="Open Sans" panose="020B0606030504020204" pitchFamily="34" charset="0"/>
                  </a:rPr>
                  <a:t>5</a:t>
                </a:r>
              </a:p>
            </p:txBody>
          </p:sp>
        </p:grpSp>
      </p:grpSp>
      <p:sp>
        <p:nvSpPr>
          <p:cNvPr id="341" name="Arrow: Right 340">
            <a:extLst>
              <a:ext uri="{FF2B5EF4-FFF2-40B4-BE49-F238E27FC236}">
                <a16:creationId xmlns:a16="http://schemas.microsoft.com/office/drawing/2014/main" id="{C9E78367-DE09-4D62-909B-C4A502A9996F}"/>
              </a:ext>
            </a:extLst>
          </p:cNvPr>
          <p:cNvSpPr/>
          <p:nvPr/>
        </p:nvSpPr>
        <p:spPr>
          <a:xfrm rot="5400000">
            <a:off x="10219717" y="6364400"/>
            <a:ext cx="249028" cy="4441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Open Sans" panose="020B0606030504020204" pitchFamily="34" charset="0"/>
              <a:ea typeface="Open Sans" panose="020B0606030504020204" pitchFamily="34" charset="0"/>
              <a:cs typeface="Open Sans" panose="020B0606030504020204" pitchFamily="34" charset="0"/>
            </a:endParaRPr>
          </a:p>
        </p:txBody>
      </p:sp>
      <p:sp>
        <p:nvSpPr>
          <p:cNvPr id="342" name="Flowchart: Process 341">
            <a:extLst>
              <a:ext uri="{FF2B5EF4-FFF2-40B4-BE49-F238E27FC236}">
                <a16:creationId xmlns:a16="http://schemas.microsoft.com/office/drawing/2014/main" id="{40DC9B0F-1D03-404A-B998-716E3EC74868}"/>
              </a:ext>
            </a:extLst>
          </p:cNvPr>
          <p:cNvSpPr/>
          <p:nvPr/>
        </p:nvSpPr>
        <p:spPr>
          <a:xfrm>
            <a:off x="10829137" y="4731123"/>
            <a:ext cx="1090561" cy="29709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latin typeface="Open Sans" panose="020B0606030504020204" pitchFamily="34" charset="0"/>
                <a:ea typeface="Open Sans" panose="020B0606030504020204" pitchFamily="34" charset="0"/>
                <a:cs typeface="Open Sans" panose="020B0606030504020204" pitchFamily="34" charset="0"/>
              </a:rPr>
              <a:t>CosineSim</a:t>
            </a:r>
            <a:endParaRPr lang="en-US" sz="1000" dirty="0">
              <a:latin typeface="Open Sans" panose="020B0606030504020204" pitchFamily="34" charset="0"/>
              <a:ea typeface="Open Sans" panose="020B0606030504020204" pitchFamily="34" charset="0"/>
              <a:cs typeface="Open Sans" panose="020B0606030504020204" pitchFamily="34" charset="0"/>
            </a:endParaRPr>
          </a:p>
          <a:p>
            <a:pPr algn="ctr"/>
            <a:r>
              <a:rPr lang="en-US" sz="1000" i="1" dirty="0" err="1">
                <a:latin typeface="Open Sans" panose="020B0606030504020204" pitchFamily="34" charset="0"/>
                <a:ea typeface="Open Sans" panose="020B0606030504020204" pitchFamily="34" charset="0"/>
                <a:cs typeface="Open Sans" panose="020B0606030504020204" pitchFamily="34" charset="0"/>
              </a:rPr>
              <a:t>n_users</a:t>
            </a:r>
            <a:r>
              <a:rPr lang="en-US" sz="1000" i="1" dirty="0">
                <a:latin typeface="Open Sans" panose="020B0606030504020204" pitchFamily="34" charset="0"/>
                <a:ea typeface="Open Sans" panose="020B0606030504020204" pitchFamily="34" charset="0"/>
                <a:cs typeface="Open Sans" panose="020B0606030504020204" pitchFamily="34" charset="0"/>
              </a:rPr>
              <a:t> </a:t>
            </a:r>
            <a:r>
              <a:rPr lang="en-US" sz="1000" dirty="0">
                <a:latin typeface="Open Sans" panose="020B0606030504020204" pitchFamily="34" charset="0"/>
                <a:ea typeface="Open Sans" panose="020B0606030504020204" pitchFamily="34" charset="0"/>
                <a:cs typeface="Open Sans" panose="020B0606030504020204" pitchFamily="34" charset="0"/>
              </a:rPr>
              <a:t>= 2</a:t>
            </a:r>
          </a:p>
        </p:txBody>
      </p:sp>
      <p:sp>
        <p:nvSpPr>
          <p:cNvPr id="347" name="TextBox 346">
            <a:extLst>
              <a:ext uri="{FF2B5EF4-FFF2-40B4-BE49-F238E27FC236}">
                <a16:creationId xmlns:a16="http://schemas.microsoft.com/office/drawing/2014/main" id="{D2A2A53A-7843-462C-87F8-EDC13DC8DD8C}"/>
              </a:ext>
            </a:extLst>
          </p:cNvPr>
          <p:cNvSpPr txBox="1"/>
          <p:nvPr/>
        </p:nvSpPr>
        <p:spPr>
          <a:xfrm>
            <a:off x="285225" y="2312413"/>
            <a:ext cx="2789999" cy="369332"/>
          </a:xfrm>
          <a:prstGeom prst="rect">
            <a:avLst/>
          </a:prstGeom>
          <a:noFill/>
        </p:spPr>
        <p:txBody>
          <a:bodyPr wrap="square" rtlCol="0">
            <a:spAutoFit/>
          </a:bodyPr>
          <a:lstStyle/>
          <a:p>
            <a:r>
              <a:rPr lang="en-US" dirty="0"/>
              <a:t>Hyperparameters:  </a:t>
            </a:r>
          </a:p>
        </p:txBody>
      </p:sp>
      <p:sp>
        <p:nvSpPr>
          <p:cNvPr id="352" name="TextBox 351">
            <a:extLst>
              <a:ext uri="{FF2B5EF4-FFF2-40B4-BE49-F238E27FC236}">
                <a16:creationId xmlns:a16="http://schemas.microsoft.com/office/drawing/2014/main" id="{17261978-EAE2-458A-8B24-0C132E09ED6E}"/>
              </a:ext>
            </a:extLst>
          </p:cNvPr>
          <p:cNvSpPr txBox="1"/>
          <p:nvPr/>
        </p:nvSpPr>
        <p:spPr>
          <a:xfrm>
            <a:off x="285225" y="3980732"/>
            <a:ext cx="2789999" cy="369332"/>
          </a:xfrm>
          <a:prstGeom prst="rect">
            <a:avLst/>
          </a:prstGeom>
          <a:noFill/>
        </p:spPr>
        <p:txBody>
          <a:bodyPr wrap="square" rtlCol="0">
            <a:spAutoFit/>
          </a:bodyPr>
          <a:lstStyle/>
          <a:p>
            <a:r>
              <a:rPr lang="en-US" dirty="0"/>
              <a:t>Hyperparameters:  </a:t>
            </a:r>
          </a:p>
        </p:txBody>
      </p:sp>
      <p:sp>
        <p:nvSpPr>
          <p:cNvPr id="353" name="TextBox 352">
            <a:extLst>
              <a:ext uri="{FF2B5EF4-FFF2-40B4-BE49-F238E27FC236}">
                <a16:creationId xmlns:a16="http://schemas.microsoft.com/office/drawing/2014/main" id="{98ECCBB2-F5F3-4748-AE15-509D4718E90B}"/>
              </a:ext>
            </a:extLst>
          </p:cNvPr>
          <p:cNvSpPr txBox="1"/>
          <p:nvPr/>
        </p:nvSpPr>
        <p:spPr>
          <a:xfrm>
            <a:off x="285225" y="5942318"/>
            <a:ext cx="2789999" cy="369332"/>
          </a:xfrm>
          <a:prstGeom prst="rect">
            <a:avLst/>
          </a:prstGeom>
          <a:noFill/>
        </p:spPr>
        <p:txBody>
          <a:bodyPr wrap="square" rtlCol="0">
            <a:spAutoFit/>
          </a:bodyPr>
          <a:lstStyle/>
          <a:p>
            <a:r>
              <a:rPr lang="en-US" dirty="0"/>
              <a:t>Hyperparameters:  </a:t>
            </a:r>
          </a:p>
        </p:txBody>
      </p:sp>
    </p:spTree>
    <p:extLst>
      <p:ext uri="{BB962C8B-B14F-4D97-AF65-F5344CB8AC3E}">
        <p14:creationId xmlns:p14="http://schemas.microsoft.com/office/powerpoint/2010/main" val="16976054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F7BFBDC0-41DE-45AD-8F99-581F5A0938C6}"/>
              </a:ext>
            </a:extLst>
          </p:cNvPr>
          <p:cNvGrpSpPr/>
          <p:nvPr/>
        </p:nvGrpSpPr>
        <p:grpSpPr>
          <a:xfrm>
            <a:off x="5732171" y="1711662"/>
            <a:ext cx="1741799" cy="1455031"/>
            <a:chOff x="5930554" y="2141022"/>
            <a:chExt cx="1741799" cy="1455031"/>
          </a:xfrm>
        </p:grpSpPr>
        <p:pic>
          <p:nvPicPr>
            <p:cNvPr id="32" name="Picture 24" descr="Related image">
              <a:extLst>
                <a:ext uri="{FF2B5EF4-FFF2-40B4-BE49-F238E27FC236}">
                  <a16:creationId xmlns:a16="http://schemas.microsoft.com/office/drawing/2014/main" id="{4171E55D-A373-46CD-84C5-0D3E88F8023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793"/>
            <a:stretch/>
          </p:blipFill>
          <p:spPr bwMode="auto">
            <a:xfrm>
              <a:off x="5930554" y="2141022"/>
              <a:ext cx="1352045" cy="897539"/>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18" descr="Related image">
              <a:extLst>
                <a:ext uri="{FF2B5EF4-FFF2-40B4-BE49-F238E27FC236}">
                  <a16:creationId xmlns:a16="http://schemas.microsoft.com/office/drawing/2014/main" id="{B1E91917-9D23-4E41-801F-E07825B7D3B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46970" y="2570670"/>
              <a:ext cx="1025383" cy="1025383"/>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6" name="Straight Connector 5">
            <a:extLst>
              <a:ext uri="{FF2B5EF4-FFF2-40B4-BE49-F238E27FC236}">
                <a16:creationId xmlns:a16="http://schemas.microsoft.com/office/drawing/2014/main" id="{48E54B49-B33B-41A3-8C4F-05F14BF8D020}"/>
              </a:ext>
            </a:extLst>
          </p:cNvPr>
          <p:cNvCxnSpPr>
            <a:cxnSpLocks/>
          </p:cNvCxnSpPr>
          <p:nvPr/>
        </p:nvCxnSpPr>
        <p:spPr>
          <a:xfrm>
            <a:off x="542110" y="3877136"/>
            <a:ext cx="0" cy="752361"/>
          </a:xfrm>
          <a:prstGeom prst="line">
            <a:avLst/>
          </a:prstGeom>
          <a:ln w="28575">
            <a:solidFill>
              <a:schemeClr val="accent6">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20E9F80F-E2D4-4189-9216-42B6D308F000}"/>
              </a:ext>
            </a:extLst>
          </p:cNvPr>
          <p:cNvCxnSpPr>
            <a:cxnSpLocks/>
          </p:cNvCxnSpPr>
          <p:nvPr/>
        </p:nvCxnSpPr>
        <p:spPr>
          <a:xfrm>
            <a:off x="1256145" y="3121194"/>
            <a:ext cx="0" cy="752361"/>
          </a:xfrm>
          <a:prstGeom prst="line">
            <a:avLst/>
          </a:prstGeom>
          <a:ln w="28575">
            <a:solidFill>
              <a:schemeClr val="accent6">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8A7D27D1-C9CB-495C-B8E2-634125ADD8FA}"/>
              </a:ext>
            </a:extLst>
          </p:cNvPr>
          <p:cNvCxnSpPr>
            <a:cxnSpLocks/>
          </p:cNvCxnSpPr>
          <p:nvPr/>
        </p:nvCxnSpPr>
        <p:spPr>
          <a:xfrm>
            <a:off x="5808753" y="3121194"/>
            <a:ext cx="0" cy="752361"/>
          </a:xfrm>
          <a:prstGeom prst="line">
            <a:avLst/>
          </a:prstGeom>
          <a:ln w="28575">
            <a:solidFill>
              <a:schemeClr val="accent6">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4CA433BB-CD60-4134-B613-8E38423045DA}"/>
              </a:ext>
            </a:extLst>
          </p:cNvPr>
          <p:cNvSpPr/>
          <p:nvPr/>
        </p:nvSpPr>
        <p:spPr>
          <a:xfrm>
            <a:off x="175735" y="4153658"/>
            <a:ext cx="732750" cy="711200"/>
          </a:xfrm>
          <a:prstGeom prst="ellipse">
            <a:avLst/>
          </a:prstGeom>
          <a:solidFill>
            <a:schemeClr val="bg1"/>
          </a:solidFill>
          <a:ln w="28575">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Calibri" panose="020F0502020204030204" pitchFamily="34" charset="0"/>
                <a:cs typeface="Calibri" panose="020F0502020204030204" pitchFamily="34" charset="0"/>
              </a:rPr>
              <a:t>May</a:t>
            </a:r>
          </a:p>
          <a:p>
            <a:pPr algn="ctr"/>
            <a:r>
              <a:rPr lang="en-US" sz="1200" b="1" dirty="0">
                <a:solidFill>
                  <a:schemeClr val="tx1"/>
                </a:solidFill>
                <a:latin typeface="Calibri" panose="020F0502020204030204" pitchFamily="34" charset="0"/>
                <a:cs typeface="Calibri" panose="020F0502020204030204" pitchFamily="34" charset="0"/>
              </a:rPr>
              <a:t>2016</a:t>
            </a:r>
          </a:p>
        </p:txBody>
      </p:sp>
      <p:sp>
        <p:nvSpPr>
          <p:cNvPr id="10" name="Oval 9">
            <a:extLst>
              <a:ext uri="{FF2B5EF4-FFF2-40B4-BE49-F238E27FC236}">
                <a16:creationId xmlns:a16="http://schemas.microsoft.com/office/drawing/2014/main" id="{F3198E93-42CF-48C9-9528-89555972DAD4}"/>
              </a:ext>
            </a:extLst>
          </p:cNvPr>
          <p:cNvSpPr/>
          <p:nvPr/>
        </p:nvSpPr>
        <p:spPr>
          <a:xfrm>
            <a:off x="907723" y="2903566"/>
            <a:ext cx="711200" cy="711200"/>
          </a:xfrm>
          <a:prstGeom prst="ellipse">
            <a:avLst/>
          </a:prstGeom>
          <a:solidFill>
            <a:schemeClr val="bg1"/>
          </a:solidFill>
          <a:ln w="28575">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Calibri" panose="020F0502020204030204" pitchFamily="34" charset="0"/>
                <a:cs typeface="Calibri" panose="020F0502020204030204" pitchFamily="34" charset="0"/>
              </a:rPr>
              <a:t>July 2016</a:t>
            </a:r>
          </a:p>
        </p:txBody>
      </p:sp>
      <p:sp>
        <p:nvSpPr>
          <p:cNvPr id="11" name="Oval 10">
            <a:extLst>
              <a:ext uri="{FF2B5EF4-FFF2-40B4-BE49-F238E27FC236}">
                <a16:creationId xmlns:a16="http://schemas.microsoft.com/office/drawing/2014/main" id="{74A7C6DF-5767-4854-B907-314D2FB73547}"/>
              </a:ext>
            </a:extLst>
          </p:cNvPr>
          <p:cNvSpPr/>
          <p:nvPr/>
        </p:nvSpPr>
        <p:spPr>
          <a:xfrm>
            <a:off x="5460331" y="2662933"/>
            <a:ext cx="711200" cy="711200"/>
          </a:xfrm>
          <a:prstGeom prst="ellipse">
            <a:avLst/>
          </a:prstGeom>
          <a:solidFill>
            <a:schemeClr val="bg1"/>
          </a:solidFill>
          <a:ln w="28575">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Calibri" panose="020F0502020204030204" pitchFamily="34" charset="0"/>
                <a:cs typeface="Calibri" panose="020F0502020204030204" pitchFamily="34" charset="0"/>
              </a:rPr>
              <a:t>Aug. 2018</a:t>
            </a:r>
          </a:p>
        </p:txBody>
      </p:sp>
      <p:cxnSp>
        <p:nvCxnSpPr>
          <p:cNvPr id="12" name="Straight Connector 11">
            <a:extLst>
              <a:ext uri="{FF2B5EF4-FFF2-40B4-BE49-F238E27FC236}">
                <a16:creationId xmlns:a16="http://schemas.microsoft.com/office/drawing/2014/main" id="{D4F1C66B-7F66-4365-BC9C-B3711C1FD31E}"/>
              </a:ext>
            </a:extLst>
          </p:cNvPr>
          <p:cNvCxnSpPr>
            <a:cxnSpLocks/>
          </p:cNvCxnSpPr>
          <p:nvPr/>
        </p:nvCxnSpPr>
        <p:spPr>
          <a:xfrm>
            <a:off x="-9426" y="3871955"/>
            <a:ext cx="12192000" cy="0"/>
          </a:xfrm>
          <a:prstGeom prst="line">
            <a:avLst/>
          </a:prstGeom>
          <a:ln w="28575">
            <a:solidFill>
              <a:schemeClr val="accent6">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843613D2-DD5D-4FA5-BDEB-60253777A024}"/>
              </a:ext>
            </a:extLst>
          </p:cNvPr>
          <p:cNvSpPr/>
          <p:nvPr/>
        </p:nvSpPr>
        <p:spPr>
          <a:xfrm>
            <a:off x="481189" y="3814425"/>
            <a:ext cx="121843" cy="118260"/>
          </a:xfrm>
          <a:prstGeom prst="ellipse">
            <a:avLst/>
          </a:prstGeom>
          <a:solidFill>
            <a:schemeClr val="bg1"/>
          </a:solidFill>
          <a:ln w="28575">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79D91988-2E47-4DF8-97CB-6DEF401FFE70}"/>
              </a:ext>
            </a:extLst>
          </p:cNvPr>
          <p:cNvSpPr/>
          <p:nvPr/>
        </p:nvSpPr>
        <p:spPr>
          <a:xfrm>
            <a:off x="1200355" y="3814425"/>
            <a:ext cx="118260" cy="118260"/>
          </a:xfrm>
          <a:prstGeom prst="ellipse">
            <a:avLst/>
          </a:prstGeom>
          <a:solidFill>
            <a:schemeClr val="bg1"/>
          </a:solidFill>
          <a:ln w="28575">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6862E6DF-20D6-4E80-B59B-F2C417D135C6}"/>
              </a:ext>
            </a:extLst>
          </p:cNvPr>
          <p:cNvSpPr/>
          <p:nvPr/>
        </p:nvSpPr>
        <p:spPr>
          <a:xfrm>
            <a:off x="5743399" y="3814425"/>
            <a:ext cx="118260" cy="118260"/>
          </a:xfrm>
          <a:prstGeom prst="ellipse">
            <a:avLst/>
          </a:prstGeom>
          <a:solidFill>
            <a:schemeClr val="bg1"/>
          </a:solidFill>
          <a:ln w="28575">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AA3FC7DE-C7B7-4B81-8B06-DA511D5FB1DB}"/>
              </a:ext>
            </a:extLst>
          </p:cNvPr>
          <p:cNvSpPr/>
          <p:nvPr/>
        </p:nvSpPr>
        <p:spPr>
          <a:xfrm>
            <a:off x="907723" y="4265422"/>
            <a:ext cx="2436775" cy="1085169"/>
          </a:xfrm>
          <a:prstGeom prst="rect">
            <a:avLst/>
          </a:prstGeom>
        </p:spPr>
        <p:txBody>
          <a:bodyPr wrap="square" anchor="ctr">
            <a:spAutoFit/>
          </a:bodyPr>
          <a:lstStyle/>
          <a:p>
            <a:pPr>
              <a:lnSpc>
                <a:spcPct val="85000"/>
              </a:lnSpc>
              <a:spcBef>
                <a:spcPts val="400"/>
              </a:spcBef>
            </a:pPr>
            <a:r>
              <a:rPr lang="en-US" sz="1600" dirty="0">
                <a:latin typeface="Calibri" panose="020F0502020204030204" pitchFamily="34" charset="0"/>
                <a:cs typeface="Calibri" panose="020F0502020204030204" pitchFamily="34" charset="0"/>
              </a:rPr>
              <a:t>Graduated from </a:t>
            </a:r>
          </a:p>
          <a:p>
            <a:pPr>
              <a:lnSpc>
                <a:spcPct val="85000"/>
              </a:lnSpc>
              <a:spcBef>
                <a:spcPts val="400"/>
              </a:spcBef>
            </a:pPr>
            <a:r>
              <a:rPr lang="en-US" sz="1600" b="1" dirty="0">
                <a:latin typeface="Calibri" panose="020F0502020204030204" pitchFamily="34" charset="0"/>
                <a:cs typeface="Calibri" panose="020F0502020204030204" pitchFamily="34" charset="0"/>
              </a:rPr>
              <a:t>University of Delaware </a:t>
            </a:r>
          </a:p>
          <a:p>
            <a:pPr>
              <a:lnSpc>
                <a:spcPct val="85000"/>
              </a:lnSpc>
              <a:spcBef>
                <a:spcPts val="400"/>
              </a:spcBef>
            </a:pPr>
            <a:r>
              <a:rPr lang="en-US" sz="1600" dirty="0">
                <a:latin typeface="Calibri" panose="020F0502020204030204" pitchFamily="34" charset="0"/>
                <a:cs typeface="Calibri" panose="020F0502020204030204" pitchFamily="34" charset="0"/>
              </a:rPr>
              <a:t>Major: </a:t>
            </a:r>
            <a:r>
              <a:rPr lang="en-US" sz="1600" dirty="0" err="1">
                <a:latin typeface="Calibri" panose="020F0502020204030204" pitchFamily="34" charset="0"/>
                <a:cs typeface="Calibri" panose="020F0502020204030204" pitchFamily="34" charset="0"/>
              </a:rPr>
              <a:t>ChemE</a:t>
            </a:r>
            <a:endParaRPr lang="en-US" sz="1600" dirty="0">
              <a:latin typeface="Calibri" panose="020F0502020204030204" pitchFamily="34" charset="0"/>
              <a:cs typeface="Calibri" panose="020F0502020204030204" pitchFamily="34" charset="0"/>
            </a:endParaRPr>
          </a:p>
          <a:p>
            <a:pPr>
              <a:lnSpc>
                <a:spcPct val="85000"/>
              </a:lnSpc>
              <a:spcBef>
                <a:spcPts val="400"/>
              </a:spcBef>
            </a:pPr>
            <a:r>
              <a:rPr lang="en-US" sz="1600" dirty="0">
                <a:latin typeface="Calibri" panose="020F0502020204030204" pitchFamily="34" charset="0"/>
                <a:cs typeface="Calibri" panose="020F0502020204030204" pitchFamily="34" charset="0"/>
              </a:rPr>
              <a:t>Min: </a:t>
            </a:r>
            <a:r>
              <a:rPr lang="en-US" sz="1600" dirty="0" err="1">
                <a:latin typeface="Calibri" panose="020F0502020204030204" pitchFamily="34" charset="0"/>
                <a:cs typeface="Calibri" panose="020F0502020204030204" pitchFamily="34" charset="0"/>
              </a:rPr>
              <a:t>BioChemE</a:t>
            </a:r>
            <a:endParaRPr lang="en-US" sz="1600" dirty="0">
              <a:latin typeface="Calibri" panose="020F0502020204030204" pitchFamily="34" charset="0"/>
              <a:cs typeface="Calibri" panose="020F0502020204030204" pitchFamily="34" charset="0"/>
            </a:endParaRPr>
          </a:p>
        </p:txBody>
      </p:sp>
      <p:cxnSp>
        <p:nvCxnSpPr>
          <p:cNvPr id="24" name="Straight Connector 23">
            <a:extLst>
              <a:ext uri="{FF2B5EF4-FFF2-40B4-BE49-F238E27FC236}">
                <a16:creationId xmlns:a16="http://schemas.microsoft.com/office/drawing/2014/main" id="{23C1DF6D-16F9-4871-B88F-D407F8C6FF5F}"/>
              </a:ext>
            </a:extLst>
          </p:cNvPr>
          <p:cNvCxnSpPr>
            <a:cxnSpLocks/>
          </p:cNvCxnSpPr>
          <p:nvPr/>
        </p:nvCxnSpPr>
        <p:spPr>
          <a:xfrm>
            <a:off x="3754618" y="3877136"/>
            <a:ext cx="0" cy="752361"/>
          </a:xfrm>
          <a:prstGeom prst="line">
            <a:avLst/>
          </a:prstGeom>
          <a:ln w="28575">
            <a:solidFill>
              <a:schemeClr val="accent6">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25" name="Oval 24">
            <a:extLst>
              <a:ext uri="{FF2B5EF4-FFF2-40B4-BE49-F238E27FC236}">
                <a16:creationId xmlns:a16="http://schemas.microsoft.com/office/drawing/2014/main" id="{D859ACEA-4786-48D6-B6A8-5945E611BA1D}"/>
              </a:ext>
            </a:extLst>
          </p:cNvPr>
          <p:cNvSpPr/>
          <p:nvPr/>
        </p:nvSpPr>
        <p:spPr>
          <a:xfrm>
            <a:off x="3388243" y="4153658"/>
            <a:ext cx="732750" cy="711200"/>
          </a:xfrm>
          <a:prstGeom prst="ellipse">
            <a:avLst/>
          </a:prstGeom>
          <a:solidFill>
            <a:schemeClr val="bg1"/>
          </a:solidFill>
          <a:ln w="28575">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Calibri" panose="020F0502020204030204" pitchFamily="34" charset="0"/>
                <a:cs typeface="Calibri" panose="020F0502020204030204" pitchFamily="34" charset="0"/>
              </a:rPr>
              <a:t>Jan. 2018</a:t>
            </a:r>
          </a:p>
        </p:txBody>
      </p:sp>
      <p:sp>
        <p:nvSpPr>
          <p:cNvPr id="26" name="Oval 25">
            <a:extLst>
              <a:ext uri="{FF2B5EF4-FFF2-40B4-BE49-F238E27FC236}">
                <a16:creationId xmlns:a16="http://schemas.microsoft.com/office/drawing/2014/main" id="{8182E2CA-0068-49DF-909F-4C634192935A}"/>
              </a:ext>
            </a:extLst>
          </p:cNvPr>
          <p:cNvSpPr/>
          <p:nvPr/>
        </p:nvSpPr>
        <p:spPr>
          <a:xfrm>
            <a:off x="3693697" y="3814425"/>
            <a:ext cx="121843" cy="118260"/>
          </a:xfrm>
          <a:prstGeom prst="ellipse">
            <a:avLst/>
          </a:prstGeom>
          <a:solidFill>
            <a:schemeClr val="bg1"/>
          </a:solidFill>
          <a:ln w="28575">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 Placeholder 2">
            <a:extLst>
              <a:ext uri="{FF2B5EF4-FFF2-40B4-BE49-F238E27FC236}">
                <a16:creationId xmlns:a16="http://schemas.microsoft.com/office/drawing/2014/main" id="{8863580F-7536-4593-ACFE-6AAE0E8D9C9C}"/>
              </a:ext>
            </a:extLst>
          </p:cNvPr>
          <p:cNvSpPr txBox="1">
            <a:spLocks/>
          </p:cNvSpPr>
          <p:nvPr/>
        </p:nvSpPr>
        <p:spPr>
          <a:xfrm>
            <a:off x="4155434" y="4148423"/>
            <a:ext cx="1368053" cy="803241"/>
          </a:xfrm>
          <a:prstGeom prst="rect">
            <a:avLst/>
          </a:prstGeom>
        </p:spPr>
        <p:txBody>
          <a:bodyPr vert="horz" lIns="0" tIns="0" rIns="0" bIns="0" rtlCol="0" anchor="ctr">
            <a:noAutofit/>
          </a:bodyPr>
          <a:lstStyle>
            <a:lvl1pPr marL="0" indent="0" algn="l" defTabSz="914400" rtl="0" eaLnBrk="1" latinLnBrk="0" hangingPunct="1">
              <a:lnSpc>
                <a:spcPct val="100000"/>
              </a:lnSpc>
              <a:spcBef>
                <a:spcPts val="1000"/>
              </a:spcBef>
              <a:buClr>
                <a:schemeClr val="accent5"/>
              </a:buClr>
              <a:buSzPct val="75000"/>
              <a:buFont typeface="Arial" panose="020B0604020202020204" pitchFamily="34" charset="0"/>
              <a:buNone/>
              <a:defRPr sz="1600" kern="1200" spc="-30">
                <a:solidFill>
                  <a:schemeClr val="tx2"/>
                </a:solidFill>
                <a:latin typeface="Open Sans" charset="0"/>
                <a:ea typeface="Open Sans" charset="0"/>
                <a:cs typeface="Open Sans" charset="0"/>
              </a:defRPr>
            </a:lvl1pPr>
            <a:lvl2pPr marL="457200" indent="0" algn="l" defTabSz="914400" rtl="0" eaLnBrk="1" latinLnBrk="0" hangingPunct="1">
              <a:lnSpc>
                <a:spcPct val="100000"/>
              </a:lnSpc>
              <a:spcBef>
                <a:spcPts val="500"/>
              </a:spcBef>
              <a:buClr>
                <a:schemeClr val="accent5"/>
              </a:buClr>
              <a:buSzPct val="75000"/>
              <a:buFont typeface="Arial" panose="020B0604020202020204" pitchFamily="34" charset="0"/>
              <a:buNone/>
              <a:defRPr sz="1800" kern="1200" spc="-30">
                <a:solidFill>
                  <a:schemeClr val="tx1"/>
                </a:solidFill>
                <a:latin typeface="Open Sans" charset="0"/>
                <a:ea typeface="Open Sans" charset="0"/>
                <a:cs typeface="Open Sans" charset="0"/>
              </a:defRPr>
            </a:lvl2pPr>
            <a:lvl3pPr marL="914400" indent="0" algn="l" defTabSz="914400" rtl="0" eaLnBrk="1" latinLnBrk="0" hangingPunct="1">
              <a:lnSpc>
                <a:spcPct val="100000"/>
              </a:lnSpc>
              <a:spcBef>
                <a:spcPts val="500"/>
              </a:spcBef>
              <a:buClr>
                <a:schemeClr val="accent5"/>
              </a:buClr>
              <a:buSzPct val="75000"/>
              <a:buFont typeface="Arial" panose="020B0604020202020204" pitchFamily="34" charset="0"/>
              <a:buNone/>
              <a:defRPr sz="1600" kern="1200" spc="-30">
                <a:solidFill>
                  <a:schemeClr val="tx1"/>
                </a:solidFill>
                <a:latin typeface="Open Sans" charset="0"/>
                <a:ea typeface="Open Sans" charset="0"/>
                <a:cs typeface="Open Sans" charset="0"/>
              </a:defRPr>
            </a:lvl3pPr>
            <a:lvl4pPr marL="1371600" indent="0" algn="l" defTabSz="914400" rtl="0" eaLnBrk="1" latinLnBrk="0" hangingPunct="1">
              <a:lnSpc>
                <a:spcPct val="100000"/>
              </a:lnSpc>
              <a:spcBef>
                <a:spcPts val="500"/>
              </a:spcBef>
              <a:buClr>
                <a:schemeClr val="accent5"/>
              </a:buClr>
              <a:buSzPct val="75000"/>
              <a:buFont typeface="Arial" panose="020B0604020202020204" pitchFamily="34" charset="0"/>
              <a:buNone/>
              <a:defRPr sz="1400" kern="1200" spc="-30">
                <a:solidFill>
                  <a:schemeClr val="tx1"/>
                </a:solidFill>
                <a:latin typeface="Open Sans" charset="0"/>
                <a:ea typeface="Open Sans" charset="0"/>
                <a:cs typeface="Open Sans" charset="0"/>
              </a:defRPr>
            </a:lvl4pPr>
            <a:lvl5pPr marL="1828800" indent="0" algn="l" defTabSz="914400" rtl="0" eaLnBrk="1" latinLnBrk="0" hangingPunct="1">
              <a:lnSpc>
                <a:spcPct val="100000"/>
              </a:lnSpc>
              <a:spcBef>
                <a:spcPts val="500"/>
              </a:spcBef>
              <a:buClr>
                <a:schemeClr val="accent5"/>
              </a:buClr>
              <a:buSzPct val="75000"/>
              <a:buFont typeface="Arial" panose="020B0604020202020204" pitchFamily="34" charset="0"/>
              <a:buNone/>
              <a:defRPr sz="1400" kern="1200" spc="-30">
                <a:solidFill>
                  <a:schemeClr val="tx1"/>
                </a:solidFill>
                <a:latin typeface="Open Sans" charset="0"/>
                <a:ea typeface="Open Sans" charset="0"/>
                <a:cs typeface="Open Sans"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85000"/>
              </a:lnSpc>
              <a:spcBef>
                <a:spcPts val="400"/>
              </a:spcBef>
            </a:pPr>
            <a:r>
              <a:rPr lang="en-US" dirty="0">
                <a:latin typeface="Calibri" panose="020F0502020204030204" pitchFamily="34" charset="0"/>
                <a:cs typeface="Calibri" panose="020F0502020204030204" pitchFamily="34" charset="0"/>
              </a:rPr>
              <a:t>Started to learn how to code using </a:t>
            </a:r>
            <a:r>
              <a:rPr lang="en-US" dirty="0" err="1">
                <a:latin typeface="Calibri" panose="020F0502020204030204" pitchFamily="34" charset="0"/>
                <a:cs typeface="Calibri" panose="020F0502020204030204" pitchFamily="34" charset="0"/>
              </a:rPr>
              <a:t>DataCamp</a:t>
            </a:r>
            <a:endParaRPr lang="en-US" dirty="0">
              <a:latin typeface="Calibri" panose="020F0502020204030204" pitchFamily="34" charset="0"/>
              <a:cs typeface="Calibri" panose="020F0502020204030204" pitchFamily="34" charset="0"/>
            </a:endParaRPr>
          </a:p>
        </p:txBody>
      </p:sp>
      <p:sp>
        <p:nvSpPr>
          <p:cNvPr id="28" name="Text Placeholder 2">
            <a:extLst>
              <a:ext uri="{FF2B5EF4-FFF2-40B4-BE49-F238E27FC236}">
                <a16:creationId xmlns:a16="http://schemas.microsoft.com/office/drawing/2014/main" id="{5925871E-0843-4FD0-9A3E-573C253BF343}"/>
              </a:ext>
            </a:extLst>
          </p:cNvPr>
          <p:cNvSpPr txBox="1">
            <a:spLocks/>
          </p:cNvSpPr>
          <p:nvPr/>
        </p:nvSpPr>
        <p:spPr>
          <a:xfrm>
            <a:off x="6199812" y="2955877"/>
            <a:ext cx="1033894" cy="746620"/>
          </a:xfrm>
          <a:prstGeom prst="rect">
            <a:avLst/>
          </a:prstGeom>
        </p:spPr>
        <p:txBody>
          <a:bodyPr vert="horz" lIns="0" tIns="0" rIns="0" bIns="0" rtlCol="0" anchor="ctr">
            <a:noAutofit/>
          </a:bodyPr>
          <a:lstStyle>
            <a:lvl1pPr marL="0" indent="0" algn="l" defTabSz="914400" rtl="0" eaLnBrk="1" latinLnBrk="0" hangingPunct="1">
              <a:lnSpc>
                <a:spcPct val="100000"/>
              </a:lnSpc>
              <a:spcBef>
                <a:spcPts val="1000"/>
              </a:spcBef>
              <a:buClr>
                <a:schemeClr val="accent5"/>
              </a:buClr>
              <a:buSzPct val="75000"/>
              <a:buFont typeface="Arial" panose="020B0604020202020204" pitchFamily="34" charset="0"/>
              <a:buNone/>
              <a:defRPr sz="1600" kern="1200" spc="-30">
                <a:solidFill>
                  <a:schemeClr val="tx2"/>
                </a:solidFill>
                <a:latin typeface="Open Sans" charset="0"/>
                <a:ea typeface="Open Sans" charset="0"/>
                <a:cs typeface="Open Sans" charset="0"/>
              </a:defRPr>
            </a:lvl1pPr>
            <a:lvl2pPr marL="457200" indent="0" algn="l" defTabSz="914400" rtl="0" eaLnBrk="1" latinLnBrk="0" hangingPunct="1">
              <a:lnSpc>
                <a:spcPct val="100000"/>
              </a:lnSpc>
              <a:spcBef>
                <a:spcPts val="500"/>
              </a:spcBef>
              <a:buClr>
                <a:schemeClr val="accent5"/>
              </a:buClr>
              <a:buSzPct val="75000"/>
              <a:buFont typeface="Arial" panose="020B0604020202020204" pitchFamily="34" charset="0"/>
              <a:buNone/>
              <a:defRPr sz="1800" kern="1200" spc="-30">
                <a:solidFill>
                  <a:schemeClr val="tx1"/>
                </a:solidFill>
                <a:latin typeface="Open Sans" charset="0"/>
                <a:ea typeface="Open Sans" charset="0"/>
                <a:cs typeface="Open Sans" charset="0"/>
              </a:defRPr>
            </a:lvl2pPr>
            <a:lvl3pPr marL="914400" indent="0" algn="l" defTabSz="914400" rtl="0" eaLnBrk="1" latinLnBrk="0" hangingPunct="1">
              <a:lnSpc>
                <a:spcPct val="100000"/>
              </a:lnSpc>
              <a:spcBef>
                <a:spcPts val="500"/>
              </a:spcBef>
              <a:buClr>
                <a:schemeClr val="accent5"/>
              </a:buClr>
              <a:buSzPct val="75000"/>
              <a:buFont typeface="Arial" panose="020B0604020202020204" pitchFamily="34" charset="0"/>
              <a:buNone/>
              <a:defRPr sz="1600" kern="1200" spc="-30">
                <a:solidFill>
                  <a:schemeClr val="tx1"/>
                </a:solidFill>
                <a:latin typeface="Open Sans" charset="0"/>
                <a:ea typeface="Open Sans" charset="0"/>
                <a:cs typeface="Open Sans" charset="0"/>
              </a:defRPr>
            </a:lvl3pPr>
            <a:lvl4pPr marL="1371600" indent="0" algn="l" defTabSz="914400" rtl="0" eaLnBrk="1" latinLnBrk="0" hangingPunct="1">
              <a:lnSpc>
                <a:spcPct val="100000"/>
              </a:lnSpc>
              <a:spcBef>
                <a:spcPts val="500"/>
              </a:spcBef>
              <a:buClr>
                <a:schemeClr val="accent5"/>
              </a:buClr>
              <a:buSzPct val="75000"/>
              <a:buFont typeface="Arial" panose="020B0604020202020204" pitchFamily="34" charset="0"/>
              <a:buNone/>
              <a:defRPr sz="1400" kern="1200" spc="-30">
                <a:solidFill>
                  <a:schemeClr val="tx1"/>
                </a:solidFill>
                <a:latin typeface="Open Sans" charset="0"/>
                <a:ea typeface="Open Sans" charset="0"/>
                <a:cs typeface="Open Sans" charset="0"/>
              </a:defRPr>
            </a:lvl4pPr>
            <a:lvl5pPr marL="1828800" indent="0" algn="l" defTabSz="914400" rtl="0" eaLnBrk="1" latinLnBrk="0" hangingPunct="1">
              <a:lnSpc>
                <a:spcPct val="100000"/>
              </a:lnSpc>
              <a:spcBef>
                <a:spcPts val="500"/>
              </a:spcBef>
              <a:buClr>
                <a:schemeClr val="accent5"/>
              </a:buClr>
              <a:buSzPct val="75000"/>
              <a:buFont typeface="Arial" panose="020B0604020202020204" pitchFamily="34" charset="0"/>
              <a:buNone/>
              <a:defRPr sz="1400" kern="1200" spc="-30">
                <a:solidFill>
                  <a:schemeClr val="tx1"/>
                </a:solidFill>
                <a:latin typeface="Open Sans" charset="0"/>
                <a:ea typeface="Open Sans" charset="0"/>
                <a:cs typeface="Open Sans"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85000"/>
              </a:lnSpc>
              <a:spcBef>
                <a:spcPts val="400"/>
              </a:spcBef>
            </a:pPr>
            <a:r>
              <a:rPr lang="en-US" dirty="0">
                <a:latin typeface="Calibri" panose="020F0502020204030204" pitchFamily="34" charset="0"/>
                <a:cs typeface="Calibri" panose="020F0502020204030204" pitchFamily="34" charset="0"/>
              </a:rPr>
              <a:t>Joined an analytics team at CBP</a:t>
            </a:r>
          </a:p>
        </p:txBody>
      </p:sp>
      <p:pic>
        <p:nvPicPr>
          <p:cNvPr id="29" name="Picture 2" descr="Image result for datacamp logo">
            <a:extLst>
              <a:ext uri="{FF2B5EF4-FFF2-40B4-BE49-F238E27FC236}">
                <a16:creationId xmlns:a16="http://schemas.microsoft.com/office/drawing/2014/main" id="{AFCDBBD6-C609-43D0-8681-655530EF394D}"/>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b="43840"/>
          <a:stretch/>
        </p:blipFill>
        <p:spPr bwMode="auto">
          <a:xfrm>
            <a:off x="3988337" y="4886439"/>
            <a:ext cx="1805238" cy="586607"/>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6" descr="Image result for university of delaware logo">
            <a:extLst>
              <a:ext uri="{FF2B5EF4-FFF2-40B4-BE49-F238E27FC236}">
                <a16:creationId xmlns:a16="http://schemas.microsoft.com/office/drawing/2014/main" id="{05804652-4251-402D-A9B6-7B4460AA4016}"/>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385873" y="5416769"/>
            <a:ext cx="846974" cy="914961"/>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10" descr="Image result for deloitte consulting logo">
            <a:extLst>
              <a:ext uri="{FF2B5EF4-FFF2-40B4-BE49-F238E27FC236}">
                <a16:creationId xmlns:a16="http://schemas.microsoft.com/office/drawing/2014/main" id="{3F395F10-CE44-4BF6-80CB-C5D1DC279911}"/>
              </a:ext>
            </a:extLst>
          </p:cNvPr>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11144" t="32577" r="9131" b="29086"/>
          <a:stretch/>
        </p:blipFill>
        <p:spPr bwMode="auto">
          <a:xfrm>
            <a:off x="1706976" y="3078333"/>
            <a:ext cx="1967937" cy="384681"/>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26" descr="Image result for georgia tech logo">
            <a:extLst>
              <a:ext uri="{FF2B5EF4-FFF2-40B4-BE49-F238E27FC236}">
                <a16:creationId xmlns:a16="http://schemas.microsoft.com/office/drawing/2014/main" id="{81C4E81E-C726-4FD0-A361-BE95689F8848}"/>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t="9980" b="4740"/>
          <a:stretch/>
        </p:blipFill>
        <p:spPr bwMode="auto">
          <a:xfrm>
            <a:off x="9987329" y="2150693"/>
            <a:ext cx="1147431" cy="978538"/>
          </a:xfrm>
          <a:prstGeom prst="rect">
            <a:avLst/>
          </a:prstGeom>
          <a:noFill/>
          <a:extLst>
            <a:ext uri="{909E8E84-426E-40DD-AFC4-6F175D3DCCD1}">
              <a14:hiddenFill xmlns:a14="http://schemas.microsoft.com/office/drawing/2010/main">
                <a:solidFill>
                  <a:srgbClr val="FFFFFF"/>
                </a:solidFill>
              </a14:hiddenFill>
            </a:ext>
          </a:extLst>
        </p:spPr>
      </p:pic>
      <p:cxnSp>
        <p:nvCxnSpPr>
          <p:cNvPr id="36" name="Straight Connector 35">
            <a:extLst>
              <a:ext uri="{FF2B5EF4-FFF2-40B4-BE49-F238E27FC236}">
                <a16:creationId xmlns:a16="http://schemas.microsoft.com/office/drawing/2014/main" id="{A53B911D-9E98-46BA-BF6B-44DFECF80DAD}"/>
              </a:ext>
            </a:extLst>
          </p:cNvPr>
          <p:cNvCxnSpPr>
            <a:cxnSpLocks/>
          </p:cNvCxnSpPr>
          <p:nvPr/>
        </p:nvCxnSpPr>
        <p:spPr>
          <a:xfrm>
            <a:off x="7930080" y="3855883"/>
            <a:ext cx="0" cy="752361"/>
          </a:xfrm>
          <a:prstGeom prst="line">
            <a:avLst/>
          </a:prstGeom>
          <a:ln w="28575">
            <a:solidFill>
              <a:schemeClr val="accent6">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37" name="Oval 36">
            <a:extLst>
              <a:ext uri="{FF2B5EF4-FFF2-40B4-BE49-F238E27FC236}">
                <a16:creationId xmlns:a16="http://schemas.microsoft.com/office/drawing/2014/main" id="{5DF90E79-4983-4DB0-99B1-5AE653B37ACA}"/>
              </a:ext>
            </a:extLst>
          </p:cNvPr>
          <p:cNvSpPr/>
          <p:nvPr/>
        </p:nvSpPr>
        <p:spPr>
          <a:xfrm>
            <a:off x="7578877" y="4296032"/>
            <a:ext cx="711200" cy="711200"/>
          </a:xfrm>
          <a:prstGeom prst="ellipse">
            <a:avLst/>
          </a:prstGeom>
          <a:solidFill>
            <a:schemeClr val="bg1"/>
          </a:solidFill>
          <a:ln w="28575">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Calibri" panose="020F0502020204030204" pitchFamily="34" charset="0"/>
                <a:cs typeface="Calibri" panose="020F0502020204030204" pitchFamily="34" charset="0"/>
              </a:rPr>
              <a:t>Apr.</a:t>
            </a:r>
          </a:p>
          <a:p>
            <a:pPr algn="ctr"/>
            <a:r>
              <a:rPr lang="en-US" sz="1200" b="1" dirty="0">
                <a:solidFill>
                  <a:schemeClr val="tx1"/>
                </a:solidFill>
                <a:latin typeface="Calibri" panose="020F0502020204030204" pitchFamily="34" charset="0"/>
                <a:cs typeface="Calibri" panose="020F0502020204030204" pitchFamily="34" charset="0"/>
              </a:rPr>
              <a:t>2019</a:t>
            </a:r>
          </a:p>
        </p:txBody>
      </p:sp>
      <p:sp>
        <p:nvSpPr>
          <p:cNvPr id="38" name="Oval 37">
            <a:extLst>
              <a:ext uri="{FF2B5EF4-FFF2-40B4-BE49-F238E27FC236}">
                <a16:creationId xmlns:a16="http://schemas.microsoft.com/office/drawing/2014/main" id="{8BF91882-92A8-42D9-AD04-4C972F149CA2}"/>
              </a:ext>
            </a:extLst>
          </p:cNvPr>
          <p:cNvSpPr/>
          <p:nvPr/>
        </p:nvSpPr>
        <p:spPr>
          <a:xfrm>
            <a:off x="7871145" y="3793172"/>
            <a:ext cx="118260" cy="118260"/>
          </a:xfrm>
          <a:prstGeom prst="ellipse">
            <a:avLst/>
          </a:prstGeom>
          <a:solidFill>
            <a:schemeClr val="bg1"/>
          </a:solidFill>
          <a:ln w="28575">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 Placeholder 2">
            <a:extLst>
              <a:ext uri="{FF2B5EF4-FFF2-40B4-BE49-F238E27FC236}">
                <a16:creationId xmlns:a16="http://schemas.microsoft.com/office/drawing/2014/main" id="{55576BA2-5A62-4844-B7FE-1E4429C70747}"/>
              </a:ext>
            </a:extLst>
          </p:cNvPr>
          <p:cNvSpPr txBox="1">
            <a:spLocks/>
          </p:cNvSpPr>
          <p:nvPr/>
        </p:nvSpPr>
        <p:spPr>
          <a:xfrm>
            <a:off x="6870814" y="5039902"/>
            <a:ext cx="2109919" cy="803241"/>
          </a:xfrm>
          <a:prstGeom prst="rect">
            <a:avLst/>
          </a:prstGeom>
        </p:spPr>
        <p:txBody>
          <a:bodyPr vert="horz" lIns="0" tIns="0" rIns="0" bIns="0" rtlCol="0" anchor="ctr">
            <a:noAutofit/>
          </a:bodyPr>
          <a:lstStyle>
            <a:lvl1pPr marL="0" indent="0" algn="l" defTabSz="914400" rtl="0" eaLnBrk="1" latinLnBrk="0" hangingPunct="1">
              <a:lnSpc>
                <a:spcPct val="100000"/>
              </a:lnSpc>
              <a:spcBef>
                <a:spcPts val="1000"/>
              </a:spcBef>
              <a:buClr>
                <a:schemeClr val="accent5"/>
              </a:buClr>
              <a:buSzPct val="75000"/>
              <a:buFont typeface="Arial" panose="020B0604020202020204" pitchFamily="34" charset="0"/>
              <a:buNone/>
              <a:defRPr sz="1600" kern="1200" spc="-30">
                <a:solidFill>
                  <a:schemeClr val="tx2"/>
                </a:solidFill>
                <a:latin typeface="Open Sans" charset="0"/>
                <a:ea typeface="Open Sans" charset="0"/>
                <a:cs typeface="Open Sans" charset="0"/>
              </a:defRPr>
            </a:lvl1pPr>
            <a:lvl2pPr marL="457200" indent="0" algn="l" defTabSz="914400" rtl="0" eaLnBrk="1" latinLnBrk="0" hangingPunct="1">
              <a:lnSpc>
                <a:spcPct val="100000"/>
              </a:lnSpc>
              <a:spcBef>
                <a:spcPts val="500"/>
              </a:spcBef>
              <a:buClr>
                <a:schemeClr val="accent5"/>
              </a:buClr>
              <a:buSzPct val="75000"/>
              <a:buFont typeface="Arial" panose="020B0604020202020204" pitchFamily="34" charset="0"/>
              <a:buNone/>
              <a:defRPr sz="1800" kern="1200" spc="-30">
                <a:solidFill>
                  <a:schemeClr val="tx1"/>
                </a:solidFill>
                <a:latin typeface="Open Sans" charset="0"/>
                <a:ea typeface="Open Sans" charset="0"/>
                <a:cs typeface="Open Sans" charset="0"/>
              </a:defRPr>
            </a:lvl2pPr>
            <a:lvl3pPr marL="914400" indent="0" algn="l" defTabSz="914400" rtl="0" eaLnBrk="1" latinLnBrk="0" hangingPunct="1">
              <a:lnSpc>
                <a:spcPct val="100000"/>
              </a:lnSpc>
              <a:spcBef>
                <a:spcPts val="500"/>
              </a:spcBef>
              <a:buClr>
                <a:schemeClr val="accent5"/>
              </a:buClr>
              <a:buSzPct val="75000"/>
              <a:buFont typeface="Arial" panose="020B0604020202020204" pitchFamily="34" charset="0"/>
              <a:buNone/>
              <a:defRPr sz="1600" kern="1200" spc="-30">
                <a:solidFill>
                  <a:schemeClr val="tx1"/>
                </a:solidFill>
                <a:latin typeface="Open Sans" charset="0"/>
                <a:ea typeface="Open Sans" charset="0"/>
                <a:cs typeface="Open Sans" charset="0"/>
              </a:defRPr>
            </a:lvl3pPr>
            <a:lvl4pPr marL="1371600" indent="0" algn="l" defTabSz="914400" rtl="0" eaLnBrk="1" latinLnBrk="0" hangingPunct="1">
              <a:lnSpc>
                <a:spcPct val="100000"/>
              </a:lnSpc>
              <a:spcBef>
                <a:spcPts val="500"/>
              </a:spcBef>
              <a:buClr>
                <a:schemeClr val="accent5"/>
              </a:buClr>
              <a:buSzPct val="75000"/>
              <a:buFont typeface="Arial" panose="020B0604020202020204" pitchFamily="34" charset="0"/>
              <a:buNone/>
              <a:defRPr sz="1400" kern="1200" spc="-30">
                <a:solidFill>
                  <a:schemeClr val="tx1"/>
                </a:solidFill>
                <a:latin typeface="Open Sans" charset="0"/>
                <a:ea typeface="Open Sans" charset="0"/>
                <a:cs typeface="Open Sans" charset="0"/>
              </a:defRPr>
            </a:lvl4pPr>
            <a:lvl5pPr marL="1828800" indent="0" algn="l" defTabSz="914400" rtl="0" eaLnBrk="1" latinLnBrk="0" hangingPunct="1">
              <a:lnSpc>
                <a:spcPct val="100000"/>
              </a:lnSpc>
              <a:spcBef>
                <a:spcPts val="500"/>
              </a:spcBef>
              <a:buClr>
                <a:schemeClr val="accent5"/>
              </a:buClr>
              <a:buSzPct val="75000"/>
              <a:buFont typeface="Arial" panose="020B0604020202020204" pitchFamily="34" charset="0"/>
              <a:buNone/>
              <a:defRPr sz="1400" kern="1200" spc="-30">
                <a:solidFill>
                  <a:schemeClr val="tx1"/>
                </a:solidFill>
                <a:latin typeface="Open Sans" charset="0"/>
                <a:ea typeface="Open Sans" charset="0"/>
                <a:cs typeface="Open Sans"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85000"/>
              </a:lnSpc>
              <a:spcBef>
                <a:spcPts val="400"/>
              </a:spcBef>
            </a:pPr>
            <a:r>
              <a:rPr lang="en-US" dirty="0">
                <a:latin typeface="Calibri" panose="020F0502020204030204" pitchFamily="34" charset="0"/>
                <a:cs typeface="Calibri" panose="020F0502020204030204" pitchFamily="34" charset="0"/>
              </a:rPr>
              <a:t>Joined the Deloitte ML Guild Apprentice Program in Austin, TX</a:t>
            </a:r>
          </a:p>
        </p:txBody>
      </p:sp>
      <p:grpSp>
        <p:nvGrpSpPr>
          <p:cNvPr id="44" name="Group 43">
            <a:extLst>
              <a:ext uri="{FF2B5EF4-FFF2-40B4-BE49-F238E27FC236}">
                <a16:creationId xmlns:a16="http://schemas.microsoft.com/office/drawing/2014/main" id="{C3FD931C-4BDA-4667-BC38-F2F5E8AB7FBA}"/>
              </a:ext>
            </a:extLst>
          </p:cNvPr>
          <p:cNvGrpSpPr/>
          <p:nvPr/>
        </p:nvGrpSpPr>
        <p:grpSpPr>
          <a:xfrm>
            <a:off x="0" y="-51759"/>
            <a:ext cx="12192000" cy="880781"/>
            <a:chOff x="0" y="0"/>
            <a:chExt cx="12192000" cy="880781"/>
          </a:xfrm>
        </p:grpSpPr>
        <p:sp>
          <p:nvSpPr>
            <p:cNvPr id="45" name="Rectangle 44">
              <a:extLst>
                <a:ext uri="{FF2B5EF4-FFF2-40B4-BE49-F238E27FC236}">
                  <a16:creationId xmlns:a16="http://schemas.microsoft.com/office/drawing/2014/main" id="{30EC24CC-F0C5-488D-AAC8-C28E855A489C}"/>
                </a:ext>
              </a:extLst>
            </p:cNvPr>
            <p:cNvSpPr/>
            <p:nvPr/>
          </p:nvSpPr>
          <p:spPr>
            <a:xfrm>
              <a:off x="0" y="766481"/>
              <a:ext cx="12192000" cy="114300"/>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solidFill>
                <a:effectLst/>
                <a:uLnTx/>
                <a:uFillTx/>
                <a:latin typeface="Chronicle Display Black" pitchFamily="50" charset="0"/>
              </a:endParaRPr>
            </a:p>
          </p:txBody>
        </p:sp>
        <p:sp>
          <p:nvSpPr>
            <p:cNvPr id="46" name="Rectangle 45">
              <a:extLst>
                <a:ext uri="{FF2B5EF4-FFF2-40B4-BE49-F238E27FC236}">
                  <a16:creationId xmlns:a16="http://schemas.microsoft.com/office/drawing/2014/main" id="{9C375D63-6238-42D1-9B09-2163D71A6EFB}"/>
                </a:ext>
              </a:extLst>
            </p:cNvPr>
            <p:cNvSpPr/>
            <p:nvPr/>
          </p:nvSpPr>
          <p:spPr>
            <a:xfrm>
              <a:off x="0" y="0"/>
              <a:ext cx="12192000" cy="767255"/>
            </a:xfrm>
            <a:prstGeom prst="rect">
              <a:avLst/>
            </a:prstGeom>
            <a:solidFill>
              <a:srgbClr val="4472C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solidFill>
                    <a:prstClr val="white"/>
                  </a:solidFill>
                  <a:latin typeface="Open Sans" panose="020B0606030504020204" pitchFamily="34" charset="0"/>
                  <a:ea typeface="Open Sans" panose="020B0606030504020204" pitchFamily="34" charset="0"/>
                  <a:cs typeface="Open Sans" panose="020B0606030504020204" pitchFamily="34" charset="0"/>
                </a:rPr>
                <a:t>Introduction</a:t>
              </a:r>
              <a:endParaRPr kumimoji="0" lang="en-US" sz="2400" b="0" i="0" u="none" strike="noStrike" kern="1200" cap="none" spc="0" normalizeH="0" baseline="0" noProof="0" dirty="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grpSp>
      <p:pic>
        <p:nvPicPr>
          <p:cNvPr id="4" name="Picture 3">
            <a:extLst>
              <a:ext uri="{FF2B5EF4-FFF2-40B4-BE49-F238E27FC236}">
                <a16:creationId xmlns:a16="http://schemas.microsoft.com/office/drawing/2014/main" id="{575C4D38-8A51-4FBD-8F1B-08D30BCBB1C0}"/>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3780" y="896797"/>
            <a:ext cx="2077771" cy="1550254"/>
          </a:xfrm>
          <a:prstGeom prst="rect">
            <a:avLst/>
          </a:prstGeom>
        </p:spPr>
      </p:pic>
      <p:cxnSp>
        <p:nvCxnSpPr>
          <p:cNvPr id="43" name="Straight Connector 42">
            <a:extLst>
              <a:ext uri="{FF2B5EF4-FFF2-40B4-BE49-F238E27FC236}">
                <a16:creationId xmlns:a16="http://schemas.microsoft.com/office/drawing/2014/main" id="{F548D2F6-E7DC-4A64-8352-51EDB36E18D5}"/>
              </a:ext>
            </a:extLst>
          </p:cNvPr>
          <p:cNvCxnSpPr>
            <a:cxnSpLocks/>
          </p:cNvCxnSpPr>
          <p:nvPr/>
        </p:nvCxnSpPr>
        <p:spPr>
          <a:xfrm>
            <a:off x="9638969" y="3121194"/>
            <a:ext cx="0" cy="752361"/>
          </a:xfrm>
          <a:prstGeom prst="line">
            <a:avLst/>
          </a:prstGeom>
          <a:ln w="28575">
            <a:solidFill>
              <a:schemeClr val="accent6">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48" name="Oval 47">
            <a:extLst>
              <a:ext uri="{FF2B5EF4-FFF2-40B4-BE49-F238E27FC236}">
                <a16:creationId xmlns:a16="http://schemas.microsoft.com/office/drawing/2014/main" id="{F3690642-D454-467A-8848-307654874D9A}"/>
              </a:ext>
            </a:extLst>
          </p:cNvPr>
          <p:cNvSpPr/>
          <p:nvPr/>
        </p:nvSpPr>
        <p:spPr>
          <a:xfrm>
            <a:off x="9290547" y="2662933"/>
            <a:ext cx="711200" cy="711200"/>
          </a:xfrm>
          <a:prstGeom prst="ellipse">
            <a:avLst/>
          </a:prstGeom>
          <a:solidFill>
            <a:schemeClr val="bg1"/>
          </a:solidFill>
          <a:ln w="28575">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Calibri" panose="020F0502020204030204" pitchFamily="34" charset="0"/>
                <a:cs typeface="Calibri" panose="020F0502020204030204" pitchFamily="34" charset="0"/>
              </a:rPr>
              <a:t>Aug. 2018</a:t>
            </a:r>
          </a:p>
        </p:txBody>
      </p:sp>
      <p:sp>
        <p:nvSpPr>
          <p:cNvPr id="49" name="Oval 48">
            <a:extLst>
              <a:ext uri="{FF2B5EF4-FFF2-40B4-BE49-F238E27FC236}">
                <a16:creationId xmlns:a16="http://schemas.microsoft.com/office/drawing/2014/main" id="{7F677DF4-241D-48C7-8B7F-4A41246387E1}"/>
              </a:ext>
            </a:extLst>
          </p:cNvPr>
          <p:cNvSpPr/>
          <p:nvPr/>
        </p:nvSpPr>
        <p:spPr>
          <a:xfrm>
            <a:off x="9573615" y="3814425"/>
            <a:ext cx="118260" cy="118260"/>
          </a:xfrm>
          <a:prstGeom prst="ellipse">
            <a:avLst/>
          </a:prstGeom>
          <a:solidFill>
            <a:schemeClr val="bg1"/>
          </a:solidFill>
          <a:ln w="28575">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Connector 49">
            <a:extLst>
              <a:ext uri="{FF2B5EF4-FFF2-40B4-BE49-F238E27FC236}">
                <a16:creationId xmlns:a16="http://schemas.microsoft.com/office/drawing/2014/main" id="{8A01884E-E008-46C1-9104-C57F61179FE6}"/>
              </a:ext>
            </a:extLst>
          </p:cNvPr>
          <p:cNvCxnSpPr>
            <a:cxnSpLocks/>
          </p:cNvCxnSpPr>
          <p:nvPr/>
        </p:nvCxnSpPr>
        <p:spPr>
          <a:xfrm>
            <a:off x="11619954" y="3855883"/>
            <a:ext cx="0" cy="75236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2" name="Oval 51">
            <a:extLst>
              <a:ext uri="{FF2B5EF4-FFF2-40B4-BE49-F238E27FC236}">
                <a16:creationId xmlns:a16="http://schemas.microsoft.com/office/drawing/2014/main" id="{65F0EF93-5100-492A-9ADA-6F88A4A48024}"/>
              </a:ext>
            </a:extLst>
          </p:cNvPr>
          <p:cNvSpPr/>
          <p:nvPr/>
        </p:nvSpPr>
        <p:spPr>
          <a:xfrm>
            <a:off x="11561019" y="3793172"/>
            <a:ext cx="118260" cy="118260"/>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Placeholder 2">
            <a:extLst>
              <a:ext uri="{FF2B5EF4-FFF2-40B4-BE49-F238E27FC236}">
                <a16:creationId xmlns:a16="http://schemas.microsoft.com/office/drawing/2014/main" id="{3A2DD7BA-55DA-4DD2-8E91-82657CC33E27}"/>
              </a:ext>
            </a:extLst>
          </p:cNvPr>
          <p:cNvSpPr txBox="1">
            <a:spLocks/>
          </p:cNvSpPr>
          <p:nvPr/>
        </p:nvSpPr>
        <p:spPr>
          <a:xfrm>
            <a:off x="8848657" y="1761773"/>
            <a:ext cx="1621965" cy="895980"/>
          </a:xfrm>
          <a:prstGeom prst="rect">
            <a:avLst/>
          </a:prstGeom>
        </p:spPr>
        <p:txBody>
          <a:bodyPr vert="horz" lIns="0" tIns="0" rIns="0" bIns="0" rtlCol="0" anchor="ctr">
            <a:noAutofit/>
          </a:bodyPr>
          <a:lstStyle>
            <a:lvl1pPr marL="0" indent="0" algn="l" defTabSz="914400" rtl="0" eaLnBrk="1" latinLnBrk="0" hangingPunct="1">
              <a:lnSpc>
                <a:spcPct val="100000"/>
              </a:lnSpc>
              <a:spcBef>
                <a:spcPts val="1000"/>
              </a:spcBef>
              <a:buClr>
                <a:schemeClr val="accent5"/>
              </a:buClr>
              <a:buSzPct val="75000"/>
              <a:buFont typeface="Arial" panose="020B0604020202020204" pitchFamily="34" charset="0"/>
              <a:buNone/>
              <a:defRPr sz="1600" kern="1200" spc="-30">
                <a:solidFill>
                  <a:schemeClr val="tx2"/>
                </a:solidFill>
                <a:latin typeface="Open Sans" charset="0"/>
                <a:ea typeface="Open Sans" charset="0"/>
                <a:cs typeface="Open Sans" charset="0"/>
              </a:defRPr>
            </a:lvl1pPr>
            <a:lvl2pPr marL="457200" indent="0" algn="l" defTabSz="914400" rtl="0" eaLnBrk="1" latinLnBrk="0" hangingPunct="1">
              <a:lnSpc>
                <a:spcPct val="100000"/>
              </a:lnSpc>
              <a:spcBef>
                <a:spcPts val="500"/>
              </a:spcBef>
              <a:buClr>
                <a:schemeClr val="accent5"/>
              </a:buClr>
              <a:buSzPct val="75000"/>
              <a:buFont typeface="Arial" panose="020B0604020202020204" pitchFamily="34" charset="0"/>
              <a:buNone/>
              <a:defRPr sz="1800" kern="1200" spc="-30">
                <a:solidFill>
                  <a:schemeClr val="tx1"/>
                </a:solidFill>
                <a:latin typeface="Open Sans" charset="0"/>
                <a:ea typeface="Open Sans" charset="0"/>
                <a:cs typeface="Open Sans" charset="0"/>
              </a:defRPr>
            </a:lvl2pPr>
            <a:lvl3pPr marL="914400" indent="0" algn="l" defTabSz="914400" rtl="0" eaLnBrk="1" latinLnBrk="0" hangingPunct="1">
              <a:lnSpc>
                <a:spcPct val="100000"/>
              </a:lnSpc>
              <a:spcBef>
                <a:spcPts val="500"/>
              </a:spcBef>
              <a:buClr>
                <a:schemeClr val="accent5"/>
              </a:buClr>
              <a:buSzPct val="75000"/>
              <a:buFont typeface="Arial" panose="020B0604020202020204" pitchFamily="34" charset="0"/>
              <a:buNone/>
              <a:defRPr sz="1600" kern="1200" spc="-30">
                <a:solidFill>
                  <a:schemeClr val="tx1"/>
                </a:solidFill>
                <a:latin typeface="Open Sans" charset="0"/>
                <a:ea typeface="Open Sans" charset="0"/>
                <a:cs typeface="Open Sans" charset="0"/>
              </a:defRPr>
            </a:lvl3pPr>
            <a:lvl4pPr marL="1371600" indent="0" algn="l" defTabSz="914400" rtl="0" eaLnBrk="1" latinLnBrk="0" hangingPunct="1">
              <a:lnSpc>
                <a:spcPct val="100000"/>
              </a:lnSpc>
              <a:spcBef>
                <a:spcPts val="500"/>
              </a:spcBef>
              <a:buClr>
                <a:schemeClr val="accent5"/>
              </a:buClr>
              <a:buSzPct val="75000"/>
              <a:buFont typeface="Arial" panose="020B0604020202020204" pitchFamily="34" charset="0"/>
              <a:buNone/>
              <a:defRPr sz="1400" kern="1200" spc="-30">
                <a:solidFill>
                  <a:schemeClr val="tx1"/>
                </a:solidFill>
                <a:latin typeface="Open Sans" charset="0"/>
                <a:ea typeface="Open Sans" charset="0"/>
                <a:cs typeface="Open Sans" charset="0"/>
              </a:defRPr>
            </a:lvl4pPr>
            <a:lvl5pPr marL="1828800" indent="0" algn="l" defTabSz="914400" rtl="0" eaLnBrk="1" latinLnBrk="0" hangingPunct="1">
              <a:lnSpc>
                <a:spcPct val="100000"/>
              </a:lnSpc>
              <a:spcBef>
                <a:spcPts val="500"/>
              </a:spcBef>
              <a:buClr>
                <a:schemeClr val="accent5"/>
              </a:buClr>
              <a:buSzPct val="75000"/>
              <a:buFont typeface="Arial" panose="020B0604020202020204" pitchFamily="34" charset="0"/>
              <a:buNone/>
              <a:defRPr sz="1400" kern="1200" spc="-30">
                <a:solidFill>
                  <a:schemeClr val="tx1"/>
                </a:solidFill>
                <a:latin typeface="Open Sans" charset="0"/>
                <a:ea typeface="Open Sans" charset="0"/>
                <a:cs typeface="Open Sans"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85000"/>
              </a:lnSpc>
              <a:spcBef>
                <a:spcPts val="400"/>
              </a:spcBef>
            </a:pPr>
            <a:r>
              <a:rPr lang="en-US" dirty="0">
                <a:latin typeface="Calibri" panose="020F0502020204030204" pitchFamily="34" charset="0"/>
                <a:cs typeface="Calibri" panose="020F0502020204030204" pitchFamily="34" charset="0"/>
              </a:rPr>
              <a:t>Started my MS in Analytics program at Georgia Tech!</a:t>
            </a:r>
          </a:p>
        </p:txBody>
      </p:sp>
      <p:sp>
        <p:nvSpPr>
          <p:cNvPr id="51" name="Oval 50">
            <a:extLst>
              <a:ext uri="{FF2B5EF4-FFF2-40B4-BE49-F238E27FC236}">
                <a16:creationId xmlns:a16="http://schemas.microsoft.com/office/drawing/2014/main" id="{AA3D3772-7B75-4AAD-A094-316CA2B48B33}"/>
              </a:ext>
            </a:extLst>
          </p:cNvPr>
          <p:cNvSpPr/>
          <p:nvPr/>
        </p:nvSpPr>
        <p:spPr>
          <a:xfrm>
            <a:off x="11264354" y="4296032"/>
            <a:ext cx="711200" cy="711200"/>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latin typeface="Calibri" panose="020F0502020204030204" pitchFamily="34" charset="0"/>
                <a:cs typeface="Calibri" panose="020F0502020204030204" pitchFamily="34" charset="0"/>
              </a:rPr>
              <a:t>Today</a:t>
            </a:r>
          </a:p>
        </p:txBody>
      </p:sp>
    </p:spTree>
    <p:extLst>
      <p:ext uri="{BB962C8B-B14F-4D97-AF65-F5344CB8AC3E}">
        <p14:creationId xmlns:p14="http://schemas.microsoft.com/office/powerpoint/2010/main" val="359766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3E1E337-0737-44AA-9053-26F33EBFD670}"/>
              </a:ext>
            </a:extLst>
          </p:cNvPr>
          <p:cNvSpPr/>
          <p:nvPr/>
        </p:nvSpPr>
        <p:spPr>
          <a:xfrm>
            <a:off x="7202842" y="935392"/>
            <a:ext cx="4750344" cy="317255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Background on Recommendation Systems </a:t>
            </a:r>
          </a:p>
          <a:p>
            <a:endParaRPr lang="en-US" sz="1400" b="1"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r>
              <a:rPr lang="en-US" sz="1400" dirty="0">
                <a:solidFill>
                  <a:schemeClr val="tx1"/>
                </a:solidFill>
                <a:latin typeface="Open Sans" panose="020B0606030504020204" pitchFamily="34" charset="0"/>
                <a:ea typeface="Open Sans" panose="020B0606030504020204" pitchFamily="34" charset="0"/>
                <a:cs typeface="Open Sans" panose="020B0606030504020204" pitchFamily="34" charset="0"/>
              </a:rPr>
              <a:t>Recommendation systems are used to enhance the customer experience by suggesting new content for users to interact with. Examples of recommendation systems are suggestions for Friends and Events on Facebook, Connections on LinkedIn, Songs on Spotify, TV and Movies on Netflix, and consumer products on Amazon.</a:t>
            </a:r>
          </a:p>
          <a:p>
            <a:endParaRPr lang="en-US" sz="1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r>
              <a:rPr lang="en-US" sz="1400" dirty="0">
                <a:solidFill>
                  <a:schemeClr val="tx1"/>
                </a:solidFill>
                <a:latin typeface="Open Sans" panose="020B0606030504020204" pitchFamily="34" charset="0"/>
                <a:ea typeface="Open Sans" panose="020B0606030504020204" pitchFamily="34" charset="0"/>
                <a:cs typeface="Open Sans" panose="020B0606030504020204" pitchFamily="34" charset="0"/>
              </a:rPr>
              <a:t>Imbedding recommendation systems into user-focused applications enables organizations to increase their customer experience and provide unique functionality in highly competitive markets. </a:t>
            </a:r>
          </a:p>
        </p:txBody>
      </p:sp>
      <p:grpSp>
        <p:nvGrpSpPr>
          <p:cNvPr id="4" name="Group 3">
            <a:extLst>
              <a:ext uri="{FF2B5EF4-FFF2-40B4-BE49-F238E27FC236}">
                <a16:creationId xmlns:a16="http://schemas.microsoft.com/office/drawing/2014/main" id="{300AB3AF-AF80-4C05-B725-0B058CF077AA}"/>
              </a:ext>
            </a:extLst>
          </p:cNvPr>
          <p:cNvGrpSpPr/>
          <p:nvPr/>
        </p:nvGrpSpPr>
        <p:grpSpPr>
          <a:xfrm>
            <a:off x="0" y="-51759"/>
            <a:ext cx="12192000" cy="880781"/>
            <a:chOff x="0" y="0"/>
            <a:chExt cx="12192000" cy="880781"/>
          </a:xfrm>
        </p:grpSpPr>
        <p:sp>
          <p:nvSpPr>
            <p:cNvPr id="6" name="Rectangle 5">
              <a:extLst>
                <a:ext uri="{FF2B5EF4-FFF2-40B4-BE49-F238E27FC236}">
                  <a16:creationId xmlns:a16="http://schemas.microsoft.com/office/drawing/2014/main" id="{94EE3FB0-AE9B-420E-9B5C-D9AF4AAD47FF}"/>
                </a:ext>
              </a:extLst>
            </p:cNvPr>
            <p:cNvSpPr/>
            <p:nvPr/>
          </p:nvSpPr>
          <p:spPr>
            <a:xfrm>
              <a:off x="0" y="766481"/>
              <a:ext cx="12192000" cy="114300"/>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solidFill>
                <a:effectLst/>
                <a:uLnTx/>
                <a:uFillTx/>
                <a:latin typeface="Chronicle Display Black" pitchFamily="50" charset="0"/>
                <a:ea typeface="+mn-ea"/>
                <a:cs typeface="+mn-cs"/>
              </a:endParaRPr>
            </a:p>
          </p:txBody>
        </p:sp>
        <p:sp>
          <p:nvSpPr>
            <p:cNvPr id="5" name="Rectangle 4">
              <a:extLst>
                <a:ext uri="{FF2B5EF4-FFF2-40B4-BE49-F238E27FC236}">
                  <a16:creationId xmlns:a16="http://schemas.microsoft.com/office/drawing/2014/main" id="{43B591E2-2E1A-4721-8A09-F79B9527BF2F}"/>
                </a:ext>
              </a:extLst>
            </p:cNvPr>
            <p:cNvSpPr/>
            <p:nvPr/>
          </p:nvSpPr>
          <p:spPr>
            <a:xfrm>
              <a:off x="0" y="0"/>
              <a:ext cx="12192000" cy="767255"/>
            </a:xfrm>
            <a:prstGeom prst="rect">
              <a:avLst/>
            </a:prstGeom>
            <a:solidFill>
              <a:srgbClr val="4472C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solidFill>
                    <a:prstClr val="white"/>
                  </a:solidFill>
                  <a:latin typeface="Open Sans" panose="020B0606030504020204" pitchFamily="34" charset="0"/>
                  <a:ea typeface="Open Sans" panose="020B0606030504020204" pitchFamily="34" charset="0"/>
                  <a:cs typeface="Open Sans" panose="020B0606030504020204" pitchFamily="34" charset="0"/>
                </a:rPr>
                <a:t>Business Case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prstClr val="white"/>
                  </a:solidFill>
                  <a:latin typeface="Open Sans" panose="020B0606030504020204" pitchFamily="34" charset="0"/>
                  <a:ea typeface="Open Sans" panose="020B0606030504020204" pitchFamily="34" charset="0"/>
                  <a:cs typeface="Open Sans" panose="020B0606030504020204" pitchFamily="34" charset="0"/>
                </a:rPr>
                <a:t>Problem Statement</a:t>
              </a:r>
              <a:endParaRPr kumimoji="0" lang="en-US" sz="1200" b="0" i="0" u="none" strike="noStrike" kern="1200" cap="none" spc="0" normalizeH="0" baseline="0" noProof="0" dirty="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grpSp>
      <p:pic>
        <p:nvPicPr>
          <p:cNvPr id="1028" name="Picture 4" descr="Image result for linkedin">
            <a:extLst>
              <a:ext uri="{FF2B5EF4-FFF2-40B4-BE49-F238E27FC236}">
                <a16:creationId xmlns:a16="http://schemas.microsoft.com/office/drawing/2014/main" id="{65274F6B-851C-4C8F-8CFB-12351F5241E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3614" t="13612" r="13955" b="13561"/>
          <a:stretch/>
        </p:blipFill>
        <p:spPr bwMode="auto">
          <a:xfrm>
            <a:off x="3936605" y="4352925"/>
            <a:ext cx="1397876" cy="138736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facebook">
            <a:extLst>
              <a:ext uri="{FF2B5EF4-FFF2-40B4-BE49-F238E27FC236}">
                <a16:creationId xmlns:a16="http://schemas.microsoft.com/office/drawing/2014/main" id="{CF49932F-CCC3-4187-B0EA-B56327FAC53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9339" t="10905" r="17813" b="10013"/>
          <a:stretch/>
        </p:blipFill>
        <p:spPr bwMode="auto">
          <a:xfrm>
            <a:off x="1847920" y="1259665"/>
            <a:ext cx="2619375" cy="2643122"/>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netflix">
            <a:extLst>
              <a:ext uri="{FF2B5EF4-FFF2-40B4-BE49-F238E27FC236}">
                <a16:creationId xmlns:a16="http://schemas.microsoft.com/office/drawing/2014/main" id="{2F9452AA-49FC-4C83-9493-2F147566D62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11425" y="3902787"/>
            <a:ext cx="2619375" cy="174307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result for amazon">
            <a:extLst>
              <a:ext uri="{FF2B5EF4-FFF2-40B4-BE49-F238E27FC236}">
                <a16:creationId xmlns:a16="http://schemas.microsoft.com/office/drawing/2014/main" id="{C7D0886A-10BA-48F2-9F24-2329C002C3B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8634" y="1960509"/>
            <a:ext cx="1847850" cy="184785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12" name="Rectangle 11">
            <a:extLst>
              <a:ext uri="{FF2B5EF4-FFF2-40B4-BE49-F238E27FC236}">
                <a16:creationId xmlns:a16="http://schemas.microsoft.com/office/drawing/2014/main" id="{0FAD8E45-54E7-4167-AAF0-2A0E9F5313F3}"/>
              </a:ext>
            </a:extLst>
          </p:cNvPr>
          <p:cNvSpPr/>
          <p:nvPr/>
        </p:nvSpPr>
        <p:spPr>
          <a:xfrm>
            <a:off x="7202841" y="4253068"/>
            <a:ext cx="4750345" cy="249869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Problem Statement </a:t>
            </a:r>
          </a:p>
          <a:p>
            <a:endParaRPr lang="en-US" sz="1400" b="1"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r>
              <a:rPr lang="en-US" sz="14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Untappd</a:t>
            </a:r>
            <a:r>
              <a:rPr lang="en-US" sz="1400" dirty="0">
                <a:solidFill>
                  <a:schemeClr val="tx1"/>
                </a:solidFill>
                <a:latin typeface="Open Sans" panose="020B0606030504020204" pitchFamily="34" charset="0"/>
                <a:ea typeface="Open Sans" panose="020B0606030504020204" pitchFamily="34" charset="0"/>
                <a:cs typeface="Open Sans" panose="020B0606030504020204" pitchFamily="34" charset="0"/>
              </a:rPr>
              <a:t> is a social networking / technology company that allows its users to check into venues, rate beers, and interact with friends on its app. </a:t>
            </a:r>
          </a:p>
          <a:p>
            <a:endParaRPr lang="en-US" sz="1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r>
              <a:rPr lang="en-US" sz="1400" dirty="0">
                <a:solidFill>
                  <a:schemeClr val="tx1"/>
                </a:solidFill>
                <a:latin typeface="Open Sans" panose="020B0606030504020204" pitchFamily="34" charset="0"/>
                <a:ea typeface="Open Sans" panose="020B0606030504020204" pitchFamily="34" charset="0"/>
                <a:cs typeface="Open Sans" panose="020B0606030504020204" pitchFamily="34" charset="0"/>
              </a:rPr>
              <a:t>Currently, users are able to rate beers that they have already tried, but the app lacks the functionality to suggest and/or predict the ratings of one or more beers that a user may be interested in but has never tried.</a:t>
            </a:r>
          </a:p>
        </p:txBody>
      </p:sp>
      <p:pic>
        <p:nvPicPr>
          <p:cNvPr id="1026" name="Picture 2" descr="Image result for spotify">
            <a:extLst>
              <a:ext uri="{FF2B5EF4-FFF2-40B4-BE49-F238E27FC236}">
                <a16:creationId xmlns:a16="http://schemas.microsoft.com/office/drawing/2014/main" id="{7EDFEE5D-5E38-4D67-8B21-4C81CED5D7B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46593" y="2505075"/>
            <a:ext cx="2466975" cy="1847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44655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300AB3AF-AF80-4C05-B725-0B058CF077AA}"/>
              </a:ext>
            </a:extLst>
          </p:cNvPr>
          <p:cNvGrpSpPr/>
          <p:nvPr/>
        </p:nvGrpSpPr>
        <p:grpSpPr>
          <a:xfrm>
            <a:off x="0" y="-51759"/>
            <a:ext cx="12192000" cy="880781"/>
            <a:chOff x="0" y="0"/>
            <a:chExt cx="12192000" cy="880781"/>
          </a:xfrm>
        </p:grpSpPr>
        <p:sp>
          <p:nvSpPr>
            <p:cNvPr id="6" name="Rectangle 5">
              <a:extLst>
                <a:ext uri="{FF2B5EF4-FFF2-40B4-BE49-F238E27FC236}">
                  <a16:creationId xmlns:a16="http://schemas.microsoft.com/office/drawing/2014/main" id="{94EE3FB0-AE9B-420E-9B5C-D9AF4AAD47FF}"/>
                </a:ext>
              </a:extLst>
            </p:cNvPr>
            <p:cNvSpPr/>
            <p:nvPr/>
          </p:nvSpPr>
          <p:spPr>
            <a:xfrm>
              <a:off x="0" y="766481"/>
              <a:ext cx="12192000" cy="114300"/>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solidFill>
                <a:effectLst/>
                <a:uLnTx/>
                <a:uFillTx/>
                <a:latin typeface="Chronicle Display Black" pitchFamily="50" charset="0"/>
                <a:ea typeface="+mn-ea"/>
                <a:cs typeface="+mn-cs"/>
              </a:endParaRPr>
            </a:p>
          </p:txBody>
        </p:sp>
        <p:sp>
          <p:nvSpPr>
            <p:cNvPr id="5" name="Rectangle 4">
              <a:extLst>
                <a:ext uri="{FF2B5EF4-FFF2-40B4-BE49-F238E27FC236}">
                  <a16:creationId xmlns:a16="http://schemas.microsoft.com/office/drawing/2014/main" id="{43B591E2-2E1A-4721-8A09-F79B9527BF2F}"/>
                </a:ext>
              </a:extLst>
            </p:cNvPr>
            <p:cNvSpPr/>
            <p:nvPr/>
          </p:nvSpPr>
          <p:spPr>
            <a:xfrm>
              <a:off x="0" y="0"/>
              <a:ext cx="12192000" cy="767255"/>
            </a:xfrm>
            <a:prstGeom prst="rect">
              <a:avLst/>
            </a:prstGeom>
            <a:solidFill>
              <a:srgbClr val="4472C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solidFill>
                    <a:prstClr val="white"/>
                  </a:solidFill>
                  <a:latin typeface="Open Sans" panose="020B0606030504020204" pitchFamily="34" charset="0"/>
                  <a:ea typeface="Open Sans" panose="020B0606030504020204" pitchFamily="34" charset="0"/>
                  <a:cs typeface="Open Sans" panose="020B0606030504020204" pitchFamily="34" charset="0"/>
                </a:rPr>
                <a:t>Business Case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prstClr val="white"/>
                  </a:solidFill>
                  <a:latin typeface="Open Sans" panose="020B0606030504020204" pitchFamily="34" charset="0"/>
                  <a:ea typeface="Open Sans" panose="020B0606030504020204" pitchFamily="34" charset="0"/>
                  <a:cs typeface="Open Sans" panose="020B0606030504020204" pitchFamily="34" charset="0"/>
                </a:rPr>
                <a:t>Solution and Impact</a:t>
              </a:r>
              <a:endParaRPr kumimoji="0" lang="en-US" sz="1200" b="0" i="0" u="none" strike="noStrike" kern="1200" cap="none" spc="0" normalizeH="0" baseline="0" noProof="0" dirty="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grpSp>
      <p:pic>
        <p:nvPicPr>
          <p:cNvPr id="2" name="Picture 1">
            <a:extLst>
              <a:ext uri="{FF2B5EF4-FFF2-40B4-BE49-F238E27FC236}">
                <a16:creationId xmlns:a16="http://schemas.microsoft.com/office/drawing/2014/main" id="{8488007C-B70E-42E8-A983-9B9636C7B25E}"/>
              </a:ext>
            </a:extLst>
          </p:cNvPr>
          <p:cNvPicPr>
            <a:picLocks noChangeAspect="1"/>
          </p:cNvPicPr>
          <p:nvPr/>
        </p:nvPicPr>
        <p:blipFill>
          <a:blip r:embed="rId2"/>
          <a:stretch>
            <a:fillRect/>
          </a:stretch>
        </p:blipFill>
        <p:spPr>
          <a:xfrm>
            <a:off x="55113" y="2503778"/>
            <a:ext cx="5377343" cy="2977905"/>
          </a:xfrm>
          <a:prstGeom prst="rect">
            <a:avLst/>
          </a:prstGeom>
        </p:spPr>
      </p:pic>
      <p:sp>
        <p:nvSpPr>
          <p:cNvPr id="8" name="Rectangle 7">
            <a:extLst>
              <a:ext uri="{FF2B5EF4-FFF2-40B4-BE49-F238E27FC236}">
                <a16:creationId xmlns:a16="http://schemas.microsoft.com/office/drawing/2014/main" id="{AD137FEB-7CB3-46DF-9C36-34866F313E69}"/>
              </a:ext>
            </a:extLst>
          </p:cNvPr>
          <p:cNvSpPr/>
          <p:nvPr/>
        </p:nvSpPr>
        <p:spPr>
          <a:xfrm>
            <a:off x="1683835" y="935111"/>
            <a:ext cx="8686800" cy="141743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Solution</a:t>
            </a:r>
          </a:p>
          <a:p>
            <a:endParaRPr lang="en-US" sz="1400" b="1"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r>
              <a:rPr lang="en-US" sz="1400" dirty="0">
                <a:solidFill>
                  <a:schemeClr val="tx1"/>
                </a:solidFill>
                <a:latin typeface="Open Sans" panose="020B0606030504020204" pitchFamily="34" charset="0"/>
                <a:ea typeface="Open Sans" panose="020B0606030504020204" pitchFamily="34" charset="0"/>
                <a:cs typeface="Open Sans" panose="020B0606030504020204" pitchFamily="34" charset="0"/>
              </a:rPr>
              <a:t>Using data from the </a:t>
            </a:r>
            <a:r>
              <a:rPr lang="en-US" sz="14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Untappd</a:t>
            </a:r>
            <a:r>
              <a:rPr lang="en-US" sz="1400" dirty="0">
                <a:solidFill>
                  <a:schemeClr val="tx1"/>
                </a:solidFill>
                <a:latin typeface="Open Sans" panose="020B0606030504020204" pitchFamily="34" charset="0"/>
                <a:ea typeface="Open Sans" panose="020B0606030504020204" pitchFamily="34" charset="0"/>
                <a:cs typeface="Open Sans" panose="020B0606030504020204" pitchFamily="34" charset="0"/>
              </a:rPr>
              <a:t> app/website, several recommendation system techniques were explored. Using these techniques, the application allows users to Rate, Rank, and Suggest. These modules predict the rating of a specific beer, rank a list of beers that a user may be interested in trying, and suggest a new beer that they user may never have seen before, respectively. </a:t>
            </a:r>
          </a:p>
        </p:txBody>
      </p:sp>
      <p:sp>
        <p:nvSpPr>
          <p:cNvPr id="9" name="Rectangle 8">
            <a:extLst>
              <a:ext uri="{FF2B5EF4-FFF2-40B4-BE49-F238E27FC236}">
                <a16:creationId xmlns:a16="http://schemas.microsoft.com/office/drawing/2014/main" id="{3F98D131-B95F-4BB0-806D-45A591065DB2}"/>
              </a:ext>
            </a:extLst>
          </p:cNvPr>
          <p:cNvSpPr/>
          <p:nvPr/>
        </p:nvSpPr>
        <p:spPr>
          <a:xfrm>
            <a:off x="1221767" y="5632514"/>
            <a:ext cx="9748466" cy="116059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Impact</a:t>
            </a:r>
          </a:p>
          <a:p>
            <a:endParaRPr lang="en-US" sz="1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r>
              <a:rPr lang="en-US" sz="1400" dirty="0">
                <a:solidFill>
                  <a:schemeClr val="tx1"/>
                </a:solidFill>
                <a:latin typeface="Open Sans" panose="020B0606030504020204" pitchFamily="34" charset="0"/>
                <a:ea typeface="Open Sans" panose="020B0606030504020204" pitchFamily="34" charset="0"/>
                <a:cs typeface="Open Sans" panose="020B0606030504020204" pitchFamily="34" charset="0"/>
              </a:rPr>
              <a:t>With these new features, current users of </a:t>
            </a:r>
            <a:r>
              <a:rPr lang="en-US" sz="14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Untappd</a:t>
            </a:r>
            <a:r>
              <a:rPr lang="en-US" sz="1400" dirty="0">
                <a:solidFill>
                  <a:schemeClr val="tx1"/>
                </a:solidFill>
                <a:latin typeface="Open Sans" panose="020B0606030504020204" pitchFamily="34" charset="0"/>
                <a:ea typeface="Open Sans" panose="020B0606030504020204" pitchFamily="34" charset="0"/>
                <a:cs typeface="Open Sans" panose="020B0606030504020204" pitchFamily="34" charset="0"/>
              </a:rPr>
              <a:t> are able to use their data to their benefit, enhancing the current user experience and increasing app use and user retention. These features could also draw new users to the app, who may not be interested in the social network aspect but are looking for a way to find new and exciting items. </a:t>
            </a:r>
          </a:p>
        </p:txBody>
      </p:sp>
      <p:grpSp>
        <p:nvGrpSpPr>
          <p:cNvPr id="17" name="Group 16">
            <a:extLst>
              <a:ext uri="{FF2B5EF4-FFF2-40B4-BE49-F238E27FC236}">
                <a16:creationId xmlns:a16="http://schemas.microsoft.com/office/drawing/2014/main" id="{C03AFDF6-2EDE-4D74-82C3-D3CDA9720D03}"/>
              </a:ext>
            </a:extLst>
          </p:cNvPr>
          <p:cNvGrpSpPr/>
          <p:nvPr/>
        </p:nvGrpSpPr>
        <p:grpSpPr>
          <a:xfrm>
            <a:off x="6010767" y="2503777"/>
            <a:ext cx="6125478" cy="2977905"/>
            <a:chOff x="6066522" y="2531664"/>
            <a:chExt cx="6125478" cy="2869340"/>
          </a:xfrm>
        </p:grpSpPr>
        <p:sp>
          <p:nvSpPr>
            <p:cNvPr id="16" name="Rectangle 15">
              <a:extLst>
                <a:ext uri="{FF2B5EF4-FFF2-40B4-BE49-F238E27FC236}">
                  <a16:creationId xmlns:a16="http://schemas.microsoft.com/office/drawing/2014/main" id="{03FC619C-FC7C-45A6-8353-DD477ADB893B}"/>
                </a:ext>
              </a:extLst>
            </p:cNvPr>
            <p:cNvSpPr/>
            <p:nvPr/>
          </p:nvSpPr>
          <p:spPr>
            <a:xfrm>
              <a:off x="6066522" y="2531664"/>
              <a:ext cx="6125478" cy="2869340"/>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p>
          </p:txBody>
        </p:sp>
        <p:pic>
          <p:nvPicPr>
            <p:cNvPr id="15" name="Picture 14">
              <a:extLst>
                <a:ext uri="{FF2B5EF4-FFF2-40B4-BE49-F238E27FC236}">
                  <a16:creationId xmlns:a16="http://schemas.microsoft.com/office/drawing/2014/main" id="{EB52572D-CEE2-4A97-98E0-859159A725AC}"/>
                </a:ext>
              </a:extLst>
            </p:cNvPr>
            <p:cNvPicPr>
              <a:picLocks noChangeAspect="1"/>
            </p:cNvPicPr>
            <p:nvPr/>
          </p:nvPicPr>
          <p:blipFill rotWithShape="1">
            <a:blip r:embed="rId3"/>
            <a:srcRect l="7738" r="9764"/>
            <a:stretch/>
          </p:blipFill>
          <p:spPr>
            <a:xfrm>
              <a:off x="8767863" y="2574154"/>
              <a:ext cx="3323064" cy="1238848"/>
            </a:xfrm>
            <a:prstGeom prst="rect">
              <a:avLst/>
            </a:prstGeom>
            <a:ln>
              <a:solidFill>
                <a:schemeClr val="tx1"/>
              </a:solidFill>
            </a:ln>
          </p:spPr>
        </p:pic>
        <p:pic>
          <p:nvPicPr>
            <p:cNvPr id="11" name="Picture 10">
              <a:extLst>
                <a:ext uri="{FF2B5EF4-FFF2-40B4-BE49-F238E27FC236}">
                  <a16:creationId xmlns:a16="http://schemas.microsoft.com/office/drawing/2014/main" id="{40F124A9-5247-4B92-AE56-589D698CED75}"/>
                </a:ext>
              </a:extLst>
            </p:cNvPr>
            <p:cNvPicPr>
              <a:picLocks noChangeAspect="1"/>
            </p:cNvPicPr>
            <p:nvPr/>
          </p:nvPicPr>
          <p:blipFill rotWithShape="1">
            <a:blip r:embed="rId4"/>
            <a:srcRect l="28441" t="65801" r="29037" b="5791"/>
            <a:stretch/>
          </p:blipFill>
          <p:spPr>
            <a:xfrm>
              <a:off x="6141494" y="2754041"/>
              <a:ext cx="3078419" cy="2313609"/>
            </a:xfrm>
            <a:prstGeom prst="rect">
              <a:avLst/>
            </a:prstGeom>
            <a:ln>
              <a:solidFill>
                <a:schemeClr val="tx1"/>
              </a:solidFill>
            </a:ln>
          </p:spPr>
        </p:pic>
        <p:pic>
          <p:nvPicPr>
            <p:cNvPr id="12" name="Picture 11">
              <a:extLst>
                <a:ext uri="{FF2B5EF4-FFF2-40B4-BE49-F238E27FC236}">
                  <a16:creationId xmlns:a16="http://schemas.microsoft.com/office/drawing/2014/main" id="{37FE48F1-951F-4AC9-A2F3-64D13ED33EEA}"/>
                </a:ext>
              </a:extLst>
            </p:cNvPr>
            <p:cNvPicPr>
              <a:picLocks noChangeAspect="1"/>
            </p:cNvPicPr>
            <p:nvPr/>
          </p:nvPicPr>
          <p:blipFill rotWithShape="1">
            <a:blip r:embed="rId5"/>
            <a:srcRect t="2303" b="3311"/>
            <a:stretch/>
          </p:blipFill>
          <p:spPr>
            <a:xfrm>
              <a:off x="8985022" y="3676163"/>
              <a:ext cx="2838275" cy="1680237"/>
            </a:xfrm>
            <a:prstGeom prst="rect">
              <a:avLst/>
            </a:prstGeom>
            <a:ln>
              <a:solidFill>
                <a:schemeClr val="tx1"/>
              </a:solidFill>
            </a:ln>
          </p:spPr>
        </p:pic>
      </p:grpSp>
      <p:sp>
        <p:nvSpPr>
          <p:cNvPr id="13" name="Arrow: Right 12">
            <a:extLst>
              <a:ext uri="{FF2B5EF4-FFF2-40B4-BE49-F238E27FC236}">
                <a16:creationId xmlns:a16="http://schemas.microsoft.com/office/drawing/2014/main" id="{0620DF17-BE9E-4354-A358-A0E24F717556}"/>
              </a:ext>
            </a:extLst>
          </p:cNvPr>
          <p:cNvSpPr/>
          <p:nvPr/>
        </p:nvSpPr>
        <p:spPr>
          <a:xfrm>
            <a:off x="5510395" y="3795589"/>
            <a:ext cx="444617" cy="3942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443723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A76E2C5-6980-4DCA-B5F0-2E0BCB00CB07}"/>
              </a:ext>
            </a:extLst>
          </p:cNvPr>
          <p:cNvSpPr>
            <a:spLocks noGrp="1"/>
          </p:cNvSpPr>
          <p:nvPr>
            <p:ph type="title"/>
          </p:nvPr>
        </p:nvSpPr>
        <p:spPr>
          <a:xfrm>
            <a:off x="838200" y="719302"/>
            <a:ext cx="10515600" cy="1325563"/>
          </a:xfrm>
        </p:spPr>
        <p:txBody>
          <a:bodyPr/>
          <a:lstStyle/>
          <a:p>
            <a:pPr algn="ctr"/>
            <a:r>
              <a:rPr lang="en-US" dirty="0"/>
              <a:t>https://beerme-dash.herokuapp.com/</a:t>
            </a:r>
          </a:p>
        </p:txBody>
      </p:sp>
      <p:grpSp>
        <p:nvGrpSpPr>
          <p:cNvPr id="7" name="Group 6">
            <a:extLst>
              <a:ext uri="{FF2B5EF4-FFF2-40B4-BE49-F238E27FC236}">
                <a16:creationId xmlns:a16="http://schemas.microsoft.com/office/drawing/2014/main" id="{512EA067-E5D1-44A8-9560-61BCD65136E4}"/>
              </a:ext>
            </a:extLst>
          </p:cNvPr>
          <p:cNvGrpSpPr/>
          <p:nvPr/>
        </p:nvGrpSpPr>
        <p:grpSpPr>
          <a:xfrm>
            <a:off x="0" y="-42234"/>
            <a:ext cx="12192000" cy="871256"/>
            <a:chOff x="0" y="-42234"/>
            <a:chExt cx="12192000" cy="871256"/>
          </a:xfrm>
        </p:grpSpPr>
        <p:sp>
          <p:nvSpPr>
            <p:cNvPr id="6" name="Rectangle 5">
              <a:extLst>
                <a:ext uri="{FF2B5EF4-FFF2-40B4-BE49-F238E27FC236}">
                  <a16:creationId xmlns:a16="http://schemas.microsoft.com/office/drawing/2014/main" id="{B7FFE2B5-2597-4ED5-8591-9B9286ACC133}"/>
                </a:ext>
              </a:extLst>
            </p:cNvPr>
            <p:cNvSpPr/>
            <p:nvPr/>
          </p:nvSpPr>
          <p:spPr>
            <a:xfrm>
              <a:off x="0" y="714722"/>
              <a:ext cx="12192000" cy="114300"/>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solidFill>
                <a:effectLst/>
                <a:uLnTx/>
                <a:uFillTx/>
                <a:latin typeface="Chronicle Display Black" pitchFamily="50" charset="0"/>
                <a:ea typeface="+mn-ea"/>
                <a:cs typeface="+mn-cs"/>
              </a:endParaRPr>
            </a:p>
          </p:txBody>
        </p:sp>
        <p:sp>
          <p:nvSpPr>
            <p:cNvPr id="4" name="Rectangle 3">
              <a:extLst>
                <a:ext uri="{FF2B5EF4-FFF2-40B4-BE49-F238E27FC236}">
                  <a16:creationId xmlns:a16="http://schemas.microsoft.com/office/drawing/2014/main" id="{292BA73F-2AED-4477-9978-F49172816A7E}"/>
                </a:ext>
              </a:extLst>
            </p:cNvPr>
            <p:cNvSpPr/>
            <p:nvPr/>
          </p:nvSpPr>
          <p:spPr>
            <a:xfrm>
              <a:off x="0" y="-42234"/>
              <a:ext cx="12192000" cy="767255"/>
            </a:xfrm>
            <a:prstGeom prst="rect">
              <a:avLst/>
            </a:prstGeom>
            <a:solidFill>
              <a:srgbClr val="4472C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solidFill>
                    <a:prstClr val="white"/>
                  </a:solidFill>
                  <a:latin typeface="Open Sans" panose="020B0606030504020204" pitchFamily="34" charset="0"/>
                  <a:ea typeface="Open Sans" panose="020B0606030504020204" pitchFamily="34" charset="0"/>
                  <a:cs typeface="Open Sans" panose="020B0606030504020204" pitchFamily="34" charset="0"/>
                </a:rPr>
                <a:t>Technical Approach</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prstClr val="white"/>
                  </a:solidFill>
                  <a:latin typeface="Open Sans" panose="020B0606030504020204" pitchFamily="34" charset="0"/>
                  <a:ea typeface="Open Sans" panose="020B0606030504020204" pitchFamily="34" charset="0"/>
                  <a:cs typeface="Open Sans" panose="020B0606030504020204" pitchFamily="34" charset="0"/>
                </a:rPr>
                <a:t>App Demo</a:t>
              </a:r>
              <a:endParaRPr kumimoji="0" lang="en-US" sz="1200" b="0" i="0" u="none" strike="noStrike" kern="1200" cap="none" spc="0" normalizeH="0" baseline="0" noProof="0" dirty="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grpSp>
      <p:pic>
        <p:nvPicPr>
          <p:cNvPr id="3" name="Picture 2">
            <a:extLst>
              <a:ext uri="{FF2B5EF4-FFF2-40B4-BE49-F238E27FC236}">
                <a16:creationId xmlns:a16="http://schemas.microsoft.com/office/drawing/2014/main" id="{8A6EC2A2-B429-41B5-9723-3FA3ADA5A0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75863" y="1756968"/>
            <a:ext cx="4840273" cy="4840273"/>
          </a:xfrm>
          <a:prstGeom prst="rect">
            <a:avLst/>
          </a:prstGeom>
        </p:spPr>
      </p:pic>
    </p:spTree>
    <p:extLst>
      <p:ext uri="{BB962C8B-B14F-4D97-AF65-F5344CB8AC3E}">
        <p14:creationId xmlns:p14="http://schemas.microsoft.com/office/powerpoint/2010/main" val="22302660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6361E0E-BC34-4175-99A5-A3B88FD0B161}"/>
              </a:ext>
            </a:extLst>
          </p:cNvPr>
          <p:cNvSpPr/>
          <p:nvPr/>
        </p:nvSpPr>
        <p:spPr>
          <a:xfrm>
            <a:off x="0" y="714722"/>
            <a:ext cx="12192000" cy="114300"/>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8" name="Flowchart: Magnetic Disk 7">
            <a:extLst>
              <a:ext uri="{FF2B5EF4-FFF2-40B4-BE49-F238E27FC236}">
                <a16:creationId xmlns:a16="http://schemas.microsoft.com/office/drawing/2014/main" id="{08A4FC37-3475-406E-BE17-9F92F14759C4}"/>
              </a:ext>
            </a:extLst>
          </p:cNvPr>
          <p:cNvSpPr/>
          <p:nvPr/>
        </p:nvSpPr>
        <p:spPr>
          <a:xfrm>
            <a:off x="6201045" y="2140756"/>
            <a:ext cx="933975" cy="1116073"/>
          </a:xfrm>
          <a:prstGeom prst="flowChartMagneticDisk">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SQLite</a:t>
            </a:r>
          </a:p>
        </p:txBody>
      </p:sp>
      <p:sp>
        <p:nvSpPr>
          <p:cNvPr id="42" name="Freeform 67">
            <a:extLst>
              <a:ext uri="{FF2B5EF4-FFF2-40B4-BE49-F238E27FC236}">
                <a16:creationId xmlns:a16="http://schemas.microsoft.com/office/drawing/2014/main" id="{4814888B-06E7-4DC4-BD23-32064E969C49}"/>
              </a:ext>
            </a:extLst>
          </p:cNvPr>
          <p:cNvSpPr>
            <a:spLocks noEditPoints="1"/>
          </p:cNvSpPr>
          <p:nvPr/>
        </p:nvSpPr>
        <p:spPr bwMode="auto">
          <a:xfrm>
            <a:off x="1001343" y="2250494"/>
            <a:ext cx="1334548" cy="1171800"/>
          </a:xfrm>
          <a:custGeom>
            <a:avLst/>
            <a:gdLst>
              <a:gd name="T0" fmla="*/ 233 w 238"/>
              <a:gd name="T1" fmla="*/ 0 h 209"/>
              <a:gd name="T2" fmla="*/ 5 w 238"/>
              <a:gd name="T3" fmla="*/ 0 h 209"/>
              <a:gd name="T4" fmla="*/ 0 w 238"/>
              <a:gd name="T5" fmla="*/ 5 h 209"/>
              <a:gd name="T6" fmla="*/ 0 w 238"/>
              <a:gd name="T7" fmla="*/ 61 h 209"/>
              <a:gd name="T8" fmla="*/ 0 w 238"/>
              <a:gd name="T9" fmla="*/ 204 h 209"/>
              <a:gd name="T10" fmla="*/ 5 w 238"/>
              <a:gd name="T11" fmla="*/ 209 h 209"/>
              <a:gd name="T12" fmla="*/ 233 w 238"/>
              <a:gd name="T13" fmla="*/ 209 h 209"/>
              <a:gd name="T14" fmla="*/ 238 w 238"/>
              <a:gd name="T15" fmla="*/ 204 h 209"/>
              <a:gd name="T16" fmla="*/ 238 w 238"/>
              <a:gd name="T17" fmla="*/ 61 h 209"/>
              <a:gd name="T18" fmla="*/ 238 w 238"/>
              <a:gd name="T19" fmla="*/ 5 h 209"/>
              <a:gd name="T20" fmla="*/ 233 w 238"/>
              <a:gd name="T21" fmla="*/ 0 h 209"/>
              <a:gd name="T22" fmla="*/ 10 w 238"/>
              <a:gd name="T23" fmla="*/ 10 h 209"/>
              <a:gd name="T24" fmla="*/ 228 w 238"/>
              <a:gd name="T25" fmla="*/ 10 h 209"/>
              <a:gd name="T26" fmla="*/ 228 w 238"/>
              <a:gd name="T27" fmla="*/ 56 h 209"/>
              <a:gd name="T28" fmla="*/ 10 w 238"/>
              <a:gd name="T29" fmla="*/ 56 h 209"/>
              <a:gd name="T30" fmla="*/ 10 w 238"/>
              <a:gd name="T31" fmla="*/ 10 h 209"/>
              <a:gd name="T32" fmla="*/ 10 w 238"/>
              <a:gd name="T33" fmla="*/ 199 h 209"/>
              <a:gd name="T34" fmla="*/ 10 w 238"/>
              <a:gd name="T35" fmla="*/ 66 h 209"/>
              <a:gd name="T36" fmla="*/ 228 w 238"/>
              <a:gd name="T37" fmla="*/ 66 h 209"/>
              <a:gd name="T38" fmla="*/ 228 w 238"/>
              <a:gd name="T39" fmla="*/ 199 h 209"/>
              <a:gd name="T40" fmla="*/ 10 w 238"/>
              <a:gd name="T41" fmla="*/ 199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8" h="209">
                <a:moveTo>
                  <a:pt x="233" y="0"/>
                </a:moveTo>
                <a:cubicBezTo>
                  <a:pt x="5" y="0"/>
                  <a:pt x="5" y="0"/>
                  <a:pt x="5" y="0"/>
                </a:cubicBezTo>
                <a:cubicBezTo>
                  <a:pt x="2" y="0"/>
                  <a:pt x="0" y="2"/>
                  <a:pt x="0" y="5"/>
                </a:cubicBezTo>
                <a:cubicBezTo>
                  <a:pt x="0" y="61"/>
                  <a:pt x="0" y="61"/>
                  <a:pt x="0" y="61"/>
                </a:cubicBezTo>
                <a:cubicBezTo>
                  <a:pt x="0" y="204"/>
                  <a:pt x="0" y="204"/>
                  <a:pt x="0" y="204"/>
                </a:cubicBezTo>
                <a:cubicBezTo>
                  <a:pt x="0" y="206"/>
                  <a:pt x="2" y="209"/>
                  <a:pt x="5" y="209"/>
                </a:cubicBezTo>
                <a:cubicBezTo>
                  <a:pt x="233" y="209"/>
                  <a:pt x="233" y="209"/>
                  <a:pt x="233" y="209"/>
                </a:cubicBezTo>
                <a:cubicBezTo>
                  <a:pt x="236" y="209"/>
                  <a:pt x="238" y="206"/>
                  <a:pt x="238" y="204"/>
                </a:cubicBezTo>
                <a:cubicBezTo>
                  <a:pt x="238" y="61"/>
                  <a:pt x="238" y="61"/>
                  <a:pt x="238" y="61"/>
                </a:cubicBezTo>
                <a:cubicBezTo>
                  <a:pt x="238" y="5"/>
                  <a:pt x="238" y="5"/>
                  <a:pt x="238" y="5"/>
                </a:cubicBezTo>
                <a:cubicBezTo>
                  <a:pt x="238" y="2"/>
                  <a:pt x="236" y="0"/>
                  <a:pt x="233" y="0"/>
                </a:cubicBezTo>
                <a:close/>
                <a:moveTo>
                  <a:pt x="10" y="10"/>
                </a:moveTo>
                <a:cubicBezTo>
                  <a:pt x="228" y="10"/>
                  <a:pt x="228" y="10"/>
                  <a:pt x="228" y="10"/>
                </a:cubicBezTo>
                <a:cubicBezTo>
                  <a:pt x="228" y="56"/>
                  <a:pt x="228" y="56"/>
                  <a:pt x="228" y="56"/>
                </a:cubicBezTo>
                <a:cubicBezTo>
                  <a:pt x="10" y="56"/>
                  <a:pt x="10" y="56"/>
                  <a:pt x="10" y="56"/>
                </a:cubicBezTo>
                <a:lnTo>
                  <a:pt x="10" y="10"/>
                </a:lnTo>
                <a:close/>
                <a:moveTo>
                  <a:pt x="10" y="199"/>
                </a:moveTo>
                <a:cubicBezTo>
                  <a:pt x="10" y="66"/>
                  <a:pt x="10" y="66"/>
                  <a:pt x="10" y="66"/>
                </a:cubicBezTo>
                <a:cubicBezTo>
                  <a:pt x="228" y="66"/>
                  <a:pt x="228" y="66"/>
                  <a:pt x="228" y="66"/>
                </a:cubicBezTo>
                <a:cubicBezTo>
                  <a:pt x="228" y="199"/>
                  <a:pt x="228" y="199"/>
                  <a:pt x="228" y="199"/>
                </a:cubicBezTo>
                <a:lnTo>
                  <a:pt x="10" y="199"/>
                </a:lnTo>
                <a:close/>
              </a:path>
            </a:pathLst>
          </a:custGeom>
          <a:solidFill>
            <a:schemeClr val="tx1"/>
          </a:solidFill>
          <a:ln w="0">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sz="1200" b="1" dirty="0">
              <a:solidFill>
                <a:srgbClr val="FF9900"/>
              </a:solidFill>
              <a:latin typeface="Open Sans" panose="020B0606030504020204" pitchFamily="34" charset="0"/>
              <a:ea typeface="Open Sans" panose="020B0606030504020204" pitchFamily="34" charset="0"/>
              <a:cs typeface="Open Sans" panose="020B0606030504020204" pitchFamily="34" charset="0"/>
            </a:endParaRPr>
          </a:p>
          <a:p>
            <a:pPr algn="ctr"/>
            <a:r>
              <a:rPr lang="en-US" sz="1200" b="1" dirty="0">
                <a:latin typeface="Open Sans" panose="020B0606030504020204" pitchFamily="34" charset="0"/>
                <a:ea typeface="Open Sans" panose="020B0606030504020204" pitchFamily="34" charset="0"/>
                <a:cs typeface="Open Sans" panose="020B0606030504020204" pitchFamily="34" charset="0"/>
              </a:rPr>
              <a:t>Untappd.com</a:t>
            </a:r>
          </a:p>
        </p:txBody>
      </p:sp>
      <p:sp>
        <p:nvSpPr>
          <p:cNvPr id="43" name="Freeform 68">
            <a:extLst>
              <a:ext uri="{FF2B5EF4-FFF2-40B4-BE49-F238E27FC236}">
                <a16:creationId xmlns:a16="http://schemas.microsoft.com/office/drawing/2014/main" id="{E1F2FB05-9785-43D0-BD80-8C8595B16140}"/>
              </a:ext>
            </a:extLst>
          </p:cNvPr>
          <p:cNvSpPr>
            <a:spLocks/>
          </p:cNvSpPr>
          <p:nvPr/>
        </p:nvSpPr>
        <p:spPr bwMode="auto">
          <a:xfrm>
            <a:off x="1525758" y="2463878"/>
            <a:ext cx="188067" cy="54251"/>
          </a:xfrm>
          <a:custGeom>
            <a:avLst/>
            <a:gdLst>
              <a:gd name="T0" fmla="*/ 29 w 33"/>
              <a:gd name="T1" fmla="*/ 0 h 10"/>
              <a:gd name="T2" fmla="*/ 4 w 33"/>
              <a:gd name="T3" fmla="*/ 0 h 10"/>
              <a:gd name="T4" fmla="*/ 0 w 33"/>
              <a:gd name="T5" fmla="*/ 5 h 10"/>
              <a:gd name="T6" fmla="*/ 4 w 33"/>
              <a:gd name="T7" fmla="*/ 10 h 10"/>
              <a:gd name="T8" fmla="*/ 29 w 33"/>
              <a:gd name="T9" fmla="*/ 10 h 10"/>
              <a:gd name="T10" fmla="*/ 33 w 33"/>
              <a:gd name="T11" fmla="*/ 5 h 10"/>
              <a:gd name="T12" fmla="*/ 29 w 33"/>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33" h="10">
                <a:moveTo>
                  <a:pt x="29" y="0"/>
                </a:moveTo>
                <a:cubicBezTo>
                  <a:pt x="4" y="0"/>
                  <a:pt x="4" y="0"/>
                  <a:pt x="4" y="0"/>
                </a:cubicBezTo>
                <a:cubicBezTo>
                  <a:pt x="2" y="0"/>
                  <a:pt x="0" y="3"/>
                  <a:pt x="0" y="5"/>
                </a:cubicBezTo>
                <a:cubicBezTo>
                  <a:pt x="0" y="8"/>
                  <a:pt x="2" y="10"/>
                  <a:pt x="4" y="10"/>
                </a:cubicBezTo>
                <a:cubicBezTo>
                  <a:pt x="29" y="10"/>
                  <a:pt x="29" y="10"/>
                  <a:pt x="29" y="10"/>
                </a:cubicBezTo>
                <a:cubicBezTo>
                  <a:pt x="31" y="10"/>
                  <a:pt x="33" y="8"/>
                  <a:pt x="33" y="5"/>
                </a:cubicBezTo>
                <a:cubicBezTo>
                  <a:pt x="33" y="3"/>
                  <a:pt x="31" y="0"/>
                  <a:pt x="29" y="0"/>
                </a:cubicBezTo>
                <a:close/>
              </a:path>
            </a:pathLst>
          </a:custGeom>
          <a:solidFill>
            <a:schemeClr val="tx1"/>
          </a:solidFill>
          <a:ln>
            <a:solidFill>
              <a:srgbClr val="A6A6A6"/>
            </a:solid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44" name="Freeform 69">
            <a:extLst>
              <a:ext uri="{FF2B5EF4-FFF2-40B4-BE49-F238E27FC236}">
                <a16:creationId xmlns:a16="http://schemas.microsoft.com/office/drawing/2014/main" id="{8BB0A3E9-89D2-4C0E-A705-FF62CE9494A6}"/>
              </a:ext>
            </a:extLst>
          </p:cNvPr>
          <p:cNvSpPr>
            <a:spLocks/>
          </p:cNvSpPr>
          <p:nvPr/>
        </p:nvSpPr>
        <p:spPr bwMode="auto">
          <a:xfrm>
            <a:off x="2028476" y="2344527"/>
            <a:ext cx="173600" cy="173600"/>
          </a:xfrm>
          <a:custGeom>
            <a:avLst/>
            <a:gdLst>
              <a:gd name="T0" fmla="*/ 29 w 31"/>
              <a:gd name="T1" fmla="*/ 2 h 31"/>
              <a:gd name="T2" fmla="*/ 23 w 31"/>
              <a:gd name="T3" fmla="*/ 2 h 31"/>
              <a:gd name="T4" fmla="*/ 16 w 31"/>
              <a:gd name="T5" fmla="*/ 9 h 31"/>
              <a:gd name="T6" fmla="*/ 9 w 31"/>
              <a:gd name="T7" fmla="*/ 2 h 31"/>
              <a:gd name="T8" fmla="*/ 2 w 31"/>
              <a:gd name="T9" fmla="*/ 2 h 31"/>
              <a:gd name="T10" fmla="*/ 2 w 31"/>
              <a:gd name="T11" fmla="*/ 9 h 31"/>
              <a:gd name="T12" fmla="*/ 9 w 31"/>
              <a:gd name="T13" fmla="*/ 16 h 31"/>
              <a:gd name="T14" fmla="*/ 2 w 31"/>
              <a:gd name="T15" fmla="*/ 23 h 31"/>
              <a:gd name="T16" fmla="*/ 2 w 31"/>
              <a:gd name="T17" fmla="*/ 30 h 31"/>
              <a:gd name="T18" fmla="*/ 6 w 31"/>
              <a:gd name="T19" fmla="*/ 31 h 31"/>
              <a:gd name="T20" fmla="*/ 9 w 31"/>
              <a:gd name="T21" fmla="*/ 30 h 31"/>
              <a:gd name="T22" fmla="*/ 16 w 31"/>
              <a:gd name="T23" fmla="*/ 23 h 31"/>
              <a:gd name="T24" fmla="*/ 23 w 31"/>
              <a:gd name="T25" fmla="*/ 30 h 31"/>
              <a:gd name="T26" fmla="*/ 26 w 31"/>
              <a:gd name="T27" fmla="*/ 31 h 31"/>
              <a:gd name="T28" fmla="*/ 29 w 31"/>
              <a:gd name="T29" fmla="*/ 30 h 31"/>
              <a:gd name="T30" fmla="*/ 29 w 31"/>
              <a:gd name="T31" fmla="*/ 23 h 31"/>
              <a:gd name="T32" fmla="*/ 23 w 31"/>
              <a:gd name="T33" fmla="*/ 16 h 31"/>
              <a:gd name="T34" fmla="*/ 29 w 31"/>
              <a:gd name="T35" fmla="*/ 9 h 31"/>
              <a:gd name="T36" fmla="*/ 29 w 31"/>
              <a:gd name="T37" fmla="*/ 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31">
                <a:moveTo>
                  <a:pt x="29" y="2"/>
                </a:moveTo>
                <a:cubicBezTo>
                  <a:pt x="28" y="0"/>
                  <a:pt x="25" y="0"/>
                  <a:pt x="23" y="2"/>
                </a:cubicBezTo>
                <a:cubicBezTo>
                  <a:pt x="16" y="9"/>
                  <a:pt x="16" y="9"/>
                  <a:pt x="16" y="9"/>
                </a:cubicBezTo>
                <a:cubicBezTo>
                  <a:pt x="9" y="2"/>
                  <a:pt x="9" y="2"/>
                  <a:pt x="9" y="2"/>
                </a:cubicBezTo>
                <a:cubicBezTo>
                  <a:pt x="7" y="0"/>
                  <a:pt x="4" y="0"/>
                  <a:pt x="2" y="2"/>
                </a:cubicBezTo>
                <a:cubicBezTo>
                  <a:pt x="0" y="4"/>
                  <a:pt x="0" y="7"/>
                  <a:pt x="2" y="9"/>
                </a:cubicBezTo>
                <a:cubicBezTo>
                  <a:pt x="9" y="16"/>
                  <a:pt x="9" y="16"/>
                  <a:pt x="9" y="16"/>
                </a:cubicBezTo>
                <a:cubicBezTo>
                  <a:pt x="2" y="23"/>
                  <a:pt x="2" y="23"/>
                  <a:pt x="2" y="23"/>
                </a:cubicBezTo>
                <a:cubicBezTo>
                  <a:pt x="0" y="25"/>
                  <a:pt x="0" y="28"/>
                  <a:pt x="2" y="30"/>
                </a:cubicBezTo>
                <a:cubicBezTo>
                  <a:pt x="3" y="30"/>
                  <a:pt x="4" y="31"/>
                  <a:pt x="6" y="31"/>
                </a:cubicBezTo>
                <a:cubicBezTo>
                  <a:pt x="7" y="31"/>
                  <a:pt x="8" y="30"/>
                  <a:pt x="9" y="30"/>
                </a:cubicBezTo>
                <a:cubicBezTo>
                  <a:pt x="16" y="23"/>
                  <a:pt x="16" y="23"/>
                  <a:pt x="16" y="23"/>
                </a:cubicBezTo>
                <a:cubicBezTo>
                  <a:pt x="23" y="30"/>
                  <a:pt x="23" y="30"/>
                  <a:pt x="23" y="30"/>
                </a:cubicBezTo>
                <a:cubicBezTo>
                  <a:pt x="24" y="30"/>
                  <a:pt x="25" y="31"/>
                  <a:pt x="26" y="31"/>
                </a:cubicBezTo>
                <a:cubicBezTo>
                  <a:pt x="27" y="31"/>
                  <a:pt x="29" y="30"/>
                  <a:pt x="29" y="30"/>
                </a:cubicBezTo>
                <a:cubicBezTo>
                  <a:pt x="31" y="28"/>
                  <a:pt x="31" y="25"/>
                  <a:pt x="29" y="23"/>
                </a:cubicBezTo>
                <a:cubicBezTo>
                  <a:pt x="23" y="16"/>
                  <a:pt x="23" y="16"/>
                  <a:pt x="23" y="16"/>
                </a:cubicBezTo>
                <a:cubicBezTo>
                  <a:pt x="29" y="9"/>
                  <a:pt x="29" y="9"/>
                  <a:pt x="29" y="9"/>
                </a:cubicBezTo>
                <a:cubicBezTo>
                  <a:pt x="31" y="7"/>
                  <a:pt x="31" y="4"/>
                  <a:pt x="29" y="2"/>
                </a:cubicBezTo>
                <a:close/>
              </a:path>
            </a:pathLst>
          </a:custGeom>
          <a:solidFill>
            <a:schemeClr val="tx1"/>
          </a:solidFill>
          <a:ln>
            <a:solidFill>
              <a:srgbClr val="A6A6A6"/>
            </a:solid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45" name="Freeform 70">
            <a:extLst>
              <a:ext uri="{FF2B5EF4-FFF2-40B4-BE49-F238E27FC236}">
                <a16:creationId xmlns:a16="http://schemas.microsoft.com/office/drawing/2014/main" id="{F8563EC5-B92D-4AD3-AD00-351F40E68DC5}"/>
              </a:ext>
            </a:extLst>
          </p:cNvPr>
          <p:cNvSpPr>
            <a:spLocks noEditPoints="1"/>
          </p:cNvSpPr>
          <p:nvPr/>
        </p:nvSpPr>
        <p:spPr bwMode="auto">
          <a:xfrm>
            <a:off x="1778925" y="2355378"/>
            <a:ext cx="169982" cy="162751"/>
          </a:xfrm>
          <a:custGeom>
            <a:avLst/>
            <a:gdLst>
              <a:gd name="T0" fmla="*/ 25 w 30"/>
              <a:gd name="T1" fmla="*/ 0 h 29"/>
              <a:gd name="T2" fmla="*/ 4 w 30"/>
              <a:gd name="T3" fmla="*/ 0 h 29"/>
              <a:gd name="T4" fmla="*/ 0 w 30"/>
              <a:gd name="T5" fmla="*/ 5 h 29"/>
              <a:gd name="T6" fmla="*/ 0 w 30"/>
              <a:gd name="T7" fmla="*/ 24 h 29"/>
              <a:gd name="T8" fmla="*/ 4 w 30"/>
              <a:gd name="T9" fmla="*/ 29 h 29"/>
              <a:gd name="T10" fmla="*/ 25 w 30"/>
              <a:gd name="T11" fmla="*/ 29 h 29"/>
              <a:gd name="T12" fmla="*/ 30 w 30"/>
              <a:gd name="T13" fmla="*/ 24 h 29"/>
              <a:gd name="T14" fmla="*/ 30 w 30"/>
              <a:gd name="T15" fmla="*/ 5 h 29"/>
              <a:gd name="T16" fmla="*/ 25 w 30"/>
              <a:gd name="T17" fmla="*/ 0 h 29"/>
              <a:gd name="T18" fmla="*/ 21 w 30"/>
              <a:gd name="T19" fmla="*/ 19 h 29"/>
              <a:gd name="T20" fmla="*/ 9 w 30"/>
              <a:gd name="T21" fmla="*/ 19 h 29"/>
              <a:gd name="T22" fmla="*/ 9 w 30"/>
              <a:gd name="T23" fmla="*/ 9 h 29"/>
              <a:gd name="T24" fmla="*/ 21 w 30"/>
              <a:gd name="T25" fmla="*/ 9 h 29"/>
              <a:gd name="T26" fmla="*/ 21 w 30"/>
              <a:gd name="T27" fmla="*/ 1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 h="29">
                <a:moveTo>
                  <a:pt x="25" y="0"/>
                </a:moveTo>
                <a:cubicBezTo>
                  <a:pt x="4" y="0"/>
                  <a:pt x="4" y="0"/>
                  <a:pt x="4" y="0"/>
                </a:cubicBezTo>
                <a:cubicBezTo>
                  <a:pt x="2" y="0"/>
                  <a:pt x="0" y="2"/>
                  <a:pt x="0" y="5"/>
                </a:cubicBezTo>
                <a:cubicBezTo>
                  <a:pt x="0" y="24"/>
                  <a:pt x="0" y="24"/>
                  <a:pt x="0" y="24"/>
                </a:cubicBezTo>
                <a:cubicBezTo>
                  <a:pt x="0" y="27"/>
                  <a:pt x="2" y="29"/>
                  <a:pt x="4" y="29"/>
                </a:cubicBezTo>
                <a:cubicBezTo>
                  <a:pt x="25" y="29"/>
                  <a:pt x="25" y="29"/>
                  <a:pt x="25" y="29"/>
                </a:cubicBezTo>
                <a:cubicBezTo>
                  <a:pt x="28" y="29"/>
                  <a:pt x="30" y="27"/>
                  <a:pt x="30" y="24"/>
                </a:cubicBezTo>
                <a:cubicBezTo>
                  <a:pt x="30" y="5"/>
                  <a:pt x="30" y="5"/>
                  <a:pt x="30" y="5"/>
                </a:cubicBezTo>
                <a:cubicBezTo>
                  <a:pt x="30" y="2"/>
                  <a:pt x="28" y="0"/>
                  <a:pt x="25" y="0"/>
                </a:cubicBezTo>
                <a:close/>
                <a:moveTo>
                  <a:pt x="21" y="19"/>
                </a:moveTo>
                <a:cubicBezTo>
                  <a:pt x="9" y="19"/>
                  <a:pt x="9" y="19"/>
                  <a:pt x="9" y="19"/>
                </a:cubicBezTo>
                <a:cubicBezTo>
                  <a:pt x="9" y="9"/>
                  <a:pt x="9" y="9"/>
                  <a:pt x="9" y="9"/>
                </a:cubicBezTo>
                <a:cubicBezTo>
                  <a:pt x="21" y="9"/>
                  <a:pt x="21" y="9"/>
                  <a:pt x="21" y="9"/>
                </a:cubicBezTo>
                <a:lnTo>
                  <a:pt x="21" y="19"/>
                </a:lnTo>
                <a:close/>
              </a:path>
            </a:pathLst>
          </a:custGeom>
          <a:solidFill>
            <a:schemeClr val="tx1"/>
          </a:solidFill>
          <a:ln>
            <a:solidFill>
              <a:srgbClr val="A6A6A6"/>
            </a:solid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Open Sans" panose="020B0606030504020204" pitchFamily="34" charset="0"/>
              <a:ea typeface="Open Sans" panose="020B0606030504020204" pitchFamily="34" charset="0"/>
              <a:cs typeface="Open Sans" panose="020B0606030504020204" pitchFamily="34" charset="0"/>
            </a:endParaRPr>
          </a:p>
        </p:txBody>
      </p:sp>
      <p:cxnSp>
        <p:nvCxnSpPr>
          <p:cNvPr id="9" name="Straight Arrow Connector 8">
            <a:extLst>
              <a:ext uri="{FF2B5EF4-FFF2-40B4-BE49-F238E27FC236}">
                <a16:creationId xmlns:a16="http://schemas.microsoft.com/office/drawing/2014/main" id="{C123FF86-8D8B-482B-9758-D8EF314C3E83}"/>
              </a:ext>
            </a:extLst>
          </p:cNvPr>
          <p:cNvCxnSpPr>
            <a:cxnSpLocks/>
            <a:stCxn id="42" idx="18"/>
          </p:cNvCxnSpPr>
          <p:nvPr/>
        </p:nvCxnSpPr>
        <p:spPr>
          <a:xfrm>
            <a:off x="2279818" y="2620536"/>
            <a:ext cx="78852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5CF9066B-D47E-4A4B-8262-B91FD765D66D}"/>
              </a:ext>
            </a:extLst>
          </p:cNvPr>
          <p:cNvCxnSpPr>
            <a:cxnSpLocks/>
          </p:cNvCxnSpPr>
          <p:nvPr/>
        </p:nvCxnSpPr>
        <p:spPr>
          <a:xfrm flipH="1">
            <a:off x="2335891" y="2786203"/>
            <a:ext cx="71067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95" name="Group 94">
            <a:extLst>
              <a:ext uri="{FF2B5EF4-FFF2-40B4-BE49-F238E27FC236}">
                <a16:creationId xmlns:a16="http://schemas.microsoft.com/office/drawing/2014/main" id="{41C755DC-09FE-4C11-B8AF-347B82100462}"/>
              </a:ext>
            </a:extLst>
          </p:cNvPr>
          <p:cNvGrpSpPr/>
          <p:nvPr/>
        </p:nvGrpSpPr>
        <p:grpSpPr>
          <a:xfrm>
            <a:off x="3068343" y="3843845"/>
            <a:ext cx="7102404" cy="2619250"/>
            <a:chOff x="2597001" y="4126301"/>
            <a:chExt cx="7102404" cy="2619250"/>
          </a:xfrm>
        </p:grpSpPr>
        <p:sp>
          <p:nvSpPr>
            <p:cNvPr id="52" name="Rectangle 51">
              <a:extLst>
                <a:ext uri="{FF2B5EF4-FFF2-40B4-BE49-F238E27FC236}">
                  <a16:creationId xmlns:a16="http://schemas.microsoft.com/office/drawing/2014/main" id="{93605DD1-1F57-48B4-93A9-6D6CFB48D963}"/>
                </a:ext>
              </a:extLst>
            </p:cNvPr>
            <p:cNvSpPr/>
            <p:nvPr/>
          </p:nvSpPr>
          <p:spPr>
            <a:xfrm>
              <a:off x="3121048" y="6483251"/>
              <a:ext cx="6144442" cy="2623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Open Sans" panose="020B0606030504020204" pitchFamily="34" charset="0"/>
                  <a:ea typeface="Open Sans" panose="020B0606030504020204" pitchFamily="34" charset="0"/>
                  <a:cs typeface="Open Sans" panose="020B0606030504020204" pitchFamily="34" charset="0"/>
                </a:rPr>
                <a:t>Sqlite3, Pandas, </a:t>
              </a:r>
              <a:r>
                <a:rPr lang="en-US" sz="10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Numpy</a:t>
              </a:r>
              <a:r>
                <a:rPr lang="en-US" sz="10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Sklearn.preprocessing</a:t>
              </a:r>
              <a:endParaRPr lang="en-US" sz="10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69" name="Group 68">
              <a:extLst>
                <a:ext uri="{FF2B5EF4-FFF2-40B4-BE49-F238E27FC236}">
                  <a16:creationId xmlns:a16="http://schemas.microsoft.com/office/drawing/2014/main" id="{3FAAD5D1-16F0-4F94-BC99-4951478C08C5}"/>
                </a:ext>
              </a:extLst>
            </p:cNvPr>
            <p:cNvGrpSpPr/>
            <p:nvPr/>
          </p:nvGrpSpPr>
          <p:grpSpPr>
            <a:xfrm>
              <a:off x="3121048" y="4126301"/>
              <a:ext cx="6144443" cy="1453885"/>
              <a:chOff x="3129437" y="4126301"/>
              <a:chExt cx="6144443" cy="1453885"/>
            </a:xfrm>
          </p:grpSpPr>
          <p:sp>
            <p:nvSpPr>
              <p:cNvPr id="13" name="Rectangle 12">
                <a:extLst>
                  <a:ext uri="{FF2B5EF4-FFF2-40B4-BE49-F238E27FC236}">
                    <a16:creationId xmlns:a16="http://schemas.microsoft.com/office/drawing/2014/main" id="{A32D197D-4E92-4518-AA41-8DDAF9CD5EEB}"/>
                  </a:ext>
                </a:extLst>
              </p:cNvPr>
              <p:cNvSpPr/>
              <p:nvPr/>
            </p:nvSpPr>
            <p:spPr>
              <a:xfrm>
                <a:off x="5512616" y="4126301"/>
                <a:ext cx="1334549" cy="678953"/>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i="1" dirty="0" err="1">
                    <a:latin typeface="Open Sans" panose="020B0606030504020204" pitchFamily="34" charset="0"/>
                    <a:ea typeface="Open Sans" panose="020B0606030504020204" pitchFamily="34" charset="0"/>
                    <a:cs typeface="Open Sans" panose="020B0606030504020204" pitchFamily="34" charset="0"/>
                  </a:rPr>
                  <a:t>data_pipeline</a:t>
                </a:r>
                <a:endParaRPr lang="en-US" sz="1200" i="1" dirty="0">
                  <a:latin typeface="Open Sans" panose="020B0606030504020204" pitchFamily="34" charset="0"/>
                  <a:ea typeface="Open Sans" panose="020B0606030504020204" pitchFamily="34" charset="0"/>
                  <a:cs typeface="Open Sans" panose="020B0606030504020204" pitchFamily="34" charset="0"/>
                </a:endParaRPr>
              </a:p>
              <a:p>
                <a:pPr algn="ctr"/>
                <a:r>
                  <a:rPr lang="en-US" sz="1200" i="1" dirty="0">
                    <a:latin typeface="Open Sans" panose="020B0606030504020204" pitchFamily="34" charset="0"/>
                    <a:ea typeface="Open Sans" panose="020B0606030504020204" pitchFamily="34" charset="0"/>
                    <a:cs typeface="Open Sans" panose="020B0606030504020204" pitchFamily="34" charset="0"/>
                  </a:rPr>
                  <a:t>+</a:t>
                </a:r>
              </a:p>
              <a:p>
                <a:pPr algn="ctr"/>
                <a:r>
                  <a:rPr lang="en-US" sz="1200" i="1" dirty="0" err="1">
                    <a:latin typeface="Open Sans" panose="020B0606030504020204" pitchFamily="34" charset="0"/>
                    <a:ea typeface="Open Sans" panose="020B0606030504020204" pitchFamily="34" charset="0"/>
                    <a:cs typeface="Open Sans" panose="020B0606030504020204" pitchFamily="34" charset="0"/>
                  </a:rPr>
                  <a:t>prep_data</a:t>
                </a:r>
                <a:endParaRPr lang="en-US" sz="1200" i="1" dirty="0">
                  <a:latin typeface="Open Sans" panose="020B0606030504020204" pitchFamily="34" charset="0"/>
                  <a:ea typeface="Open Sans" panose="020B0606030504020204" pitchFamily="34" charset="0"/>
                  <a:cs typeface="Open Sans" panose="020B0606030504020204" pitchFamily="34" charset="0"/>
                </a:endParaRPr>
              </a:p>
            </p:txBody>
          </p:sp>
          <p:cxnSp>
            <p:nvCxnSpPr>
              <p:cNvPr id="14" name="Straight Connector 13">
                <a:extLst>
                  <a:ext uri="{FF2B5EF4-FFF2-40B4-BE49-F238E27FC236}">
                    <a16:creationId xmlns:a16="http://schemas.microsoft.com/office/drawing/2014/main" id="{2BF86C96-E75B-45A0-925F-867376B25061}"/>
                  </a:ext>
                </a:extLst>
              </p:cNvPr>
              <p:cNvCxnSpPr>
                <a:cxnSpLocks/>
                <a:endCxn id="58" idx="0"/>
              </p:cNvCxnSpPr>
              <p:nvPr/>
            </p:nvCxnSpPr>
            <p:spPr>
              <a:xfrm flipH="1">
                <a:off x="3129437" y="4805254"/>
                <a:ext cx="2377365" cy="774932"/>
              </a:xfrm>
              <a:prstGeom prst="line">
                <a:avLst/>
              </a:prstGeom>
              <a:ln>
                <a:solidFill>
                  <a:srgbClr val="70AD47"/>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77B1299-1079-4FAD-A760-6BC555F4C02E}"/>
                  </a:ext>
                </a:extLst>
              </p:cNvPr>
              <p:cNvCxnSpPr>
                <a:cxnSpLocks/>
                <a:endCxn id="60" idx="0"/>
              </p:cNvCxnSpPr>
              <p:nvPr/>
            </p:nvCxnSpPr>
            <p:spPr>
              <a:xfrm>
                <a:off x="6843710" y="4805254"/>
                <a:ext cx="2430170" cy="774932"/>
              </a:xfrm>
              <a:prstGeom prst="line">
                <a:avLst/>
              </a:prstGeom>
              <a:ln>
                <a:solidFill>
                  <a:srgbClr val="70AD47"/>
                </a:solidFill>
              </a:ln>
            </p:spPr>
            <p:style>
              <a:lnRef idx="1">
                <a:schemeClr val="accent1"/>
              </a:lnRef>
              <a:fillRef idx="0">
                <a:schemeClr val="accent1"/>
              </a:fillRef>
              <a:effectRef idx="0">
                <a:schemeClr val="accent1"/>
              </a:effectRef>
              <a:fontRef idx="minor">
                <a:schemeClr val="tx1"/>
              </a:fontRef>
            </p:style>
          </p:cxnSp>
        </p:grpSp>
        <p:grpSp>
          <p:nvGrpSpPr>
            <p:cNvPr id="61" name="Group 60">
              <a:extLst>
                <a:ext uri="{FF2B5EF4-FFF2-40B4-BE49-F238E27FC236}">
                  <a16:creationId xmlns:a16="http://schemas.microsoft.com/office/drawing/2014/main" id="{A892FC24-8162-42E8-9F11-14BEF6AE1362}"/>
                </a:ext>
              </a:extLst>
            </p:cNvPr>
            <p:cNvGrpSpPr/>
            <p:nvPr/>
          </p:nvGrpSpPr>
          <p:grpSpPr>
            <a:xfrm>
              <a:off x="3259170" y="5654422"/>
              <a:ext cx="5825807" cy="707819"/>
              <a:chOff x="3061155" y="5654422"/>
              <a:chExt cx="5825807" cy="707819"/>
            </a:xfrm>
          </p:grpSpPr>
          <p:sp>
            <p:nvSpPr>
              <p:cNvPr id="16" name="Rectangle 15">
                <a:extLst>
                  <a:ext uri="{FF2B5EF4-FFF2-40B4-BE49-F238E27FC236}">
                    <a16:creationId xmlns:a16="http://schemas.microsoft.com/office/drawing/2014/main" id="{29A7434C-2419-4228-A148-E96D9899594F}"/>
                  </a:ext>
                </a:extLst>
              </p:cNvPr>
              <p:cNvSpPr/>
              <p:nvPr/>
            </p:nvSpPr>
            <p:spPr>
              <a:xfrm>
                <a:off x="3061155" y="5654422"/>
                <a:ext cx="880844" cy="707819"/>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800" dirty="0">
                    <a:solidFill>
                      <a:schemeClr val="tx1"/>
                    </a:solidFill>
                    <a:latin typeface="Open Sans" panose="020B0606030504020204" pitchFamily="34" charset="0"/>
                    <a:ea typeface="Open Sans" panose="020B0606030504020204" pitchFamily="34" charset="0"/>
                    <a:cs typeface="Open Sans" panose="020B0606030504020204" pitchFamily="34" charset="0"/>
                  </a:rPr>
                  <a:t>Import </a:t>
                </a:r>
                <a:r>
                  <a:rPr lang="en-US" sz="800" u="sng" dirty="0" err="1">
                    <a:solidFill>
                      <a:schemeClr val="tx1"/>
                    </a:solidFill>
                    <a:latin typeface="Open Sans" panose="020B0606030504020204" pitchFamily="34" charset="0"/>
                    <a:ea typeface="Open Sans" panose="020B0606030504020204" pitchFamily="34" charset="0"/>
                    <a:cs typeface="Open Sans" panose="020B0606030504020204" pitchFamily="34" charset="0"/>
                  </a:rPr>
                  <a:t>user_extract</a:t>
                </a:r>
                <a:r>
                  <a:rPr lang="en-US" sz="800" u="sng"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800" dirty="0">
                    <a:solidFill>
                      <a:schemeClr val="tx1"/>
                    </a:solidFill>
                    <a:latin typeface="Open Sans" panose="020B0606030504020204" pitchFamily="34" charset="0"/>
                    <a:ea typeface="Open Sans" panose="020B0606030504020204" pitchFamily="34" charset="0"/>
                    <a:cs typeface="Open Sans" panose="020B0606030504020204" pitchFamily="34" charset="0"/>
                  </a:rPr>
                  <a:t>table</a:t>
                </a:r>
              </a:p>
            </p:txBody>
          </p:sp>
          <p:sp>
            <p:nvSpPr>
              <p:cNvPr id="18" name="Rectangle 17">
                <a:extLst>
                  <a:ext uri="{FF2B5EF4-FFF2-40B4-BE49-F238E27FC236}">
                    <a16:creationId xmlns:a16="http://schemas.microsoft.com/office/drawing/2014/main" id="{BE4A1752-B56D-40CB-B590-9ED2F9044C80}"/>
                  </a:ext>
                </a:extLst>
              </p:cNvPr>
              <p:cNvSpPr/>
              <p:nvPr/>
            </p:nvSpPr>
            <p:spPr>
              <a:xfrm>
                <a:off x="4297396" y="5654422"/>
                <a:ext cx="880844" cy="707819"/>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800" dirty="0">
                    <a:solidFill>
                      <a:schemeClr val="tx1"/>
                    </a:solidFill>
                    <a:latin typeface="Open Sans" panose="020B0606030504020204" pitchFamily="34" charset="0"/>
                    <a:ea typeface="Open Sans" panose="020B0606030504020204" pitchFamily="34" charset="0"/>
                    <a:cs typeface="Open Sans" panose="020B0606030504020204" pitchFamily="34" charset="0"/>
                  </a:rPr>
                  <a:t>Impute missing data </a:t>
                </a:r>
              </a:p>
            </p:txBody>
          </p:sp>
          <p:sp>
            <p:nvSpPr>
              <p:cNvPr id="20" name="Rectangle 19">
                <a:extLst>
                  <a:ext uri="{FF2B5EF4-FFF2-40B4-BE49-F238E27FC236}">
                    <a16:creationId xmlns:a16="http://schemas.microsoft.com/office/drawing/2014/main" id="{9AEC823A-E9F6-424C-B157-650B63F0BE31}"/>
                  </a:ext>
                </a:extLst>
              </p:cNvPr>
              <p:cNvSpPr/>
              <p:nvPr/>
            </p:nvSpPr>
            <p:spPr>
              <a:xfrm>
                <a:off x="5533637" y="5654422"/>
                <a:ext cx="880844" cy="707819"/>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800" dirty="0">
                    <a:solidFill>
                      <a:schemeClr val="tx1"/>
                    </a:solidFill>
                    <a:latin typeface="Open Sans" panose="020B0606030504020204" pitchFamily="34" charset="0"/>
                    <a:ea typeface="Open Sans" panose="020B0606030504020204" pitchFamily="34" charset="0"/>
                    <a:cs typeface="Open Sans" panose="020B0606030504020204" pitchFamily="34" charset="0"/>
                  </a:rPr>
                  <a:t>Convert datatypes,</a:t>
                </a:r>
              </a:p>
              <a:p>
                <a:pPr algn="ctr"/>
                <a:r>
                  <a:rPr lang="en-US" sz="800" dirty="0">
                    <a:solidFill>
                      <a:schemeClr val="tx1"/>
                    </a:solidFill>
                    <a:latin typeface="Open Sans" panose="020B0606030504020204" pitchFamily="34" charset="0"/>
                    <a:ea typeface="Open Sans" panose="020B0606030504020204" pitchFamily="34" charset="0"/>
                    <a:cs typeface="Open Sans" panose="020B0606030504020204" pitchFamily="34" charset="0"/>
                  </a:rPr>
                  <a:t>drop cols</a:t>
                </a:r>
              </a:p>
            </p:txBody>
          </p:sp>
          <p:sp>
            <p:nvSpPr>
              <p:cNvPr id="22" name="Rectangle 21">
                <a:extLst>
                  <a:ext uri="{FF2B5EF4-FFF2-40B4-BE49-F238E27FC236}">
                    <a16:creationId xmlns:a16="http://schemas.microsoft.com/office/drawing/2014/main" id="{469EA7ED-3C6B-432C-A7CB-0E624B324834}"/>
                  </a:ext>
                </a:extLst>
              </p:cNvPr>
              <p:cNvSpPr/>
              <p:nvPr/>
            </p:nvSpPr>
            <p:spPr>
              <a:xfrm>
                <a:off x="6769878" y="5654422"/>
                <a:ext cx="880844" cy="707819"/>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800" dirty="0">
                    <a:solidFill>
                      <a:schemeClr val="tx1"/>
                    </a:solidFill>
                    <a:latin typeface="Open Sans" panose="020B0606030504020204" pitchFamily="34" charset="0"/>
                    <a:ea typeface="Open Sans" panose="020B0606030504020204" pitchFamily="34" charset="0"/>
                    <a:cs typeface="Open Sans" panose="020B0606030504020204" pitchFamily="34" charset="0"/>
                  </a:rPr>
                  <a:t>Perform outlier analysis</a:t>
                </a:r>
              </a:p>
            </p:txBody>
          </p:sp>
          <p:sp>
            <p:nvSpPr>
              <p:cNvPr id="24" name="Rectangle 23">
                <a:extLst>
                  <a:ext uri="{FF2B5EF4-FFF2-40B4-BE49-F238E27FC236}">
                    <a16:creationId xmlns:a16="http://schemas.microsoft.com/office/drawing/2014/main" id="{DA6DA1F2-AB02-4B62-9AA8-79CFF36075C7}"/>
                  </a:ext>
                </a:extLst>
              </p:cNvPr>
              <p:cNvSpPr/>
              <p:nvPr/>
            </p:nvSpPr>
            <p:spPr>
              <a:xfrm>
                <a:off x="8006118" y="5654422"/>
                <a:ext cx="880844" cy="707819"/>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800" dirty="0">
                    <a:solidFill>
                      <a:schemeClr val="tx1"/>
                    </a:solidFill>
                    <a:latin typeface="Open Sans" panose="020B0606030504020204" pitchFamily="34" charset="0"/>
                    <a:ea typeface="Open Sans" panose="020B0606030504020204" pitchFamily="34" charset="0"/>
                    <a:cs typeface="Open Sans" panose="020B0606030504020204" pitchFamily="34" charset="0"/>
                  </a:rPr>
                  <a:t>Write to </a:t>
                </a:r>
                <a:r>
                  <a:rPr lang="en-US" sz="800" u="sng" dirty="0" err="1">
                    <a:solidFill>
                      <a:schemeClr val="tx1"/>
                    </a:solidFill>
                    <a:latin typeface="Open Sans" panose="020B0606030504020204" pitchFamily="34" charset="0"/>
                    <a:ea typeface="Open Sans" panose="020B0606030504020204" pitchFamily="34" charset="0"/>
                    <a:cs typeface="Open Sans" panose="020B0606030504020204" pitchFamily="34" charset="0"/>
                  </a:rPr>
                  <a:t>prepped_data</a:t>
                </a:r>
                <a:r>
                  <a:rPr lang="en-US" sz="800" u="sng"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800" dirty="0">
                    <a:solidFill>
                      <a:schemeClr val="tx1"/>
                    </a:solidFill>
                    <a:latin typeface="Open Sans" panose="020B0606030504020204" pitchFamily="34" charset="0"/>
                    <a:ea typeface="Open Sans" panose="020B0606030504020204" pitchFamily="34" charset="0"/>
                    <a:cs typeface="Open Sans" panose="020B0606030504020204" pitchFamily="34" charset="0"/>
                  </a:rPr>
                  <a:t>table </a:t>
                </a:r>
              </a:p>
            </p:txBody>
          </p:sp>
        </p:grpSp>
        <p:grpSp>
          <p:nvGrpSpPr>
            <p:cNvPr id="65" name="Group 64">
              <a:extLst>
                <a:ext uri="{FF2B5EF4-FFF2-40B4-BE49-F238E27FC236}">
                  <a16:creationId xmlns:a16="http://schemas.microsoft.com/office/drawing/2014/main" id="{CAD8206D-C5FE-4600-98EB-A4B24181BAC0}"/>
                </a:ext>
              </a:extLst>
            </p:cNvPr>
            <p:cNvGrpSpPr/>
            <p:nvPr/>
          </p:nvGrpSpPr>
          <p:grpSpPr>
            <a:xfrm>
              <a:off x="3084736" y="5580186"/>
              <a:ext cx="6260600" cy="851882"/>
              <a:chOff x="3067958" y="4810697"/>
              <a:chExt cx="6080741" cy="706969"/>
            </a:xfrm>
            <a:noFill/>
          </p:grpSpPr>
          <p:sp>
            <p:nvSpPr>
              <p:cNvPr id="57" name="Rectangle 56">
                <a:extLst>
                  <a:ext uri="{FF2B5EF4-FFF2-40B4-BE49-F238E27FC236}">
                    <a16:creationId xmlns:a16="http://schemas.microsoft.com/office/drawing/2014/main" id="{6A4BCC62-0773-448B-AB08-FB2F9E3416D4}"/>
                  </a:ext>
                </a:extLst>
              </p:cNvPr>
              <p:cNvSpPr/>
              <p:nvPr/>
            </p:nvSpPr>
            <p:spPr>
              <a:xfrm>
                <a:off x="3103927" y="4810697"/>
                <a:ext cx="5961574" cy="706969"/>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58" name="Oval 57">
                <a:extLst>
                  <a:ext uri="{FF2B5EF4-FFF2-40B4-BE49-F238E27FC236}">
                    <a16:creationId xmlns:a16="http://schemas.microsoft.com/office/drawing/2014/main" id="{538BB985-B09D-49A4-A8DA-0B3C7AC0B2E9}"/>
                  </a:ext>
                </a:extLst>
              </p:cNvPr>
              <p:cNvSpPr/>
              <p:nvPr/>
            </p:nvSpPr>
            <p:spPr>
              <a:xfrm>
                <a:off x="3067958" y="4810697"/>
                <a:ext cx="70537" cy="70696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60" name="Oval 59">
                <a:extLst>
                  <a:ext uri="{FF2B5EF4-FFF2-40B4-BE49-F238E27FC236}">
                    <a16:creationId xmlns:a16="http://schemas.microsoft.com/office/drawing/2014/main" id="{6A752EF4-BF41-4878-8925-4A3AA0FCEBB1}"/>
                  </a:ext>
                </a:extLst>
              </p:cNvPr>
              <p:cNvSpPr/>
              <p:nvPr/>
            </p:nvSpPr>
            <p:spPr>
              <a:xfrm>
                <a:off x="8993596" y="4810697"/>
                <a:ext cx="155103" cy="70696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grpSp>
        <p:sp>
          <p:nvSpPr>
            <p:cNvPr id="70" name="Arrow: Right 69">
              <a:extLst>
                <a:ext uri="{FF2B5EF4-FFF2-40B4-BE49-F238E27FC236}">
                  <a16:creationId xmlns:a16="http://schemas.microsoft.com/office/drawing/2014/main" id="{17769B5B-66A8-4B7D-B9BB-2B0443A30075}"/>
                </a:ext>
              </a:extLst>
            </p:cNvPr>
            <p:cNvSpPr/>
            <p:nvPr/>
          </p:nvSpPr>
          <p:spPr>
            <a:xfrm>
              <a:off x="9254789" y="5855125"/>
              <a:ext cx="444616" cy="3020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71" name="Arrow: Right 70">
              <a:extLst>
                <a:ext uri="{FF2B5EF4-FFF2-40B4-BE49-F238E27FC236}">
                  <a16:creationId xmlns:a16="http://schemas.microsoft.com/office/drawing/2014/main" id="{6A62E175-E928-417C-A471-D26386DF9F1A}"/>
                </a:ext>
              </a:extLst>
            </p:cNvPr>
            <p:cNvSpPr/>
            <p:nvPr/>
          </p:nvSpPr>
          <p:spPr>
            <a:xfrm>
              <a:off x="2597001" y="5855125"/>
              <a:ext cx="444616" cy="3020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grpSp>
      <p:grpSp>
        <p:nvGrpSpPr>
          <p:cNvPr id="122" name="Group 121">
            <a:extLst>
              <a:ext uri="{FF2B5EF4-FFF2-40B4-BE49-F238E27FC236}">
                <a16:creationId xmlns:a16="http://schemas.microsoft.com/office/drawing/2014/main" id="{254A9E9A-4FFF-4DF7-A58A-D409DEF5A8E7}"/>
              </a:ext>
            </a:extLst>
          </p:cNvPr>
          <p:cNvGrpSpPr/>
          <p:nvPr/>
        </p:nvGrpSpPr>
        <p:grpSpPr>
          <a:xfrm>
            <a:off x="3046005" y="2362646"/>
            <a:ext cx="1335114" cy="1201420"/>
            <a:chOff x="2963544" y="2628324"/>
            <a:chExt cx="1335114" cy="1201420"/>
          </a:xfrm>
        </p:grpSpPr>
        <p:sp>
          <p:nvSpPr>
            <p:cNvPr id="12" name="Rectangle 11">
              <a:extLst>
                <a:ext uri="{FF2B5EF4-FFF2-40B4-BE49-F238E27FC236}">
                  <a16:creationId xmlns:a16="http://schemas.microsoft.com/office/drawing/2014/main" id="{783689E9-1383-4DD5-9478-7E4F07D53EA7}"/>
                </a:ext>
              </a:extLst>
            </p:cNvPr>
            <p:cNvSpPr/>
            <p:nvPr/>
          </p:nvSpPr>
          <p:spPr>
            <a:xfrm>
              <a:off x="2964109" y="2628324"/>
              <a:ext cx="1334549" cy="678953"/>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i="1" dirty="0" err="1">
                  <a:latin typeface="Open Sans" panose="020B0606030504020204" pitchFamily="34" charset="0"/>
                  <a:ea typeface="Open Sans" panose="020B0606030504020204" pitchFamily="34" charset="0"/>
                  <a:cs typeface="Open Sans" panose="020B0606030504020204" pitchFamily="34" charset="0"/>
                </a:rPr>
                <a:t>data_extractors</a:t>
              </a:r>
              <a:endParaRPr lang="en-US" sz="1200" i="1" dirty="0">
                <a:latin typeface="Open Sans" panose="020B0606030504020204" pitchFamily="34" charset="0"/>
                <a:ea typeface="Open Sans" panose="020B0606030504020204" pitchFamily="34" charset="0"/>
                <a:cs typeface="Open Sans" panose="020B0606030504020204" pitchFamily="34" charset="0"/>
              </a:endParaRPr>
            </a:p>
          </p:txBody>
        </p:sp>
        <p:sp>
          <p:nvSpPr>
            <p:cNvPr id="21" name="Rectangle 20">
              <a:extLst>
                <a:ext uri="{FF2B5EF4-FFF2-40B4-BE49-F238E27FC236}">
                  <a16:creationId xmlns:a16="http://schemas.microsoft.com/office/drawing/2014/main" id="{F3975432-09D0-4F59-9311-8C3E7CEE3F92}"/>
                </a:ext>
              </a:extLst>
            </p:cNvPr>
            <p:cNvSpPr/>
            <p:nvPr/>
          </p:nvSpPr>
          <p:spPr>
            <a:xfrm>
              <a:off x="2963544" y="3306378"/>
              <a:ext cx="1334329" cy="2623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Open Sans" panose="020B0606030504020204" pitchFamily="34" charset="0"/>
                  <a:ea typeface="Open Sans" panose="020B0606030504020204" pitchFamily="34" charset="0"/>
                  <a:cs typeface="Open Sans" panose="020B0606030504020204" pitchFamily="34" charset="0"/>
                </a:rPr>
                <a:t>Selenium</a:t>
              </a:r>
            </a:p>
          </p:txBody>
        </p:sp>
        <p:sp>
          <p:nvSpPr>
            <p:cNvPr id="87" name="Rectangle 86">
              <a:extLst>
                <a:ext uri="{FF2B5EF4-FFF2-40B4-BE49-F238E27FC236}">
                  <a16:creationId xmlns:a16="http://schemas.microsoft.com/office/drawing/2014/main" id="{D781C1ED-FFBD-4FD6-BE9E-45EA3A86A487}"/>
                </a:ext>
              </a:extLst>
            </p:cNvPr>
            <p:cNvSpPr/>
            <p:nvPr/>
          </p:nvSpPr>
          <p:spPr>
            <a:xfrm>
              <a:off x="2963544" y="3567444"/>
              <a:ext cx="1334548" cy="2623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Open Sans" panose="020B0606030504020204" pitchFamily="34" charset="0"/>
                  <a:ea typeface="Open Sans" panose="020B0606030504020204" pitchFamily="34" charset="0"/>
                  <a:cs typeface="Open Sans" panose="020B0606030504020204" pitchFamily="34" charset="0"/>
                </a:rPr>
                <a:t>Sqlite3, Pandas</a:t>
              </a:r>
            </a:p>
          </p:txBody>
        </p:sp>
      </p:grpSp>
      <p:cxnSp>
        <p:nvCxnSpPr>
          <p:cNvPr id="35" name="Straight Connector 34">
            <a:extLst>
              <a:ext uri="{FF2B5EF4-FFF2-40B4-BE49-F238E27FC236}">
                <a16:creationId xmlns:a16="http://schemas.microsoft.com/office/drawing/2014/main" id="{A3C50318-F54D-4F0A-BFB3-56C36AC3ED54}"/>
              </a:ext>
            </a:extLst>
          </p:cNvPr>
          <p:cNvCxnSpPr>
            <a:cxnSpLocks/>
          </p:cNvCxnSpPr>
          <p:nvPr/>
        </p:nvCxnSpPr>
        <p:spPr>
          <a:xfrm flipV="1">
            <a:off x="10300007" y="1044569"/>
            <a:ext cx="481795" cy="1342663"/>
          </a:xfrm>
          <a:prstGeom prst="line">
            <a:avLst/>
          </a:prstGeom>
          <a:ln>
            <a:solidFill>
              <a:srgbClr val="70AD47"/>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6BE15FA-5C06-4D50-8D9E-EA80D5C18ECC}"/>
              </a:ext>
            </a:extLst>
          </p:cNvPr>
          <p:cNvCxnSpPr>
            <a:cxnSpLocks/>
          </p:cNvCxnSpPr>
          <p:nvPr/>
        </p:nvCxnSpPr>
        <p:spPr>
          <a:xfrm>
            <a:off x="10283116" y="3003904"/>
            <a:ext cx="496305" cy="1462504"/>
          </a:xfrm>
          <a:prstGeom prst="line">
            <a:avLst/>
          </a:prstGeom>
          <a:ln>
            <a:solidFill>
              <a:srgbClr val="70AD47"/>
            </a:solidFill>
          </a:ln>
        </p:spPr>
        <p:style>
          <a:lnRef idx="1">
            <a:schemeClr val="accent1"/>
          </a:lnRef>
          <a:fillRef idx="0">
            <a:schemeClr val="accent1"/>
          </a:fillRef>
          <a:effectRef idx="0">
            <a:schemeClr val="accent1"/>
          </a:effectRef>
          <a:fontRef idx="minor">
            <a:schemeClr val="tx1"/>
          </a:fontRef>
        </p:style>
      </p:cxnSp>
      <p:grpSp>
        <p:nvGrpSpPr>
          <p:cNvPr id="131" name="Group 130">
            <a:extLst>
              <a:ext uri="{FF2B5EF4-FFF2-40B4-BE49-F238E27FC236}">
                <a16:creationId xmlns:a16="http://schemas.microsoft.com/office/drawing/2014/main" id="{DF034DA0-1AF2-48C9-BA67-ED179D9BF67A}"/>
              </a:ext>
            </a:extLst>
          </p:cNvPr>
          <p:cNvGrpSpPr/>
          <p:nvPr/>
        </p:nvGrpSpPr>
        <p:grpSpPr>
          <a:xfrm>
            <a:off x="8954945" y="2355700"/>
            <a:ext cx="1334549" cy="1201419"/>
            <a:chOff x="8872484" y="2621378"/>
            <a:chExt cx="1334549" cy="1201419"/>
          </a:xfrm>
        </p:grpSpPr>
        <p:sp>
          <p:nvSpPr>
            <p:cNvPr id="31" name="Rectangle 30">
              <a:extLst>
                <a:ext uri="{FF2B5EF4-FFF2-40B4-BE49-F238E27FC236}">
                  <a16:creationId xmlns:a16="http://schemas.microsoft.com/office/drawing/2014/main" id="{A7862435-5F69-4A64-BB9F-29B29351E17E}"/>
                </a:ext>
              </a:extLst>
            </p:cNvPr>
            <p:cNvSpPr/>
            <p:nvPr/>
          </p:nvSpPr>
          <p:spPr>
            <a:xfrm>
              <a:off x="8872484" y="2621378"/>
              <a:ext cx="1334549" cy="678953"/>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err="1">
                  <a:latin typeface="Open Sans" panose="020B0606030504020204" pitchFamily="34" charset="0"/>
                  <a:ea typeface="Open Sans" panose="020B0606030504020204" pitchFamily="34" charset="0"/>
                  <a:cs typeface="Open Sans" panose="020B0606030504020204" pitchFamily="34" charset="0"/>
                </a:rPr>
                <a:t>BeerMe</a:t>
              </a:r>
              <a:r>
                <a:rPr lang="en-US" sz="1200" b="1" dirty="0">
                  <a:latin typeface="Open Sans" panose="020B0606030504020204" pitchFamily="34" charset="0"/>
                  <a:ea typeface="Open Sans" panose="020B0606030504020204" pitchFamily="34" charset="0"/>
                  <a:cs typeface="Open Sans" panose="020B0606030504020204" pitchFamily="34" charset="0"/>
                </a:rPr>
                <a:t>-App</a:t>
              </a:r>
            </a:p>
          </p:txBody>
        </p:sp>
        <p:sp>
          <p:nvSpPr>
            <p:cNvPr id="73" name="Rectangle 72">
              <a:extLst>
                <a:ext uri="{FF2B5EF4-FFF2-40B4-BE49-F238E27FC236}">
                  <a16:creationId xmlns:a16="http://schemas.microsoft.com/office/drawing/2014/main" id="{3B6D7FE7-9320-4038-9464-AC656BA5F1CB}"/>
                </a:ext>
              </a:extLst>
            </p:cNvPr>
            <p:cNvSpPr/>
            <p:nvPr/>
          </p:nvSpPr>
          <p:spPr>
            <a:xfrm>
              <a:off x="8872485" y="3299431"/>
              <a:ext cx="1334548" cy="2623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Plotly</a:t>
              </a:r>
              <a:r>
                <a:rPr lang="en-US" sz="900" dirty="0">
                  <a:solidFill>
                    <a:schemeClr val="tx1"/>
                  </a:solidFill>
                  <a:latin typeface="Open Sans" panose="020B0606030504020204" pitchFamily="34" charset="0"/>
                  <a:ea typeface="Open Sans" panose="020B0606030504020204" pitchFamily="34" charset="0"/>
                  <a:cs typeface="Open Sans" panose="020B0606030504020204" pitchFamily="34" charset="0"/>
                </a:rPr>
                <a:t> Dash, </a:t>
              </a:r>
              <a:r>
                <a:rPr lang="en-US" sz="9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Sklearn</a:t>
              </a:r>
              <a:endParaRPr lang="en-US" sz="9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6" name="Rectangle 75">
              <a:extLst>
                <a:ext uri="{FF2B5EF4-FFF2-40B4-BE49-F238E27FC236}">
                  <a16:creationId xmlns:a16="http://schemas.microsoft.com/office/drawing/2014/main" id="{339A59B5-0890-4C3E-A8DC-79B18077F18F}"/>
                </a:ext>
              </a:extLst>
            </p:cNvPr>
            <p:cNvSpPr/>
            <p:nvPr/>
          </p:nvSpPr>
          <p:spPr>
            <a:xfrm>
              <a:off x="8872485" y="3560497"/>
              <a:ext cx="1334548" cy="2623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Open Sans" panose="020B0606030504020204" pitchFamily="34" charset="0"/>
                  <a:ea typeface="Open Sans" panose="020B0606030504020204" pitchFamily="34" charset="0"/>
                  <a:cs typeface="Open Sans" panose="020B0606030504020204" pitchFamily="34" charset="0"/>
                </a:rPr>
                <a:t>Sqlite3, Pandas</a:t>
              </a:r>
            </a:p>
          </p:txBody>
        </p:sp>
      </p:grpSp>
      <p:grpSp>
        <p:nvGrpSpPr>
          <p:cNvPr id="98" name="Group 97">
            <a:extLst>
              <a:ext uri="{FF2B5EF4-FFF2-40B4-BE49-F238E27FC236}">
                <a16:creationId xmlns:a16="http://schemas.microsoft.com/office/drawing/2014/main" id="{68538B72-79F6-4A66-9772-47A8CB617749}"/>
              </a:ext>
            </a:extLst>
          </p:cNvPr>
          <p:cNvGrpSpPr/>
          <p:nvPr/>
        </p:nvGrpSpPr>
        <p:grpSpPr>
          <a:xfrm>
            <a:off x="10779421" y="1044569"/>
            <a:ext cx="889233" cy="3421839"/>
            <a:chOff x="9044528" y="1352522"/>
            <a:chExt cx="889233" cy="3421839"/>
          </a:xfrm>
          <a:solidFill>
            <a:schemeClr val="bg1">
              <a:lumMod val="95000"/>
            </a:schemeClr>
          </a:solidFill>
        </p:grpSpPr>
        <p:sp>
          <p:nvSpPr>
            <p:cNvPr id="29" name="Rectangle 28">
              <a:extLst>
                <a:ext uri="{FF2B5EF4-FFF2-40B4-BE49-F238E27FC236}">
                  <a16:creationId xmlns:a16="http://schemas.microsoft.com/office/drawing/2014/main" id="{2D63BE99-12CB-4AA8-B274-4DF9F31BB11F}"/>
                </a:ext>
              </a:extLst>
            </p:cNvPr>
            <p:cNvSpPr/>
            <p:nvPr/>
          </p:nvSpPr>
          <p:spPr>
            <a:xfrm>
              <a:off x="9052917" y="1352522"/>
              <a:ext cx="880844" cy="70782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00" dirty="0">
                  <a:solidFill>
                    <a:schemeClr val="tx1"/>
                  </a:solidFill>
                  <a:latin typeface="Open Sans" panose="020B0606030504020204" pitchFamily="34" charset="0"/>
                  <a:ea typeface="Open Sans" panose="020B0606030504020204" pitchFamily="34" charset="0"/>
                  <a:cs typeface="Open Sans" panose="020B0606030504020204" pitchFamily="34" charset="0"/>
                </a:rPr>
                <a:t>Feature Selection + </a:t>
              </a:r>
              <a:r>
                <a:rPr lang="en-US" sz="950" dirty="0">
                  <a:solidFill>
                    <a:schemeClr val="tx1"/>
                  </a:solidFill>
                  <a:latin typeface="Open Sans" panose="020B0606030504020204" pitchFamily="34" charset="0"/>
                  <a:ea typeface="Open Sans" panose="020B0606030504020204" pitchFamily="34" charset="0"/>
                  <a:cs typeface="Open Sans" panose="020B0606030504020204" pitchFamily="34" charset="0"/>
                </a:rPr>
                <a:t>Engineering</a:t>
              </a:r>
            </a:p>
          </p:txBody>
        </p:sp>
        <p:sp>
          <p:nvSpPr>
            <p:cNvPr id="30" name="Rectangle 29">
              <a:extLst>
                <a:ext uri="{FF2B5EF4-FFF2-40B4-BE49-F238E27FC236}">
                  <a16:creationId xmlns:a16="http://schemas.microsoft.com/office/drawing/2014/main" id="{1BA0E02C-AA9E-4605-80E6-25028F766482}"/>
                </a:ext>
              </a:extLst>
            </p:cNvPr>
            <p:cNvSpPr/>
            <p:nvPr/>
          </p:nvSpPr>
          <p:spPr>
            <a:xfrm>
              <a:off x="9061306" y="3148412"/>
              <a:ext cx="864066" cy="74819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00" dirty="0">
                  <a:solidFill>
                    <a:schemeClr val="tx1"/>
                  </a:solidFill>
                  <a:latin typeface="Open Sans" panose="020B0606030504020204" pitchFamily="34" charset="0"/>
                  <a:ea typeface="Open Sans" panose="020B0606030504020204" pitchFamily="34" charset="0"/>
                  <a:cs typeface="Open Sans" panose="020B0606030504020204" pitchFamily="34" charset="0"/>
                </a:rPr>
                <a:t>Scale (Normalize)</a:t>
              </a:r>
            </a:p>
          </p:txBody>
        </p:sp>
        <p:cxnSp>
          <p:nvCxnSpPr>
            <p:cNvPr id="33" name="Straight Arrow Connector 32">
              <a:extLst>
                <a:ext uri="{FF2B5EF4-FFF2-40B4-BE49-F238E27FC236}">
                  <a16:creationId xmlns:a16="http://schemas.microsoft.com/office/drawing/2014/main" id="{1ECC04CF-356E-4974-A16A-3AAA2FE13537}"/>
                </a:ext>
              </a:extLst>
            </p:cNvPr>
            <p:cNvCxnSpPr>
              <a:cxnSpLocks/>
              <a:stCxn id="29" idx="2"/>
              <a:endCxn id="81" idx="0"/>
            </p:cNvCxnSpPr>
            <p:nvPr/>
          </p:nvCxnSpPr>
          <p:spPr>
            <a:xfrm>
              <a:off x="9493339" y="2060342"/>
              <a:ext cx="0" cy="169940"/>
            </a:xfrm>
            <a:prstGeom prst="straightConnector1">
              <a:avLst/>
            </a:prstGeom>
            <a:grpFill/>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DAA3D156-8169-4BB7-AB39-2BB150DEE1E6}"/>
                </a:ext>
              </a:extLst>
            </p:cNvPr>
            <p:cNvSpPr/>
            <p:nvPr/>
          </p:nvSpPr>
          <p:spPr>
            <a:xfrm>
              <a:off x="9044528" y="4066542"/>
              <a:ext cx="880844" cy="707819"/>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00" dirty="0">
                  <a:solidFill>
                    <a:schemeClr val="tx1"/>
                  </a:solidFill>
                  <a:latin typeface="Open Sans" panose="020B0606030504020204" pitchFamily="34" charset="0"/>
                  <a:ea typeface="Open Sans" panose="020B0606030504020204" pitchFamily="34" charset="0"/>
                  <a:cs typeface="Open Sans" panose="020B0606030504020204" pitchFamily="34" charset="0"/>
                </a:rPr>
                <a:t>Model</a:t>
              </a:r>
            </a:p>
          </p:txBody>
        </p:sp>
        <p:cxnSp>
          <p:nvCxnSpPr>
            <p:cNvPr id="34" name="Straight Arrow Connector 33">
              <a:extLst>
                <a:ext uri="{FF2B5EF4-FFF2-40B4-BE49-F238E27FC236}">
                  <a16:creationId xmlns:a16="http://schemas.microsoft.com/office/drawing/2014/main" id="{C2698356-54EB-4CB6-AD98-11382A8AB62E}"/>
                </a:ext>
              </a:extLst>
            </p:cNvPr>
            <p:cNvCxnSpPr>
              <a:cxnSpLocks/>
              <a:stCxn id="30" idx="2"/>
              <a:endCxn id="32" idx="0"/>
            </p:cNvCxnSpPr>
            <p:nvPr/>
          </p:nvCxnSpPr>
          <p:spPr>
            <a:xfrm>
              <a:off x="9484950" y="3896602"/>
              <a:ext cx="0" cy="169940"/>
            </a:xfrm>
            <a:prstGeom prst="straightConnector1">
              <a:avLst/>
            </a:prstGeom>
            <a:grpFill/>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1" name="Rectangle 80">
              <a:extLst>
                <a:ext uri="{FF2B5EF4-FFF2-40B4-BE49-F238E27FC236}">
                  <a16:creationId xmlns:a16="http://schemas.microsoft.com/office/drawing/2014/main" id="{D0C870BD-4E5D-4B4E-94FB-E17C909C5CED}"/>
                </a:ext>
              </a:extLst>
            </p:cNvPr>
            <p:cNvSpPr/>
            <p:nvPr/>
          </p:nvSpPr>
          <p:spPr>
            <a:xfrm>
              <a:off x="9061306" y="2230282"/>
              <a:ext cx="864066" cy="74819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00" dirty="0">
                  <a:solidFill>
                    <a:schemeClr val="tx1"/>
                  </a:solidFill>
                  <a:latin typeface="Open Sans" panose="020B0606030504020204" pitchFamily="34" charset="0"/>
                  <a:ea typeface="Open Sans" panose="020B0606030504020204" pitchFamily="34" charset="0"/>
                  <a:cs typeface="Open Sans" panose="020B0606030504020204" pitchFamily="34" charset="0"/>
                </a:rPr>
                <a:t>Remove Target Outliers</a:t>
              </a:r>
            </a:p>
          </p:txBody>
        </p:sp>
        <p:cxnSp>
          <p:nvCxnSpPr>
            <p:cNvPr id="90" name="Straight Arrow Connector 89">
              <a:extLst>
                <a:ext uri="{FF2B5EF4-FFF2-40B4-BE49-F238E27FC236}">
                  <a16:creationId xmlns:a16="http://schemas.microsoft.com/office/drawing/2014/main" id="{EC020537-9015-4BF5-99D6-8B078EB19B0F}"/>
                </a:ext>
              </a:extLst>
            </p:cNvPr>
            <p:cNvCxnSpPr>
              <a:stCxn id="81" idx="2"/>
              <a:endCxn id="30" idx="0"/>
            </p:cNvCxnSpPr>
            <p:nvPr/>
          </p:nvCxnSpPr>
          <p:spPr>
            <a:xfrm>
              <a:off x="9493339" y="2978472"/>
              <a:ext cx="0" cy="169940"/>
            </a:xfrm>
            <a:prstGeom prst="straightConnector1">
              <a:avLst/>
            </a:prstGeom>
            <a:grpFill/>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19" name="Straight Arrow Connector 118">
            <a:extLst>
              <a:ext uri="{FF2B5EF4-FFF2-40B4-BE49-F238E27FC236}">
                <a16:creationId xmlns:a16="http://schemas.microsoft.com/office/drawing/2014/main" id="{4283C24F-C96E-4E7C-B20C-099605073A81}"/>
              </a:ext>
            </a:extLst>
          </p:cNvPr>
          <p:cNvCxnSpPr>
            <a:stCxn id="8" idx="4"/>
            <a:endCxn id="31" idx="1"/>
          </p:cNvCxnSpPr>
          <p:nvPr/>
        </p:nvCxnSpPr>
        <p:spPr>
          <a:xfrm flipV="1">
            <a:off x="7135020" y="2695177"/>
            <a:ext cx="1819925" cy="36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BA9D569D-BFBF-4D53-B03B-4579FCE34CB3}"/>
              </a:ext>
            </a:extLst>
          </p:cNvPr>
          <p:cNvCxnSpPr>
            <a:stCxn id="12" idx="3"/>
            <a:endCxn id="8" idx="2"/>
          </p:cNvCxnSpPr>
          <p:nvPr/>
        </p:nvCxnSpPr>
        <p:spPr>
          <a:xfrm flipV="1">
            <a:off x="4381119" y="2698793"/>
            <a:ext cx="1819926" cy="333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Straight Arrow Connector 123">
            <a:extLst>
              <a:ext uri="{FF2B5EF4-FFF2-40B4-BE49-F238E27FC236}">
                <a16:creationId xmlns:a16="http://schemas.microsoft.com/office/drawing/2014/main" id="{E14D2BEA-ADF5-4004-823E-51E1FF152B5B}"/>
              </a:ext>
            </a:extLst>
          </p:cNvPr>
          <p:cNvCxnSpPr>
            <a:cxnSpLocks/>
          </p:cNvCxnSpPr>
          <p:nvPr/>
        </p:nvCxnSpPr>
        <p:spPr>
          <a:xfrm>
            <a:off x="6419136" y="3240051"/>
            <a:ext cx="0" cy="6037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24">
            <a:extLst>
              <a:ext uri="{FF2B5EF4-FFF2-40B4-BE49-F238E27FC236}">
                <a16:creationId xmlns:a16="http://schemas.microsoft.com/office/drawing/2014/main" id="{F87EE394-18BB-471E-B599-F8786E070CB3}"/>
              </a:ext>
            </a:extLst>
          </p:cNvPr>
          <p:cNvCxnSpPr>
            <a:cxnSpLocks/>
          </p:cNvCxnSpPr>
          <p:nvPr/>
        </p:nvCxnSpPr>
        <p:spPr>
          <a:xfrm flipV="1">
            <a:off x="6888920" y="3240051"/>
            <a:ext cx="0" cy="6037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 name="Group 2">
            <a:extLst>
              <a:ext uri="{FF2B5EF4-FFF2-40B4-BE49-F238E27FC236}">
                <a16:creationId xmlns:a16="http://schemas.microsoft.com/office/drawing/2014/main" id="{9B5ED4E3-2836-486E-8C0B-3902420A0F80}"/>
              </a:ext>
            </a:extLst>
          </p:cNvPr>
          <p:cNvGrpSpPr/>
          <p:nvPr/>
        </p:nvGrpSpPr>
        <p:grpSpPr>
          <a:xfrm>
            <a:off x="117313" y="4400247"/>
            <a:ext cx="1831594" cy="2386856"/>
            <a:chOff x="117313" y="4400247"/>
            <a:chExt cx="1831594" cy="2386856"/>
          </a:xfrm>
        </p:grpSpPr>
        <p:sp>
          <p:nvSpPr>
            <p:cNvPr id="53" name="Rectangle 52">
              <a:extLst>
                <a:ext uri="{FF2B5EF4-FFF2-40B4-BE49-F238E27FC236}">
                  <a16:creationId xmlns:a16="http://schemas.microsoft.com/office/drawing/2014/main" id="{3C1C9A62-39D5-4A72-808A-3F23A8650C42}"/>
                </a:ext>
              </a:extLst>
            </p:cNvPr>
            <p:cNvSpPr/>
            <p:nvPr/>
          </p:nvSpPr>
          <p:spPr>
            <a:xfrm>
              <a:off x="365946" y="5495925"/>
              <a:ext cx="1334329" cy="327485"/>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Open Sans" panose="020B0606030504020204" pitchFamily="34" charset="0"/>
                  <a:ea typeface="Open Sans" panose="020B0606030504020204" pitchFamily="34" charset="0"/>
                  <a:cs typeface="Open Sans" panose="020B0606030504020204" pitchFamily="34" charset="0"/>
                </a:rPr>
                <a:t>Python Libraries Used</a:t>
              </a:r>
            </a:p>
          </p:txBody>
        </p:sp>
        <p:sp>
          <p:nvSpPr>
            <p:cNvPr id="79" name="Rectangle 78">
              <a:extLst>
                <a:ext uri="{FF2B5EF4-FFF2-40B4-BE49-F238E27FC236}">
                  <a16:creationId xmlns:a16="http://schemas.microsoft.com/office/drawing/2014/main" id="{71819F9D-7BF2-486F-917F-EF23C324F914}"/>
                </a:ext>
              </a:extLst>
            </p:cNvPr>
            <p:cNvSpPr/>
            <p:nvPr/>
          </p:nvSpPr>
          <p:spPr>
            <a:xfrm>
              <a:off x="592688" y="5988348"/>
              <a:ext cx="880844" cy="707819"/>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800" dirty="0">
                  <a:solidFill>
                    <a:schemeClr val="tx1"/>
                  </a:solidFill>
                  <a:latin typeface="Open Sans" panose="020B0606030504020204" pitchFamily="34" charset="0"/>
                  <a:ea typeface="Open Sans" panose="020B0606030504020204" pitchFamily="34" charset="0"/>
                  <a:cs typeface="Open Sans" panose="020B0606030504020204" pitchFamily="34" charset="0"/>
                </a:rPr>
                <a:t>Key Functionality </a:t>
              </a:r>
            </a:p>
          </p:txBody>
        </p:sp>
        <p:sp>
          <p:nvSpPr>
            <p:cNvPr id="80" name="Rectangle 79">
              <a:extLst>
                <a:ext uri="{FF2B5EF4-FFF2-40B4-BE49-F238E27FC236}">
                  <a16:creationId xmlns:a16="http://schemas.microsoft.com/office/drawing/2014/main" id="{A1C0CB11-38C9-4BFF-ADBB-5DEA8858FC43}"/>
                </a:ext>
              </a:extLst>
            </p:cNvPr>
            <p:cNvSpPr/>
            <p:nvPr/>
          </p:nvSpPr>
          <p:spPr>
            <a:xfrm>
              <a:off x="365836" y="4717219"/>
              <a:ext cx="1334549" cy="678953"/>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i="1" dirty="0" err="1">
                  <a:latin typeface="Open Sans" panose="020B0606030504020204" pitchFamily="34" charset="0"/>
                  <a:ea typeface="Open Sans" panose="020B0606030504020204" pitchFamily="34" charset="0"/>
                  <a:cs typeface="Open Sans" panose="020B0606030504020204" pitchFamily="34" charset="0"/>
                </a:rPr>
                <a:t>BeerMe</a:t>
              </a:r>
              <a:r>
                <a:rPr lang="en-US" sz="1200" i="1" dirty="0">
                  <a:latin typeface="Open Sans" panose="020B0606030504020204" pitchFamily="34" charset="0"/>
                  <a:ea typeface="Open Sans" panose="020B0606030504020204" pitchFamily="34" charset="0"/>
                  <a:cs typeface="Open Sans" panose="020B0606030504020204" pitchFamily="34" charset="0"/>
                </a:rPr>
                <a:t> Module</a:t>
              </a:r>
            </a:p>
          </p:txBody>
        </p:sp>
        <p:grpSp>
          <p:nvGrpSpPr>
            <p:cNvPr id="2" name="Group 1">
              <a:extLst>
                <a:ext uri="{FF2B5EF4-FFF2-40B4-BE49-F238E27FC236}">
                  <a16:creationId xmlns:a16="http://schemas.microsoft.com/office/drawing/2014/main" id="{002E51E0-78D8-4311-84FB-C40B1D1AEECF}"/>
                </a:ext>
              </a:extLst>
            </p:cNvPr>
            <p:cNvGrpSpPr/>
            <p:nvPr/>
          </p:nvGrpSpPr>
          <p:grpSpPr>
            <a:xfrm>
              <a:off x="117313" y="4400247"/>
              <a:ext cx="1831594" cy="2386856"/>
              <a:chOff x="117313" y="4588011"/>
              <a:chExt cx="1439822" cy="2199092"/>
            </a:xfrm>
          </p:grpSpPr>
          <p:sp>
            <p:nvSpPr>
              <p:cNvPr id="77" name="Rectangle 76">
                <a:extLst>
                  <a:ext uri="{FF2B5EF4-FFF2-40B4-BE49-F238E27FC236}">
                    <a16:creationId xmlns:a16="http://schemas.microsoft.com/office/drawing/2014/main" id="{A2FA299A-AA47-4F10-AC14-7F4BBE8E544E}"/>
                  </a:ext>
                </a:extLst>
              </p:cNvPr>
              <p:cNvSpPr/>
              <p:nvPr/>
            </p:nvSpPr>
            <p:spPr>
              <a:xfrm>
                <a:off x="117313" y="4588011"/>
                <a:ext cx="1439822" cy="219909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82" name="TextBox 81">
                <a:extLst>
                  <a:ext uri="{FF2B5EF4-FFF2-40B4-BE49-F238E27FC236}">
                    <a16:creationId xmlns:a16="http://schemas.microsoft.com/office/drawing/2014/main" id="{99E803E0-AD28-4A9E-B67D-8E9BC7A97CA2}"/>
                  </a:ext>
                </a:extLst>
              </p:cNvPr>
              <p:cNvSpPr txBox="1"/>
              <p:nvPr/>
            </p:nvSpPr>
            <p:spPr>
              <a:xfrm>
                <a:off x="125381" y="4588011"/>
                <a:ext cx="1055180" cy="233941"/>
              </a:xfrm>
              <a:prstGeom prst="rect">
                <a:avLst/>
              </a:prstGeom>
              <a:noFill/>
            </p:spPr>
            <p:txBody>
              <a:bodyPr wrap="square" rtlCol="0">
                <a:spAutoFit/>
              </a:bodyPr>
              <a:lstStyle/>
              <a:p>
                <a:r>
                  <a:rPr lang="en-US" sz="1050" b="1" dirty="0">
                    <a:latin typeface="Open Sans" panose="020B0606030504020204" pitchFamily="34" charset="0"/>
                    <a:ea typeface="Open Sans" panose="020B0606030504020204" pitchFamily="34" charset="0"/>
                    <a:cs typeface="Open Sans" panose="020B0606030504020204" pitchFamily="34" charset="0"/>
                  </a:rPr>
                  <a:t>Key</a:t>
                </a:r>
              </a:p>
            </p:txBody>
          </p:sp>
        </p:grpSp>
      </p:grpSp>
      <p:sp>
        <p:nvSpPr>
          <p:cNvPr id="59" name="Rectangle 58">
            <a:extLst>
              <a:ext uri="{FF2B5EF4-FFF2-40B4-BE49-F238E27FC236}">
                <a16:creationId xmlns:a16="http://schemas.microsoft.com/office/drawing/2014/main" id="{9268977D-0511-4E28-B433-6B46284DC9DC}"/>
              </a:ext>
            </a:extLst>
          </p:cNvPr>
          <p:cNvSpPr/>
          <p:nvPr/>
        </p:nvSpPr>
        <p:spPr>
          <a:xfrm>
            <a:off x="0" y="-51759"/>
            <a:ext cx="12192000" cy="767255"/>
          </a:xfrm>
          <a:prstGeom prst="rect">
            <a:avLst/>
          </a:prstGeom>
          <a:solidFill>
            <a:srgbClr val="4472C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solidFill>
                  <a:prstClr val="white"/>
                </a:solidFill>
                <a:latin typeface="Open Sans" panose="020B0606030504020204" pitchFamily="34" charset="0"/>
                <a:ea typeface="Open Sans" panose="020B0606030504020204" pitchFamily="34" charset="0"/>
                <a:cs typeface="Open Sans" panose="020B0606030504020204" pitchFamily="34" charset="0"/>
              </a:rPr>
              <a:t>Technical Approach</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prstClr val="white"/>
                </a:solidFill>
                <a:latin typeface="Open Sans" panose="020B0606030504020204" pitchFamily="34" charset="0"/>
                <a:ea typeface="Open Sans" panose="020B0606030504020204" pitchFamily="34" charset="0"/>
                <a:cs typeface="Open Sans" panose="020B0606030504020204" pitchFamily="34" charset="0"/>
              </a:rPr>
              <a:t>Design</a:t>
            </a:r>
            <a:endParaRPr kumimoji="0" lang="en-US" sz="1200" b="0" i="0" u="none" strike="noStrike" kern="1200" cap="none" spc="0" normalizeH="0" baseline="0" noProof="0" dirty="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724069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AB28FF4-A67F-4488-BB6A-CD87CDBD86C0}"/>
              </a:ext>
            </a:extLst>
          </p:cNvPr>
          <p:cNvGrpSpPr/>
          <p:nvPr/>
        </p:nvGrpSpPr>
        <p:grpSpPr>
          <a:xfrm>
            <a:off x="0" y="-51759"/>
            <a:ext cx="12192000" cy="880781"/>
            <a:chOff x="0" y="0"/>
            <a:chExt cx="12192000" cy="880781"/>
          </a:xfrm>
        </p:grpSpPr>
        <p:sp>
          <p:nvSpPr>
            <p:cNvPr id="5" name="Rectangle 4">
              <a:extLst>
                <a:ext uri="{FF2B5EF4-FFF2-40B4-BE49-F238E27FC236}">
                  <a16:creationId xmlns:a16="http://schemas.microsoft.com/office/drawing/2014/main" id="{CF76FDBB-53CF-4F8C-AE89-A736693CE053}"/>
                </a:ext>
              </a:extLst>
            </p:cNvPr>
            <p:cNvSpPr/>
            <p:nvPr/>
          </p:nvSpPr>
          <p:spPr>
            <a:xfrm>
              <a:off x="0" y="766481"/>
              <a:ext cx="12192000" cy="114300"/>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01F1F35-66A6-4442-9F5C-35D220FC72A7}"/>
                </a:ext>
              </a:extLst>
            </p:cNvPr>
            <p:cNvSpPr/>
            <p:nvPr/>
          </p:nvSpPr>
          <p:spPr>
            <a:xfrm>
              <a:off x="0" y="0"/>
              <a:ext cx="12192000" cy="767255"/>
            </a:xfrm>
            <a:prstGeom prst="rect">
              <a:avLst/>
            </a:prstGeom>
            <a:solidFill>
              <a:srgbClr val="4472C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solidFill>
                    <a:prstClr val="white"/>
                  </a:solidFill>
                  <a:latin typeface="Open Sans" panose="020B0606030504020204" pitchFamily="34" charset="0"/>
                  <a:ea typeface="Open Sans" panose="020B0606030504020204" pitchFamily="34" charset="0"/>
                  <a:cs typeface="Open Sans" panose="020B0606030504020204" pitchFamily="34" charset="0"/>
                </a:rPr>
                <a:t>Technical Approach</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prstClr val="white"/>
                  </a:solidFill>
                  <a:latin typeface="Open Sans" panose="020B0606030504020204" pitchFamily="34" charset="0"/>
                  <a:ea typeface="Open Sans" panose="020B0606030504020204" pitchFamily="34" charset="0"/>
                  <a:cs typeface="Open Sans" panose="020B0606030504020204" pitchFamily="34" charset="0"/>
                </a:rPr>
                <a:t>Recommendation Systems</a:t>
              </a:r>
              <a:endParaRPr kumimoji="0" lang="en-US" sz="1200" b="0" i="0" u="none" strike="noStrike" kern="1200" cap="none" spc="0" normalizeH="0" baseline="0" noProof="0" dirty="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grpSp>
      <p:sp>
        <p:nvSpPr>
          <p:cNvPr id="2" name="Rectangle 1">
            <a:extLst>
              <a:ext uri="{FF2B5EF4-FFF2-40B4-BE49-F238E27FC236}">
                <a16:creationId xmlns:a16="http://schemas.microsoft.com/office/drawing/2014/main" id="{34A6126C-C7BB-4F70-B1D0-93C7EBE742A2}"/>
              </a:ext>
            </a:extLst>
          </p:cNvPr>
          <p:cNvSpPr/>
          <p:nvPr/>
        </p:nvSpPr>
        <p:spPr>
          <a:xfrm>
            <a:off x="337424" y="1560352"/>
            <a:ext cx="3389152" cy="3691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Open Sans" panose="020B0606030504020204" pitchFamily="34" charset="0"/>
                <a:ea typeface="Open Sans" panose="020B0606030504020204" pitchFamily="34" charset="0"/>
                <a:cs typeface="Open Sans" panose="020B0606030504020204" pitchFamily="34" charset="0"/>
              </a:rPr>
              <a:t>Content-Based Filtering (CBF) </a:t>
            </a:r>
            <a:r>
              <a:rPr lang="en-US" sz="1600" baseline="30000" dirty="0">
                <a:latin typeface="Open Sans" panose="020B0606030504020204" pitchFamily="34" charset="0"/>
                <a:ea typeface="Open Sans" panose="020B0606030504020204" pitchFamily="34" charset="0"/>
                <a:cs typeface="Open Sans" panose="020B0606030504020204" pitchFamily="34" charset="0"/>
              </a:rPr>
              <a:t>*</a:t>
            </a:r>
          </a:p>
        </p:txBody>
      </p:sp>
      <p:sp>
        <p:nvSpPr>
          <p:cNvPr id="9" name="Rectangle 8">
            <a:extLst>
              <a:ext uri="{FF2B5EF4-FFF2-40B4-BE49-F238E27FC236}">
                <a16:creationId xmlns:a16="http://schemas.microsoft.com/office/drawing/2014/main" id="{EF5AA69C-DC26-448B-A41D-2A0EC6A25204}"/>
              </a:ext>
            </a:extLst>
          </p:cNvPr>
          <p:cNvSpPr/>
          <p:nvPr/>
        </p:nvSpPr>
        <p:spPr>
          <a:xfrm>
            <a:off x="4401424" y="1560352"/>
            <a:ext cx="3389152" cy="3691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Open Sans" panose="020B0606030504020204" pitchFamily="34" charset="0"/>
                <a:ea typeface="Open Sans" panose="020B0606030504020204" pitchFamily="34" charset="0"/>
                <a:cs typeface="Open Sans" panose="020B0606030504020204" pitchFamily="34" charset="0"/>
              </a:rPr>
              <a:t>Collaborative Filtering (CF)</a:t>
            </a:r>
          </a:p>
        </p:txBody>
      </p:sp>
      <p:sp>
        <p:nvSpPr>
          <p:cNvPr id="10" name="Rectangle 9">
            <a:extLst>
              <a:ext uri="{FF2B5EF4-FFF2-40B4-BE49-F238E27FC236}">
                <a16:creationId xmlns:a16="http://schemas.microsoft.com/office/drawing/2014/main" id="{EE5BA17D-5F01-4113-9060-B7DD0DF0F336}"/>
              </a:ext>
            </a:extLst>
          </p:cNvPr>
          <p:cNvSpPr/>
          <p:nvPr/>
        </p:nvSpPr>
        <p:spPr>
          <a:xfrm>
            <a:off x="8465424" y="1560353"/>
            <a:ext cx="3389152" cy="3691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Open Sans" panose="020B0606030504020204" pitchFamily="34" charset="0"/>
                <a:ea typeface="Open Sans" panose="020B0606030504020204" pitchFamily="34" charset="0"/>
                <a:cs typeface="Open Sans" panose="020B0606030504020204" pitchFamily="34" charset="0"/>
              </a:rPr>
              <a:t>Hybrid</a:t>
            </a:r>
          </a:p>
        </p:txBody>
      </p:sp>
      <p:sp>
        <p:nvSpPr>
          <p:cNvPr id="118" name="iBar:31/138">
            <a:extLst>
              <a:ext uri="{FF2B5EF4-FFF2-40B4-BE49-F238E27FC236}">
                <a16:creationId xmlns:a16="http://schemas.microsoft.com/office/drawing/2014/main" id="{E98F1ADC-2F6A-4F01-A687-89844B6A3F6F}"/>
              </a:ext>
            </a:extLst>
          </p:cNvPr>
          <p:cNvSpPr/>
          <p:nvPr/>
        </p:nvSpPr>
        <p:spPr>
          <a:xfrm>
            <a:off x="162300" y="966260"/>
            <a:ext cx="11867400" cy="365760"/>
          </a:xfrm>
          <a:prstGeom prst="rect">
            <a:avLst/>
          </a:prstGeom>
          <a:ln w="12700" cap="flat" cmpd="sng" algn="ctr">
            <a:solidFill>
              <a:schemeClr val="tx1"/>
            </a:solidFill>
            <a:prstDash val="solid"/>
            <a:miter lim="800000"/>
          </a:ln>
        </p:spPr>
        <p:style>
          <a:lnRef idx="2">
            <a:schemeClr val="accent5"/>
          </a:lnRef>
          <a:fillRef idx="1">
            <a:schemeClr val="lt1"/>
          </a:fillRef>
          <a:effectRef idx="0">
            <a:schemeClr val="accent5"/>
          </a:effectRef>
          <a:fontRef idx="minor">
            <a:schemeClr val="dk1"/>
          </a:fontRef>
        </p:style>
        <p:txBody>
          <a:bodyPr wrap="none" lIns="91440" tIns="0" rIns="91440" bIns="0" rtlCol="0" anchor="ctr">
            <a:noAutofit/>
          </a:bodyPr>
          <a:lstStyle/>
          <a:p>
            <a:r>
              <a:rPr lang="en-US" sz="1200" dirty="0">
                <a:solidFill>
                  <a:schemeClr val="tx1"/>
                </a:solidFill>
                <a:latin typeface="Open Sans" panose="020B0606030504020204" pitchFamily="34" charset="0"/>
                <a:ea typeface="Open Sans" panose="020B0606030504020204" pitchFamily="34" charset="0"/>
                <a:cs typeface="Open Sans" panose="020B0606030504020204" pitchFamily="34" charset="0"/>
              </a:rPr>
              <a:t>Recommendation Systems for Ratings – regression – are different than those that predict a binary class (“Like”, “Friend”, “Connection”, etc.) </a:t>
            </a:r>
          </a:p>
        </p:txBody>
      </p:sp>
      <p:sp>
        <p:nvSpPr>
          <p:cNvPr id="499" name="TextBox 498">
            <a:extLst>
              <a:ext uri="{FF2B5EF4-FFF2-40B4-BE49-F238E27FC236}">
                <a16:creationId xmlns:a16="http://schemas.microsoft.com/office/drawing/2014/main" id="{BD643ECA-428E-4E43-B89B-D28A1325FC92}"/>
              </a:ext>
            </a:extLst>
          </p:cNvPr>
          <p:cNvSpPr txBox="1"/>
          <p:nvPr/>
        </p:nvSpPr>
        <p:spPr>
          <a:xfrm>
            <a:off x="8659566" y="6652879"/>
            <a:ext cx="3800470" cy="192360"/>
          </a:xfrm>
          <a:prstGeom prst="rect">
            <a:avLst/>
          </a:prstGeom>
          <a:noFill/>
        </p:spPr>
        <p:txBody>
          <a:bodyPr wrap="square" rtlCol="0">
            <a:spAutoFit/>
          </a:bodyPr>
          <a:lstStyle/>
          <a:p>
            <a:r>
              <a:rPr lang="en-US" sz="650" dirty="0">
                <a:latin typeface="Open Sans" panose="020B0606030504020204" pitchFamily="34" charset="0"/>
                <a:ea typeface="Open Sans" panose="020B0606030504020204" pitchFamily="34" charset="0"/>
                <a:cs typeface="Open Sans" panose="020B0606030504020204" pitchFamily="34" charset="0"/>
              </a:rPr>
              <a:t>*Alternatively, the rating of the most similar item can be used to give a predicted rating</a:t>
            </a:r>
          </a:p>
        </p:txBody>
      </p:sp>
      <p:grpSp>
        <p:nvGrpSpPr>
          <p:cNvPr id="22" name="Group 21">
            <a:extLst>
              <a:ext uri="{FF2B5EF4-FFF2-40B4-BE49-F238E27FC236}">
                <a16:creationId xmlns:a16="http://schemas.microsoft.com/office/drawing/2014/main" id="{BA71397A-2A91-4934-A245-931DF64D8CEB}"/>
              </a:ext>
            </a:extLst>
          </p:cNvPr>
          <p:cNvGrpSpPr/>
          <p:nvPr/>
        </p:nvGrpSpPr>
        <p:grpSpPr>
          <a:xfrm>
            <a:off x="512544" y="2883441"/>
            <a:ext cx="3038233" cy="2347663"/>
            <a:chOff x="512544" y="2810421"/>
            <a:chExt cx="3038233" cy="2347663"/>
          </a:xfrm>
        </p:grpSpPr>
        <p:grpSp>
          <p:nvGrpSpPr>
            <p:cNvPr id="117" name="Group 116">
              <a:extLst>
                <a:ext uri="{FF2B5EF4-FFF2-40B4-BE49-F238E27FC236}">
                  <a16:creationId xmlns:a16="http://schemas.microsoft.com/office/drawing/2014/main" id="{E9E7735C-2F43-412E-B9F8-1AEBDC766202}"/>
                </a:ext>
              </a:extLst>
            </p:cNvPr>
            <p:cNvGrpSpPr/>
            <p:nvPr/>
          </p:nvGrpSpPr>
          <p:grpSpPr>
            <a:xfrm>
              <a:off x="512544" y="2810421"/>
              <a:ext cx="3038233" cy="2347663"/>
              <a:chOff x="532124" y="2571469"/>
              <a:chExt cx="3038233" cy="2347663"/>
            </a:xfrm>
          </p:grpSpPr>
          <p:cxnSp>
            <p:nvCxnSpPr>
              <p:cNvPr id="49" name="Straight Arrow Connector 48">
                <a:extLst>
                  <a:ext uri="{FF2B5EF4-FFF2-40B4-BE49-F238E27FC236}">
                    <a16:creationId xmlns:a16="http://schemas.microsoft.com/office/drawing/2014/main" id="{E18259EB-440C-4A26-B7B9-74FEF6F72BCB}"/>
                  </a:ext>
                </a:extLst>
              </p:cNvPr>
              <p:cNvCxnSpPr>
                <a:cxnSpLocks/>
                <a:endCxn id="74" idx="4"/>
              </p:cNvCxnSpPr>
              <p:nvPr/>
            </p:nvCxnSpPr>
            <p:spPr>
              <a:xfrm flipV="1">
                <a:off x="1195431" y="3307945"/>
                <a:ext cx="2775" cy="5174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DEC35C01-169F-4D0B-81F1-B23E0E81355F}"/>
                  </a:ext>
                </a:extLst>
              </p:cNvPr>
              <p:cNvCxnSpPr>
                <a:cxnSpLocks/>
                <a:stCxn id="48" idx="10"/>
                <a:endCxn id="73" idx="5"/>
              </p:cNvCxnSpPr>
              <p:nvPr/>
            </p:nvCxnSpPr>
            <p:spPr>
              <a:xfrm flipH="1" flipV="1">
                <a:off x="821835" y="3278488"/>
                <a:ext cx="332420" cy="5442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7EA148C3-48D3-4E5A-9951-5F20EAD3116F}"/>
                  </a:ext>
                </a:extLst>
              </p:cNvPr>
              <p:cNvCxnSpPr>
                <a:cxnSpLocks/>
                <a:stCxn id="48" idx="9"/>
                <a:endCxn id="75" idx="3"/>
              </p:cNvCxnSpPr>
              <p:nvPr/>
            </p:nvCxnSpPr>
            <p:spPr>
              <a:xfrm flipV="1">
                <a:off x="1240202" y="3277512"/>
                <a:ext cx="352150" cy="5452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Rectangle 58">
                <a:extLst>
                  <a:ext uri="{FF2B5EF4-FFF2-40B4-BE49-F238E27FC236}">
                    <a16:creationId xmlns:a16="http://schemas.microsoft.com/office/drawing/2014/main" id="{573D3690-36AE-4B89-954E-FD5DE65F3750}"/>
                  </a:ext>
                </a:extLst>
              </p:cNvPr>
              <p:cNvSpPr/>
              <p:nvPr/>
            </p:nvSpPr>
            <p:spPr>
              <a:xfrm>
                <a:off x="863630" y="3500609"/>
                <a:ext cx="671977" cy="144142"/>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atin typeface="Open Sans" panose="020B0606030504020204" pitchFamily="34" charset="0"/>
                    <a:ea typeface="Open Sans" panose="020B0606030504020204" pitchFamily="34" charset="0"/>
                    <a:cs typeface="Open Sans" panose="020B0606030504020204" pitchFamily="34" charset="0"/>
                  </a:rPr>
                  <a:t>Rates</a:t>
                </a:r>
              </a:p>
            </p:txBody>
          </p:sp>
          <p:sp>
            <p:nvSpPr>
              <p:cNvPr id="73" name="Oval 72">
                <a:extLst>
                  <a:ext uri="{FF2B5EF4-FFF2-40B4-BE49-F238E27FC236}">
                    <a16:creationId xmlns:a16="http://schemas.microsoft.com/office/drawing/2014/main" id="{502FC236-E078-48B5-88A8-726829A416C9}"/>
                  </a:ext>
                </a:extLst>
              </p:cNvPr>
              <p:cNvSpPr/>
              <p:nvPr/>
            </p:nvSpPr>
            <p:spPr>
              <a:xfrm>
                <a:off x="609895" y="3067988"/>
                <a:ext cx="248303" cy="246616"/>
              </a:xfrm>
              <a:prstGeom prst="ellipse">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 dirty="0">
                  <a:latin typeface="Open Sans" panose="020B0606030504020204" pitchFamily="34" charset="0"/>
                  <a:ea typeface="Open Sans" panose="020B0606030504020204" pitchFamily="34" charset="0"/>
                  <a:cs typeface="Open Sans" panose="020B0606030504020204" pitchFamily="34" charset="0"/>
                </a:endParaRPr>
              </a:p>
            </p:txBody>
          </p:sp>
          <p:sp>
            <p:nvSpPr>
              <p:cNvPr id="74" name="Oval 73">
                <a:extLst>
                  <a:ext uri="{FF2B5EF4-FFF2-40B4-BE49-F238E27FC236}">
                    <a16:creationId xmlns:a16="http://schemas.microsoft.com/office/drawing/2014/main" id="{7F176CE6-69DD-45AB-8B68-1A20F74C1382}"/>
                  </a:ext>
                </a:extLst>
              </p:cNvPr>
              <p:cNvSpPr/>
              <p:nvPr/>
            </p:nvSpPr>
            <p:spPr>
              <a:xfrm>
                <a:off x="1074054" y="3061329"/>
                <a:ext cx="248303" cy="246616"/>
              </a:xfrm>
              <a:prstGeom prst="ellipse">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Open Sans" panose="020B0606030504020204" pitchFamily="34" charset="0"/>
                  <a:ea typeface="Open Sans" panose="020B0606030504020204" pitchFamily="34" charset="0"/>
                  <a:cs typeface="Open Sans" panose="020B0606030504020204" pitchFamily="34" charset="0"/>
                </a:endParaRPr>
              </a:p>
            </p:txBody>
          </p:sp>
          <p:sp>
            <p:nvSpPr>
              <p:cNvPr id="75" name="Oval 74">
                <a:extLst>
                  <a:ext uri="{FF2B5EF4-FFF2-40B4-BE49-F238E27FC236}">
                    <a16:creationId xmlns:a16="http://schemas.microsoft.com/office/drawing/2014/main" id="{20DC57B0-C2A2-47F3-8BE5-7399189DD8C6}"/>
                  </a:ext>
                </a:extLst>
              </p:cNvPr>
              <p:cNvSpPr/>
              <p:nvPr/>
            </p:nvSpPr>
            <p:spPr>
              <a:xfrm>
                <a:off x="1555989" y="3061328"/>
                <a:ext cx="248303" cy="253275"/>
              </a:xfrm>
              <a:prstGeom prst="ellipse">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Open Sans" panose="020B0606030504020204" pitchFamily="34" charset="0"/>
                  <a:ea typeface="Open Sans" panose="020B0606030504020204" pitchFamily="34" charset="0"/>
                  <a:cs typeface="Open Sans" panose="020B0606030504020204" pitchFamily="34" charset="0"/>
                </a:endParaRPr>
              </a:p>
            </p:txBody>
          </p:sp>
          <p:sp>
            <p:nvSpPr>
              <p:cNvPr id="48" name="Freeform 241">
                <a:extLst>
                  <a:ext uri="{FF2B5EF4-FFF2-40B4-BE49-F238E27FC236}">
                    <a16:creationId xmlns:a16="http://schemas.microsoft.com/office/drawing/2014/main" id="{ED7937CE-C730-4AEC-ABC2-642E1536A5F7}"/>
                  </a:ext>
                </a:extLst>
              </p:cNvPr>
              <p:cNvSpPr>
                <a:spLocks noEditPoints="1"/>
              </p:cNvSpPr>
              <p:nvPr/>
            </p:nvSpPr>
            <p:spPr bwMode="auto">
              <a:xfrm>
                <a:off x="960874" y="3811031"/>
                <a:ext cx="474663" cy="481013"/>
              </a:xfrm>
              <a:custGeom>
                <a:avLst/>
                <a:gdLst>
                  <a:gd name="T0" fmla="*/ 234 w 243"/>
                  <a:gd name="T1" fmla="*/ 191 h 246"/>
                  <a:gd name="T2" fmla="*/ 184 w 243"/>
                  <a:gd name="T3" fmla="*/ 177 h 246"/>
                  <a:gd name="T4" fmla="*/ 155 w 243"/>
                  <a:gd name="T5" fmla="*/ 169 h 246"/>
                  <a:gd name="T6" fmla="*/ 155 w 243"/>
                  <a:gd name="T7" fmla="*/ 158 h 246"/>
                  <a:gd name="T8" fmla="*/ 205 w 243"/>
                  <a:gd name="T9" fmla="*/ 145 h 246"/>
                  <a:gd name="T10" fmla="*/ 207 w 243"/>
                  <a:gd name="T11" fmla="*/ 141 h 246"/>
                  <a:gd name="T12" fmla="*/ 205 w 243"/>
                  <a:gd name="T13" fmla="*/ 137 h 246"/>
                  <a:gd name="T14" fmla="*/ 187 w 243"/>
                  <a:gd name="T15" fmla="*/ 70 h 246"/>
                  <a:gd name="T16" fmla="*/ 165 w 243"/>
                  <a:gd name="T17" fmla="*/ 19 h 246"/>
                  <a:gd name="T18" fmla="*/ 143 w 243"/>
                  <a:gd name="T19" fmla="*/ 6 h 246"/>
                  <a:gd name="T20" fmla="*/ 99 w 243"/>
                  <a:gd name="T21" fmla="*/ 6 h 246"/>
                  <a:gd name="T22" fmla="*/ 80 w 243"/>
                  <a:gd name="T23" fmla="*/ 17 h 246"/>
                  <a:gd name="T24" fmla="*/ 56 w 243"/>
                  <a:gd name="T25" fmla="*/ 70 h 246"/>
                  <a:gd name="T26" fmla="*/ 38 w 243"/>
                  <a:gd name="T27" fmla="*/ 137 h 246"/>
                  <a:gd name="T28" fmla="*/ 36 w 243"/>
                  <a:gd name="T29" fmla="*/ 141 h 246"/>
                  <a:gd name="T30" fmla="*/ 38 w 243"/>
                  <a:gd name="T31" fmla="*/ 145 h 246"/>
                  <a:gd name="T32" fmla="*/ 88 w 243"/>
                  <a:gd name="T33" fmla="*/ 158 h 246"/>
                  <a:gd name="T34" fmla="*/ 88 w 243"/>
                  <a:gd name="T35" fmla="*/ 169 h 246"/>
                  <a:gd name="T36" fmla="*/ 59 w 243"/>
                  <a:gd name="T37" fmla="*/ 177 h 246"/>
                  <a:gd name="T38" fmla="*/ 9 w 243"/>
                  <a:gd name="T39" fmla="*/ 191 h 246"/>
                  <a:gd name="T40" fmla="*/ 0 w 243"/>
                  <a:gd name="T41" fmla="*/ 203 h 246"/>
                  <a:gd name="T42" fmla="*/ 0 w 243"/>
                  <a:gd name="T43" fmla="*/ 232 h 246"/>
                  <a:gd name="T44" fmla="*/ 13 w 243"/>
                  <a:gd name="T45" fmla="*/ 246 h 246"/>
                  <a:gd name="T46" fmla="*/ 230 w 243"/>
                  <a:gd name="T47" fmla="*/ 246 h 246"/>
                  <a:gd name="T48" fmla="*/ 243 w 243"/>
                  <a:gd name="T49" fmla="*/ 232 h 246"/>
                  <a:gd name="T50" fmla="*/ 243 w 243"/>
                  <a:gd name="T51" fmla="*/ 203 h 246"/>
                  <a:gd name="T52" fmla="*/ 234 w 243"/>
                  <a:gd name="T53" fmla="*/ 191 h 246"/>
                  <a:gd name="T54" fmla="*/ 233 w 243"/>
                  <a:gd name="T55" fmla="*/ 232 h 246"/>
                  <a:gd name="T56" fmla="*/ 230 w 243"/>
                  <a:gd name="T57" fmla="*/ 236 h 246"/>
                  <a:gd name="T58" fmla="*/ 13 w 243"/>
                  <a:gd name="T59" fmla="*/ 236 h 246"/>
                  <a:gd name="T60" fmla="*/ 10 w 243"/>
                  <a:gd name="T61" fmla="*/ 232 h 246"/>
                  <a:gd name="T62" fmla="*/ 10 w 243"/>
                  <a:gd name="T63" fmla="*/ 203 h 246"/>
                  <a:gd name="T64" fmla="*/ 12 w 243"/>
                  <a:gd name="T65" fmla="*/ 200 h 246"/>
                  <a:gd name="T66" fmla="*/ 61 w 243"/>
                  <a:gd name="T67" fmla="*/ 187 h 246"/>
                  <a:gd name="T68" fmla="*/ 98 w 243"/>
                  <a:gd name="T69" fmla="*/ 172 h 246"/>
                  <a:gd name="T70" fmla="*/ 98 w 243"/>
                  <a:gd name="T71" fmla="*/ 170 h 246"/>
                  <a:gd name="T72" fmla="*/ 98 w 243"/>
                  <a:gd name="T73" fmla="*/ 153 h 246"/>
                  <a:gd name="T74" fmla="*/ 93 w 243"/>
                  <a:gd name="T75" fmla="*/ 148 h 246"/>
                  <a:gd name="T76" fmla="*/ 49 w 243"/>
                  <a:gd name="T77" fmla="*/ 140 h 246"/>
                  <a:gd name="T78" fmla="*/ 66 w 243"/>
                  <a:gd name="T79" fmla="*/ 70 h 246"/>
                  <a:gd name="T80" fmla="*/ 87 w 243"/>
                  <a:gd name="T81" fmla="*/ 24 h 246"/>
                  <a:gd name="T82" fmla="*/ 102 w 243"/>
                  <a:gd name="T83" fmla="*/ 16 h 246"/>
                  <a:gd name="T84" fmla="*/ 140 w 243"/>
                  <a:gd name="T85" fmla="*/ 15 h 246"/>
                  <a:gd name="T86" fmla="*/ 157 w 243"/>
                  <a:gd name="T87" fmla="*/ 26 h 246"/>
                  <a:gd name="T88" fmla="*/ 158 w 243"/>
                  <a:gd name="T89" fmla="*/ 26 h 246"/>
                  <a:gd name="T90" fmla="*/ 177 w 243"/>
                  <a:gd name="T91" fmla="*/ 71 h 246"/>
                  <a:gd name="T92" fmla="*/ 194 w 243"/>
                  <a:gd name="T93" fmla="*/ 140 h 246"/>
                  <a:gd name="T94" fmla="*/ 150 w 243"/>
                  <a:gd name="T95" fmla="*/ 148 h 246"/>
                  <a:gd name="T96" fmla="*/ 145 w 243"/>
                  <a:gd name="T97" fmla="*/ 153 h 246"/>
                  <a:gd name="T98" fmla="*/ 145 w 243"/>
                  <a:gd name="T99" fmla="*/ 170 h 246"/>
                  <a:gd name="T100" fmla="*/ 145 w 243"/>
                  <a:gd name="T101" fmla="*/ 172 h 246"/>
                  <a:gd name="T102" fmla="*/ 182 w 243"/>
                  <a:gd name="T103" fmla="*/ 187 h 246"/>
                  <a:gd name="T104" fmla="*/ 231 w 243"/>
                  <a:gd name="T105" fmla="*/ 200 h 246"/>
                  <a:gd name="T106" fmla="*/ 233 w 243"/>
                  <a:gd name="T107" fmla="*/ 203 h 246"/>
                  <a:gd name="T108" fmla="*/ 233 w 243"/>
                  <a:gd name="T109" fmla="*/ 232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43" h="246">
                    <a:moveTo>
                      <a:pt x="234" y="191"/>
                    </a:moveTo>
                    <a:cubicBezTo>
                      <a:pt x="217" y="184"/>
                      <a:pt x="199" y="180"/>
                      <a:pt x="184" y="177"/>
                    </a:cubicBezTo>
                    <a:cubicBezTo>
                      <a:pt x="173" y="175"/>
                      <a:pt x="157" y="172"/>
                      <a:pt x="155" y="169"/>
                    </a:cubicBezTo>
                    <a:cubicBezTo>
                      <a:pt x="155" y="158"/>
                      <a:pt x="155" y="158"/>
                      <a:pt x="155" y="158"/>
                    </a:cubicBezTo>
                    <a:cubicBezTo>
                      <a:pt x="190" y="157"/>
                      <a:pt x="205" y="145"/>
                      <a:pt x="205" y="145"/>
                    </a:cubicBezTo>
                    <a:cubicBezTo>
                      <a:pt x="207" y="144"/>
                      <a:pt x="207" y="142"/>
                      <a:pt x="207" y="141"/>
                    </a:cubicBezTo>
                    <a:cubicBezTo>
                      <a:pt x="207" y="139"/>
                      <a:pt x="206" y="138"/>
                      <a:pt x="205" y="137"/>
                    </a:cubicBezTo>
                    <a:cubicBezTo>
                      <a:pt x="196" y="132"/>
                      <a:pt x="189" y="94"/>
                      <a:pt x="187" y="70"/>
                    </a:cubicBezTo>
                    <a:cubicBezTo>
                      <a:pt x="187" y="51"/>
                      <a:pt x="179" y="32"/>
                      <a:pt x="165" y="19"/>
                    </a:cubicBezTo>
                    <a:cubicBezTo>
                      <a:pt x="159" y="13"/>
                      <a:pt x="152" y="8"/>
                      <a:pt x="143" y="6"/>
                    </a:cubicBezTo>
                    <a:cubicBezTo>
                      <a:pt x="129" y="0"/>
                      <a:pt x="113" y="1"/>
                      <a:pt x="99" y="6"/>
                    </a:cubicBezTo>
                    <a:cubicBezTo>
                      <a:pt x="91" y="9"/>
                      <a:pt x="85" y="13"/>
                      <a:pt x="80" y="17"/>
                    </a:cubicBezTo>
                    <a:cubicBezTo>
                      <a:pt x="65" y="30"/>
                      <a:pt x="56" y="50"/>
                      <a:pt x="56" y="70"/>
                    </a:cubicBezTo>
                    <a:cubicBezTo>
                      <a:pt x="54" y="94"/>
                      <a:pt x="47" y="132"/>
                      <a:pt x="38" y="137"/>
                    </a:cubicBezTo>
                    <a:cubicBezTo>
                      <a:pt x="37" y="138"/>
                      <a:pt x="36" y="139"/>
                      <a:pt x="36" y="141"/>
                    </a:cubicBezTo>
                    <a:cubicBezTo>
                      <a:pt x="36" y="142"/>
                      <a:pt x="36" y="144"/>
                      <a:pt x="38" y="145"/>
                    </a:cubicBezTo>
                    <a:cubicBezTo>
                      <a:pt x="38" y="145"/>
                      <a:pt x="53" y="157"/>
                      <a:pt x="88" y="158"/>
                    </a:cubicBezTo>
                    <a:cubicBezTo>
                      <a:pt x="88" y="169"/>
                      <a:pt x="88" y="169"/>
                      <a:pt x="88" y="169"/>
                    </a:cubicBezTo>
                    <a:cubicBezTo>
                      <a:pt x="86" y="172"/>
                      <a:pt x="70" y="175"/>
                      <a:pt x="59" y="177"/>
                    </a:cubicBezTo>
                    <a:cubicBezTo>
                      <a:pt x="44" y="180"/>
                      <a:pt x="26" y="184"/>
                      <a:pt x="9" y="191"/>
                    </a:cubicBezTo>
                    <a:cubicBezTo>
                      <a:pt x="4" y="192"/>
                      <a:pt x="0" y="197"/>
                      <a:pt x="0" y="203"/>
                    </a:cubicBezTo>
                    <a:cubicBezTo>
                      <a:pt x="0" y="232"/>
                      <a:pt x="0" y="232"/>
                      <a:pt x="0" y="232"/>
                    </a:cubicBezTo>
                    <a:cubicBezTo>
                      <a:pt x="0" y="240"/>
                      <a:pt x="6" y="246"/>
                      <a:pt x="13" y="246"/>
                    </a:cubicBezTo>
                    <a:cubicBezTo>
                      <a:pt x="230" y="246"/>
                      <a:pt x="230" y="246"/>
                      <a:pt x="230" y="246"/>
                    </a:cubicBezTo>
                    <a:cubicBezTo>
                      <a:pt x="237" y="246"/>
                      <a:pt x="243" y="240"/>
                      <a:pt x="243" y="232"/>
                    </a:cubicBezTo>
                    <a:cubicBezTo>
                      <a:pt x="243" y="203"/>
                      <a:pt x="243" y="203"/>
                      <a:pt x="243" y="203"/>
                    </a:cubicBezTo>
                    <a:cubicBezTo>
                      <a:pt x="243" y="197"/>
                      <a:pt x="239" y="192"/>
                      <a:pt x="234" y="191"/>
                    </a:cubicBezTo>
                    <a:close/>
                    <a:moveTo>
                      <a:pt x="233" y="232"/>
                    </a:moveTo>
                    <a:cubicBezTo>
                      <a:pt x="233" y="234"/>
                      <a:pt x="231" y="236"/>
                      <a:pt x="230" y="236"/>
                    </a:cubicBezTo>
                    <a:cubicBezTo>
                      <a:pt x="13" y="236"/>
                      <a:pt x="13" y="236"/>
                      <a:pt x="13" y="236"/>
                    </a:cubicBezTo>
                    <a:cubicBezTo>
                      <a:pt x="11" y="236"/>
                      <a:pt x="10" y="234"/>
                      <a:pt x="10" y="232"/>
                    </a:cubicBezTo>
                    <a:cubicBezTo>
                      <a:pt x="10" y="203"/>
                      <a:pt x="10" y="203"/>
                      <a:pt x="10" y="203"/>
                    </a:cubicBezTo>
                    <a:cubicBezTo>
                      <a:pt x="10" y="201"/>
                      <a:pt x="11" y="200"/>
                      <a:pt x="12" y="200"/>
                    </a:cubicBezTo>
                    <a:cubicBezTo>
                      <a:pt x="29" y="193"/>
                      <a:pt x="47" y="190"/>
                      <a:pt x="61" y="187"/>
                    </a:cubicBezTo>
                    <a:cubicBezTo>
                      <a:pt x="81" y="183"/>
                      <a:pt x="95" y="181"/>
                      <a:pt x="98" y="172"/>
                    </a:cubicBezTo>
                    <a:cubicBezTo>
                      <a:pt x="98" y="171"/>
                      <a:pt x="98" y="171"/>
                      <a:pt x="98" y="170"/>
                    </a:cubicBezTo>
                    <a:cubicBezTo>
                      <a:pt x="98" y="153"/>
                      <a:pt x="98" y="153"/>
                      <a:pt x="98" y="153"/>
                    </a:cubicBezTo>
                    <a:cubicBezTo>
                      <a:pt x="98" y="151"/>
                      <a:pt x="96" y="148"/>
                      <a:pt x="93" y="148"/>
                    </a:cubicBezTo>
                    <a:cubicBezTo>
                      <a:pt x="70" y="148"/>
                      <a:pt x="56" y="143"/>
                      <a:pt x="49" y="140"/>
                    </a:cubicBezTo>
                    <a:cubicBezTo>
                      <a:pt x="61" y="123"/>
                      <a:pt x="65" y="80"/>
                      <a:pt x="66" y="70"/>
                    </a:cubicBezTo>
                    <a:cubicBezTo>
                      <a:pt x="66" y="52"/>
                      <a:pt x="74" y="36"/>
                      <a:pt x="87" y="24"/>
                    </a:cubicBezTo>
                    <a:cubicBezTo>
                      <a:pt x="91" y="21"/>
                      <a:pt x="96" y="18"/>
                      <a:pt x="102" y="16"/>
                    </a:cubicBezTo>
                    <a:cubicBezTo>
                      <a:pt x="114" y="11"/>
                      <a:pt x="127" y="10"/>
                      <a:pt x="140" y="15"/>
                    </a:cubicBezTo>
                    <a:cubicBezTo>
                      <a:pt x="147" y="17"/>
                      <a:pt x="153" y="21"/>
                      <a:pt x="157" y="26"/>
                    </a:cubicBezTo>
                    <a:cubicBezTo>
                      <a:pt x="158" y="26"/>
                      <a:pt x="158" y="26"/>
                      <a:pt x="158" y="26"/>
                    </a:cubicBezTo>
                    <a:cubicBezTo>
                      <a:pt x="170" y="37"/>
                      <a:pt x="177" y="53"/>
                      <a:pt x="177" y="71"/>
                    </a:cubicBezTo>
                    <a:cubicBezTo>
                      <a:pt x="178" y="80"/>
                      <a:pt x="182" y="123"/>
                      <a:pt x="194" y="140"/>
                    </a:cubicBezTo>
                    <a:cubicBezTo>
                      <a:pt x="187" y="143"/>
                      <a:pt x="173" y="148"/>
                      <a:pt x="150" y="148"/>
                    </a:cubicBezTo>
                    <a:cubicBezTo>
                      <a:pt x="147" y="148"/>
                      <a:pt x="145" y="151"/>
                      <a:pt x="145" y="153"/>
                    </a:cubicBezTo>
                    <a:cubicBezTo>
                      <a:pt x="145" y="170"/>
                      <a:pt x="145" y="170"/>
                      <a:pt x="145" y="170"/>
                    </a:cubicBezTo>
                    <a:cubicBezTo>
                      <a:pt x="145" y="171"/>
                      <a:pt x="145" y="171"/>
                      <a:pt x="145" y="172"/>
                    </a:cubicBezTo>
                    <a:cubicBezTo>
                      <a:pt x="148" y="181"/>
                      <a:pt x="162" y="183"/>
                      <a:pt x="182" y="187"/>
                    </a:cubicBezTo>
                    <a:cubicBezTo>
                      <a:pt x="196" y="190"/>
                      <a:pt x="214" y="193"/>
                      <a:pt x="231" y="200"/>
                    </a:cubicBezTo>
                    <a:cubicBezTo>
                      <a:pt x="232" y="200"/>
                      <a:pt x="233" y="201"/>
                      <a:pt x="233" y="203"/>
                    </a:cubicBezTo>
                    <a:lnTo>
                      <a:pt x="233" y="232"/>
                    </a:lnTo>
                    <a:close/>
                  </a:path>
                </a:pathLst>
              </a:custGeom>
              <a:solidFill>
                <a:srgbClr val="A6A6A6"/>
              </a:solidFill>
              <a:ln>
                <a:solidFill>
                  <a:srgbClr val="A6A6A6"/>
                </a:solid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108" name="Oval 107">
                <a:extLst>
                  <a:ext uri="{FF2B5EF4-FFF2-40B4-BE49-F238E27FC236}">
                    <a16:creationId xmlns:a16="http://schemas.microsoft.com/office/drawing/2014/main" id="{55BEAEDC-836C-42A5-B0A0-CC31C5B3EAD6}"/>
                  </a:ext>
                </a:extLst>
              </p:cNvPr>
              <p:cNvSpPr/>
              <p:nvPr/>
            </p:nvSpPr>
            <p:spPr>
              <a:xfrm>
                <a:off x="2202495" y="3952771"/>
                <a:ext cx="248303" cy="251859"/>
              </a:xfrm>
              <a:prstGeom prst="ellipse">
                <a:avLst/>
              </a:prstGeom>
              <a:solidFill>
                <a:schemeClr val="tx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Open Sans" panose="020B0606030504020204" pitchFamily="34" charset="0"/>
                    <a:ea typeface="Open Sans" panose="020B0606030504020204" pitchFamily="34" charset="0"/>
                    <a:cs typeface="Open Sans" panose="020B0606030504020204" pitchFamily="34" charset="0"/>
                  </a:rPr>
                  <a:t>?</a:t>
                </a:r>
              </a:p>
            </p:txBody>
          </p:sp>
          <p:sp>
            <p:nvSpPr>
              <p:cNvPr id="1078" name="Rectangle 1077">
                <a:extLst>
                  <a:ext uri="{FF2B5EF4-FFF2-40B4-BE49-F238E27FC236}">
                    <a16:creationId xmlns:a16="http://schemas.microsoft.com/office/drawing/2014/main" id="{B3DB902A-4225-4E6A-A9D3-C8F117161A0B}"/>
                  </a:ext>
                </a:extLst>
              </p:cNvPr>
              <p:cNvSpPr/>
              <p:nvPr/>
            </p:nvSpPr>
            <p:spPr>
              <a:xfrm>
                <a:off x="2810824" y="3944906"/>
                <a:ext cx="759533" cy="2603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Model</a:t>
                </a:r>
              </a:p>
            </p:txBody>
          </p:sp>
          <p:sp>
            <p:nvSpPr>
              <p:cNvPr id="82" name="Right Brace 81">
                <a:extLst>
                  <a:ext uri="{FF2B5EF4-FFF2-40B4-BE49-F238E27FC236}">
                    <a16:creationId xmlns:a16="http://schemas.microsoft.com/office/drawing/2014/main" id="{85B17F5C-825F-4CFE-BDA0-2E1603B2F78C}"/>
                  </a:ext>
                </a:extLst>
              </p:cNvPr>
              <p:cNvSpPr/>
              <p:nvPr/>
            </p:nvSpPr>
            <p:spPr>
              <a:xfrm rot="16200000">
                <a:off x="1072503" y="2205979"/>
                <a:ext cx="259832" cy="134058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Open Sans" panose="020B0606030504020204" pitchFamily="34" charset="0"/>
                  <a:ea typeface="Open Sans" panose="020B0606030504020204" pitchFamily="34" charset="0"/>
                  <a:cs typeface="Open Sans" panose="020B0606030504020204" pitchFamily="34" charset="0"/>
                </a:endParaRPr>
              </a:p>
            </p:txBody>
          </p:sp>
          <p:grpSp>
            <p:nvGrpSpPr>
              <p:cNvPr id="92" name="Group 91">
                <a:extLst>
                  <a:ext uri="{FF2B5EF4-FFF2-40B4-BE49-F238E27FC236}">
                    <a16:creationId xmlns:a16="http://schemas.microsoft.com/office/drawing/2014/main" id="{A6B26CFC-7FC4-42A0-B86B-727C03093CEE}"/>
                  </a:ext>
                </a:extLst>
              </p:cNvPr>
              <p:cNvGrpSpPr/>
              <p:nvPr/>
            </p:nvGrpSpPr>
            <p:grpSpPr>
              <a:xfrm>
                <a:off x="1202419" y="2571469"/>
                <a:ext cx="1988171" cy="1373437"/>
                <a:chOff x="1202419" y="2571469"/>
                <a:chExt cx="1988171" cy="1373437"/>
              </a:xfrm>
            </p:grpSpPr>
            <p:cxnSp>
              <p:nvCxnSpPr>
                <p:cNvPr id="84" name="Connector: Elbow 83">
                  <a:extLst>
                    <a:ext uri="{FF2B5EF4-FFF2-40B4-BE49-F238E27FC236}">
                      <a16:creationId xmlns:a16="http://schemas.microsoft.com/office/drawing/2014/main" id="{3581D657-D850-4081-B7AF-BB632C575B8D}"/>
                    </a:ext>
                  </a:extLst>
                </p:cNvPr>
                <p:cNvCxnSpPr>
                  <a:cxnSpLocks/>
                  <a:stCxn id="82" idx="1"/>
                  <a:endCxn id="1078" idx="0"/>
                </p:cNvCxnSpPr>
                <p:nvPr/>
              </p:nvCxnSpPr>
              <p:spPr>
                <a:xfrm rot="16200000" flipH="1">
                  <a:off x="1597231" y="2351546"/>
                  <a:ext cx="1198548" cy="1988171"/>
                </a:xfrm>
                <a:prstGeom prst="bentConnector3">
                  <a:avLst>
                    <a:gd name="adj1" fmla="val -7949"/>
                  </a:avLst>
                </a:prstGeom>
                <a:ln>
                  <a:tailEnd type="triangle"/>
                </a:ln>
              </p:spPr>
              <p:style>
                <a:lnRef idx="1">
                  <a:schemeClr val="accent1"/>
                </a:lnRef>
                <a:fillRef idx="0">
                  <a:schemeClr val="accent1"/>
                </a:fillRef>
                <a:effectRef idx="0">
                  <a:schemeClr val="accent1"/>
                </a:effectRef>
                <a:fontRef idx="minor">
                  <a:schemeClr val="tx1"/>
                </a:fontRef>
              </p:style>
            </p:cxnSp>
            <p:sp>
              <p:nvSpPr>
                <p:cNvPr id="156" name="Rectangle 155">
                  <a:extLst>
                    <a:ext uri="{FF2B5EF4-FFF2-40B4-BE49-F238E27FC236}">
                      <a16:creationId xmlns:a16="http://schemas.microsoft.com/office/drawing/2014/main" id="{3BBB8E79-5172-41BE-AD22-328EFC73D55D}"/>
                    </a:ext>
                  </a:extLst>
                </p:cNvPr>
                <p:cNvSpPr/>
                <p:nvPr/>
              </p:nvSpPr>
              <p:spPr>
                <a:xfrm>
                  <a:off x="1833846" y="2571469"/>
                  <a:ext cx="933043" cy="167022"/>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800" dirty="0">
                      <a:latin typeface="Open Sans" panose="020B0606030504020204" pitchFamily="34" charset="0"/>
                      <a:ea typeface="Open Sans" panose="020B0606030504020204" pitchFamily="34" charset="0"/>
                      <a:cs typeface="Open Sans" panose="020B0606030504020204" pitchFamily="34" charset="0"/>
                    </a:rPr>
                    <a:t>Trains</a:t>
                  </a:r>
                </a:p>
              </p:txBody>
            </p:sp>
          </p:grpSp>
          <p:grpSp>
            <p:nvGrpSpPr>
              <p:cNvPr id="111" name="Group 110">
                <a:extLst>
                  <a:ext uri="{FF2B5EF4-FFF2-40B4-BE49-F238E27FC236}">
                    <a16:creationId xmlns:a16="http://schemas.microsoft.com/office/drawing/2014/main" id="{E44B2622-600D-4454-AC24-D93F11337DBD}"/>
                  </a:ext>
                </a:extLst>
              </p:cNvPr>
              <p:cNvGrpSpPr/>
              <p:nvPr/>
            </p:nvGrpSpPr>
            <p:grpSpPr>
              <a:xfrm>
                <a:off x="1202103" y="4205223"/>
                <a:ext cx="1988488" cy="713909"/>
                <a:chOff x="1202103" y="4205223"/>
                <a:chExt cx="1988488" cy="713909"/>
              </a:xfrm>
            </p:grpSpPr>
            <p:grpSp>
              <p:nvGrpSpPr>
                <p:cNvPr id="110" name="Group 109">
                  <a:extLst>
                    <a:ext uri="{FF2B5EF4-FFF2-40B4-BE49-F238E27FC236}">
                      <a16:creationId xmlns:a16="http://schemas.microsoft.com/office/drawing/2014/main" id="{D5361B49-2C1D-460F-BB2D-603FDA78D0FE}"/>
                    </a:ext>
                  </a:extLst>
                </p:cNvPr>
                <p:cNvGrpSpPr/>
                <p:nvPr/>
              </p:nvGrpSpPr>
              <p:grpSpPr>
                <a:xfrm>
                  <a:off x="1202103" y="4205223"/>
                  <a:ext cx="1988488" cy="630398"/>
                  <a:chOff x="1202103" y="4205223"/>
                  <a:chExt cx="1988488" cy="630398"/>
                </a:xfrm>
              </p:grpSpPr>
              <p:cxnSp>
                <p:nvCxnSpPr>
                  <p:cNvPr id="95" name="Straight Connector 94">
                    <a:extLst>
                      <a:ext uri="{FF2B5EF4-FFF2-40B4-BE49-F238E27FC236}">
                        <a16:creationId xmlns:a16="http://schemas.microsoft.com/office/drawing/2014/main" id="{14AC9BFD-AE74-4378-A105-B4693B45C599}"/>
                      </a:ext>
                    </a:extLst>
                  </p:cNvPr>
                  <p:cNvCxnSpPr>
                    <a:cxnSpLocks/>
                  </p:cNvCxnSpPr>
                  <p:nvPr/>
                </p:nvCxnSpPr>
                <p:spPr>
                  <a:xfrm>
                    <a:off x="1202103" y="4835621"/>
                    <a:ext cx="198848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9AC2C502-5E7A-4559-A368-4D9EDAD80667}"/>
                      </a:ext>
                    </a:extLst>
                  </p:cNvPr>
                  <p:cNvCxnSpPr>
                    <a:cxnSpLocks/>
                    <a:stCxn id="1078" idx="2"/>
                  </p:cNvCxnSpPr>
                  <p:nvPr/>
                </p:nvCxnSpPr>
                <p:spPr>
                  <a:xfrm>
                    <a:off x="3190591" y="4205223"/>
                    <a:ext cx="0" cy="62521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8C4B4EB9-81BF-4735-B6A5-2C33A4332C3F}"/>
                      </a:ext>
                    </a:extLst>
                  </p:cNvPr>
                  <p:cNvCxnSpPr>
                    <a:cxnSpLocks/>
                  </p:cNvCxnSpPr>
                  <p:nvPr/>
                </p:nvCxnSpPr>
                <p:spPr>
                  <a:xfrm flipV="1">
                    <a:off x="1202103" y="4286526"/>
                    <a:ext cx="0" cy="5439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70" name="Rectangle 69">
                  <a:extLst>
                    <a:ext uri="{FF2B5EF4-FFF2-40B4-BE49-F238E27FC236}">
                      <a16:creationId xmlns:a16="http://schemas.microsoft.com/office/drawing/2014/main" id="{29999577-73E7-4E78-B86D-07917C4B005A}"/>
                    </a:ext>
                  </a:extLst>
                </p:cNvPr>
                <p:cNvSpPr/>
                <p:nvPr/>
              </p:nvSpPr>
              <p:spPr>
                <a:xfrm>
                  <a:off x="1709016" y="4752110"/>
                  <a:ext cx="933043" cy="167022"/>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800" dirty="0">
                      <a:latin typeface="Open Sans" panose="020B0606030504020204" pitchFamily="34" charset="0"/>
                      <a:ea typeface="Open Sans" panose="020B0606030504020204" pitchFamily="34" charset="0"/>
                      <a:cs typeface="Open Sans" panose="020B0606030504020204" pitchFamily="34" charset="0"/>
                    </a:rPr>
                    <a:t>Predicts Rating</a:t>
                  </a:r>
                </a:p>
              </p:txBody>
            </p:sp>
          </p:grpSp>
          <p:cxnSp>
            <p:nvCxnSpPr>
              <p:cNvPr id="114" name="Straight Arrow Connector 113">
                <a:extLst>
                  <a:ext uri="{FF2B5EF4-FFF2-40B4-BE49-F238E27FC236}">
                    <a16:creationId xmlns:a16="http://schemas.microsoft.com/office/drawing/2014/main" id="{CBA2E133-FD68-470B-920E-F04407C16DD8}"/>
                  </a:ext>
                </a:extLst>
              </p:cNvPr>
              <p:cNvCxnSpPr>
                <a:cxnSpLocks/>
                <a:stCxn id="108" idx="6"/>
                <a:endCxn id="1078" idx="1"/>
              </p:cNvCxnSpPr>
              <p:nvPr/>
            </p:nvCxnSpPr>
            <p:spPr>
              <a:xfrm flipV="1">
                <a:off x="2450798" y="4075065"/>
                <a:ext cx="360026" cy="36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8" name="TextBox 7">
              <a:extLst>
                <a:ext uri="{FF2B5EF4-FFF2-40B4-BE49-F238E27FC236}">
                  <a16:creationId xmlns:a16="http://schemas.microsoft.com/office/drawing/2014/main" id="{ECC6DB53-37B5-43F6-8A2F-BDB0AD013FB4}"/>
                </a:ext>
              </a:extLst>
            </p:cNvPr>
            <p:cNvSpPr txBox="1"/>
            <p:nvPr/>
          </p:nvSpPr>
          <p:spPr>
            <a:xfrm>
              <a:off x="537513" y="3344069"/>
              <a:ext cx="353713" cy="184666"/>
            </a:xfrm>
            <a:prstGeom prst="rect">
              <a:avLst/>
            </a:prstGeom>
            <a:noFill/>
          </p:spPr>
          <p:txBody>
            <a:bodyPr wrap="square" rtlCol="0">
              <a:spAutoFit/>
            </a:bodyPr>
            <a:lstStyle/>
            <a:p>
              <a:pPr algn="ctr"/>
              <a:r>
                <a:rPr lang="en-US" sz="600" dirty="0">
                  <a:solidFill>
                    <a:schemeClr val="bg1"/>
                  </a:solidFill>
                  <a:latin typeface="Open Sans" panose="020B0606030504020204" pitchFamily="34" charset="0"/>
                  <a:ea typeface="Open Sans" panose="020B0606030504020204" pitchFamily="34" charset="0"/>
                  <a:cs typeface="Open Sans" panose="020B0606030504020204" pitchFamily="34" charset="0"/>
                </a:rPr>
                <a:t>2.75</a:t>
              </a:r>
            </a:p>
          </p:txBody>
        </p:sp>
        <p:sp>
          <p:nvSpPr>
            <p:cNvPr id="171" name="TextBox 170">
              <a:extLst>
                <a:ext uri="{FF2B5EF4-FFF2-40B4-BE49-F238E27FC236}">
                  <a16:creationId xmlns:a16="http://schemas.microsoft.com/office/drawing/2014/main" id="{146ECBBD-36C6-495C-B855-4FF94E495ADE}"/>
                </a:ext>
              </a:extLst>
            </p:cNvPr>
            <p:cNvSpPr txBox="1"/>
            <p:nvPr/>
          </p:nvSpPr>
          <p:spPr>
            <a:xfrm>
              <a:off x="996719" y="3344069"/>
              <a:ext cx="353713" cy="184666"/>
            </a:xfrm>
            <a:prstGeom prst="rect">
              <a:avLst/>
            </a:prstGeom>
            <a:noFill/>
          </p:spPr>
          <p:txBody>
            <a:bodyPr wrap="square" rtlCol="0">
              <a:spAutoFit/>
            </a:bodyPr>
            <a:lstStyle/>
            <a:p>
              <a:pPr algn="ctr"/>
              <a:r>
                <a:rPr lang="en-US" sz="600" dirty="0">
                  <a:solidFill>
                    <a:schemeClr val="bg1"/>
                  </a:solidFill>
                  <a:latin typeface="Open Sans" panose="020B0606030504020204" pitchFamily="34" charset="0"/>
                  <a:ea typeface="Open Sans" panose="020B0606030504020204" pitchFamily="34" charset="0"/>
                  <a:cs typeface="Open Sans" panose="020B0606030504020204" pitchFamily="34" charset="0"/>
                </a:rPr>
                <a:t>4.5</a:t>
              </a:r>
            </a:p>
          </p:txBody>
        </p:sp>
        <p:sp>
          <p:nvSpPr>
            <p:cNvPr id="172" name="TextBox 171">
              <a:extLst>
                <a:ext uri="{FF2B5EF4-FFF2-40B4-BE49-F238E27FC236}">
                  <a16:creationId xmlns:a16="http://schemas.microsoft.com/office/drawing/2014/main" id="{51A59DC3-0949-4E31-AFE4-0B248D5312CF}"/>
                </a:ext>
              </a:extLst>
            </p:cNvPr>
            <p:cNvSpPr txBox="1"/>
            <p:nvPr/>
          </p:nvSpPr>
          <p:spPr>
            <a:xfrm>
              <a:off x="1488900" y="3344069"/>
              <a:ext cx="353713" cy="184666"/>
            </a:xfrm>
            <a:prstGeom prst="rect">
              <a:avLst/>
            </a:prstGeom>
            <a:noFill/>
          </p:spPr>
          <p:txBody>
            <a:bodyPr wrap="square" rtlCol="0">
              <a:spAutoFit/>
            </a:bodyPr>
            <a:lstStyle/>
            <a:p>
              <a:pPr algn="ctr"/>
              <a:r>
                <a:rPr lang="en-US" sz="600" dirty="0">
                  <a:solidFill>
                    <a:schemeClr val="bg1"/>
                  </a:solidFill>
                  <a:latin typeface="Open Sans" panose="020B0606030504020204" pitchFamily="34" charset="0"/>
                  <a:ea typeface="Open Sans" panose="020B0606030504020204" pitchFamily="34" charset="0"/>
                  <a:cs typeface="Open Sans" panose="020B0606030504020204" pitchFamily="34" charset="0"/>
                </a:rPr>
                <a:t>3.0</a:t>
              </a:r>
            </a:p>
          </p:txBody>
        </p:sp>
      </p:grpSp>
      <p:grpSp>
        <p:nvGrpSpPr>
          <p:cNvPr id="24" name="Group 23">
            <a:extLst>
              <a:ext uri="{FF2B5EF4-FFF2-40B4-BE49-F238E27FC236}">
                <a16:creationId xmlns:a16="http://schemas.microsoft.com/office/drawing/2014/main" id="{BAB150D5-A0A1-4C2A-B7CB-3FF99A0B5C23}"/>
              </a:ext>
            </a:extLst>
          </p:cNvPr>
          <p:cNvGrpSpPr/>
          <p:nvPr/>
        </p:nvGrpSpPr>
        <p:grpSpPr>
          <a:xfrm>
            <a:off x="4485467" y="2903289"/>
            <a:ext cx="3214033" cy="2307967"/>
            <a:chOff x="4485467" y="2806715"/>
            <a:chExt cx="3214033" cy="2307967"/>
          </a:xfrm>
        </p:grpSpPr>
        <p:grpSp>
          <p:nvGrpSpPr>
            <p:cNvPr id="559" name="Group 558">
              <a:extLst>
                <a:ext uri="{FF2B5EF4-FFF2-40B4-BE49-F238E27FC236}">
                  <a16:creationId xmlns:a16="http://schemas.microsoft.com/office/drawing/2014/main" id="{A507FF7D-DC41-4E14-85D6-F58C2B40AA60}"/>
                </a:ext>
              </a:extLst>
            </p:cNvPr>
            <p:cNvGrpSpPr/>
            <p:nvPr/>
          </p:nvGrpSpPr>
          <p:grpSpPr>
            <a:xfrm>
              <a:off x="4485467" y="2806715"/>
              <a:ext cx="3214033" cy="2307967"/>
              <a:chOff x="4042660" y="2855026"/>
              <a:chExt cx="3214033" cy="2307967"/>
            </a:xfrm>
          </p:grpSpPr>
          <p:cxnSp>
            <p:nvCxnSpPr>
              <p:cNvPr id="573" name="Straight Arrow Connector 572">
                <a:extLst>
                  <a:ext uri="{FF2B5EF4-FFF2-40B4-BE49-F238E27FC236}">
                    <a16:creationId xmlns:a16="http://schemas.microsoft.com/office/drawing/2014/main" id="{570AA88E-D965-46D4-904C-53051B670654}"/>
                  </a:ext>
                </a:extLst>
              </p:cNvPr>
              <p:cNvCxnSpPr>
                <a:cxnSpLocks/>
                <a:stCxn id="580" idx="0"/>
                <a:endCxn id="200" idx="0"/>
              </p:cNvCxnSpPr>
              <p:nvPr/>
            </p:nvCxnSpPr>
            <p:spPr>
              <a:xfrm>
                <a:off x="6724092" y="3551456"/>
                <a:ext cx="1018" cy="6848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0" name="Straight Connector 559">
                <a:extLst>
                  <a:ext uri="{FF2B5EF4-FFF2-40B4-BE49-F238E27FC236}">
                    <a16:creationId xmlns:a16="http://schemas.microsoft.com/office/drawing/2014/main" id="{83423080-32B7-4219-84B0-FAD9A128D89C}"/>
                  </a:ext>
                </a:extLst>
              </p:cNvPr>
              <p:cNvCxnSpPr>
                <a:cxnSpLocks/>
              </p:cNvCxnSpPr>
              <p:nvPr/>
            </p:nvCxnSpPr>
            <p:spPr>
              <a:xfrm flipV="1">
                <a:off x="4712592" y="5079482"/>
                <a:ext cx="2010692" cy="997"/>
              </a:xfrm>
              <a:prstGeom prst="line">
                <a:avLst/>
              </a:prstGeom>
            </p:spPr>
            <p:style>
              <a:lnRef idx="1">
                <a:schemeClr val="accent1"/>
              </a:lnRef>
              <a:fillRef idx="0">
                <a:schemeClr val="accent1"/>
              </a:fillRef>
              <a:effectRef idx="0">
                <a:schemeClr val="accent1"/>
              </a:effectRef>
              <a:fontRef idx="minor">
                <a:schemeClr val="tx1"/>
              </a:fontRef>
            </p:style>
          </p:cxnSp>
          <p:cxnSp>
            <p:nvCxnSpPr>
              <p:cNvPr id="561" name="Straight Connector 560">
                <a:extLst>
                  <a:ext uri="{FF2B5EF4-FFF2-40B4-BE49-F238E27FC236}">
                    <a16:creationId xmlns:a16="http://schemas.microsoft.com/office/drawing/2014/main" id="{B9A2156C-3677-47AC-B292-02ADD740AA5F}"/>
                  </a:ext>
                </a:extLst>
              </p:cNvPr>
              <p:cNvCxnSpPr>
                <a:cxnSpLocks/>
              </p:cNvCxnSpPr>
              <p:nvPr/>
            </p:nvCxnSpPr>
            <p:spPr>
              <a:xfrm flipH="1" flipV="1">
                <a:off x="4712592" y="2933522"/>
                <a:ext cx="90" cy="119384"/>
              </a:xfrm>
              <a:prstGeom prst="line">
                <a:avLst/>
              </a:prstGeom>
            </p:spPr>
            <p:style>
              <a:lnRef idx="1">
                <a:schemeClr val="accent1"/>
              </a:lnRef>
              <a:fillRef idx="0">
                <a:schemeClr val="accent1"/>
              </a:fillRef>
              <a:effectRef idx="0">
                <a:schemeClr val="accent1"/>
              </a:effectRef>
              <a:fontRef idx="minor">
                <a:schemeClr val="tx1"/>
              </a:fontRef>
            </p:style>
          </p:cxnSp>
          <p:cxnSp>
            <p:nvCxnSpPr>
              <p:cNvPr id="562" name="Straight Arrow Connector 561">
                <a:extLst>
                  <a:ext uri="{FF2B5EF4-FFF2-40B4-BE49-F238E27FC236}">
                    <a16:creationId xmlns:a16="http://schemas.microsoft.com/office/drawing/2014/main" id="{22193EC1-9685-4525-9477-9D6450485619}"/>
                  </a:ext>
                </a:extLst>
              </p:cNvPr>
              <p:cNvCxnSpPr>
                <a:cxnSpLocks/>
                <a:endCxn id="567" idx="4"/>
              </p:cNvCxnSpPr>
              <p:nvPr/>
            </p:nvCxnSpPr>
            <p:spPr>
              <a:xfrm flipV="1">
                <a:off x="4705967" y="3621791"/>
                <a:ext cx="2775" cy="5174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3" name="Straight Arrow Connector 562">
                <a:extLst>
                  <a:ext uri="{FF2B5EF4-FFF2-40B4-BE49-F238E27FC236}">
                    <a16:creationId xmlns:a16="http://schemas.microsoft.com/office/drawing/2014/main" id="{BF1AA2B1-070C-4C1D-AFDA-8C44342E102F}"/>
                  </a:ext>
                </a:extLst>
              </p:cNvPr>
              <p:cNvCxnSpPr>
                <a:cxnSpLocks/>
                <a:stCxn id="569" idx="10"/>
                <a:endCxn id="566" idx="5"/>
              </p:cNvCxnSpPr>
              <p:nvPr/>
            </p:nvCxnSpPr>
            <p:spPr>
              <a:xfrm flipH="1" flipV="1">
                <a:off x="4332371" y="3591978"/>
                <a:ext cx="332420" cy="5446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4" name="Straight Arrow Connector 563">
                <a:extLst>
                  <a:ext uri="{FF2B5EF4-FFF2-40B4-BE49-F238E27FC236}">
                    <a16:creationId xmlns:a16="http://schemas.microsoft.com/office/drawing/2014/main" id="{2D1E0BA5-F845-40E8-A8AD-CED7F98D6429}"/>
                  </a:ext>
                </a:extLst>
              </p:cNvPr>
              <p:cNvCxnSpPr>
                <a:cxnSpLocks/>
                <a:stCxn id="569" idx="9"/>
                <a:endCxn id="568" idx="3"/>
              </p:cNvCxnSpPr>
              <p:nvPr/>
            </p:nvCxnSpPr>
            <p:spPr>
              <a:xfrm flipV="1">
                <a:off x="4750738" y="3591303"/>
                <a:ext cx="352150" cy="5453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5" name="Rectangle 564">
                <a:extLst>
                  <a:ext uri="{FF2B5EF4-FFF2-40B4-BE49-F238E27FC236}">
                    <a16:creationId xmlns:a16="http://schemas.microsoft.com/office/drawing/2014/main" id="{D43C9687-1DCB-4CA3-9A9E-B242EE103F7A}"/>
                  </a:ext>
                </a:extLst>
              </p:cNvPr>
              <p:cNvSpPr/>
              <p:nvPr/>
            </p:nvSpPr>
            <p:spPr>
              <a:xfrm>
                <a:off x="4374166" y="3814456"/>
                <a:ext cx="671977" cy="144142"/>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atin typeface="Open Sans" panose="020B0606030504020204" pitchFamily="34" charset="0"/>
                    <a:ea typeface="Open Sans" panose="020B0606030504020204" pitchFamily="34" charset="0"/>
                    <a:cs typeface="Open Sans" panose="020B0606030504020204" pitchFamily="34" charset="0"/>
                  </a:rPr>
                  <a:t>Rates</a:t>
                </a:r>
              </a:p>
            </p:txBody>
          </p:sp>
          <p:sp>
            <p:nvSpPr>
              <p:cNvPr id="566" name="Oval 565">
                <a:extLst>
                  <a:ext uri="{FF2B5EF4-FFF2-40B4-BE49-F238E27FC236}">
                    <a16:creationId xmlns:a16="http://schemas.microsoft.com/office/drawing/2014/main" id="{D59558C0-7629-4D7D-853B-3952A3CEA05C}"/>
                  </a:ext>
                </a:extLst>
              </p:cNvPr>
              <p:cNvSpPr/>
              <p:nvPr/>
            </p:nvSpPr>
            <p:spPr>
              <a:xfrm>
                <a:off x="4120431" y="3379401"/>
                <a:ext cx="248303" cy="249049"/>
              </a:xfrm>
              <a:prstGeom prst="ellipse">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567" name="Oval 566">
                <a:extLst>
                  <a:ext uri="{FF2B5EF4-FFF2-40B4-BE49-F238E27FC236}">
                    <a16:creationId xmlns:a16="http://schemas.microsoft.com/office/drawing/2014/main" id="{6E95181E-17E8-4973-9CB6-231B8795976A}"/>
                  </a:ext>
                </a:extLst>
              </p:cNvPr>
              <p:cNvSpPr/>
              <p:nvPr/>
            </p:nvSpPr>
            <p:spPr>
              <a:xfrm>
                <a:off x="4584590" y="3368132"/>
                <a:ext cx="248303" cy="253659"/>
              </a:xfrm>
              <a:prstGeom prst="ellipse">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Open Sans" panose="020B0606030504020204" pitchFamily="34" charset="0"/>
                  <a:ea typeface="Open Sans" panose="020B0606030504020204" pitchFamily="34" charset="0"/>
                  <a:cs typeface="Open Sans" panose="020B0606030504020204" pitchFamily="34" charset="0"/>
                </a:endParaRPr>
              </a:p>
            </p:txBody>
          </p:sp>
          <p:sp>
            <p:nvSpPr>
              <p:cNvPr id="568" name="Oval 567">
                <a:extLst>
                  <a:ext uri="{FF2B5EF4-FFF2-40B4-BE49-F238E27FC236}">
                    <a16:creationId xmlns:a16="http://schemas.microsoft.com/office/drawing/2014/main" id="{BC59859A-A300-46BA-90EF-21ED65463587}"/>
                  </a:ext>
                </a:extLst>
              </p:cNvPr>
              <p:cNvSpPr/>
              <p:nvPr/>
            </p:nvSpPr>
            <p:spPr>
              <a:xfrm>
                <a:off x="5066525" y="3374791"/>
                <a:ext cx="248303" cy="253660"/>
              </a:xfrm>
              <a:prstGeom prst="ellipse">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Open Sans" panose="020B0606030504020204" pitchFamily="34" charset="0"/>
                  <a:ea typeface="Open Sans" panose="020B0606030504020204" pitchFamily="34" charset="0"/>
                  <a:cs typeface="Open Sans" panose="020B0606030504020204" pitchFamily="34" charset="0"/>
                </a:endParaRPr>
              </a:p>
            </p:txBody>
          </p:sp>
          <p:sp>
            <p:nvSpPr>
              <p:cNvPr id="569" name="Freeform 241">
                <a:extLst>
                  <a:ext uri="{FF2B5EF4-FFF2-40B4-BE49-F238E27FC236}">
                    <a16:creationId xmlns:a16="http://schemas.microsoft.com/office/drawing/2014/main" id="{E55514B5-67DF-4882-8A5D-C59596DAA8EE}"/>
                  </a:ext>
                </a:extLst>
              </p:cNvPr>
              <p:cNvSpPr>
                <a:spLocks noEditPoints="1"/>
              </p:cNvSpPr>
              <p:nvPr/>
            </p:nvSpPr>
            <p:spPr bwMode="auto">
              <a:xfrm>
                <a:off x="4471410" y="4124878"/>
                <a:ext cx="474663" cy="481013"/>
              </a:xfrm>
              <a:custGeom>
                <a:avLst/>
                <a:gdLst>
                  <a:gd name="T0" fmla="*/ 234 w 243"/>
                  <a:gd name="T1" fmla="*/ 191 h 246"/>
                  <a:gd name="T2" fmla="*/ 184 w 243"/>
                  <a:gd name="T3" fmla="*/ 177 h 246"/>
                  <a:gd name="T4" fmla="*/ 155 w 243"/>
                  <a:gd name="T5" fmla="*/ 169 h 246"/>
                  <a:gd name="T6" fmla="*/ 155 w 243"/>
                  <a:gd name="T7" fmla="*/ 158 h 246"/>
                  <a:gd name="T8" fmla="*/ 205 w 243"/>
                  <a:gd name="T9" fmla="*/ 145 h 246"/>
                  <a:gd name="T10" fmla="*/ 207 w 243"/>
                  <a:gd name="T11" fmla="*/ 141 h 246"/>
                  <a:gd name="T12" fmla="*/ 205 w 243"/>
                  <a:gd name="T13" fmla="*/ 137 h 246"/>
                  <a:gd name="T14" fmla="*/ 187 w 243"/>
                  <a:gd name="T15" fmla="*/ 70 h 246"/>
                  <a:gd name="T16" fmla="*/ 165 w 243"/>
                  <a:gd name="T17" fmla="*/ 19 h 246"/>
                  <a:gd name="T18" fmla="*/ 143 w 243"/>
                  <a:gd name="T19" fmla="*/ 6 h 246"/>
                  <a:gd name="T20" fmla="*/ 99 w 243"/>
                  <a:gd name="T21" fmla="*/ 6 h 246"/>
                  <a:gd name="T22" fmla="*/ 80 w 243"/>
                  <a:gd name="T23" fmla="*/ 17 h 246"/>
                  <a:gd name="T24" fmla="*/ 56 w 243"/>
                  <a:gd name="T25" fmla="*/ 70 h 246"/>
                  <a:gd name="T26" fmla="*/ 38 w 243"/>
                  <a:gd name="T27" fmla="*/ 137 h 246"/>
                  <a:gd name="T28" fmla="*/ 36 w 243"/>
                  <a:gd name="T29" fmla="*/ 141 h 246"/>
                  <a:gd name="T30" fmla="*/ 38 w 243"/>
                  <a:gd name="T31" fmla="*/ 145 h 246"/>
                  <a:gd name="T32" fmla="*/ 88 w 243"/>
                  <a:gd name="T33" fmla="*/ 158 h 246"/>
                  <a:gd name="T34" fmla="*/ 88 w 243"/>
                  <a:gd name="T35" fmla="*/ 169 h 246"/>
                  <a:gd name="T36" fmla="*/ 59 w 243"/>
                  <a:gd name="T37" fmla="*/ 177 h 246"/>
                  <a:gd name="T38" fmla="*/ 9 w 243"/>
                  <a:gd name="T39" fmla="*/ 191 h 246"/>
                  <a:gd name="T40" fmla="*/ 0 w 243"/>
                  <a:gd name="T41" fmla="*/ 203 h 246"/>
                  <a:gd name="T42" fmla="*/ 0 w 243"/>
                  <a:gd name="T43" fmla="*/ 232 h 246"/>
                  <a:gd name="T44" fmla="*/ 13 w 243"/>
                  <a:gd name="T45" fmla="*/ 246 h 246"/>
                  <a:gd name="T46" fmla="*/ 230 w 243"/>
                  <a:gd name="T47" fmla="*/ 246 h 246"/>
                  <a:gd name="T48" fmla="*/ 243 w 243"/>
                  <a:gd name="T49" fmla="*/ 232 h 246"/>
                  <a:gd name="T50" fmla="*/ 243 w 243"/>
                  <a:gd name="T51" fmla="*/ 203 h 246"/>
                  <a:gd name="T52" fmla="*/ 234 w 243"/>
                  <a:gd name="T53" fmla="*/ 191 h 246"/>
                  <a:gd name="T54" fmla="*/ 233 w 243"/>
                  <a:gd name="T55" fmla="*/ 232 h 246"/>
                  <a:gd name="T56" fmla="*/ 230 w 243"/>
                  <a:gd name="T57" fmla="*/ 236 h 246"/>
                  <a:gd name="T58" fmla="*/ 13 w 243"/>
                  <a:gd name="T59" fmla="*/ 236 h 246"/>
                  <a:gd name="T60" fmla="*/ 10 w 243"/>
                  <a:gd name="T61" fmla="*/ 232 h 246"/>
                  <a:gd name="T62" fmla="*/ 10 w 243"/>
                  <a:gd name="T63" fmla="*/ 203 h 246"/>
                  <a:gd name="T64" fmla="*/ 12 w 243"/>
                  <a:gd name="T65" fmla="*/ 200 h 246"/>
                  <a:gd name="T66" fmla="*/ 61 w 243"/>
                  <a:gd name="T67" fmla="*/ 187 h 246"/>
                  <a:gd name="T68" fmla="*/ 98 w 243"/>
                  <a:gd name="T69" fmla="*/ 172 h 246"/>
                  <a:gd name="T70" fmla="*/ 98 w 243"/>
                  <a:gd name="T71" fmla="*/ 170 h 246"/>
                  <a:gd name="T72" fmla="*/ 98 w 243"/>
                  <a:gd name="T73" fmla="*/ 153 h 246"/>
                  <a:gd name="T74" fmla="*/ 93 w 243"/>
                  <a:gd name="T75" fmla="*/ 148 h 246"/>
                  <a:gd name="T76" fmla="*/ 49 w 243"/>
                  <a:gd name="T77" fmla="*/ 140 h 246"/>
                  <a:gd name="T78" fmla="*/ 66 w 243"/>
                  <a:gd name="T79" fmla="*/ 70 h 246"/>
                  <a:gd name="T80" fmla="*/ 87 w 243"/>
                  <a:gd name="T81" fmla="*/ 24 h 246"/>
                  <a:gd name="T82" fmla="*/ 102 w 243"/>
                  <a:gd name="T83" fmla="*/ 16 h 246"/>
                  <a:gd name="T84" fmla="*/ 140 w 243"/>
                  <a:gd name="T85" fmla="*/ 15 h 246"/>
                  <a:gd name="T86" fmla="*/ 157 w 243"/>
                  <a:gd name="T87" fmla="*/ 26 h 246"/>
                  <a:gd name="T88" fmla="*/ 158 w 243"/>
                  <a:gd name="T89" fmla="*/ 26 h 246"/>
                  <a:gd name="T90" fmla="*/ 177 w 243"/>
                  <a:gd name="T91" fmla="*/ 71 h 246"/>
                  <a:gd name="T92" fmla="*/ 194 w 243"/>
                  <a:gd name="T93" fmla="*/ 140 h 246"/>
                  <a:gd name="T94" fmla="*/ 150 w 243"/>
                  <a:gd name="T95" fmla="*/ 148 h 246"/>
                  <a:gd name="T96" fmla="*/ 145 w 243"/>
                  <a:gd name="T97" fmla="*/ 153 h 246"/>
                  <a:gd name="T98" fmla="*/ 145 w 243"/>
                  <a:gd name="T99" fmla="*/ 170 h 246"/>
                  <a:gd name="T100" fmla="*/ 145 w 243"/>
                  <a:gd name="T101" fmla="*/ 172 h 246"/>
                  <a:gd name="T102" fmla="*/ 182 w 243"/>
                  <a:gd name="T103" fmla="*/ 187 h 246"/>
                  <a:gd name="T104" fmla="*/ 231 w 243"/>
                  <a:gd name="T105" fmla="*/ 200 h 246"/>
                  <a:gd name="T106" fmla="*/ 233 w 243"/>
                  <a:gd name="T107" fmla="*/ 203 h 246"/>
                  <a:gd name="T108" fmla="*/ 233 w 243"/>
                  <a:gd name="T109" fmla="*/ 232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43" h="246">
                    <a:moveTo>
                      <a:pt x="234" y="191"/>
                    </a:moveTo>
                    <a:cubicBezTo>
                      <a:pt x="217" y="184"/>
                      <a:pt x="199" y="180"/>
                      <a:pt x="184" y="177"/>
                    </a:cubicBezTo>
                    <a:cubicBezTo>
                      <a:pt x="173" y="175"/>
                      <a:pt x="157" y="172"/>
                      <a:pt x="155" y="169"/>
                    </a:cubicBezTo>
                    <a:cubicBezTo>
                      <a:pt x="155" y="158"/>
                      <a:pt x="155" y="158"/>
                      <a:pt x="155" y="158"/>
                    </a:cubicBezTo>
                    <a:cubicBezTo>
                      <a:pt x="190" y="157"/>
                      <a:pt x="205" y="145"/>
                      <a:pt x="205" y="145"/>
                    </a:cubicBezTo>
                    <a:cubicBezTo>
                      <a:pt x="207" y="144"/>
                      <a:pt x="207" y="142"/>
                      <a:pt x="207" y="141"/>
                    </a:cubicBezTo>
                    <a:cubicBezTo>
                      <a:pt x="207" y="139"/>
                      <a:pt x="206" y="138"/>
                      <a:pt x="205" y="137"/>
                    </a:cubicBezTo>
                    <a:cubicBezTo>
                      <a:pt x="196" y="132"/>
                      <a:pt x="189" y="94"/>
                      <a:pt x="187" y="70"/>
                    </a:cubicBezTo>
                    <a:cubicBezTo>
                      <a:pt x="187" y="51"/>
                      <a:pt x="179" y="32"/>
                      <a:pt x="165" y="19"/>
                    </a:cubicBezTo>
                    <a:cubicBezTo>
                      <a:pt x="159" y="13"/>
                      <a:pt x="152" y="8"/>
                      <a:pt x="143" y="6"/>
                    </a:cubicBezTo>
                    <a:cubicBezTo>
                      <a:pt x="129" y="0"/>
                      <a:pt x="113" y="1"/>
                      <a:pt x="99" y="6"/>
                    </a:cubicBezTo>
                    <a:cubicBezTo>
                      <a:pt x="91" y="9"/>
                      <a:pt x="85" y="13"/>
                      <a:pt x="80" y="17"/>
                    </a:cubicBezTo>
                    <a:cubicBezTo>
                      <a:pt x="65" y="30"/>
                      <a:pt x="56" y="50"/>
                      <a:pt x="56" y="70"/>
                    </a:cubicBezTo>
                    <a:cubicBezTo>
                      <a:pt x="54" y="94"/>
                      <a:pt x="47" y="132"/>
                      <a:pt x="38" y="137"/>
                    </a:cubicBezTo>
                    <a:cubicBezTo>
                      <a:pt x="37" y="138"/>
                      <a:pt x="36" y="139"/>
                      <a:pt x="36" y="141"/>
                    </a:cubicBezTo>
                    <a:cubicBezTo>
                      <a:pt x="36" y="142"/>
                      <a:pt x="36" y="144"/>
                      <a:pt x="38" y="145"/>
                    </a:cubicBezTo>
                    <a:cubicBezTo>
                      <a:pt x="38" y="145"/>
                      <a:pt x="53" y="157"/>
                      <a:pt x="88" y="158"/>
                    </a:cubicBezTo>
                    <a:cubicBezTo>
                      <a:pt x="88" y="169"/>
                      <a:pt x="88" y="169"/>
                      <a:pt x="88" y="169"/>
                    </a:cubicBezTo>
                    <a:cubicBezTo>
                      <a:pt x="86" y="172"/>
                      <a:pt x="70" y="175"/>
                      <a:pt x="59" y="177"/>
                    </a:cubicBezTo>
                    <a:cubicBezTo>
                      <a:pt x="44" y="180"/>
                      <a:pt x="26" y="184"/>
                      <a:pt x="9" y="191"/>
                    </a:cubicBezTo>
                    <a:cubicBezTo>
                      <a:pt x="4" y="192"/>
                      <a:pt x="0" y="197"/>
                      <a:pt x="0" y="203"/>
                    </a:cubicBezTo>
                    <a:cubicBezTo>
                      <a:pt x="0" y="232"/>
                      <a:pt x="0" y="232"/>
                      <a:pt x="0" y="232"/>
                    </a:cubicBezTo>
                    <a:cubicBezTo>
                      <a:pt x="0" y="240"/>
                      <a:pt x="6" y="246"/>
                      <a:pt x="13" y="246"/>
                    </a:cubicBezTo>
                    <a:cubicBezTo>
                      <a:pt x="230" y="246"/>
                      <a:pt x="230" y="246"/>
                      <a:pt x="230" y="246"/>
                    </a:cubicBezTo>
                    <a:cubicBezTo>
                      <a:pt x="237" y="246"/>
                      <a:pt x="243" y="240"/>
                      <a:pt x="243" y="232"/>
                    </a:cubicBezTo>
                    <a:cubicBezTo>
                      <a:pt x="243" y="203"/>
                      <a:pt x="243" y="203"/>
                      <a:pt x="243" y="203"/>
                    </a:cubicBezTo>
                    <a:cubicBezTo>
                      <a:pt x="243" y="197"/>
                      <a:pt x="239" y="192"/>
                      <a:pt x="234" y="191"/>
                    </a:cubicBezTo>
                    <a:close/>
                    <a:moveTo>
                      <a:pt x="233" y="232"/>
                    </a:moveTo>
                    <a:cubicBezTo>
                      <a:pt x="233" y="234"/>
                      <a:pt x="231" y="236"/>
                      <a:pt x="230" y="236"/>
                    </a:cubicBezTo>
                    <a:cubicBezTo>
                      <a:pt x="13" y="236"/>
                      <a:pt x="13" y="236"/>
                      <a:pt x="13" y="236"/>
                    </a:cubicBezTo>
                    <a:cubicBezTo>
                      <a:pt x="11" y="236"/>
                      <a:pt x="10" y="234"/>
                      <a:pt x="10" y="232"/>
                    </a:cubicBezTo>
                    <a:cubicBezTo>
                      <a:pt x="10" y="203"/>
                      <a:pt x="10" y="203"/>
                      <a:pt x="10" y="203"/>
                    </a:cubicBezTo>
                    <a:cubicBezTo>
                      <a:pt x="10" y="201"/>
                      <a:pt x="11" y="200"/>
                      <a:pt x="12" y="200"/>
                    </a:cubicBezTo>
                    <a:cubicBezTo>
                      <a:pt x="29" y="193"/>
                      <a:pt x="47" y="190"/>
                      <a:pt x="61" y="187"/>
                    </a:cubicBezTo>
                    <a:cubicBezTo>
                      <a:pt x="81" y="183"/>
                      <a:pt x="95" y="181"/>
                      <a:pt x="98" y="172"/>
                    </a:cubicBezTo>
                    <a:cubicBezTo>
                      <a:pt x="98" y="171"/>
                      <a:pt x="98" y="171"/>
                      <a:pt x="98" y="170"/>
                    </a:cubicBezTo>
                    <a:cubicBezTo>
                      <a:pt x="98" y="153"/>
                      <a:pt x="98" y="153"/>
                      <a:pt x="98" y="153"/>
                    </a:cubicBezTo>
                    <a:cubicBezTo>
                      <a:pt x="98" y="151"/>
                      <a:pt x="96" y="148"/>
                      <a:pt x="93" y="148"/>
                    </a:cubicBezTo>
                    <a:cubicBezTo>
                      <a:pt x="70" y="148"/>
                      <a:pt x="56" y="143"/>
                      <a:pt x="49" y="140"/>
                    </a:cubicBezTo>
                    <a:cubicBezTo>
                      <a:pt x="61" y="123"/>
                      <a:pt x="65" y="80"/>
                      <a:pt x="66" y="70"/>
                    </a:cubicBezTo>
                    <a:cubicBezTo>
                      <a:pt x="66" y="52"/>
                      <a:pt x="74" y="36"/>
                      <a:pt x="87" y="24"/>
                    </a:cubicBezTo>
                    <a:cubicBezTo>
                      <a:pt x="91" y="21"/>
                      <a:pt x="96" y="18"/>
                      <a:pt x="102" y="16"/>
                    </a:cubicBezTo>
                    <a:cubicBezTo>
                      <a:pt x="114" y="11"/>
                      <a:pt x="127" y="10"/>
                      <a:pt x="140" y="15"/>
                    </a:cubicBezTo>
                    <a:cubicBezTo>
                      <a:pt x="147" y="17"/>
                      <a:pt x="153" y="21"/>
                      <a:pt x="157" y="26"/>
                    </a:cubicBezTo>
                    <a:cubicBezTo>
                      <a:pt x="158" y="26"/>
                      <a:pt x="158" y="26"/>
                      <a:pt x="158" y="26"/>
                    </a:cubicBezTo>
                    <a:cubicBezTo>
                      <a:pt x="170" y="37"/>
                      <a:pt x="177" y="53"/>
                      <a:pt x="177" y="71"/>
                    </a:cubicBezTo>
                    <a:cubicBezTo>
                      <a:pt x="178" y="80"/>
                      <a:pt x="182" y="123"/>
                      <a:pt x="194" y="140"/>
                    </a:cubicBezTo>
                    <a:cubicBezTo>
                      <a:pt x="187" y="143"/>
                      <a:pt x="173" y="148"/>
                      <a:pt x="150" y="148"/>
                    </a:cubicBezTo>
                    <a:cubicBezTo>
                      <a:pt x="147" y="148"/>
                      <a:pt x="145" y="151"/>
                      <a:pt x="145" y="153"/>
                    </a:cubicBezTo>
                    <a:cubicBezTo>
                      <a:pt x="145" y="170"/>
                      <a:pt x="145" y="170"/>
                      <a:pt x="145" y="170"/>
                    </a:cubicBezTo>
                    <a:cubicBezTo>
                      <a:pt x="145" y="171"/>
                      <a:pt x="145" y="171"/>
                      <a:pt x="145" y="172"/>
                    </a:cubicBezTo>
                    <a:cubicBezTo>
                      <a:pt x="148" y="181"/>
                      <a:pt x="162" y="183"/>
                      <a:pt x="182" y="187"/>
                    </a:cubicBezTo>
                    <a:cubicBezTo>
                      <a:pt x="196" y="190"/>
                      <a:pt x="214" y="193"/>
                      <a:pt x="231" y="200"/>
                    </a:cubicBezTo>
                    <a:cubicBezTo>
                      <a:pt x="232" y="200"/>
                      <a:pt x="233" y="201"/>
                      <a:pt x="233" y="203"/>
                    </a:cubicBezTo>
                    <a:lnTo>
                      <a:pt x="233" y="232"/>
                    </a:lnTo>
                    <a:close/>
                  </a:path>
                </a:pathLst>
              </a:custGeom>
              <a:solidFill>
                <a:srgbClr val="A6A6A6"/>
              </a:solidFill>
              <a:ln>
                <a:solidFill>
                  <a:srgbClr val="A6A6A6"/>
                </a:solid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570" name="Right Brace 569">
                <a:extLst>
                  <a:ext uri="{FF2B5EF4-FFF2-40B4-BE49-F238E27FC236}">
                    <a16:creationId xmlns:a16="http://schemas.microsoft.com/office/drawing/2014/main" id="{391742D2-F84C-4276-A2A1-00C78B6C3A60}"/>
                  </a:ext>
                </a:extLst>
              </p:cNvPr>
              <p:cNvSpPr/>
              <p:nvPr/>
            </p:nvSpPr>
            <p:spPr>
              <a:xfrm rot="16200000">
                <a:off x="4583039" y="2519826"/>
                <a:ext cx="259832" cy="134058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Open Sans" panose="020B0606030504020204" pitchFamily="34" charset="0"/>
                  <a:ea typeface="Open Sans" panose="020B0606030504020204" pitchFamily="34" charset="0"/>
                  <a:cs typeface="Open Sans" panose="020B0606030504020204" pitchFamily="34" charset="0"/>
                </a:endParaRPr>
              </a:p>
            </p:txBody>
          </p:sp>
          <p:cxnSp>
            <p:nvCxnSpPr>
              <p:cNvPr id="571" name="Straight Arrow Connector 570">
                <a:extLst>
                  <a:ext uri="{FF2B5EF4-FFF2-40B4-BE49-F238E27FC236}">
                    <a16:creationId xmlns:a16="http://schemas.microsoft.com/office/drawing/2014/main" id="{DE2C61D6-5475-4C98-8D69-183DE8013066}"/>
                  </a:ext>
                </a:extLst>
              </p:cNvPr>
              <p:cNvCxnSpPr>
                <a:cxnSpLocks/>
              </p:cNvCxnSpPr>
              <p:nvPr/>
            </p:nvCxnSpPr>
            <p:spPr>
              <a:xfrm flipH="1" flipV="1">
                <a:off x="4705967" y="4605891"/>
                <a:ext cx="6672" cy="4745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4" name="Rectangle 573">
                <a:extLst>
                  <a:ext uri="{FF2B5EF4-FFF2-40B4-BE49-F238E27FC236}">
                    <a16:creationId xmlns:a16="http://schemas.microsoft.com/office/drawing/2014/main" id="{7533293B-1B7A-47EF-B908-855D8DC4BC8D}"/>
                  </a:ext>
                </a:extLst>
              </p:cNvPr>
              <p:cNvSpPr/>
              <p:nvPr/>
            </p:nvSpPr>
            <p:spPr>
              <a:xfrm>
                <a:off x="5281967" y="4995971"/>
                <a:ext cx="933043" cy="167022"/>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800" dirty="0">
                    <a:latin typeface="Open Sans" panose="020B0606030504020204" pitchFamily="34" charset="0"/>
                    <a:ea typeface="Open Sans" panose="020B0606030504020204" pitchFamily="34" charset="0"/>
                    <a:cs typeface="Open Sans" panose="020B0606030504020204" pitchFamily="34" charset="0"/>
                  </a:rPr>
                  <a:t>Predicts Rating</a:t>
                </a:r>
              </a:p>
            </p:txBody>
          </p:sp>
          <p:sp>
            <p:nvSpPr>
              <p:cNvPr id="575" name="Rectangle 574">
                <a:extLst>
                  <a:ext uri="{FF2B5EF4-FFF2-40B4-BE49-F238E27FC236}">
                    <a16:creationId xmlns:a16="http://schemas.microsoft.com/office/drawing/2014/main" id="{27BDF31D-7F6F-46BE-9DF7-061C5CCA72B3}"/>
                  </a:ext>
                </a:extLst>
              </p:cNvPr>
              <p:cNvSpPr/>
              <p:nvPr/>
            </p:nvSpPr>
            <p:spPr>
              <a:xfrm>
                <a:off x="6378768" y="3814456"/>
                <a:ext cx="671977" cy="144142"/>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atin typeface="Open Sans" panose="020B0606030504020204" pitchFamily="34" charset="0"/>
                    <a:ea typeface="Open Sans" panose="020B0606030504020204" pitchFamily="34" charset="0"/>
                    <a:cs typeface="Open Sans" panose="020B0606030504020204" pitchFamily="34" charset="0"/>
                  </a:rPr>
                  <a:t>Rates</a:t>
                </a:r>
              </a:p>
            </p:txBody>
          </p:sp>
          <p:cxnSp>
            <p:nvCxnSpPr>
              <p:cNvPr id="576" name="Connector: Elbow 575">
                <a:extLst>
                  <a:ext uri="{FF2B5EF4-FFF2-40B4-BE49-F238E27FC236}">
                    <a16:creationId xmlns:a16="http://schemas.microsoft.com/office/drawing/2014/main" id="{B3954C20-011A-4018-B035-74A5E7A1463A}"/>
                  </a:ext>
                </a:extLst>
              </p:cNvPr>
              <p:cNvCxnSpPr>
                <a:cxnSpLocks/>
                <a:endCxn id="590" idx="7"/>
              </p:cNvCxnSpPr>
              <p:nvPr/>
            </p:nvCxnSpPr>
            <p:spPr>
              <a:xfrm>
                <a:off x="4712259" y="2929698"/>
                <a:ext cx="1994512" cy="177320"/>
              </a:xfrm>
              <a:prstGeom prst="bentConnector3">
                <a:avLst>
                  <a:gd name="adj1" fmla="val 100105"/>
                </a:avLst>
              </a:prstGeom>
              <a:ln>
                <a:tailEnd type="triangle"/>
              </a:ln>
            </p:spPr>
            <p:style>
              <a:lnRef idx="1">
                <a:schemeClr val="accent1"/>
              </a:lnRef>
              <a:fillRef idx="0">
                <a:schemeClr val="accent1"/>
              </a:fillRef>
              <a:effectRef idx="0">
                <a:schemeClr val="accent1"/>
              </a:effectRef>
              <a:fontRef idx="minor">
                <a:schemeClr val="tx1"/>
              </a:fontRef>
            </p:style>
          </p:cxnSp>
          <p:sp>
            <p:nvSpPr>
              <p:cNvPr id="577" name="Rectangle 576">
                <a:extLst>
                  <a:ext uri="{FF2B5EF4-FFF2-40B4-BE49-F238E27FC236}">
                    <a16:creationId xmlns:a16="http://schemas.microsoft.com/office/drawing/2014/main" id="{DEE8A29C-B5F0-416B-914D-6A3CA2DBB23E}"/>
                  </a:ext>
                </a:extLst>
              </p:cNvPr>
              <p:cNvSpPr/>
              <p:nvPr/>
            </p:nvSpPr>
            <p:spPr>
              <a:xfrm>
                <a:off x="5281694" y="2855026"/>
                <a:ext cx="933042" cy="17397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800" dirty="0">
                    <a:latin typeface="Open Sans" panose="020B0606030504020204" pitchFamily="34" charset="0"/>
                    <a:ea typeface="Open Sans" panose="020B0606030504020204" pitchFamily="34" charset="0"/>
                    <a:cs typeface="Open Sans" panose="020B0606030504020204" pitchFamily="34" charset="0"/>
                  </a:rPr>
                  <a:t>Finds</a:t>
                </a:r>
              </a:p>
            </p:txBody>
          </p:sp>
          <p:cxnSp>
            <p:nvCxnSpPr>
              <p:cNvPr id="578" name="Straight Connector 577">
                <a:extLst>
                  <a:ext uri="{FF2B5EF4-FFF2-40B4-BE49-F238E27FC236}">
                    <a16:creationId xmlns:a16="http://schemas.microsoft.com/office/drawing/2014/main" id="{EE18BD87-0856-46A2-BC5A-14B1B657B340}"/>
                  </a:ext>
                </a:extLst>
              </p:cNvPr>
              <p:cNvCxnSpPr>
                <a:cxnSpLocks/>
              </p:cNvCxnSpPr>
              <p:nvPr/>
            </p:nvCxnSpPr>
            <p:spPr>
              <a:xfrm>
                <a:off x="6726988" y="4350532"/>
                <a:ext cx="0" cy="729947"/>
              </a:xfrm>
              <a:prstGeom prst="line">
                <a:avLst/>
              </a:prstGeom>
            </p:spPr>
            <p:style>
              <a:lnRef idx="1">
                <a:schemeClr val="accent1"/>
              </a:lnRef>
              <a:fillRef idx="0">
                <a:schemeClr val="accent1"/>
              </a:fillRef>
              <a:effectRef idx="0">
                <a:schemeClr val="accent1"/>
              </a:effectRef>
              <a:fontRef idx="minor">
                <a:schemeClr val="tx1"/>
              </a:fontRef>
            </p:style>
          </p:cxnSp>
          <p:grpSp>
            <p:nvGrpSpPr>
              <p:cNvPr id="579" name="Group 578">
                <a:extLst>
                  <a:ext uri="{FF2B5EF4-FFF2-40B4-BE49-F238E27FC236}">
                    <a16:creationId xmlns:a16="http://schemas.microsoft.com/office/drawing/2014/main" id="{F3C23161-DB9E-4615-8081-DAB1674F4844}"/>
                  </a:ext>
                </a:extLst>
              </p:cNvPr>
              <p:cNvGrpSpPr/>
              <p:nvPr/>
            </p:nvGrpSpPr>
            <p:grpSpPr>
              <a:xfrm>
                <a:off x="6154942" y="3002236"/>
                <a:ext cx="1101751" cy="588377"/>
                <a:chOff x="6154942" y="2928496"/>
                <a:chExt cx="1101751" cy="588377"/>
              </a:xfrm>
            </p:grpSpPr>
            <p:grpSp>
              <p:nvGrpSpPr>
                <p:cNvPr id="581" name="Group 580">
                  <a:extLst>
                    <a:ext uri="{FF2B5EF4-FFF2-40B4-BE49-F238E27FC236}">
                      <a16:creationId xmlns:a16="http://schemas.microsoft.com/office/drawing/2014/main" id="{1FD7307B-2E86-42D4-9FD2-7D48F2204FD0}"/>
                    </a:ext>
                  </a:extLst>
                </p:cNvPr>
                <p:cNvGrpSpPr/>
                <p:nvPr/>
              </p:nvGrpSpPr>
              <p:grpSpPr>
                <a:xfrm>
                  <a:off x="6154942" y="2928496"/>
                  <a:ext cx="1101751" cy="588377"/>
                  <a:chOff x="6879040" y="2838242"/>
                  <a:chExt cx="1101751" cy="588377"/>
                </a:xfrm>
              </p:grpSpPr>
              <p:sp>
                <p:nvSpPr>
                  <p:cNvPr id="583" name="Rectangle: Rounded Corners 582">
                    <a:extLst>
                      <a:ext uri="{FF2B5EF4-FFF2-40B4-BE49-F238E27FC236}">
                        <a16:creationId xmlns:a16="http://schemas.microsoft.com/office/drawing/2014/main" id="{689CAAB3-55CB-4D6C-AE54-08AD2509EC9B}"/>
                      </a:ext>
                    </a:extLst>
                  </p:cNvPr>
                  <p:cNvSpPr/>
                  <p:nvPr/>
                </p:nvSpPr>
                <p:spPr>
                  <a:xfrm>
                    <a:off x="7332463" y="3305780"/>
                    <a:ext cx="59995" cy="4571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Open Sans" panose="020B0606030504020204" pitchFamily="34" charset="0"/>
                      <a:ea typeface="Open Sans" panose="020B0606030504020204" pitchFamily="34" charset="0"/>
                      <a:cs typeface="Open Sans" panose="020B0606030504020204" pitchFamily="34" charset="0"/>
                    </a:endParaRPr>
                  </a:p>
                </p:txBody>
              </p:sp>
              <p:grpSp>
                <p:nvGrpSpPr>
                  <p:cNvPr id="584" name="Group 583">
                    <a:extLst>
                      <a:ext uri="{FF2B5EF4-FFF2-40B4-BE49-F238E27FC236}">
                        <a16:creationId xmlns:a16="http://schemas.microsoft.com/office/drawing/2014/main" id="{76164B6E-6968-4FA8-AA7B-730FC123FC61}"/>
                      </a:ext>
                    </a:extLst>
                  </p:cNvPr>
                  <p:cNvGrpSpPr/>
                  <p:nvPr/>
                </p:nvGrpSpPr>
                <p:grpSpPr>
                  <a:xfrm>
                    <a:off x="6879040" y="2838242"/>
                    <a:ext cx="1101751" cy="579445"/>
                    <a:chOff x="7217228" y="2672891"/>
                    <a:chExt cx="1101751" cy="579445"/>
                  </a:xfrm>
                </p:grpSpPr>
                <p:sp>
                  <p:nvSpPr>
                    <p:cNvPr id="588" name="Freeform 241">
                      <a:extLst>
                        <a:ext uri="{FF2B5EF4-FFF2-40B4-BE49-F238E27FC236}">
                          <a16:creationId xmlns:a16="http://schemas.microsoft.com/office/drawing/2014/main" id="{255F626E-8305-4184-8077-346472278C0B}"/>
                        </a:ext>
                      </a:extLst>
                    </p:cNvPr>
                    <p:cNvSpPr>
                      <a:spLocks noEditPoints="1"/>
                    </p:cNvSpPr>
                    <p:nvPr/>
                  </p:nvSpPr>
                  <p:spPr bwMode="auto">
                    <a:xfrm>
                      <a:off x="7217228" y="2689675"/>
                      <a:ext cx="474663" cy="481013"/>
                    </a:xfrm>
                    <a:custGeom>
                      <a:avLst/>
                      <a:gdLst>
                        <a:gd name="T0" fmla="*/ 234 w 243"/>
                        <a:gd name="T1" fmla="*/ 191 h 246"/>
                        <a:gd name="T2" fmla="*/ 184 w 243"/>
                        <a:gd name="T3" fmla="*/ 177 h 246"/>
                        <a:gd name="T4" fmla="*/ 155 w 243"/>
                        <a:gd name="T5" fmla="*/ 169 h 246"/>
                        <a:gd name="T6" fmla="*/ 155 w 243"/>
                        <a:gd name="T7" fmla="*/ 158 h 246"/>
                        <a:gd name="T8" fmla="*/ 205 w 243"/>
                        <a:gd name="T9" fmla="*/ 145 h 246"/>
                        <a:gd name="T10" fmla="*/ 207 w 243"/>
                        <a:gd name="T11" fmla="*/ 141 h 246"/>
                        <a:gd name="T12" fmla="*/ 205 w 243"/>
                        <a:gd name="T13" fmla="*/ 137 h 246"/>
                        <a:gd name="T14" fmla="*/ 187 w 243"/>
                        <a:gd name="T15" fmla="*/ 70 h 246"/>
                        <a:gd name="T16" fmla="*/ 165 w 243"/>
                        <a:gd name="T17" fmla="*/ 19 h 246"/>
                        <a:gd name="T18" fmla="*/ 143 w 243"/>
                        <a:gd name="T19" fmla="*/ 6 h 246"/>
                        <a:gd name="T20" fmla="*/ 99 w 243"/>
                        <a:gd name="T21" fmla="*/ 6 h 246"/>
                        <a:gd name="T22" fmla="*/ 80 w 243"/>
                        <a:gd name="T23" fmla="*/ 17 h 246"/>
                        <a:gd name="T24" fmla="*/ 56 w 243"/>
                        <a:gd name="T25" fmla="*/ 70 h 246"/>
                        <a:gd name="T26" fmla="*/ 38 w 243"/>
                        <a:gd name="T27" fmla="*/ 137 h 246"/>
                        <a:gd name="T28" fmla="*/ 36 w 243"/>
                        <a:gd name="T29" fmla="*/ 141 h 246"/>
                        <a:gd name="T30" fmla="*/ 38 w 243"/>
                        <a:gd name="T31" fmla="*/ 145 h 246"/>
                        <a:gd name="T32" fmla="*/ 88 w 243"/>
                        <a:gd name="T33" fmla="*/ 158 h 246"/>
                        <a:gd name="T34" fmla="*/ 88 w 243"/>
                        <a:gd name="T35" fmla="*/ 169 h 246"/>
                        <a:gd name="T36" fmla="*/ 59 w 243"/>
                        <a:gd name="T37" fmla="*/ 177 h 246"/>
                        <a:gd name="T38" fmla="*/ 9 w 243"/>
                        <a:gd name="T39" fmla="*/ 191 h 246"/>
                        <a:gd name="T40" fmla="*/ 0 w 243"/>
                        <a:gd name="T41" fmla="*/ 203 h 246"/>
                        <a:gd name="T42" fmla="*/ 0 w 243"/>
                        <a:gd name="T43" fmla="*/ 232 h 246"/>
                        <a:gd name="T44" fmla="*/ 13 w 243"/>
                        <a:gd name="T45" fmla="*/ 246 h 246"/>
                        <a:gd name="T46" fmla="*/ 230 w 243"/>
                        <a:gd name="T47" fmla="*/ 246 h 246"/>
                        <a:gd name="T48" fmla="*/ 243 w 243"/>
                        <a:gd name="T49" fmla="*/ 232 h 246"/>
                        <a:gd name="T50" fmla="*/ 243 w 243"/>
                        <a:gd name="T51" fmla="*/ 203 h 246"/>
                        <a:gd name="T52" fmla="*/ 234 w 243"/>
                        <a:gd name="T53" fmla="*/ 191 h 246"/>
                        <a:gd name="T54" fmla="*/ 233 w 243"/>
                        <a:gd name="T55" fmla="*/ 232 h 246"/>
                        <a:gd name="T56" fmla="*/ 230 w 243"/>
                        <a:gd name="T57" fmla="*/ 236 h 246"/>
                        <a:gd name="T58" fmla="*/ 13 w 243"/>
                        <a:gd name="T59" fmla="*/ 236 h 246"/>
                        <a:gd name="T60" fmla="*/ 10 w 243"/>
                        <a:gd name="T61" fmla="*/ 232 h 246"/>
                        <a:gd name="T62" fmla="*/ 10 w 243"/>
                        <a:gd name="T63" fmla="*/ 203 h 246"/>
                        <a:gd name="T64" fmla="*/ 12 w 243"/>
                        <a:gd name="T65" fmla="*/ 200 h 246"/>
                        <a:gd name="T66" fmla="*/ 61 w 243"/>
                        <a:gd name="T67" fmla="*/ 187 h 246"/>
                        <a:gd name="T68" fmla="*/ 98 w 243"/>
                        <a:gd name="T69" fmla="*/ 172 h 246"/>
                        <a:gd name="T70" fmla="*/ 98 w 243"/>
                        <a:gd name="T71" fmla="*/ 170 h 246"/>
                        <a:gd name="T72" fmla="*/ 98 w 243"/>
                        <a:gd name="T73" fmla="*/ 153 h 246"/>
                        <a:gd name="T74" fmla="*/ 93 w 243"/>
                        <a:gd name="T75" fmla="*/ 148 h 246"/>
                        <a:gd name="T76" fmla="*/ 49 w 243"/>
                        <a:gd name="T77" fmla="*/ 140 h 246"/>
                        <a:gd name="T78" fmla="*/ 66 w 243"/>
                        <a:gd name="T79" fmla="*/ 70 h 246"/>
                        <a:gd name="T80" fmla="*/ 87 w 243"/>
                        <a:gd name="T81" fmla="*/ 24 h 246"/>
                        <a:gd name="T82" fmla="*/ 102 w 243"/>
                        <a:gd name="T83" fmla="*/ 16 h 246"/>
                        <a:gd name="T84" fmla="*/ 140 w 243"/>
                        <a:gd name="T85" fmla="*/ 15 h 246"/>
                        <a:gd name="T86" fmla="*/ 157 w 243"/>
                        <a:gd name="T87" fmla="*/ 26 h 246"/>
                        <a:gd name="T88" fmla="*/ 158 w 243"/>
                        <a:gd name="T89" fmla="*/ 26 h 246"/>
                        <a:gd name="T90" fmla="*/ 177 w 243"/>
                        <a:gd name="T91" fmla="*/ 71 h 246"/>
                        <a:gd name="T92" fmla="*/ 194 w 243"/>
                        <a:gd name="T93" fmla="*/ 140 h 246"/>
                        <a:gd name="T94" fmla="*/ 150 w 243"/>
                        <a:gd name="T95" fmla="*/ 148 h 246"/>
                        <a:gd name="T96" fmla="*/ 145 w 243"/>
                        <a:gd name="T97" fmla="*/ 153 h 246"/>
                        <a:gd name="T98" fmla="*/ 145 w 243"/>
                        <a:gd name="T99" fmla="*/ 170 h 246"/>
                        <a:gd name="T100" fmla="*/ 145 w 243"/>
                        <a:gd name="T101" fmla="*/ 172 h 246"/>
                        <a:gd name="T102" fmla="*/ 182 w 243"/>
                        <a:gd name="T103" fmla="*/ 187 h 246"/>
                        <a:gd name="T104" fmla="*/ 231 w 243"/>
                        <a:gd name="T105" fmla="*/ 200 h 246"/>
                        <a:gd name="T106" fmla="*/ 233 w 243"/>
                        <a:gd name="T107" fmla="*/ 203 h 246"/>
                        <a:gd name="T108" fmla="*/ 233 w 243"/>
                        <a:gd name="T109" fmla="*/ 232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43" h="246">
                          <a:moveTo>
                            <a:pt x="234" y="191"/>
                          </a:moveTo>
                          <a:cubicBezTo>
                            <a:pt x="217" y="184"/>
                            <a:pt x="199" y="180"/>
                            <a:pt x="184" y="177"/>
                          </a:cubicBezTo>
                          <a:cubicBezTo>
                            <a:pt x="173" y="175"/>
                            <a:pt x="157" y="172"/>
                            <a:pt x="155" y="169"/>
                          </a:cubicBezTo>
                          <a:cubicBezTo>
                            <a:pt x="155" y="158"/>
                            <a:pt x="155" y="158"/>
                            <a:pt x="155" y="158"/>
                          </a:cubicBezTo>
                          <a:cubicBezTo>
                            <a:pt x="190" y="157"/>
                            <a:pt x="205" y="145"/>
                            <a:pt x="205" y="145"/>
                          </a:cubicBezTo>
                          <a:cubicBezTo>
                            <a:pt x="207" y="144"/>
                            <a:pt x="207" y="142"/>
                            <a:pt x="207" y="141"/>
                          </a:cubicBezTo>
                          <a:cubicBezTo>
                            <a:pt x="207" y="139"/>
                            <a:pt x="206" y="138"/>
                            <a:pt x="205" y="137"/>
                          </a:cubicBezTo>
                          <a:cubicBezTo>
                            <a:pt x="196" y="132"/>
                            <a:pt x="189" y="94"/>
                            <a:pt x="187" y="70"/>
                          </a:cubicBezTo>
                          <a:cubicBezTo>
                            <a:pt x="187" y="51"/>
                            <a:pt x="179" y="32"/>
                            <a:pt x="165" y="19"/>
                          </a:cubicBezTo>
                          <a:cubicBezTo>
                            <a:pt x="159" y="13"/>
                            <a:pt x="152" y="8"/>
                            <a:pt x="143" y="6"/>
                          </a:cubicBezTo>
                          <a:cubicBezTo>
                            <a:pt x="129" y="0"/>
                            <a:pt x="113" y="1"/>
                            <a:pt x="99" y="6"/>
                          </a:cubicBezTo>
                          <a:cubicBezTo>
                            <a:pt x="91" y="9"/>
                            <a:pt x="85" y="13"/>
                            <a:pt x="80" y="17"/>
                          </a:cubicBezTo>
                          <a:cubicBezTo>
                            <a:pt x="65" y="30"/>
                            <a:pt x="56" y="50"/>
                            <a:pt x="56" y="70"/>
                          </a:cubicBezTo>
                          <a:cubicBezTo>
                            <a:pt x="54" y="94"/>
                            <a:pt x="47" y="132"/>
                            <a:pt x="38" y="137"/>
                          </a:cubicBezTo>
                          <a:cubicBezTo>
                            <a:pt x="37" y="138"/>
                            <a:pt x="36" y="139"/>
                            <a:pt x="36" y="141"/>
                          </a:cubicBezTo>
                          <a:cubicBezTo>
                            <a:pt x="36" y="142"/>
                            <a:pt x="36" y="144"/>
                            <a:pt x="38" y="145"/>
                          </a:cubicBezTo>
                          <a:cubicBezTo>
                            <a:pt x="38" y="145"/>
                            <a:pt x="53" y="157"/>
                            <a:pt x="88" y="158"/>
                          </a:cubicBezTo>
                          <a:cubicBezTo>
                            <a:pt x="88" y="169"/>
                            <a:pt x="88" y="169"/>
                            <a:pt x="88" y="169"/>
                          </a:cubicBezTo>
                          <a:cubicBezTo>
                            <a:pt x="86" y="172"/>
                            <a:pt x="70" y="175"/>
                            <a:pt x="59" y="177"/>
                          </a:cubicBezTo>
                          <a:cubicBezTo>
                            <a:pt x="44" y="180"/>
                            <a:pt x="26" y="184"/>
                            <a:pt x="9" y="191"/>
                          </a:cubicBezTo>
                          <a:cubicBezTo>
                            <a:pt x="4" y="192"/>
                            <a:pt x="0" y="197"/>
                            <a:pt x="0" y="203"/>
                          </a:cubicBezTo>
                          <a:cubicBezTo>
                            <a:pt x="0" y="232"/>
                            <a:pt x="0" y="232"/>
                            <a:pt x="0" y="232"/>
                          </a:cubicBezTo>
                          <a:cubicBezTo>
                            <a:pt x="0" y="240"/>
                            <a:pt x="6" y="246"/>
                            <a:pt x="13" y="246"/>
                          </a:cubicBezTo>
                          <a:cubicBezTo>
                            <a:pt x="230" y="246"/>
                            <a:pt x="230" y="246"/>
                            <a:pt x="230" y="246"/>
                          </a:cubicBezTo>
                          <a:cubicBezTo>
                            <a:pt x="237" y="246"/>
                            <a:pt x="243" y="240"/>
                            <a:pt x="243" y="232"/>
                          </a:cubicBezTo>
                          <a:cubicBezTo>
                            <a:pt x="243" y="203"/>
                            <a:pt x="243" y="203"/>
                            <a:pt x="243" y="203"/>
                          </a:cubicBezTo>
                          <a:cubicBezTo>
                            <a:pt x="243" y="197"/>
                            <a:pt x="239" y="192"/>
                            <a:pt x="234" y="191"/>
                          </a:cubicBezTo>
                          <a:close/>
                          <a:moveTo>
                            <a:pt x="233" y="232"/>
                          </a:moveTo>
                          <a:cubicBezTo>
                            <a:pt x="233" y="234"/>
                            <a:pt x="231" y="236"/>
                            <a:pt x="230" y="236"/>
                          </a:cubicBezTo>
                          <a:cubicBezTo>
                            <a:pt x="13" y="236"/>
                            <a:pt x="13" y="236"/>
                            <a:pt x="13" y="236"/>
                          </a:cubicBezTo>
                          <a:cubicBezTo>
                            <a:pt x="11" y="236"/>
                            <a:pt x="10" y="234"/>
                            <a:pt x="10" y="232"/>
                          </a:cubicBezTo>
                          <a:cubicBezTo>
                            <a:pt x="10" y="203"/>
                            <a:pt x="10" y="203"/>
                            <a:pt x="10" y="203"/>
                          </a:cubicBezTo>
                          <a:cubicBezTo>
                            <a:pt x="10" y="201"/>
                            <a:pt x="11" y="200"/>
                            <a:pt x="12" y="200"/>
                          </a:cubicBezTo>
                          <a:cubicBezTo>
                            <a:pt x="29" y="193"/>
                            <a:pt x="47" y="190"/>
                            <a:pt x="61" y="187"/>
                          </a:cubicBezTo>
                          <a:cubicBezTo>
                            <a:pt x="81" y="183"/>
                            <a:pt x="95" y="181"/>
                            <a:pt x="98" y="172"/>
                          </a:cubicBezTo>
                          <a:cubicBezTo>
                            <a:pt x="98" y="171"/>
                            <a:pt x="98" y="171"/>
                            <a:pt x="98" y="170"/>
                          </a:cubicBezTo>
                          <a:cubicBezTo>
                            <a:pt x="98" y="153"/>
                            <a:pt x="98" y="153"/>
                            <a:pt x="98" y="153"/>
                          </a:cubicBezTo>
                          <a:cubicBezTo>
                            <a:pt x="98" y="151"/>
                            <a:pt x="96" y="148"/>
                            <a:pt x="93" y="148"/>
                          </a:cubicBezTo>
                          <a:cubicBezTo>
                            <a:pt x="70" y="148"/>
                            <a:pt x="56" y="143"/>
                            <a:pt x="49" y="140"/>
                          </a:cubicBezTo>
                          <a:cubicBezTo>
                            <a:pt x="61" y="123"/>
                            <a:pt x="65" y="80"/>
                            <a:pt x="66" y="70"/>
                          </a:cubicBezTo>
                          <a:cubicBezTo>
                            <a:pt x="66" y="52"/>
                            <a:pt x="74" y="36"/>
                            <a:pt x="87" y="24"/>
                          </a:cubicBezTo>
                          <a:cubicBezTo>
                            <a:pt x="91" y="21"/>
                            <a:pt x="96" y="18"/>
                            <a:pt x="102" y="16"/>
                          </a:cubicBezTo>
                          <a:cubicBezTo>
                            <a:pt x="114" y="11"/>
                            <a:pt x="127" y="10"/>
                            <a:pt x="140" y="15"/>
                          </a:cubicBezTo>
                          <a:cubicBezTo>
                            <a:pt x="147" y="17"/>
                            <a:pt x="153" y="21"/>
                            <a:pt x="157" y="26"/>
                          </a:cubicBezTo>
                          <a:cubicBezTo>
                            <a:pt x="158" y="26"/>
                            <a:pt x="158" y="26"/>
                            <a:pt x="158" y="26"/>
                          </a:cubicBezTo>
                          <a:cubicBezTo>
                            <a:pt x="170" y="37"/>
                            <a:pt x="177" y="53"/>
                            <a:pt x="177" y="71"/>
                          </a:cubicBezTo>
                          <a:cubicBezTo>
                            <a:pt x="178" y="80"/>
                            <a:pt x="182" y="123"/>
                            <a:pt x="194" y="140"/>
                          </a:cubicBezTo>
                          <a:cubicBezTo>
                            <a:pt x="187" y="143"/>
                            <a:pt x="173" y="148"/>
                            <a:pt x="150" y="148"/>
                          </a:cubicBezTo>
                          <a:cubicBezTo>
                            <a:pt x="147" y="148"/>
                            <a:pt x="145" y="151"/>
                            <a:pt x="145" y="153"/>
                          </a:cubicBezTo>
                          <a:cubicBezTo>
                            <a:pt x="145" y="170"/>
                            <a:pt x="145" y="170"/>
                            <a:pt x="145" y="170"/>
                          </a:cubicBezTo>
                          <a:cubicBezTo>
                            <a:pt x="145" y="171"/>
                            <a:pt x="145" y="171"/>
                            <a:pt x="145" y="172"/>
                          </a:cubicBezTo>
                          <a:cubicBezTo>
                            <a:pt x="148" y="181"/>
                            <a:pt x="162" y="183"/>
                            <a:pt x="182" y="187"/>
                          </a:cubicBezTo>
                          <a:cubicBezTo>
                            <a:pt x="196" y="190"/>
                            <a:pt x="214" y="193"/>
                            <a:pt x="231" y="200"/>
                          </a:cubicBezTo>
                          <a:cubicBezTo>
                            <a:pt x="232" y="200"/>
                            <a:pt x="233" y="201"/>
                            <a:pt x="233" y="203"/>
                          </a:cubicBezTo>
                          <a:lnTo>
                            <a:pt x="233" y="232"/>
                          </a:ln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589" name="Freeform 241">
                      <a:extLst>
                        <a:ext uri="{FF2B5EF4-FFF2-40B4-BE49-F238E27FC236}">
                          <a16:creationId xmlns:a16="http://schemas.microsoft.com/office/drawing/2014/main" id="{169E4CE4-5A3B-4CB6-B0F4-4E34B9DBCF94}"/>
                        </a:ext>
                      </a:extLst>
                    </p:cNvPr>
                    <p:cNvSpPr>
                      <a:spLocks noEditPoints="1"/>
                    </p:cNvSpPr>
                    <p:nvPr/>
                  </p:nvSpPr>
                  <p:spPr bwMode="auto">
                    <a:xfrm>
                      <a:off x="7844316" y="2672891"/>
                      <a:ext cx="474663" cy="481013"/>
                    </a:xfrm>
                    <a:custGeom>
                      <a:avLst/>
                      <a:gdLst>
                        <a:gd name="T0" fmla="*/ 234 w 243"/>
                        <a:gd name="T1" fmla="*/ 191 h 246"/>
                        <a:gd name="T2" fmla="*/ 184 w 243"/>
                        <a:gd name="T3" fmla="*/ 177 h 246"/>
                        <a:gd name="T4" fmla="*/ 155 w 243"/>
                        <a:gd name="T5" fmla="*/ 169 h 246"/>
                        <a:gd name="T6" fmla="*/ 155 w 243"/>
                        <a:gd name="T7" fmla="*/ 158 h 246"/>
                        <a:gd name="T8" fmla="*/ 205 w 243"/>
                        <a:gd name="T9" fmla="*/ 145 h 246"/>
                        <a:gd name="T10" fmla="*/ 207 w 243"/>
                        <a:gd name="T11" fmla="*/ 141 h 246"/>
                        <a:gd name="T12" fmla="*/ 205 w 243"/>
                        <a:gd name="T13" fmla="*/ 137 h 246"/>
                        <a:gd name="T14" fmla="*/ 187 w 243"/>
                        <a:gd name="T15" fmla="*/ 70 h 246"/>
                        <a:gd name="T16" fmla="*/ 165 w 243"/>
                        <a:gd name="T17" fmla="*/ 19 h 246"/>
                        <a:gd name="T18" fmla="*/ 143 w 243"/>
                        <a:gd name="T19" fmla="*/ 6 h 246"/>
                        <a:gd name="T20" fmla="*/ 99 w 243"/>
                        <a:gd name="T21" fmla="*/ 6 h 246"/>
                        <a:gd name="T22" fmla="*/ 80 w 243"/>
                        <a:gd name="T23" fmla="*/ 17 h 246"/>
                        <a:gd name="T24" fmla="*/ 56 w 243"/>
                        <a:gd name="T25" fmla="*/ 70 h 246"/>
                        <a:gd name="T26" fmla="*/ 38 w 243"/>
                        <a:gd name="T27" fmla="*/ 137 h 246"/>
                        <a:gd name="T28" fmla="*/ 36 w 243"/>
                        <a:gd name="T29" fmla="*/ 141 h 246"/>
                        <a:gd name="T30" fmla="*/ 38 w 243"/>
                        <a:gd name="T31" fmla="*/ 145 h 246"/>
                        <a:gd name="T32" fmla="*/ 88 w 243"/>
                        <a:gd name="T33" fmla="*/ 158 h 246"/>
                        <a:gd name="T34" fmla="*/ 88 w 243"/>
                        <a:gd name="T35" fmla="*/ 169 h 246"/>
                        <a:gd name="T36" fmla="*/ 59 w 243"/>
                        <a:gd name="T37" fmla="*/ 177 h 246"/>
                        <a:gd name="T38" fmla="*/ 9 w 243"/>
                        <a:gd name="T39" fmla="*/ 191 h 246"/>
                        <a:gd name="T40" fmla="*/ 0 w 243"/>
                        <a:gd name="T41" fmla="*/ 203 h 246"/>
                        <a:gd name="T42" fmla="*/ 0 w 243"/>
                        <a:gd name="T43" fmla="*/ 232 h 246"/>
                        <a:gd name="T44" fmla="*/ 13 w 243"/>
                        <a:gd name="T45" fmla="*/ 246 h 246"/>
                        <a:gd name="T46" fmla="*/ 230 w 243"/>
                        <a:gd name="T47" fmla="*/ 246 h 246"/>
                        <a:gd name="T48" fmla="*/ 243 w 243"/>
                        <a:gd name="T49" fmla="*/ 232 h 246"/>
                        <a:gd name="T50" fmla="*/ 243 w 243"/>
                        <a:gd name="T51" fmla="*/ 203 h 246"/>
                        <a:gd name="T52" fmla="*/ 234 w 243"/>
                        <a:gd name="T53" fmla="*/ 191 h 246"/>
                        <a:gd name="T54" fmla="*/ 233 w 243"/>
                        <a:gd name="T55" fmla="*/ 232 h 246"/>
                        <a:gd name="T56" fmla="*/ 230 w 243"/>
                        <a:gd name="T57" fmla="*/ 236 h 246"/>
                        <a:gd name="T58" fmla="*/ 13 w 243"/>
                        <a:gd name="T59" fmla="*/ 236 h 246"/>
                        <a:gd name="T60" fmla="*/ 10 w 243"/>
                        <a:gd name="T61" fmla="*/ 232 h 246"/>
                        <a:gd name="T62" fmla="*/ 10 w 243"/>
                        <a:gd name="T63" fmla="*/ 203 h 246"/>
                        <a:gd name="T64" fmla="*/ 12 w 243"/>
                        <a:gd name="T65" fmla="*/ 200 h 246"/>
                        <a:gd name="T66" fmla="*/ 61 w 243"/>
                        <a:gd name="T67" fmla="*/ 187 h 246"/>
                        <a:gd name="T68" fmla="*/ 98 w 243"/>
                        <a:gd name="T69" fmla="*/ 172 h 246"/>
                        <a:gd name="T70" fmla="*/ 98 w 243"/>
                        <a:gd name="T71" fmla="*/ 170 h 246"/>
                        <a:gd name="T72" fmla="*/ 98 w 243"/>
                        <a:gd name="T73" fmla="*/ 153 h 246"/>
                        <a:gd name="T74" fmla="*/ 93 w 243"/>
                        <a:gd name="T75" fmla="*/ 148 h 246"/>
                        <a:gd name="T76" fmla="*/ 49 w 243"/>
                        <a:gd name="T77" fmla="*/ 140 h 246"/>
                        <a:gd name="T78" fmla="*/ 66 w 243"/>
                        <a:gd name="T79" fmla="*/ 70 h 246"/>
                        <a:gd name="T80" fmla="*/ 87 w 243"/>
                        <a:gd name="T81" fmla="*/ 24 h 246"/>
                        <a:gd name="T82" fmla="*/ 102 w 243"/>
                        <a:gd name="T83" fmla="*/ 16 h 246"/>
                        <a:gd name="T84" fmla="*/ 140 w 243"/>
                        <a:gd name="T85" fmla="*/ 15 h 246"/>
                        <a:gd name="T86" fmla="*/ 157 w 243"/>
                        <a:gd name="T87" fmla="*/ 26 h 246"/>
                        <a:gd name="T88" fmla="*/ 158 w 243"/>
                        <a:gd name="T89" fmla="*/ 26 h 246"/>
                        <a:gd name="T90" fmla="*/ 177 w 243"/>
                        <a:gd name="T91" fmla="*/ 71 h 246"/>
                        <a:gd name="T92" fmla="*/ 194 w 243"/>
                        <a:gd name="T93" fmla="*/ 140 h 246"/>
                        <a:gd name="T94" fmla="*/ 150 w 243"/>
                        <a:gd name="T95" fmla="*/ 148 h 246"/>
                        <a:gd name="T96" fmla="*/ 145 w 243"/>
                        <a:gd name="T97" fmla="*/ 153 h 246"/>
                        <a:gd name="T98" fmla="*/ 145 w 243"/>
                        <a:gd name="T99" fmla="*/ 170 h 246"/>
                        <a:gd name="T100" fmla="*/ 145 w 243"/>
                        <a:gd name="T101" fmla="*/ 172 h 246"/>
                        <a:gd name="T102" fmla="*/ 182 w 243"/>
                        <a:gd name="T103" fmla="*/ 187 h 246"/>
                        <a:gd name="T104" fmla="*/ 231 w 243"/>
                        <a:gd name="T105" fmla="*/ 200 h 246"/>
                        <a:gd name="T106" fmla="*/ 233 w 243"/>
                        <a:gd name="T107" fmla="*/ 203 h 246"/>
                        <a:gd name="T108" fmla="*/ 233 w 243"/>
                        <a:gd name="T109" fmla="*/ 232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43" h="246">
                          <a:moveTo>
                            <a:pt x="234" y="191"/>
                          </a:moveTo>
                          <a:cubicBezTo>
                            <a:pt x="217" y="184"/>
                            <a:pt x="199" y="180"/>
                            <a:pt x="184" y="177"/>
                          </a:cubicBezTo>
                          <a:cubicBezTo>
                            <a:pt x="173" y="175"/>
                            <a:pt x="157" y="172"/>
                            <a:pt x="155" y="169"/>
                          </a:cubicBezTo>
                          <a:cubicBezTo>
                            <a:pt x="155" y="158"/>
                            <a:pt x="155" y="158"/>
                            <a:pt x="155" y="158"/>
                          </a:cubicBezTo>
                          <a:cubicBezTo>
                            <a:pt x="190" y="157"/>
                            <a:pt x="205" y="145"/>
                            <a:pt x="205" y="145"/>
                          </a:cubicBezTo>
                          <a:cubicBezTo>
                            <a:pt x="207" y="144"/>
                            <a:pt x="207" y="142"/>
                            <a:pt x="207" y="141"/>
                          </a:cubicBezTo>
                          <a:cubicBezTo>
                            <a:pt x="207" y="139"/>
                            <a:pt x="206" y="138"/>
                            <a:pt x="205" y="137"/>
                          </a:cubicBezTo>
                          <a:cubicBezTo>
                            <a:pt x="196" y="132"/>
                            <a:pt x="189" y="94"/>
                            <a:pt x="187" y="70"/>
                          </a:cubicBezTo>
                          <a:cubicBezTo>
                            <a:pt x="187" y="51"/>
                            <a:pt x="179" y="32"/>
                            <a:pt x="165" y="19"/>
                          </a:cubicBezTo>
                          <a:cubicBezTo>
                            <a:pt x="159" y="13"/>
                            <a:pt x="152" y="8"/>
                            <a:pt x="143" y="6"/>
                          </a:cubicBezTo>
                          <a:cubicBezTo>
                            <a:pt x="129" y="0"/>
                            <a:pt x="113" y="1"/>
                            <a:pt x="99" y="6"/>
                          </a:cubicBezTo>
                          <a:cubicBezTo>
                            <a:pt x="91" y="9"/>
                            <a:pt x="85" y="13"/>
                            <a:pt x="80" y="17"/>
                          </a:cubicBezTo>
                          <a:cubicBezTo>
                            <a:pt x="65" y="30"/>
                            <a:pt x="56" y="50"/>
                            <a:pt x="56" y="70"/>
                          </a:cubicBezTo>
                          <a:cubicBezTo>
                            <a:pt x="54" y="94"/>
                            <a:pt x="47" y="132"/>
                            <a:pt x="38" y="137"/>
                          </a:cubicBezTo>
                          <a:cubicBezTo>
                            <a:pt x="37" y="138"/>
                            <a:pt x="36" y="139"/>
                            <a:pt x="36" y="141"/>
                          </a:cubicBezTo>
                          <a:cubicBezTo>
                            <a:pt x="36" y="142"/>
                            <a:pt x="36" y="144"/>
                            <a:pt x="38" y="145"/>
                          </a:cubicBezTo>
                          <a:cubicBezTo>
                            <a:pt x="38" y="145"/>
                            <a:pt x="53" y="157"/>
                            <a:pt x="88" y="158"/>
                          </a:cubicBezTo>
                          <a:cubicBezTo>
                            <a:pt x="88" y="169"/>
                            <a:pt x="88" y="169"/>
                            <a:pt x="88" y="169"/>
                          </a:cubicBezTo>
                          <a:cubicBezTo>
                            <a:pt x="86" y="172"/>
                            <a:pt x="70" y="175"/>
                            <a:pt x="59" y="177"/>
                          </a:cubicBezTo>
                          <a:cubicBezTo>
                            <a:pt x="44" y="180"/>
                            <a:pt x="26" y="184"/>
                            <a:pt x="9" y="191"/>
                          </a:cubicBezTo>
                          <a:cubicBezTo>
                            <a:pt x="4" y="192"/>
                            <a:pt x="0" y="197"/>
                            <a:pt x="0" y="203"/>
                          </a:cubicBezTo>
                          <a:cubicBezTo>
                            <a:pt x="0" y="232"/>
                            <a:pt x="0" y="232"/>
                            <a:pt x="0" y="232"/>
                          </a:cubicBezTo>
                          <a:cubicBezTo>
                            <a:pt x="0" y="240"/>
                            <a:pt x="6" y="246"/>
                            <a:pt x="13" y="246"/>
                          </a:cubicBezTo>
                          <a:cubicBezTo>
                            <a:pt x="230" y="246"/>
                            <a:pt x="230" y="246"/>
                            <a:pt x="230" y="246"/>
                          </a:cubicBezTo>
                          <a:cubicBezTo>
                            <a:pt x="237" y="246"/>
                            <a:pt x="243" y="240"/>
                            <a:pt x="243" y="232"/>
                          </a:cubicBezTo>
                          <a:cubicBezTo>
                            <a:pt x="243" y="203"/>
                            <a:pt x="243" y="203"/>
                            <a:pt x="243" y="203"/>
                          </a:cubicBezTo>
                          <a:cubicBezTo>
                            <a:pt x="243" y="197"/>
                            <a:pt x="239" y="192"/>
                            <a:pt x="234" y="191"/>
                          </a:cubicBezTo>
                          <a:close/>
                          <a:moveTo>
                            <a:pt x="233" y="232"/>
                          </a:moveTo>
                          <a:cubicBezTo>
                            <a:pt x="233" y="234"/>
                            <a:pt x="231" y="236"/>
                            <a:pt x="230" y="236"/>
                          </a:cubicBezTo>
                          <a:cubicBezTo>
                            <a:pt x="13" y="236"/>
                            <a:pt x="13" y="236"/>
                            <a:pt x="13" y="236"/>
                          </a:cubicBezTo>
                          <a:cubicBezTo>
                            <a:pt x="11" y="236"/>
                            <a:pt x="10" y="234"/>
                            <a:pt x="10" y="232"/>
                          </a:cubicBezTo>
                          <a:cubicBezTo>
                            <a:pt x="10" y="203"/>
                            <a:pt x="10" y="203"/>
                            <a:pt x="10" y="203"/>
                          </a:cubicBezTo>
                          <a:cubicBezTo>
                            <a:pt x="10" y="201"/>
                            <a:pt x="11" y="200"/>
                            <a:pt x="12" y="200"/>
                          </a:cubicBezTo>
                          <a:cubicBezTo>
                            <a:pt x="29" y="193"/>
                            <a:pt x="47" y="190"/>
                            <a:pt x="61" y="187"/>
                          </a:cubicBezTo>
                          <a:cubicBezTo>
                            <a:pt x="81" y="183"/>
                            <a:pt x="95" y="181"/>
                            <a:pt x="98" y="172"/>
                          </a:cubicBezTo>
                          <a:cubicBezTo>
                            <a:pt x="98" y="171"/>
                            <a:pt x="98" y="171"/>
                            <a:pt x="98" y="170"/>
                          </a:cubicBezTo>
                          <a:cubicBezTo>
                            <a:pt x="98" y="153"/>
                            <a:pt x="98" y="153"/>
                            <a:pt x="98" y="153"/>
                          </a:cubicBezTo>
                          <a:cubicBezTo>
                            <a:pt x="98" y="151"/>
                            <a:pt x="96" y="148"/>
                            <a:pt x="93" y="148"/>
                          </a:cubicBezTo>
                          <a:cubicBezTo>
                            <a:pt x="70" y="148"/>
                            <a:pt x="56" y="143"/>
                            <a:pt x="49" y="140"/>
                          </a:cubicBezTo>
                          <a:cubicBezTo>
                            <a:pt x="61" y="123"/>
                            <a:pt x="65" y="80"/>
                            <a:pt x="66" y="70"/>
                          </a:cubicBezTo>
                          <a:cubicBezTo>
                            <a:pt x="66" y="52"/>
                            <a:pt x="74" y="36"/>
                            <a:pt x="87" y="24"/>
                          </a:cubicBezTo>
                          <a:cubicBezTo>
                            <a:pt x="91" y="21"/>
                            <a:pt x="96" y="18"/>
                            <a:pt x="102" y="16"/>
                          </a:cubicBezTo>
                          <a:cubicBezTo>
                            <a:pt x="114" y="11"/>
                            <a:pt x="127" y="10"/>
                            <a:pt x="140" y="15"/>
                          </a:cubicBezTo>
                          <a:cubicBezTo>
                            <a:pt x="147" y="17"/>
                            <a:pt x="153" y="21"/>
                            <a:pt x="157" y="26"/>
                          </a:cubicBezTo>
                          <a:cubicBezTo>
                            <a:pt x="158" y="26"/>
                            <a:pt x="158" y="26"/>
                            <a:pt x="158" y="26"/>
                          </a:cubicBezTo>
                          <a:cubicBezTo>
                            <a:pt x="170" y="37"/>
                            <a:pt x="177" y="53"/>
                            <a:pt x="177" y="71"/>
                          </a:cubicBezTo>
                          <a:cubicBezTo>
                            <a:pt x="178" y="80"/>
                            <a:pt x="182" y="123"/>
                            <a:pt x="194" y="140"/>
                          </a:cubicBezTo>
                          <a:cubicBezTo>
                            <a:pt x="187" y="143"/>
                            <a:pt x="173" y="148"/>
                            <a:pt x="150" y="148"/>
                          </a:cubicBezTo>
                          <a:cubicBezTo>
                            <a:pt x="147" y="148"/>
                            <a:pt x="145" y="151"/>
                            <a:pt x="145" y="153"/>
                          </a:cubicBezTo>
                          <a:cubicBezTo>
                            <a:pt x="145" y="170"/>
                            <a:pt x="145" y="170"/>
                            <a:pt x="145" y="170"/>
                          </a:cubicBezTo>
                          <a:cubicBezTo>
                            <a:pt x="145" y="171"/>
                            <a:pt x="145" y="171"/>
                            <a:pt x="145" y="172"/>
                          </a:cubicBezTo>
                          <a:cubicBezTo>
                            <a:pt x="148" y="181"/>
                            <a:pt x="162" y="183"/>
                            <a:pt x="182" y="187"/>
                          </a:cubicBezTo>
                          <a:cubicBezTo>
                            <a:pt x="196" y="190"/>
                            <a:pt x="214" y="193"/>
                            <a:pt x="231" y="200"/>
                          </a:cubicBezTo>
                          <a:cubicBezTo>
                            <a:pt x="232" y="200"/>
                            <a:pt x="233" y="201"/>
                            <a:pt x="233" y="203"/>
                          </a:cubicBezTo>
                          <a:lnTo>
                            <a:pt x="233" y="232"/>
                          </a:ln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590" name="Freeform 240">
                      <a:extLst>
                        <a:ext uri="{FF2B5EF4-FFF2-40B4-BE49-F238E27FC236}">
                          <a16:creationId xmlns:a16="http://schemas.microsoft.com/office/drawing/2014/main" id="{A1C41422-1C64-4459-B6D5-107DA28B52D4}"/>
                        </a:ext>
                      </a:extLst>
                    </p:cNvPr>
                    <p:cNvSpPr>
                      <a:spLocks noEditPoints="1"/>
                    </p:cNvSpPr>
                    <p:nvPr/>
                  </p:nvSpPr>
                  <p:spPr bwMode="auto">
                    <a:xfrm>
                      <a:off x="7530749" y="2777673"/>
                      <a:ext cx="474663" cy="474663"/>
                    </a:xfrm>
                    <a:custGeom>
                      <a:avLst/>
                      <a:gdLst>
                        <a:gd name="T0" fmla="*/ 235 w 243"/>
                        <a:gd name="T1" fmla="*/ 188 h 243"/>
                        <a:gd name="T2" fmla="*/ 155 w 243"/>
                        <a:gd name="T3" fmla="*/ 148 h 243"/>
                        <a:gd name="T4" fmla="*/ 155 w 243"/>
                        <a:gd name="T5" fmla="*/ 139 h 243"/>
                        <a:gd name="T6" fmla="*/ 172 w 243"/>
                        <a:gd name="T7" fmla="*/ 108 h 243"/>
                        <a:gd name="T8" fmla="*/ 181 w 243"/>
                        <a:gd name="T9" fmla="*/ 89 h 243"/>
                        <a:gd name="T10" fmla="*/ 176 w 243"/>
                        <a:gd name="T11" fmla="*/ 75 h 243"/>
                        <a:gd name="T12" fmla="*/ 176 w 243"/>
                        <a:gd name="T13" fmla="*/ 51 h 243"/>
                        <a:gd name="T14" fmla="*/ 122 w 243"/>
                        <a:gd name="T15" fmla="*/ 0 h 243"/>
                        <a:gd name="T16" fmla="*/ 67 w 243"/>
                        <a:gd name="T17" fmla="*/ 51 h 243"/>
                        <a:gd name="T18" fmla="*/ 67 w 243"/>
                        <a:gd name="T19" fmla="*/ 75 h 243"/>
                        <a:gd name="T20" fmla="*/ 63 w 243"/>
                        <a:gd name="T21" fmla="*/ 89 h 243"/>
                        <a:gd name="T22" fmla="*/ 71 w 243"/>
                        <a:gd name="T23" fmla="*/ 108 h 243"/>
                        <a:gd name="T24" fmla="*/ 88 w 243"/>
                        <a:gd name="T25" fmla="*/ 139 h 243"/>
                        <a:gd name="T26" fmla="*/ 88 w 243"/>
                        <a:gd name="T27" fmla="*/ 148 h 243"/>
                        <a:gd name="T28" fmla="*/ 9 w 243"/>
                        <a:gd name="T29" fmla="*/ 188 h 243"/>
                        <a:gd name="T30" fmla="*/ 0 w 243"/>
                        <a:gd name="T31" fmla="*/ 200 h 243"/>
                        <a:gd name="T32" fmla="*/ 0 w 243"/>
                        <a:gd name="T33" fmla="*/ 229 h 243"/>
                        <a:gd name="T34" fmla="*/ 14 w 243"/>
                        <a:gd name="T35" fmla="*/ 243 h 243"/>
                        <a:gd name="T36" fmla="*/ 230 w 243"/>
                        <a:gd name="T37" fmla="*/ 243 h 243"/>
                        <a:gd name="T38" fmla="*/ 243 w 243"/>
                        <a:gd name="T39" fmla="*/ 229 h 243"/>
                        <a:gd name="T40" fmla="*/ 243 w 243"/>
                        <a:gd name="T41" fmla="*/ 200 h 243"/>
                        <a:gd name="T42" fmla="*/ 235 w 243"/>
                        <a:gd name="T43" fmla="*/ 188 h 243"/>
                        <a:gd name="T44" fmla="*/ 233 w 243"/>
                        <a:gd name="T45" fmla="*/ 229 h 243"/>
                        <a:gd name="T46" fmla="*/ 230 w 243"/>
                        <a:gd name="T47" fmla="*/ 233 h 243"/>
                        <a:gd name="T48" fmla="*/ 14 w 243"/>
                        <a:gd name="T49" fmla="*/ 233 h 243"/>
                        <a:gd name="T50" fmla="*/ 10 w 243"/>
                        <a:gd name="T51" fmla="*/ 229 h 243"/>
                        <a:gd name="T52" fmla="*/ 10 w 243"/>
                        <a:gd name="T53" fmla="*/ 200 h 243"/>
                        <a:gd name="T54" fmla="*/ 12 w 243"/>
                        <a:gd name="T55" fmla="*/ 197 h 243"/>
                        <a:gd name="T56" fmla="*/ 98 w 243"/>
                        <a:gd name="T57" fmla="*/ 150 h 243"/>
                        <a:gd name="T58" fmla="*/ 98 w 243"/>
                        <a:gd name="T59" fmla="*/ 148 h 243"/>
                        <a:gd name="T60" fmla="*/ 98 w 243"/>
                        <a:gd name="T61" fmla="*/ 137 h 243"/>
                        <a:gd name="T62" fmla="*/ 97 w 243"/>
                        <a:gd name="T63" fmla="*/ 133 h 243"/>
                        <a:gd name="T64" fmla="*/ 80 w 243"/>
                        <a:gd name="T65" fmla="*/ 103 h 243"/>
                        <a:gd name="T66" fmla="*/ 79 w 243"/>
                        <a:gd name="T67" fmla="*/ 101 h 243"/>
                        <a:gd name="T68" fmla="*/ 73 w 243"/>
                        <a:gd name="T69" fmla="*/ 89 h 243"/>
                        <a:gd name="T70" fmla="*/ 76 w 243"/>
                        <a:gd name="T71" fmla="*/ 80 h 243"/>
                        <a:gd name="T72" fmla="*/ 77 w 243"/>
                        <a:gd name="T73" fmla="*/ 77 h 243"/>
                        <a:gd name="T74" fmla="*/ 77 w 243"/>
                        <a:gd name="T75" fmla="*/ 51 h 243"/>
                        <a:gd name="T76" fmla="*/ 122 w 243"/>
                        <a:gd name="T77" fmla="*/ 10 h 243"/>
                        <a:gd name="T78" fmla="*/ 167 w 243"/>
                        <a:gd name="T79" fmla="*/ 51 h 243"/>
                        <a:gd name="T80" fmla="*/ 167 w 243"/>
                        <a:gd name="T81" fmla="*/ 77 h 243"/>
                        <a:gd name="T82" fmla="*/ 168 w 243"/>
                        <a:gd name="T83" fmla="*/ 80 h 243"/>
                        <a:gd name="T84" fmla="*/ 171 w 243"/>
                        <a:gd name="T85" fmla="*/ 89 h 243"/>
                        <a:gd name="T86" fmla="*/ 165 w 243"/>
                        <a:gd name="T87" fmla="*/ 101 h 243"/>
                        <a:gd name="T88" fmla="*/ 163 w 243"/>
                        <a:gd name="T89" fmla="*/ 103 h 243"/>
                        <a:gd name="T90" fmla="*/ 147 w 243"/>
                        <a:gd name="T91" fmla="*/ 133 h 243"/>
                        <a:gd name="T92" fmla="*/ 145 w 243"/>
                        <a:gd name="T93" fmla="*/ 137 h 243"/>
                        <a:gd name="T94" fmla="*/ 145 w 243"/>
                        <a:gd name="T95" fmla="*/ 148 h 243"/>
                        <a:gd name="T96" fmla="*/ 146 w 243"/>
                        <a:gd name="T97" fmla="*/ 150 h 243"/>
                        <a:gd name="T98" fmla="*/ 231 w 243"/>
                        <a:gd name="T99" fmla="*/ 197 h 243"/>
                        <a:gd name="T100" fmla="*/ 233 w 243"/>
                        <a:gd name="T101" fmla="*/ 200 h 243"/>
                        <a:gd name="T102" fmla="*/ 233 w 243"/>
                        <a:gd name="T103" fmla="*/ 229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43" h="243">
                          <a:moveTo>
                            <a:pt x="235" y="188"/>
                          </a:moveTo>
                          <a:cubicBezTo>
                            <a:pt x="169" y="162"/>
                            <a:pt x="157" y="151"/>
                            <a:pt x="155" y="148"/>
                          </a:cubicBezTo>
                          <a:cubicBezTo>
                            <a:pt x="155" y="139"/>
                            <a:pt x="155" y="139"/>
                            <a:pt x="155" y="139"/>
                          </a:cubicBezTo>
                          <a:cubicBezTo>
                            <a:pt x="163" y="131"/>
                            <a:pt x="168" y="120"/>
                            <a:pt x="172" y="108"/>
                          </a:cubicBezTo>
                          <a:cubicBezTo>
                            <a:pt x="178" y="103"/>
                            <a:pt x="181" y="96"/>
                            <a:pt x="181" y="89"/>
                          </a:cubicBezTo>
                          <a:cubicBezTo>
                            <a:pt x="181" y="84"/>
                            <a:pt x="179" y="79"/>
                            <a:pt x="176" y="75"/>
                          </a:cubicBezTo>
                          <a:cubicBezTo>
                            <a:pt x="176" y="51"/>
                            <a:pt x="176" y="51"/>
                            <a:pt x="176" y="51"/>
                          </a:cubicBezTo>
                          <a:cubicBezTo>
                            <a:pt x="176" y="18"/>
                            <a:pt x="156" y="0"/>
                            <a:pt x="122" y="0"/>
                          </a:cubicBezTo>
                          <a:cubicBezTo>
                            <a:pt x="88" y="0"/>
                            <a:pt x="67" y="19"/>
                            <a:pt x="67" y="51"/>
                          </a:cubicBezTo>
                          <a:cubicBezTo>
                            <a:pt x="67" y="75"/>
                            <a:pt x="67" y="75"/>
                            <a:pt x="67" y="75"/>
                          </a:cubicBezTo>
                          <a:cubicBezTo>
                            <a:pt x="64" y="79"/>
                            <a:pt x="63" y="84"/>
                            <a:pt x="63" y="89"/>
                          </a:cubicBezTo>
                          <a:cubicBezTo>
                            <a:pt x="63" y="96"/>
                            <a:pt x="66" y="103"/>
                            <a:pt x="71" y="108"/>
                          </a:cubicBezTo>
                          <a:cubicBezTo>
                            <a:pt x="75" y="120"/>
                            <a:pt x="81" y="131"/>
                            <a:pt x="88" y="139"/>
                          </a:cubicBezTo>
                          <a:cubicBezTo>
                            <a:pt x="88" y="148"/>
                            <a:pt x="88" y="148"/>
                            <a:pt x="88" y="148"/>
                          </a:cubicBezTo>
                          <a:cubicBezTo>
                            <a:pt x="86" y="151"/>
                            <a:pt x="74" y="162"/>
                            <a:pt x="9" y="188"/>
                          </a:cubicBezTo>
                          <a:cubicBezTo>
                            <a:pt x="4" y="189"/>
                            <a:pt x="0" y="194"/>
                            <a:pt x="0" y="200"/>
                          </a:cubicBezTo>
                          <a:cubicBezTo>
                            <a:pt x="0" y="229"/>
                            <a:pt x="0" y="229"/>
                            <a:pt x="0" y="229"/>
                          </a:cubicBezTo>
                          <a:cubicBezTo>
                            <a:pt x="0" y="237"/>
                            <a:pt x="6" y="243"/>
                            <a:pt x="14" y="243"/>
                          </a:cubicBezTo>
                          <a:cubicBezTo>
                            <a:pt x="230" y="243"/>
                            <a:pt x="230" y="243"/>
                            <a:pt x="230" y="243"/>
                          </a:cubicBezTo>
                          <a:cubicBezTo>
                            <a:pt x="237" y="243"/>
                            <a:pt x="243" y="237"/>
                            <a:pt x="243" y="229"/>
                          </a:cubicBezTo>
                          <a:cubicBezTo>
                            <a:pt x="243" y="200"/>
                            <a:pt x="243" y="200"/>
                            <a:pt x="243" y="200"/>
                          </a:cubicBezTo>
                          <a:cubicBezTo>
                            <a:pt x="243" y="194"/>
                            <a:pt x="240" y="189"/>
                            <a:pt x="235" y="188"/>
                          </a:cubicBezTo>
                          <a:close/>
                          <a:moveTo>
                            <a:pt x="233" y="229"/>
                          </a:moveTo>
                          <a:cubicBezTo>
                            <a:pt x="233" y="231"/>
                            <a:pt x="232" y="233"/>
                            <a:pt x="230" y="233"/>
                          </a:cubicBezTo>
                          <a:cubicBezTo>
                            <a:pt x="14" y="233"/>
                            <a:pt x="14" y="233"/>
                            <a:pt x="14" y="233"/>
                          </a:cubicBezTo>
                          <a:cubicBezTo>
                            <a:pt x="12" y="233"/>
                            <a:pt x="10" y="231"/>
                            <a:pt x="10" y="229"/>
                          </a:cubicBezTo>
                          <a:cubicBezTo>
                            <a:pt x="10" y="200"/>
                            <a:pt x="10" y="200"/>
                            <a:pt x="10" y="200"/>
                          </a:cubicBezTo>
                          <a:cubicBezTo>
                            <a:pt x="10" y="198"/>
                            <a:pt x="11" y="197"/>
                            <a:pt x="12" y="197"/>
                          </a:cubicBezTo>
                          <a:cubicBezTo>
                            <a:pt x="83" y="169"/>
                            <a:pt x="96" y="158"/>
                            <a:pt x="98" y="150"/>
                          </a:cubicBezTo>
                          <a:cubicBezTo>
                            <a:pt x="98" y="149"/>
                            <a:pt x="98" y="149"/>
                            <a:pt x="98" y="148"/>
                          </a:cubicBezTo>
                          <a:cubicBezTo>
                            <a:pt x="98" y="137"/>
                            <a:pt x="98" y="137"/>
                            <a:pt x="98" y="137"/>
                          </a:cubicBezTo>
                          <a:cubicBezTo>
                            <a:pt x="98" y="135"/>
                            <a:pt x="98" y="134"/>
                            <a:pt x="97" y="133"/>
                          </a:cubicBezTo>
                          <a:cubicBezTo>
                            <a:pt x="89" y="126"/>
                            <a:pt x="84" y="115"/>
                            <a:pt x="80" y="103"/>
                          </a:cubicBezTo>
                          <a:cubicBezTo>
                            <a:pt x="80" y="102"/>
                            <a:pt x="79" y="101"/>
                            <a:pt x="79" y="101"/>
                          </a:cubicBezTo>
                          <a:cubicBezTo>
                            <a:pt x="75" y="98"/>
                            <a:pt x="73" y="94"/>
                            <a:pt x="73" y="89"/>
                          </a:cubicBezTo>
                          <a:cubicBezTo>
                            <a:pt x="73" y="85"/>
                            <a:pt x="74" y="82"/>
                            <a:pt x="76" y="80"/>
                          </a:cubicBezTo>
                          <a:cubicBezTo>
                            <a:pt x="77" y="79"/>
                            <a:pt x="77" y="78"/>
                            <a:pt x="77" y="77"/>
                          </a:cubicBezTo>
                          <a:cubicBezTo>
                            <a:pt x="77" y="51"/>
                            <a:pt x="77" y="51"/>
                            <a:pt x="77" y="51"/>
                          </a:cubicBezTo>
                          <a:cubicBezTo>
                            <a:pt x="77" y="24"/>
                            <a:pt x="93" y="10"/>
                            <a:pt x="122" y="10"/>
                          </a:cubicBezTo>
                          <a:cubicBezTo>
                            <a:pt x="151" y="10"/>
                            <a:pt x="167" y="24"/>
                            <a:pt x="167" y="51"/>
                          </a:cubicBezTo>
                          <a:cubicBezTo>
                            <a:pt x="167" y="77"/>
                            <a:pt x="167" y="77"/>
                            <a:pt x="167" y="77"/>
                          </a:cubicBezTo>
                          <a:cubicBezTo>
                            <a:pt x="167" y="78"/>
                            <a:pt x="167" y="79"/>
                            <a:pt x="168" y="80"/>
                          </a:cubicBezTo>
                          <a:cubicBezTo>
                            <a:pt x="169" y="82"/>
                            <a:pt x="171" y="85"/>
                            <a:pt x="171" y="89"/>
                          </a:cubicBezTo>
                          <a:cubicBezTo>
                            <a:pt x="171" y="94"/>
                            <a:pt x="169" y="98"/>
                            <a:pt x="165" y="101"/>
                          </a:cubicBezTo>
                          <a:cubicBezTo>
                            <a:pt x="164" y="101"/>
                            <a:pt x="163" y="102"/>
                            <a:pt x="163" y="103"/>
                          </a:cubicBezTo>
                          <a:cubicBezTo>
                            <a:pt x="160" y="115"/>
                            <a:pt x="154" y="126"/>
                            <a:pt x="147" y="133"/>
                          </a:cubicBezTo>
                          <a:cubicBezTo>
                            <a:pt x="146" y="134"/>
                            <a:pt x="145" y="135"/>
                            <a:pt x="145" y="137"/>
                          </a:cubicBezTo>
                          <a:cubicBezTo>
                            <a:pt x="145" y="148"/>
                            <a:pt x="145" y="148"/>
                            <a:pt x="145" y="148"/>
                          </a:cubicBezTo>
                          <a:cubicBezTo>
                            <a:pt x="145" y="149"/>
                            <a:pt x="145" y="149"/>
                            <a:pt x="146" y="150"/>
                          </a:cubicBezTo>
                          <a:cubicBezTo>
                            <a:pt x="148" y="158"/>
                            <a:pt x="160" y="169"/>
                            <a:pt x="231" y="197"/>
                          </a:cubicBezTo>
                          <a:cubicBezTo>
                            <a:pt x="232" y="197"/>
                            <a:pt x="233" y="198"/>
                            <a:pt x="233" y="200"/>
                          </a:cubicBezTo>
                          <a:lnTo>
                            <a:pt x="233" y="229"/>
                          </a:lnTo>
                          <a:close/>
                        </a:path>
                      </a:pathLst>
                    </a:custGeom>
                    <a:solidFill>
                      <a:schemeClr val="accent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Open Sans" panose="020B0606030504020204" pitchFamily="34" charset="0"/>
                        <a:ea typeface="Open Sans" panose="020B0606030504020204" pitchFamily="34" charset="0"/>
                        <a:cs typeface="Open Sans" panose="020B0606030504020204" pitchFamily="34" charset="0"/>
                      </a:endParaRPr>
                    </a:p>
                  </p:txBody>
                </p:sp>
              </p:grpSp>
              <p:sp>
                <p:nvSpPr>
                  <p:cNvPr id="585" name="Isosceles Triangle 584">
                    <a:extLst>
                      <a:ext uri="{FF2B5EF4-FFF2-40B4-BE49-F238E27FC236}">
                        <a16:creationId xmlns:a16="http://schemas.microsoft.com/office/drawing/2014/main" id="{7F27FCE4-30AA-4717-8585-93397A3573FF}"/>
                      </a:ext>
                    </a:extLst>
                  </p:cNvPr>
                  <p:cNvSpPr/>
                  <p:nvPr/>
                </p:nvSpPr>
                <p:spPr>
                  <a:xfrm rot="1800000">
                    <a:off x="7237178" y="3223199"/>
                    <a:ext cx="134613" cy="152606"/>
                  </a:xfrm>
                  <a:prstGeom prst="triangle">
                    <a:avLst>
                      <a:gd name="adj" fmla="val 7757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Open Sans" panose="020B0606030504020204" pitchFamily="34" charset="0"/>
                      <a:ea typeface="Open Sans" panose="020B0606030504020204" pitchFamily="34" charset="0"/>
                      <a:cs typeface="Open Sans" panose="020B0606030504020204" pitchFamily="34" charset="0"/>
                    </a:endParaRPr>
                  </a:p>
                </p:txBody>
              </p:sp>
              <p:sp>
                <p:nvSpPr>
                  <p:cNvPr id="586" name="Rectangle 585">
                    <a:extLst>
                      <a:ext uri="{FF2B5EF4-FFF2-40B4-BE49-F238E27FC236}">
                        <a16:creationId xmlns:a16="http://schemas.microsoft.com/office/drawing/2014/main" id="{9690FD58-C0F1-4B87-BC5F-FD7B18013BC3}"/>
                      </a:ext>
                    </a:extLst>
                  </p:cNvPr>
                  <p:cNvSpPr/>
                  <p:nvPr/>
                </p:nvSpPr>
                <p:spPr>
                  <a:xfrm>
                    <a:off x="7525281" y="3380900"/>
                    <a:ext cx="114214"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Open Sans" panose="020B0606030504020204" pitchFamily="34" charset="0"/>
                      <a:ea typeface="Open Sans" panose="020B0606030504020204" pitchFamily="34" charset="0"/>
                      <a:cs typeface="Open Sans" panose="020B0606030504020204" pitchFamily="34" charset="0"/>
                    </a:endParaRPr>
                  </a:p>
                </p:txBody>
              </p:sp>
              <p:sp>
                <p:nvSpPr>
                  <p:cNvPr id="587" name="Isosceles Triangle 586">
                    <a:extLst>
                      <a:ext uri="{FF2B5EF4-FFF2-40B4-BE49-F238E27FC236}">
                        <a16:creationId xmlns:a16="http://schemas.microsoft.com/office/drawing/2014/main" id="{CFAB28A6-036B-4F0D-B0EB-3139CB1DE1F5}"/>
                      </a:ext>
                    </a:extLst>
                  </p:cNvPr>
                  <p:cNvSpPr/>
                  <p:nvPr/>
                </p:nvSpPr>
                <p:spPr>
                  <a:xfrm rot="5400000">
                    <a:off x="7484259" y="3239865"/>
                    <a:ext cx="134613" cy="152606"/>
                  </a:xfrm>
                  <a:prstGeom prst="triangle">
                    <a:avLst>
                      <a:gd name="adj" fmla="val 5280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Open Sans" panose="020B0606030504020204" pitchFamily="34" charset="0"/>
                      <a:ea typeface="Open Sans" panose="020B0606030504020204" pitchFamily="34" charset="0"/>
                      <a:cs typeface="Open Sans" panose="020B0606030504020204" pitchFamily="34" charset="0"/>
                    </a:endParaRPr>
                  </a:p>
                </p:txBody>
              </p:sp>
            </p:grpSp>
            <p:sp>
              <p:nvSpPr>
                <p:cNvPr id="582" name="Rectangle: Rounded Corners 581">
                  <a:extLst>
                    <a:ext uri="{FF2B5EF4-FFF2-40B4-BE49-F238E27FC236}">
                      <a16:creationId xmlns:a16="http://schemas.microsoft.com/office/drawing/2014/main" id="{207A6100-2FE2-4754-AB2B-77B174C80C3F}"/>
                    </a:ext>
                  </a:extLst>
                </p:cNvPr>
                <p:cNvSpPr/>
                <p:nvPr/>
              </p:nvSpPr>
              <p:spPr>
                <a:xfrm>
                  <a:off x="6566528" y="3391049"/>
                  <a:ext cx="110015" cy="4571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Open Sans" panose="020B0606030504020204" pitchFamily="34" charset="0"/>
                    <a:ea typeface="Open Sans" panose="020B0606030504020204" pitchFamily="34" charset="0"/>
                    <a:cs typeface="Open Sans" panose="020B0606030504020204" pitchFamily="34" charset="0"/>
                  </a:endParaRPr>
                </a:p>
              </p:txBody>
            </p:sp>
          </p:grpSp>
          <p:sp>
            <p:nvSpPr>
              <p:cNvPr id="580" name="Rectangle 579">
                <a:extLst>
                  <a:ext uri="{FF2B5EF4-FFF2-40B4-BE49-F238E27FC236}">
                    <a16:creationId xmlns:a16="http://schemas.microsoft.com/office/drawing/2014/main" id="{D85F841A-EE83-4D23-8601-513CA8B52941}"/>
                  </a:ext>
                </a:extLst>
              </p:cNvPr>
              <p:cNvSpPr/>
              <p:nvPr/>
            </p:nvSpPr>
            <p:spPr>
              <a:xfrm>
                <a:off x="6268685" y="3551456"/>
                <a:ext cx="910813" cy="1535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latin typeface="Open Sans" panose="020B0606030504020204" pitchFamily="34" charset="0"/>
                    <a:ea typeface="Open Sans" panose="020B0606030504020204" pitchFamily="34" charset="0"/>
                    <a:cs typeface="Open Sans" panose="020B0606030504020204" pitchFamily="34" charset="0"/>
                  </a:rPr>
                  <a:t>Most Similar User</a:t>
                </a:r>
              </a:p>
            </p:txBody>
          </p:sp>
        </p:grpSp>
        <p:sp>
          <p:nvSpPr>
            <p:cNvPr id="173" name="TextBox 172">
              <a:extLst>
                <a:ext uri="{FF2B5EF4-FFF2-40B4-BE49-F238E27FC236}">
                  <a16:creationId xmlns:a16="http://schemas.microsoft.com/office/drawing/2014/main" id="{298520A1-228F-43F3-8394-B8D135908029}"/>
                </a:ext>
              </a:extLst>
            </p:cNvPr>
            <p:cNvSpPr txBox="1"/>
            <p:nvPr/>
          </p:nvSpPr>
          <p:spPr>
            <a:xfrm>
              <a:off x="4508159" y="3368333"/>
              <a:ext cx="353713" cy="184666"/>
            </a:xfrm>
            <a:prstGeom prst="rect">
              <a:avLst/>
            </a:prstGeom>
            <a:noFill/>
          </p:spPr>
          <p:txBody>
            <a:bodyPr wrap="square" rtlCol="0">
              <a:spAutoFit/>
            </a:bodyPr>
            <a:lstStyle/>
            <a:p>
              <a:pPr algn="ctr"/>
              <a:r>
                <a:rPr lang="en-US" sz="600" dirty="0">
                  <a:solidFill>
                    <a:schemeClr val="bg1"/>
                  </a:solidFill>
                  <a:latin typeface="Open Sans" panose="020B0606030504020204" pitchFamily="34" charset="0"/>
                  <a:ea typeface="Open Sans" panose="020B0606030504020204" pitchFamily="34" charset="0"/>
                  <a:cs typeface="Open Sans" panose="020B0606030504020204" pitchFamily="34" charset="0"/>
                </a:rPr>
                <a:t>2.75</a:t>
              </a:r>
            </a:p>
          </p:txBody>
        </p:sp>
        <p:sp>
          <p:nvSpPr>
            <p:cNvPr id="175" name="TextBox 174">
              <a:extLst>
                <a:ext uri="{FF2B5EF4-FFF2-40B4-BE49-F238E27FC236}">
                  <a16:creationId xmlns:a16="http://schemas.microsoft.com/office/drawing/2014/main" id="{D94C997A-DEC3-42D5-BEDE-40CB5EAE71FA}"/>
                </a:ext>
              </a:extLst>
            </p:cNvPr>
            <p:cNvSpPr txBox="1"/>
            <p:nvPr/>
          </p:nvSpPr>
          <p:spPr>
            <a:xfrm>
              <a:off x="4975526" y="3358808"/>
              <a:ext cx="353713" cy="184666"/>
            </a:xfrm>
            <a:prstGeom prst="rect">
              <a:avLst/>
            </a:prstGeom>
            <a:noFill/>
          </p:spPr>
          <p:txBody>
            <a:bodyPr wrap="square" rtlCol="0">
              <a:spAutoFit/>
            </a:bodyPr>
            <a:lstStyle/>
            <a:p>
              <a:pPr algn="ctr"/>
              <a:r>
                <a:rPr lang="en-US" sz="600" dirty="0">
                  <a:solidFill>
                    <a:schemeClr val="bg1"/>
                  </a:solidFill>
                  <a:latin typeface="Open Sans" panose="020B0606030504020204" pitchFamily="34" charset="0"/>
                  <a:ea typeface="Open Sans" panose="020B0606030504020204" pitchFamily="34" charset="0"/>
                  <a:cs typeface="Open Sans" panose="020B0606030504020204" pitchFamily="34" charset="0"/>
                </a:rPr>
                <a:t>4.5</a:t>
              </a:r>
            </a:p>
          </p:txBody>
        </p:sp>
        <p:sp>
          <p:nvSpPr>
            <p:cNvPr id="176" name="TextBox 175">
              <a:extLst>
                <a:ext uri="{FF2B5EF4-FFF2-40B4-BE49-F238E27FC236}">
                  <a16:creationId xmlns:a16="http://schemas.microsoft.com/office/drawing/2014/main" id="{B30F02C1-EC56-4C2C-A44A-A62171627C7E}"/>
                </a:ext>
              </a:extLst>
            </p:cNvPr>
            <p:cNvSpPr txBox="1"/>
            <p:nvPr/>
          </p:nvSpPr>
          <p:spPr>
            <a:xfrm>
              <a:off x="5461407" y="3358808"/>
              <a:ext cx="353713" cy="184666"/>
            </a:xfrm>
            <a:prstGeom prst="rect">
              <a:avLst/>
            </a:prstGeom>
            <a:noFill/>
          </p:spPr>
          <p:txBody>
            <a:bodyPr wrap="square" rtlCol="0">
              <a:spAutoFit/>
            </a:bodyPr>
            <a:lstStyle/>
            <a:p>
              <a:pPr algn="ctr"/>
              <a:r>
                <a:rPr lang="en-US" sz="600" dirty="0">
                  <a:solidFill>
                    <a:schemeClr val="bg1"/>
                  </a:solidFill>
                  <a:latin typeface="Open Sans" panose="020B0606030504020204" pitchFamily="34" charset="0"/>
                  <a:ea typeface="Open Sans" panose="020B0606030504020204" pitchFamily="34" charset="0"/>
                  <a:cs typeface="Open Sans" panose="020B0606030504020204" pitchFamily="34" charset="0"/>
                </a:rPr>
                <a:t>3.0</a:t>
              </a:r>
            </a:p>
          </p:txBody>
        </p:sp>
        <p:grpSp>
          <p:nvGrpSpPr>
            <p:cNvPr id="195" name="Group 194">
              <a:extLst>
                <a:ext uri="{FF2B5EF4-FFF2-40B4-BE49-F238E27FC236}">
                  <a16:creationId xmlns:a16="http://schemas.microsoft.com/office/drawing/2014/main" id="{4F4E2278-A180-494E-8B04-44FAE6C284FE}"/>
                </a:ext>
              </a:extLst>
            </p:cNvPr>
            <p:cNvGrpSpPr/>
            <p:nvPr/>
          </p:nvGrpSpPr>
          <p:grpSpPr>
            <a:xfrm>
              <a:off x="4975526" y="4712411"/>
              <a:ext cx="353713" cy="260318"/>
              <a:chOff x="9168005" y="5057952"/>
              <a:chExt cx="353713" cy="260318"/>
            </a:xfrm>
          </p:grpSpPr>
          <p:sp>
            <p:nvSpPr>
              <p:cNvPr id="196" name="Oval 195">
                <a:extLst>
                  <a:ext uri="{FF2B5EF4-FFF2-40B4-BE49-F238E27FC236}">
                    <a16:creationId xmlns:a16="http://schemas.microsoft.com/office/drawing/2014/main" id="{9EA8EB52-B53A-4CB6-9607-BE9608EC533D}"/>
                  </a:ext>
                </a:extLst>
              </p:cNvPr>
              <p:cNvSpPr/>
              <p:nvPr/>
            </p:nvSpPr>
            <p:spPr>
              <a:xfrm>
                <a:off x="9221700" y="5057952"/>
                <a:ext cx="248303" cy="260318"/>
              </a:xfrm>
              <a:prstGeom prst="ellipse">
                <a:avLst/>
              </a:prstGeom>
              <a:solidFill>
                <a:schemeClr val="tx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197" name="TextBox 196">
                <a:extLst>
                  <a:ext uri="{FF2B5EF4-FFF2-40B4-BE49-F238E27FC236}">
                    <a16:creationId xmlns:a16="http://schemas.microsoft.com/office/drawing/2014/main" id="{8BE7F9EF-BE8E-40AE-8FDC-D3FEC6D58EB5}"/>
                  </a:ext>
                </a:extLst>
              </p:cNvPr>
              <p:cNvSpPr txBox="1"/>
              <p:nvPr/>
            </p:nvSpPr>
            <p:spPr>
              <a:xfrm>
                <a:off x="9168005" y="5103376"/>
                <a:ext cx="353713" cy="184666"/>
              </a:xfrm>
              <a:prstGeom prst="rect">
                <a:avLst/>
              </a:prstGeom>
              <a:noFill/>
            </p:spPr>
            <p:txBody>
              <a:bodyPr wrap="square" rtlCol="0">
                <a:spAutoFit/>
              </a:bodyPr>
              <a:lstStyle/>
              <a:p>
                <a:pPr algn="ctr"/>
                <a:r>
                  <a:rPr lang="en-US" sz="600" dirty="0">
                    <a:solidFill>
                      <a:schemeClr val="bg1"/>
                    </a:solidFill>
                    <a:latin typeface="Open Sans" panose="020B0606030504020204" pitchFamily="34" charset="0"/>
                    <a:ea typeface="Open Sans" panose="020B0606030504020204" pitchFamily="34" charset="0"/>
                    <a:cs typeface="Open Sans" panose="020B0606030504020204" pitchFamily="34" charset="0"/>
                  </a:rPr>
                  <a:t>4.75</a:t>
                </a:r>
              </a:p>
            </p:txBody>
          </p:sp>
        </p:grpSp>
        <p:grpSp>
          <p:nvGrpSpPr>
            <p:cNvPr id="199" name="Group 198">
              <a:extLst>
                <a:ext uri="{FF2B5EF4-FFF2-40B4-BE49-F238E27FC236}">
                  <a16:creationId xmlns:a16="http://schemas.microsoft.com/office/drawing/2014/main" id="{6F8FF352-E280-4992-9F9C-81FEA9EDD93D}"/>
                </a:ext>
              </a:extLst>
            </p:cNvPr>
            <p:cNvGrpSpPr/>
            <p:nvPr/>
          </p:nvGrpSpPr>
          <p:grpSpPr>
            <a:xfrm>
              <a:off x="6990070" y="4188017"/>
              <a:ext cx="353713" cy="260318"/>
              <a:chOff x="9168005" y="5057952"/>
              <a:chExt cx="353713" cy="260318"/>
            </a:xfrm>
          </p:grpSpPr>
          <p:sp>
            <p:nvSpPr>
              <p:cNvPr id="200" name="Oval 199">
                <a:extLst>
                  <a:ext uri="{FF2B5EF4-FFF2-40B4-BE49-F238E27FC236}">
                    <a16:creationId xmlns:a16="http://schemas.microsoft.com/office/drawing/2014/main" id="{50251E6E-7F29-4DA5-AFB4-4FFDBA2CFBD0}"/>
                  </a:ext>
                </a:extLst>
              </p:cNvPr>
              <p:cNvSpPr/>
              <p:nvPr/>
            </p:nvSpPr>
            <p:spPr>
              <a:xfrm>
                <a:off x="9221700" y="5057952"/>
                <a:ext cx="248303" cy="260318"/>
              </a:xfrm>
              <a:prstGeom prst="ellipse">
                <a:avLst/>
              </a:prstGeom>
              <a:solidFill>
                <a:schemeClr val="tx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201" name="TextBox 200">
                <a:extLst>
                  <a:ext uri="{FF2B5EF4-FFF2-40B4-BE49-F238E27FC236}">
                    <a16:creationId xmlns:a16="http://schemas.microsoft.com/office/drawing/2014/main" id="{97DCA5DC-5D57-4656-B1A8-792A0029B3D6}"/>
                  </a:ext>
                </a:extLst>
              </p:cNvPr>
              <p:cNvSpPr txBox="1"/>
              <p:nvPr/>
            </p:nvSpPr>
            <p:spPr>
              <a:xfrm>
                <a:off x="9168005" y="5103376"/>
                <a:ext cx="353713" cy="184666"/>
              </a:xfrm>
              <a:prstGeom prst="rect">
                <a:avLst/>
              </a:prstGeom>
              <a:noFill/>
            </p:spPr>
            <p:txBody>
              <a:bodyPr wrap="square" rtlCol="0">
                <a:spAutoFit/>
              </a:bodyPr>
              <a:lstStyle/>
              <a:p>
                <a:pPr algn="ctr"/>
                <a:r>
                  <a:rPr lang="en-US" sz="600" dirty="0">
                    <a:solidFill>
                      <a:schemeClr val="bg1"/>
                    </a:solidFill>
                    <a:latin typeface="Open Sans" panose="020B0606030504020204" pitchFamily="34" charset="0"/>
                    <a:ea typeface="Open Sans" panose="020B0606030504020204" pitchFamily="34" charset="0"/>
                    <a:cs typeface="Open Sans" panose="020B0606030504020204" pitchFamily="34" charset="0"/>
                  </a:rPr>
                  <a:t>4.75</a:t>
                </a:r>
              </a:p>
            </p:txBody>
          </p:sp>
        </p:grpSp>
        <p:sp>
          <p:nvSpPr>
            <p:cNvPr id="203" name="Oval 202">
              <a:extLst>
                <a:ext uri="{FF2B5EF4-FFF2-40B4-BE49-F238E27FC236}">
                  <a16:creationId xmlns:a16="http://schemas.microsoft.com/office/drawing/2014/main" id="{3718009D-1888-477A-BC8D-6904C0DC92AF}"/>
                </a:ext>
              </a:extLst>
            </p:cNvPr>
            <p:cNvSpPr/>
            <p:nvPr/>
          </p:nvSpPr>
          <p:spPr>
            <a:xfrm>
              <a:off x="6202449" y="3724241"/>
              <a:ext cx="248303" cy="225775"/>
            </a:xfrm>
            <a:prstGeom prst="ellipse">
              <a:avLst/>
            </a:prstGeom>
            <a:solidFill>
              <a:schemeClr val="tx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Open Sans" panose="020B0606030504020204" pitchFamily="34" charset="0"/>
                  <a:ea typeface="Open Sans" panose="020B0606030504020204" pitchFamily="34" charset="0"/>
                  <a:cs typeface="Open Sans" panose="020B0606030504020204" pitchFamily="34" charset="0"/>
                </a:rPr>
                <a:t>?</a:t>
              </a:r>
            </a:p>
          </p:txBody>
        </p:sp>
        <p:cxnSp>
          <p:nvCxnSpPr>
            <p:cNvPr id="204" name="Straight Arrow Connector 203">
              <a:extLst>
                <a:ext uri="{FF2B5EF4-FFF2-40B4-BE49-F238E27FC236}">
                  <a16:creationId xmlns:a16="http://schemas.microsoft.com/office/drawing/2014/main" id="{EB17E53D-18D2-4256-9728-B85DAE602C2C}"/>
                </a:ext>
              </a:extLst>
            </p:cNvPr>
            <p:cNvCxnSpPr>
              <a:cxnSpLocks/>
              <a:stCxn id="203" idx="6"/>
              <a:endCxn id="575" idx="1"/>
            </p:cNvCxnSpPr>
            <p:nvPr/>
          </p:nvCxnSpPr>
          <p:spPr>
            <a:xfrm>
              <a:off x="6450752" y="3837129"/>
              <a:ext cx="370823" cy="10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216" name="Group 215">
            <a:extLst>
              <a:ext uri="{FF2B5EF4-FFF2-40B4-BE49-F238E27FC236}">
                <a16:creationId xmlns:a16="http://schemas.microsoft.com/office/drawing/2014/main" id="{1BCF608E-2E73-4D7E-A520-42510AD2C31A}"/>
              </a:ext>
            </a:extLst>
          </p:cNvPr>
          <p:cNvGrpSpPr/>
          <p:nvPr/>
        </p:nvGrpSpPr>
        <p:grpSpPr>
          <a:xfrm>
            <a:off x="817808" y="4712411"/>
            <a:ext cx="353713" cy="260318"/>
            <a:chOff x="9168005" y="5057952"/>
            <a:chExt cx="353713" cy="260318"/>
          </a:xfrm>
        </p:grpSpPr>
        <p:sp>
          <p:nvSpPr>
            <p:cNvPr id="217" name="Oval 216">
              <a:extLst>
                <a:ext uri="{FF2B5EF4-FFF2-40B4-BE49-F238E27FC236}">
                  <a16:creationId xmlns:a16="http://schemas.microsoft.com/office/drawing/2014/main" id="{9BFECE19-AC68-44BA-8204-8F40AD54D07F}"/>
                </a:ext>
              </a:extLst>
            </p:cNvPr>
            <p:cNvSpPr/>
            <p:nvPr/>
          </p:nvSpPr>
          <p:spPr>
            <a:xfrm>
              <a:off x="9221700" y="5057952"/>
              <a:ext cx="248303" cy="260318"/>
            </a:xfrm>
            <a:prstGeom prst="ellipse">
              <a:avLst/>
            </a:prstGeom>
            <a:solidFill>
              <a:schemeClr val="tx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219" name="TextBox 218">
              <a:extLst>
                <a:ext uri="{FF2B5EF4-FFF2-40B4-BE49-F238E27FC236}">
                  <a16:creationId xmlns:a16="http://schemas.microsoft.com/office/drawing/2014/main" id="{BAA00CA1-4842-4B9B-85C1-27ED25C3D161}"/>
                </a:ext>
              </a:extLst>
            </p:cNvPr>
            <p:cNvSpPr txBox="1"/>
            <p:nvPr/>
          </p:nvSpPr>
          <p:spPr>
            <a:xfrm>
              <a:off x="9168005" y="5103376"/>
              <a:ext cx="353713" cy="184666"/>
            </a:xfrm>
            <a:prstGeom prst="rect">
              <a:avLst/>
            </a:prstGeom>
            <a:noFill/>
          </p:spPr>
          <p:txBody>
            <a:bodyPr wrap="square" rtlCol="0">
              <a:spAutoFit/>
            </a:bodyPr>
            <a:lstStyle/>
            <a:p>
              <a:pPr algn="ctr"/>
              <a:r>
                <a:rPr lang="en-US" sz="600" dirty="0">
                  <a:solidFill>
                    <a:schemeClr val="bg1"/>
                  </a:solidFill>
                  <a:latin typeface="Open Sans" panose="020B0606030504020204" pitchFamily="34" charset="0"/>
                  <a:ea typeface="Open Sans" panose="020B0606030504020204" pitchFamily="34" charset="0"/>
                  <a:cs typeface="Open Sans" panose="020B0606030504020204" pitchFamily="34" charset="0"/>
                </a:rPr>
                <a:t>3.75</a:t>
              </a:r>
            </a:p>
          </p:txBody>
        </p:sp>
      </p:grpSp>
      <p:grpSp>
        <p:nvGrpSpPr>
          <p:cNvPr id="220" name="Group 219">
            <a:extLst>
              <a:ext uri="{FF2B5EF4-FFF2-40B4-BE49-F238E27FC236}">
                <a16:creationId xmlns:a16="http://schemas.microsoft.com/office/drawing/2014/main" id="{8C185CCE-612B-4685-9FDC-435721C5A2C3}"/>
              </a:ext>
            </a:extLst>
          </p:cNvPr>
          <p:cNvGrpSpPr/>
          <p:nvPr/>
        </p:nvGrpSpPr>
        <p:grpSpPr>
          <a:xfrm>
            <a:off x="1664088" y="6477510"/>
            <a:ext cx="353713" cy="260318"/>
            <a:chOff x="9168005" y="5057952"/>
            <a:chExt cx="353713" cy="260318"/>
          </a:xfrm>
        </p:grpSpPr>
        <p:sp>
          <p:nvSpPr>
            <p:cNvPr id="221" name="Oval 220">
              <a:extLst>
                <a:ext uri="{FF2B5EF4-FFF2-40B4-BE49-F238E27FC236}">
                  <a16:creationId xmlns:a16="http://schemas.microsoft.com/office/drawing/2014/main" id="{1140ECEE-3D55-4AA9-BF3F-B51C195ACFFC}"/>
                </a:ext>
              </a:extLst>
            </p:cNvPr>
            <p:cNvSpPr/>
            <p:nvPr/>
          </p:nvSpPr>
          <p:spPr>
            <a:xfrm>
              <a:off x="9221700" y="5057952"/>
              <a:ext cx="248303" cy="260318"/>
            </a:xfrm>
            <a:prstGeom prst="ellipse">
              <a:avLst/>
            </a:prstGeom>
            <a:solidFill>
              <a:schemeClr val="tx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222" name="TextBox 221">
              <a:extLst>
                <a:ext uri="{FF2B5EF4-FFF2-40B4-BE49-F238E27FC236}">
                  <a16:creationId xmlns:a16="http://schemas.microsoft.com/office/drawing/2014/main" id="{98743CBC-54F9-40A6-9BF9-E6373C894DEB}"/>
                </a:ext>
              </a:extLst>
            </p:cNvPr>
            <p:cNvSpPr txBox="1"/>
            <p:nvPr/>
          </p:nvSpPr>
          <p:spPr>
            <a:xfrm>
              <a:off x="9168005" y="5088508"/>
              <a:ext cx="353713" cy="215444"/>
            </a:xfrm>
            <a:prstGeom prst="rect">
              <a:avLst/>
            </a:prstGeom>
            <a:noFill/>
          </p:spPr>
          <p:txBody>
            <a:bodyPr wrap="square" rtlCol="0">
              <a:spAutoFit/>
            </a:bodyPr>
            <a:lstStyle/>
            <a:p>
              <a:pPr algn="ctr"/>
              <a:r>
                <a:rPr lang="en-US"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a:t>
              </a:r>
              <a:endParaRPr lang="en-US" sz="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33" name="Group 32">
            <a:extLst>
              <a:ext uri="{FF2B5EF4-FFF2-40B4-BE49-F238E27FC236}">
                <a16:creationId xmlns:a16="http://schemas.microsoft.com/office/drawing/2014/main" id="{3CECDF53-5DCE-4F97-BA68-42593E988B6C}"/>
              </a:ext>
            </a:extLst>
          </p:cNvPr>
          <p:cNvGrpSpPr/>
          <p:nvPr/>
        </p:nvGrpSpPr>
        <p:grpSpPr>
          <a:xfrm>
            <a:off x="106527" y="6477510"/>
            <a:ext cx="353713" cy="260318"/>
            <a:chOff x="128829" y="6016080"/>
            <a:chExt cx="353713" cy="260318"/>
          </a:xfrm>
        </p:grpSpPr>
        <p:sp>
          <p:nvSpPr>
            <p:cNvPr id="225" name="Oval 224">
              <a:extLst>
                <a:ext uri="{FF2B5EF4-FFF2-40B4-BE49-F238E27FC236}">
                  <a16:creationId xmlns:a16="http://schemas.microsoft.com/office/drawing/2014/main" id="{432DC038-56BD-4D20-ACF0-E165F134A4B8}"/>
                </a:ext>
              </a:extLst>
            </p:cNvPr>
            <p:cNvSpPr/>
            <p:nvPr/>
          </p:nvSpPr>
          <p:spPr>
            <a:xfrm>
              <a:off x="188880" y="6016080"/>
              <a:ext cx="248303" cy="260318"/>
            </a:xfrm>
            <a:prstGeom prst="ellipse">
              <a:avLst/>
            </a:prstGeom>
            <a:solidFill>
              <a:srgbClr val="A6A6A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227" name="TextBox 226">
              <a:extLst>
                <a:ext uri="{FF2B5EF4-FFF2-40B4-BE49-F238E27FC236}">
                  <a16:creationId xmlns:a16="http://schemas.microsoft.com/office/drawing/2014/main" id="{116CBEFE-8E3B-4125-A932-2359FA8A41DE}"/>
                </a:ext>
              </a:extLst>
            </p:cNvPr>
            <p:cNvSpPr txBox="1"/>
            <p:nvPr/>
          </p:nvSpPr>
          <p:spPr>
            <a:xfrm>
              <a:off x="128829" y="6045877"/>
              <a:ext cx="353713" cy="200055"/>
            </a:xfrm>
            <a:prstGeom prst="rect">
              <a:avLst/>
            </a:prstGeom>
            <a:noFill/>
          </p:spPr>
          <p:txBody>
            <a:bodyPr wrap="square" rtlCol="0">
              <a:spAutoFit/>
            </a:bodyPr>
            <a:lstStyle/>
            <a:p>
              <a:pPr algn="ctr"/>
              <a:r>
                <a:rPr lang="en-US" sz="7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x.xx</a:t>
              </a:r>
              <a:endParaRPr lang="en-US" sz="5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sp>
        <p:nvSpPr>
          <p:cNvPr id="30" name="TextBox 29">
            <a:extLst>
              <a:ext uri="{FF2B5EF4-FFF2-40B4-BE49-F238E27FC236}">
                <a16:creationId xmlns:a16="http://schemas.microsoft.com/office/drawing/2014/main" id="{242005C5-0722-42D5-964F-545FD8664C08}"/>
              </a:ext>
            </a:extLst>
          </p:cNvPr>
          <p:cNvSpPr txBox="1"/>
          <p:nvPr/>
        </p:nvSpPr>
        <p:spPr>
          <a:xfrm>
            <a:off x="415996" y="6499947"/>
            <a:ext cx="1318060" cy="215444"/>
          </a:xfrm>
          <a:prstGeom prst="rect">
            <a:avLst/>
          </a:prstGeom>
          <a:noFill/>
        </p:spPr>
        <p:txBody>
          <a:bodyPr wrap="square" rtlCol="0">
            <a:spAutoFit/>
          </a:bodyPr>
          <a:lstStyle/>
          <a:p>
            <a:r>
              <a:rPr lang="en-US" sz="800" dirty="0">
                <a:latin typeface="Open Sans" panose="020B0606030504020204" pitchFamily="34" charset="0"/>
                <a:ea typeface="Open Sans" panose="020B0606030504020204" pitchFamily="34" charset="0"/>
                <a:cs typeface="Open Sans" panose="020B0606030504020204" pitchFamily="34" charset="0"/>
              </a:rPr>
              <a:t>Previously Rated Item</a:t>
            </a:r>
          </a:p>
        </p:txBody>
      </p:sp>
      <p:sp>
        <p:nvSpPr>
          <p:cNvPr id="228" name="TextBox 227">
            <a:extLst>
              <a:ext uri="{FF2B5EF4-FFF2-40B4-BE49-F238E27FC236}">
                <a16:creationId xmlns:a16="http://schemas.microsoft.com/office/drawing/2014/main" id="{FD122BF6-4BB8-4AB0-B4AA-5AC6296AA1D4}"/>
              </a:ext>
            </a:extLst>
          </p:cNvPr>
          <p:cNvSpPr txBox="1"/>
          <p:nvPr/>
        </p:nvSpPr>
        <p:spPr>
          <a:xfrm>
            <a:off x="1970313" y="6499947"/>
            <a:ext cx="1318060" cy="215444"/>
          </a:xfrm>
          <a:prstGeom prst="rect">
            <a:avLst/>
          </a:prstGeom>
          <a:noFill/>
        </p:spPr>
        <p:txBody>
          <a:bodyPr wrap="square" rtlCol="0">
            <a:spAutoFit/>
          </a:bodyPr>
          <a:lstStyle/>
          <a:p>
            <a:r>
              <a:rPr lang="en-US" sz="800" dirty="0">
                <a:latin typeface="Open Sans" panose="020B0606030504020204" pitchFamily="34" charset="0"/>
                <a:ea typeface="Open Sans" panose="020B0606030504020204" pitchFamily="34" charset="0"/>
                <a:cs typeface="Open Sans" panose="020B0606030504020204" pitchFamily="34" charset="0"/>
              </a:rPr>
              <a:t>New Item</a:t>
            </a:r>
          </a:p>
        </p:txBody>
      </p:sp>
      <p:grpSp>
        <p:nvGrpSpPr>
          <p:cNvPr id="229" name="Group 228">
            <a:extLst>
              <a:ext uri="{FF2B5EF4-FFF2-40B4-BE49-F238E27FC236}">
                <a16:creationId xmlns:a16="http://schemas.microsoft.com/office/drawing/2014/main" id="{9AE2D9F2-D889-4E95-BD06-BA1C91D6A2B4}"/>
              </a:ext>
            </a:extLst>
          </p:cNvPr>
          <p:cNvGrpSpPr/>
          <p:nvPr/>
        </p:nvGrpSpPr>
        <p:grpSpPr>
          <a:xfrm>
            <a:off x="2664303" y="6466005"/>
            <a:ext cx="353713" cy="260318"/>
            <a:chOff x="9168005" y="5057952"/>
            <a:chExt cx="353713" cy="260318"/>
          </a:xfrm>
        </p:grpSpPr>
        <p:sp>
          <p:nvSpPr>
            <p:cNvPr id="230" name="Oval 229">
              <a:extLst>
                <a:ext uri="{FF2B5EF4-FFF2-40B4-BE49-F238E27FC236}">
                  <a16:creationId xmlns:a16="http://schemas.microsoft.com/office/drawing/2014/main" id="{192A4A43-33D0-4DC5-A207-8A73830A5DEF}"/>
                </a:ext>
              </a:extLst>
            </p:cNvPr>
            <p:cNvSpPr/>
            <p:nvPr/>
          </p:nvSpPr>
          <p:spPr>
            <a:xfrm>
              <a:off x="9221700" y="5057952"/>
              <a:ext cx="248303" cy="260318"/>
            </a:xfrm>
            <a:prstGeom prst="ellipse">
              <a:avLst/>
            </a:prstGeom>
            <a:solidFill>
              <a:schemeClr val="tx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231" name="TextBox 230">
              <a:extLst>
                <a:ext uri="{FF2B5EF4-FFF2-40B4-BE49-F238E27FC236}">
                  <a16:creationId xmlns:a16="http://schemas.microsoft.com/office/drawing/2014/main" id="{2018F45C-C91D-47AF-B93F-4F0886F1DC7F}"/>
                </a:ext>
              </a:extLst>
            </p:cNvPr>
            <p:cNvSpPr txBox="1"/>
            <p:nvPr/>
          </p:nvSpPr>
          <p:spPr>
            <a:xfrm>
              <a:off x="9168005" y="5088508"/>
              <a:ext cx="353713" cy="200055"/>
            </a:xfrm>
            <a:prstGeom prst="rect">
              <a:avLst/>
            </a:prstGeom>
            <a:noFill/>
          </p:spPr>
          <p:txBody>
            <a:bodyPr wrap="square" rtlCol="0">
              <a:spAutoFit/>
            </a:bodyPr>
            <a:lstStyle/>
            <a:p>
              <a:pPr algn="ctr"/>
              <a:r>
                <a:rPr lang="en-US" sz="7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x.xx</a:t>
              </a:r>
              <a:endParaRPr lang="en-US" sz="5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sp>
        <p:nvSpPr>
          <p:cNvPr id="232" name="TextBox 231">
            <a:extLst>
              <a:ext uri="{FF2B5EF4-FFF2-40B4-BE49-F238E27FC236}">
                <a16:creationId xmlns:a16="http://schemas.microsoft.com/office/drawing/2014/main" id="{90E07B44-3CF9-4E45-AF8A-8E1984698C4A}"/>
              </a:ext>
            </a:extLst>
          </p:cNvPr>
          <p:cNvSpPr txBox="1"/>
          <p:nvPr/>
        </p:nvSpPr>
        <p:spPr>
          <a:xfrm>
            <a:off x="2970528" y="6488442"/>
            <a:ext cx="1318060" cy="215444"/>
          </a:xfrm>
          <a:prstGeom prst="rect">
            <a:avLst/>
          </a:prstGeom>
          <a:noFill/>
        </p:spPr>
        <p:txBody>
          <a:bodyPr wrap="square" rtlCol="0">
            <a:spAutoFit/>
          </a:bodyPr>
          <a:lstStyle/>
          <a:p>
            <a:r>
              <a:rPr lang="en-US" sz="800" dirty="0">
                <a:latin typeface="Open Sans" panose="020B0606030504020204" pitchFamily="34" charset="0"/>
                <a:ea typeface="Open Sans" panose="020B0606030504020204" pitchFamily="34" charset="0"/>
                <a:cs typeface="Open Sans" panose="020B0606030504020204" pitchFamily="34" charset="0"/>
              </a:rPr>
              <a:t>Prediction for New Item</a:t>
            </a:r>
          </a:p>
        </p:txBody>
      </p:sp>
      <p:grpSp>
        <p:nvGrpSpPr>
          <p:cNvPr id="32" name="Group 31">
            <a:extLst>
              <a:ext uri="{FF2B5EF4-FFF2-40B4-BE49-F238E27FC236}">
                <a16:creationId xmlns:a16="http://schemas.microsoft.com/office/drawing/2014/main" id="{3985CA61-0AC9-42A1-AEAC-F052F2569DA0}"/>
              </a:ext>
            </a:extLst>
          </p:cNvPr>
          <p:cNvGrpSpPr/>
          <p:nvPr/>
        </p:nvGrpSpPr>
        <p:grpSpPr>
          <a:xfrm>
            <a:off x="117312" y="6194307"/>
            <a:ext cx="4162888" cy="592796"/>
            <a:chOff x="8972257" y="5890010"/>
            <a:chExt cx="3219743" cy="955850"/>
          </a:xfrm>
        </p:grpSpPr>
        <p:sp>
          <p:nvSpPr>
            <p:cNvPr id="29" name="Rectangle 28">
              <a:extLst>
                <a:ext uri="{FF2B5EF4-FFF2-40B4-BE49-F238E27FC236}">
                  <a16:creationId xmlns:a16="http://schemas.microsoft.com/office/drawing/2014/main" id="{A8E43F71-BC48-4FCE-AC91-CE4DE7BEE263}"/>
                </a:ext>
              </a:extLst>
            </p:cNvPr>
            <p:cNvSpPr/>
            <p:nvPr/>
          </p:nvSpPr>
          <p:spPr>
            <a:xfrm>
              <a:off x="8972257" y="5890010"/>
              <a:ext cx="3219743" cy="95585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1" name="TextBox 30">
              <a:extLst>
                <a:ext uri="{FF2B5EF4-FFF2-40B4-BE49-F238E27FC236}">
                  <a16:creationId xmlns:a16="http://schemas.microsoft.com/office/drawing/2014/main" id="{87837A99-8188-4F2B-BD83-90111A137D59}"/>
                </a:ext>
              </a:extLst>
            </p:cNvPr>
            <p:cNvSpPr txBox="1"/>
            <p:nvPr/>
          </p:nvSpPr>
          <p:spPr>
            <a:xfrm>
              <a:off x="8972263" y="5900710"/>
              <a:ext cx="816118" cy="421831"/>
            </a:xfrm>
            <a:prstGeom prst="rect">
              <a:avLst/>
            </a:prstGeom>
            <a:noFill/>
          </p:spPr>
          <p:txBody>
            <a:bodyPr wrap="square" rtlCol="0">
              <a:spAutoFit/>
            </a:bodyPr>
            <a:lstStyle/>
            <a:p>
              <a:r>
                <a:rPr lang="en-US" sz="1050" dirty="0">
                  <a:latin typeface="Open Sans" panose="020B0606030504020204" pitchFamily="34" charset="0"/>
                  <a:ea typeface="Open Sans" panose="020B0606030504020204" pitchFamily="34" charset="0"/>
                  <a:cs typeface="Open Sans" panose="020B0606030504020204" pitchFamily="34" charset="0"/>
                </a:rPr>
                <a:t>Key</a:t>
              </a:r>
            </a:p>
          </p:txBody>
        </p:sp>
      </p:grpSp>
      <p:grpSp>
        <p:nvGrpSpPr>
          <p:cNvPr id="7" name="Group 6">
            <a:extLst>
              <a:ext uri="{FF2B5EF4-FFF2-40B4-BE49-F238E27FC236}">
                <a16:creationId xmlns:a16="http://schemas.microsoft.com/office/drawing/2014/main" id="{3F166EBB-FA30-4A13-BB11-A368F128B7D9}"/>
              </a:ext>
            </a:extLst>
          </p:cNvPr>
          <p:cNvGrpSpPr/>
          <p:nvPr/>
        </p:nvGrpSpPr>
        <p:grpSpPr>
          <a:xfrm>
            <a:off x="8483520" y="2521643"/>
            <a:ext cx="3352960" cy="3071258"/>
            <a:chOff x="8682546" y="2625924"/>
            <a:chExt cx="3352960" cy="3071258"/>
          </a:xfrm>
        </p:grpSpPr>
        <p:grpSp>
          <p:nvGrpSpPr>
            <p:cNvPr id="541" name="Group 540">
              <a:extLst>
                <a:ext uri="{FF2B5EF4-FFF2-40B4-BE49-F238E27FC236}">
                  <a16:creationId xmlns:a16="http://schemas.microsoft.com/office/drawing/2014/main" id="{7CB52636-8A94-4418-8934-D8C460199713}"/>
                </a:ext>
              </a:extLst>
            </p:cNvPr>
            <p:cNvGrpSpPr/>
            <p:nvPr/>
          </p:nvGrpSpPr>
          <p:grpSpPr>
            <a:xfrm>
              <a:off x="8682546" y="2625924"/>
              <a:ext cx="3328338" cy="3071258"/>
              <a:chOff x="8734716" y="2855026"/>
              <a:chExt cx="3328338" cy="3071258"/>
            </a:xfrm>
          </p:grpSpPr>
          <p:grpSp>
            <p:nvGrpSpPr>
              <p:cNvPr id="530" name="Group 529">
                <a:extLst>
                  <a:ext uri="{FF2B5EF4-FFF2-40B4-BE49-F238E27FC236}">
                    <a16:creationId xmlns:a16="http://schemas.microsoft.com/office/drawing/2014/main" id="{6E5F5B37-E479-482E-8E6E-66EB91EF3D78}"/>
                  </a:ext>
                </a:extLst>
              </p:cNvPr>
              <p:cNvGrpSpPr/>
              <p:nvPr/>
            </p:nvGrpSpPr>
            <p:grpSpPr>
              <a:xfrm>
                <a:off x="10853083" y="3000144"/>
                <a:ext cx="1101751" cy="562661"/>
                <a:chOff x="6154942" y="3000144"/>
                <a:chExt cx="1101751" cy="562661"/>
              </a:xfrm>
            </p:grpSpPr>
            <p:grpSp>
              <p:nvGrpSpPr>
                <p:cNvPr id="531" name="Group 530">
                  <a:extLst>
                    <a:ext uri="{FF2B5EF4-FFF2-40B4-BE49-F238E27FC236}">
                      <a16:creationId xmlns:a16="http://schemas.microsoft.com/office/drawing/2014/main" id="{B41AC620-4A5F-458B-B057-63DFF5D5BB81}"/>
                    </a:ext>
                  </a:extLst>
                </p:cNvPr>
                <p:cNvGrpSpPr/>
                <p:nvPr/>
              </p:nvGrpSpPr>
              <p:grpSpPr>
                <a:xfrm>
                  <a:off x="6154942" y="3000144"/>
                  <a:ext cx="1101751" cy="562661"/>
                  <a:chOff x="6879040" y="2909890"/>
                  <a:chExt cx="1101751" cy="562661"/>
                </a:xfrm>
              </p:grpSpPr>
              <p:sp>
                <p:nvSpPr>
                  <p:cNvPr id="533" name="Rectangle: Rounded Corners 532">
                    <a:extLst>
                      <a:ext uri="{FF2B5EF4-FFF2-40B4-BE49-F238E27FC236}">
                        <a16:creationId xmlns:a16="http://schemas.microsoft.com/office/drawing/2014/main" id="{F421E6D9-852D-4513-A30D-F35463965AB4}"/>
                      </a:ext>
                    </a:extLst>
                  </p:cNvPr>
                  <p:cNvSpPr/>
                  <p:nvPr/>
                </p:nvSpPr>
                <p:spPr>
                  <a:xfrm>
                    <a:off x="7332463" y="3305780"/>
                    <a:ext cx="59995" cy="4571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Open Sans" panose="020B0606030504020204" pitchFamily="34" charset="0"/>
                      <a:ea typeface="Open Sans" panose="020B0606030504020204" pitchFamily="34" charset="0"/>
                      <a:cs typeface="Open Sans" panose="020B0606030504020204" pitchFamily="34" charset="0"/>
                    </a:endParaRPr>
                  </a:p>
                </p:txBody>
              </p:sp>
              <p:grpSp>
                <p:nvGrpSpPr>
                  <p:cNvPr id="534" name="Group 533">
                    <a:extLst>
                      <a:ext uri="{FF2B5EF4-FFF2-40B4-BE49-F238E27FC236}">
                        <a16:creationId xmlns:a16="http://schemas.microsoft.com/office/drawing/2014/main" id="{DAAFC16C-4374-46A2-AC66-48883EE3A06C}"/>
                      </a:ext>
                    </a:extLst>
                  </p:cNvPr>
                  <p:cNvGrpSpPr/>
                  <p:nvPr/>
                </p:nvGrpSpPr>
                <p:grpSpPr>
                  <a:xfrm>
                    <a:off x="6879040" y="2909890"/>
                    <a:ext cx="1101751" cy="562661"/>
                    <a:chOff x="7217228" y="2744539"/>
                    <a:chExt cx="1101751" cy="562661"/>
                  </a:xfrm>
                </p:grpSpPr>
                <p:sp>
                  <p:nvSpPr>
                    <p:cNvPr id="539" name="Freeform 241">
                      <a:extLst>
                        <a:ext uri="{FF2B5EF4-FFF2-40B4-BE49-F238E27FC236}">
                          <a16:creationId xmlns:a16="http://schemas.microsoft.com/office/drawing/2014/main" id="{16D64FF1-B758-46AA-A00C-03C0A0B12697}"/>
                        </a:ext>
                      </a:extLst>
                    </p:cNvPr>
                    <p:cNvSpPr>
                      <a:spLocks noEditPoints="1"/>
                    </p:cNvSpPr>
                    <p:nvPr/>
                  </p:nvSpPr>
                  <p:spPr bwMode="auto">
                    <a:xfrm>
                      <a:off x="7844316" y="2806557"/>
                      <a:ext cx="474663" cy="481013"/>
                    </a:xfrm>
                    <a:custGeom>
                      <a:avLst/>
                      <a:gdLst>
                        <a:gd name="T0" fmla="*/ 234 w 243"/>
                        <a:gd name="T1" fmla="*/ 191 h 246"/>
                        <a:gd name="T2" fmla="*/ 184 w 243"/>
                        <a:gd name="T3" fmla="*/ 177 h 246"/>
                        <a:gd name="T4" fmla="*/ 155 w 243"/>
                        <a:gd name="T5" fmla="*/ 169 h 246"/>
                        <a:gd name="T6" fmla="*/ 155 w 243"/>
                        <a:gd name="T7" fmla="*/ 158 h 246"/>
                        <a:gd name="T8" fmla="*/ 205 w 243"/>
                        <a:gd name="T9" fmla="*/ 145 h 246"/>
                        <a:gd name="T10" fmla="*/ 207 w 243"/>
                        <a:gd name="T11" fmla="*/ 141 h 246"/>
                        <a:gd name="T12" fmla="*/ 205 w 243"/>
                        <a:gd name="T13" fmla="*/ 137 h 246"/>
                        <a:gd name="T14" fmla="*/ 187 w 243"/>
                        <a:gd name="T15" fmla="*/ 70 h 246"/>
                        <a:gd name="T16" fmla="*/ 165 w 243"/>
                        <a:gd name="T17" fmla="*/ 19 h 246"/>
                        <a:gd name="T18" fmla="*/ 143 w 243"/>
                        <a:gd name="T19" fmla="*/ 6 h 246"/>
                        <a:gd name="T20" fmla="*/ 99 w 243"/>
                        <a:gd name="T21" fmla="*/ 6 h 246"/>
                        <a:gd name="T22" fmla="*/ 80 w 243"/>
                        <a:gd name="T23" fmla="*/ 17 h 246"/>
                        <a:gd name="T24" fmla="*/ 56 w 243"/>
                        <a:gd name="T25" fmla="*/ 70 h 246"/>
                        <a:gd name="T26" fmla="*/ 38 w 243"/>
                        <a:gd name="T27" fmla="*/ 137 h 246"/>
                        <a:gd name="T28" fmla="*/ 36 w 243"/>
                        <a:gd name="T29" fmla="*/ 141 h 246"/>
                        <a:gd name="T30" fmla="*/ 38 w 243"/>
                        <a:gd name="T31" fmla="*/ 145 h 246"/>
                        <a:gd name="T32" fmla="*/ 88 w 243"/>
                        <a:gd name="T33" fmla="*/ 158 h 246"/>
                        <a:gd name="T34" fmla="*/ 88 w 243"/>
                        <a:gd name="T35" fmla="*/ 169 h 246"/>
                        <a:gd name="T36" fmla="*/ 59 w 243"/>
                        <a:gd name="T37" fmla="*/ 177 h 246"/>
                        <a:gd name="T38" fmla="*/ 9 w 243"/>
                        <a:gd name="T39" fmla="*/ 191 h 246"/>
                        <a:gd name="T40" fmla="*/ 0 w 243"/>
                        <a:gd name="T41" fmla="*/ 203 h 246"/>
                        <a:gd name="T42" fmla="*/ 0 w 243"/>
                        <a:gd name="T43" fmla="*/ 232 h 246"/>
                        <a:gd name="T44" fmla="*/ 13 w 243"/>
                        <a:gd name="T45" fmla="*/ 246 h 246"/>
                        <a:gd name="T46" fmla="*/ 230 w 243"/>
                        <a:gd name="T47" fmla="*/ 246 h 246"/>
                        <a:gd name="T48" fmla="*/ 243 w 243"/>
                        <a:gd name="T49" fmla="*/ 232 h 246"/>
                        <a:gd name="T50" fmla="*/ 243 w 243"/>
                        <a:gd name="T51" fmla="*/ 203 h 246"/>
                        <a:gd name="T52" fmla="*/ 234 w 243"/>
                        <a:gd name="T53" fmla="*/ 191 h 246"/>
                        <a:gd name="T54" fmla="*/ 233 w 243"/>
                        <a:gd name="T55" fmla="*/ 232 h 246"/>
                        <a:gd name="T56" fmla="*/ 230 w 243"/>
                        <a:gd name="T57" fmla="*/ 236 h 246"/>
                        <a:gd name="T58" fmla="*/ 13 w 243"/>
                        <a:gd name="T59" fmla="*/ 236 h 246"/>
                        <a:gd name="T60" fmla="*/ 10 w 243"/>
                        <a:gd name="T61" fmla="*/ 232 h 246"/>
                        <a:gd name="T62" fmla="*/ 10 w 243"/>
                        <a:gd name="T63" fmla="*/ 203 h 246"/>
                        <a:gd name="T64" fmla="*/ 12 w 243"/>
                        <a:gd name="T65" fmla="*/ 200 h 246"/>
                        <a:gd name="T66" fmla="*/ 61 w 243"/>
                        <a:gd name="T67" fmla="*/ 187 h 246"/>
                        <a:gd name="T68" fmla="*/ 98 w 243"/>
                        <a:gd name="T69" fmla="*/ 172 h 246"/>
                        <a:gd name="T70" fmla="*/ 98 w 243"/>
                        <a:gd name="T71" fmla="*/ 170 h 246"/>
                        <a:gd name="T72" fmla="*/ 98 w 243"/>
                        <a:gd name="T73" fmla="*/ 153 h 246"/>
                        <a:gd name="T74" fmla="*/ 93 w 243"/>
                        <a:gd name="T75" fmla="*/ 148 h 246"/>
                        <a:gd name="T76" fmla="*/ 49 w 243"/>
                        <a:gd name="T77" fmla="*/ 140 h 246"/>
                        <a:gd name="T78" fmla="*/ 66 w 243"/>
                        <a:gd name="T79" fmla="*/ 70 h 246"/>
                        <a:gd name="T80" fmla="*/ 87 w 243"/>
                        <a:gd name="T81" fmla="*/ 24 h 246"/>
                        <a:gd name="T82" fmla="*/ 102 w 243"/>
                        <a:gd name="T83" fmla="*/ 16 h 246"/>
                        <a:gd name="T84" fmla="*/ 140 w 243"/>
                        <a:gd name="T85" fmla="*/ 15 h 246"/>
                        <a:gd name="T86" fmla="*/ 157 w 243"/>
                        <a:gd name="T87" fmla="*/ 26 h 246"/>
                        <a:gd name="T88" fmla="*/ 158 w 243"/>
                        <a:gd name="T89" fmla="*/ 26 h 246"/>
                        <a:gd name="T90" fmla="*/ 177 w 243"/>
                        <a:gd name="T91" fmla="*/ 71 h 246"/>
                        <a:gd name="T92" fmla="*/ 194 w 243"/>
                        <a:gd name="T93" fmla="*/ 140 h 246"/>
                        <a:gd name="T94" fmla="*/ 150 w 243"/>
                        <a:gd name="T95" fmla="*/ 148 h 246"/>
                        <a:gd name="T96" fmla="*/ 145 w 243"/>
                        <a:gd name="T97" fmla="*/ 153 h 246"/>
                        <a:gd name="T98" fmla="*/ 145 w 243"/>
                        <a:gd name="T99" fmla="*/ 170 h 246"/>
                        <a:gd name="T100" fmla="*/ 145 w 243"/>
                        <a:gd name="T101" fmla="*/ 172 h 246"/>
                        <a:gd name="T102" fmla="*/ 182 w 243"/>
                        <a:gd name="T103" fmla="*/ 187 h 246"/>
                        <a:gd name="T104" fmla="*/ 231 w 243"/>
                        <a:gd name="T105" fmla="*/ 200 h 246"/>
                        <a:gd name="T106" fmla="*/ 233 w 243"/>
                        <a:gd name="T107" fmla="*/ 203 h 246"/>
                        <a:gd name="T108" fmla="*/ 233 w 243"/>
                        <a:gd name="T109" fmla="*/ 232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43" h="246">
                          <a:moveTo>
                            <a:pt x="234" y="191"/>
                          </a:moveTo>
                          <a:cubicBezTo>
                            <a:pt x="217" y="184"/>
                            <a:pt x="199" y="180"/>
                            <a:pt x="184" y="177"/>
                          </a:cubicBezTo>
                          <a:cubicBezTo>
                            <a:pt x="173" y="175"/>
                            <a:pt x="157" y="172"/>
                            <a:pt x="155" y="169"/>
                          </a:cubicBezTo>
                          <a:cubicBezTo>
                            <a:pt x="155" y="158"/>
                            <a:pt x="155" y="158"/>
                            <a:pt x="155" y="158"/>
                          </a:cubicBezTo>
                          <a:cubicBezTo>
                            <a:pt x="190" y="157"/>
                            <a:pt x="205" y="145"/>
                            <a:pt x="205" y="145"/>
                          </a:cubicBezTo>
                          <a:cubicBezTo>
                            <a:pt x="207" y="144"/>
                            <a:pt x="207" y="142"/>
                            <a:pt x="207" y="141"/>
                          </a:cubicBezTo>
                          <a:cubicBezTo>
                            <a:pt x="207" y="139"/>
                            <a:pt x="206" y="138"/>
                            <a:pt x="205" y="137"/>
                          </a:cubicBezTo>
                          <a:cubicBezTo>
                            <a:pt x="196" y="132"/>
                            <a:pt x="189" y="94"/>
                            <a:pt x="187" y="70"/>
                          </a:cubicBezTo>
                          <a:cubicBezTo>
                            <a:pt x="187" y="51"/>
                            <a:pt x="179" y="32"/>
                            <a:pt x="165" y="19"/>
                          </a:cubicBezTo>
                          <a:cubicBezTo>
                            <a:pt x="159" y="13"/>
                            <a:pt x="152" y="8"/>
                            <a:pt x="143" y="6"/>
                          </a:cubicBezTo>
                          <a:cubicBezTo>
                            <a:pt x="129" y="0"/>
                            <a:pt x="113" y="1"/>
                            <a:pt x="99" y="6"/>
                          </a:cubicBezTo>
                          <a:cubicBezTo>
                            <a:pt x="91" y="9"/>
                            <a:pt x="85" y="13"/>
                            <a:pt x="80" y="17"/>
                          </a:cubicBezTo>
                          <a:cubicBezTo>
                            <a:pt x="65" y="30"/>
                            <a:pt x="56" y="50"/>
                            <a:pt x="56" y="70"/>
                          </a:cubicBezTo>
                          <a:cubicBezTo>
                            <a:pt x="54" y="94"/>
                            <a:pt x="47" y="132"/>
                            <a:pt x="38" y="137"/>
                          </a:cubicBezTo>
                          <a:cubicBezTo>
                            <a:pt x="37" y="138"/>
                            <a:pt x="36" y="139"/>
                            <a:pt x="36" y="141"/>
                          </a:cubicBezTo>
                          <a:cubicBezTo>
                            <a:pt x="36" y="142"/>
                            <a:pt x="36" y="144"/>
                            <a:pt x="38" y="145"/>
                          </a:cubicBezTo>
                          <a:cubicBezTo>
                            <a:pt x="38" y="145"/>
                            <a:pt x="53" y="157"/>
                            <a:pt x="88" y="158"/>
                          </a:cubicBezTo>
                          <a:cubicBezTo>
                            <a:pt x="88" y="169"/>
                            <a:pt x="88" y="169"/>
                            <a:pt x="88" y="169"/>
                          </a:cubicBezTo>
                          <a:cubicBezTo>
                            <a:pt x="86" y="172"/>
                            <a:pt x="70" y="175"/>
                            <a:pt x="59" y="177"/>
                          </a:cubicBezTo>
                          <a:cubicBezTo>
                            <a:pt x="44" y="180"/>
                            <a:pt x="26" y="184"/>
                            <a:pt x="9" y="191"/>
                          </a:cubicBezTo>
                          <a:cubicBezTo>
                            <a:pt x="4" y="192"/>
                            <a:pt x="0" y="197"/>
                            <a:pt x="0" y="203"/>
                          </a:cubicBezTo>
                          <a:cubicBezTo>
                            <a:pt x="0" y="232"/>
                            <a:pt x="0" y="232"/>
                            <a:pt x="0" y="232"/>
                          </a:cubicBezTo>
                          <a:cubicBezTo>
                            <a:pt x="0" y="240"/>
                            <a:pt x="6" y="246"/>
                            <a:pt x="13" y="246"/>
                          </a:cubicBezTo>
                          <a:cubicBezTo>
                            <a:pt x="230" y="246"/>
                            <a:pt x="230" y="246"/>
                            <a:pt x="230" y="246"/>
                          </a:cubicBezTo>
                          <a:cubicBezTo>
                            <a:pt x="237" y="246"/>
                            <a:pt x="243" y="240"/>
                            <a:pt x="243" y="232"/>
                          </a:cubicBezTo>
                          <a:cubicBezTo>
                            <a:pt x="243" y="203"/>
                            <a:pt x="243" y="203"/>
                            <a:pt x="243" y="203"/>
                          </a:cubicBezTo>
                          <a:cubicBezTo>
                            <a:pt x="243" y="197"/>
                            <a:pt x="239" y="192"/>
                            <a:pt x="234" y="191"/>
                          </a:cubicBezTo>
                          <a:close/>
                          <a:moveTo>
                            <a:pt x="233" y="232"/>
                          </a:moveTo>
                          <a:cubicBezTo>
                            <a:pt x="233" y="234"/>
                            <a:pt x="231" y="236"/>
                            <a:pt x="230" y="236"/>
                          </a:cubicBezTo>
                          <a:cubicBezTo>
                            <a:pt x="13" y="236"/>
                            <a:pt x="13" y="236"/>
                            <a:pt x="13" y="236"/>
                          </a:cubicBezTo>
                          <a:cubicBezTo>
                            <a:pt x="11" y="236"/>
                            <a:pt x="10" y="234"/>
                            <a:pt x="10" y="232"/>
                          </a:cubicBezTo>
                          <a:cubicBezTo>
                            <a:pt x="10" y="203"/>
                            <a:pt x="10" y="203"/>
                            <a:pt x="10" y="203"/>
                          </a:cubicBezTo>
                          <a:cubicBezTo>
                            <a:pt x="10" y="201"/>
                            <a:pt x="11" y="200"/>
                            <a:pt x="12" y="200"/>
                          </a:cubicBezTo>
                          <a:cubicBezTo>
                            <a:pt x="29" y="193"/>
                            <a:pt x="47" y="190"/>
                            <a:pt x="61" y="187"/>
                          </a:cubicBezTo>
                          <a:cubicBezTo>
                            <a:pt x="81" y="183"/>
                            <a:pt x="95" y="181"/>
                            <a:pt x="98" y="172"/>
                          </a:cubicBezTo>
                          <a:cubicBezTo>
                            <a:pt x="98" y="171"/>
                            <a:pt x="98" y="171"/>
                            <a:pt x="98" y="170"/>
                          </a:cubicBezTo>
                          <a:cubicBezTo>
                            <a:pt x="98" y="153"/>
                            <a:pt x="98" y="153"/>
                            <a:pt x="98" y="153"/>
                          </a:cubicBezTo>
                          <a:cubicBezTo>
                            <a:pt x="98" y="151"/>
                            <a:pt x="96" y="148"/>
                            <a:pt x="93" y="148"/>
                          </a:cubicBezTo>
                          <a:cubicBezTo>
                            <a:pt x="70" y="148"/>
                            <a:pt x="56" y="143"/>
                            <a:pt x="49" y="140"/>
                          </a:cubicBezTo>
                          <a:cubicBezTo>
                            <a:pt x="61" y="123"/>
                            <a:pt x="65" y="80"/>
                            <a:pt x="66" y="70"/>
                          </a:cubicBezTo>
                          <a:cubicBezTo>
                            <a:pt x="66" y="52"/>
                            <a:pt x="74" y="36"/>
                            <a:pt x="87" y="24"/>
                          </a:cubicBezTo>
                          <a:cubicBezTo>
                            <a:pt x="91" y="21"/>
                            <a:pt x="96" y="18"/>
                            <a:pt x="102" y="16"/>
                          </a:cubicBezTo>
                          <a:cubicBezTo>
                            <a:pt x="114" y="11"/>
                            <a:pt x="127" y="10"/>
                            <a:pt x="140" y="15"/>
                          </a:cubicBezTo>
                          <a:cubicBezTo>
                            <a:pt x="147" y="17"/>
                            <a:pt x="153" y="21"/>
                            <a:pt x="157" y="26"/>
                          </a:cubicBezTo>
                          <a:cubicBezTo>
                            <a:pt x="158" y="26"/>
                            <a:pt x="158" y="26"/>
                            <a:pt x="158" y="26"/>
                          </a:cubicBezTo>
                          <a:cubicBezTo>
                            <a:pt x="170" y="37"/>
                            <a:pt x="177" y="53"/>
                            <a:pt x="177" y="71"/>
                          </a:cubicBezTo>
                          <a:cubicBezTo>
                            <a:pt x="178" y="80"/>
                            <a:pt x="182" y="123"/>
                            <a:pt x="194" y="140"/>
                          </a:cubicBezTo>
                          <a:cubicBezTo>
                            <a:pt x="187" y="143"/>
                            <a:pt x="173" y="148"/>
                            <a:pt x="150" y="148"/>
                          </a:cubicBezTo>
                          <a:cubicBezTo>
                            <a:pt x="147" y="148"/>
                            <a:pt x="145" y="151"/>
                            <a:pt x="145" y="153"/>
                          </a:cubicBezTo>
                          <a:cubicBezTo>
                            <a:pt x="145" y="170"/>
                            <a:pt x="145" y="170"/>
                            <a:pt x="145" y="170"/>
                          </a:cubicBezTo>
                          <a:cubicBezTo>
                            <a:pt x="145" y="171"/>
                            <a:pt x="145" y="171"/>
                            <a:pt x="145" y="172"/>
                          </a:cubicBezTo>
                          <a:cubicBezTo>
                            <a:pt x="148" y="181"/>
                            <a:pt x="162" y="183"/>
                            <a:pt x="182" y="187"/>
                          </a:cubicBezTo>
                          <a:cubicBezTo>
                            <a:pt x="196" y="190"/>
                            <a:pt x="214" y="193"/>
                            <a:pt x="231" y="200"/>
                          </a:cubicBezTo>
                          <a:cubicBezTo>
                            <a:pt x="232" y="200"/>
                            <a:pt x="233" y="201"/>
                            <a:pt x="233" y="203"/>
                          </a:cubicBezTo>
                          <a:lnTo>
                            <a:pt x="233" y="232"/>
                          </a:lnTo>
                          <a:close/>
                        </a:path>
                      </a:pathLst>
                    </a:custGeom>
                    <a:solidFill>
                      <a:srgbClr val="70AD47"/>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538" name="Freeform 241">
                      <a:extLst>
                        <a:ext uri="{FF2B5EF4-FFF2-40B4-BE49-F238E27FC236}">
                          <a16:creationId xmlns:a16="http://schemas.microsoft.com/office/drawing/2014/main" id="{B14ED6CC-7817-4D48-BBD8-A7C0E9023DD6}"/>
                        </a:ext>
                      </a:extLst>
                    </p:cNvPr>
                    <p:cNvSpPr>
                      <a:spLocks noEditPoints="1"/>
                    </p:cNvSpPr>
                    <p:nvPr/>
                  </p:nvSpPr>
                  <p:spPr bwMode="auto">
                    <a:xfrm>
                      <a:off x="7217228" y="2744539"/>
                      <a:ext cx="474663" cy="481013"/>
                    </a:xfrm>
                    <a:custGeom>
                      <a:avLst/>
                      <a:gdLst>
                        <a:gd name="T0" fmla="*/ 234 w 243"/>
                        <a:gd name="T1" fmla="*/ 191 h 246"/>
                        <a:gd name="T2" fmla="*/ 184 w 243"/>
                        <a:gd name="T3" fmla="*/ 177 h 246"/>
                        <a:gd name="T4" fmla="*/ 155 w 243"/>
                        <a:gd name="T5" fmla="*/ 169 h 246"/>
                        <a:gd name="T6" fmla="*/ 155 w 243"/>
                        <a:gd name="T7" fmla="*/ 158 h 246"/>
                        <a:gd name="T8" fmla="*/ 205 w 243"/>
                        <a:gd name="T9" fmla="*/ 145 h 246"/>
                        <a:gd name="T10" fmla="*/ 207 w 243"/>
                        <a:gd name="T11" fmla="*/ 141 h 246"/>
                        <a:gd name="T12" fmla="*/ 205 w 243"/>
                        <a:gd name="T13" fmla="*/ 137 h 246"/>
                        <a:gd name="T14" fmla="*/ 187 w 243"/>
                        <a:gd name="T15" fmla="*/ 70 h 246"/>
                        <a:gd name="T16" fmla="*/ 165 w 243"/>
                        <a:gd name="T17" fmla="*/ 19 h 246"/>
                        <a:gd name="T18" fmla="*/ 143 w 243"/>
                        <a:gd name="T19" fmla="*/ 6 h 246"/>
                        <a:gd name="T20" fmla="*/ 99 w 243"/>
                        <a:gd name="T21" fmla="*/ 6 h 246"/>
                        <a:gd name="T22" fmla="*/ 80 w 243"/>
                        <a:gd name="T23" fmla="*/ 17 h 246"/>
                        <a:gd name="T24" fmla="*/ 56 w 243"/>
                        <a:gd name="T25" fmla="*/ 70 h 246"/>
                        <a:gd name="T26" fmla="*/ 38 w 243"/>
                        <a:gd name="T27" fmla="*/ 137 h 246"/>
                        <a:gd name="T28" fmla="*/ 36 w 243"/>
                        <a:gd name="T29" fmla="*/ 141 h 246"/>
                        <a:gd name="T30" fmla="*/ 38 w 243"/>
                        <a:gd name="T31" fmla="*/ 145 h 246"/>
                        <a:gd name="T32" fmla="*/ 88 w 243"/>
                        <a:gd name="T33" fmla="*/ 158 h 246"/>
                        <a:gd name="T34" fmla="*/ 88 w 243"/>
                        <a:gd name="T35" fmla="*/ 169 h 246"/>
                        <a:gd name="T36" fmla="*/ 59 w 243"/>
                        <a:gd name="T37" fmla="*/ 177 h 246"/>
                        <a:gd name="T38" fmla="*/ 9 w 243"/>
                        <a:gd name="T39" fmla="*/ 191 h 246"/>
                        <a:gd name="T40" fmla="*/ 0 w 243"/>
                        <a:gd name="T41" fmla="*/ 203 h 246"/>
                        <a:gd name="T42" fmla="*/ 0 w 243"/>
                        <a:gd name="T43" fmla="*/ 232 h 246"/>
                        <a:gd name="T44" fmla="*/ 13 w 243"/>
                        <a:gd name="T45" fmla="*/ 246 h 246"/>
                        <a:gd name="T46" fmla="*/ 230 w 243"/>
                        <a:gd name="T47" fmla="*/ 246 h 246"/>
                        <a:gd name="T48" fmla="*/ 243 w 243"/>
                        <a:gd name="T49" fmla="*/ 232 h 246"/>
                        <a:gd name="T50" fmla="*/ 243 w 243"/>
                        <a:gd name="T51" fmla="*/ 203 h 246"/>
                        <a:gd name="T52" fmla="*/ 234 w 243"/>
                        <a:gd name="T53" fmla="*/ 191 h 246"/>
                        <a:gd name="T54" fmla="*/ 233 w 243"/>
                        <a:gd name="T55" fmla="*/ 232 h 246"/>
                        <a:gd name="T56" fmla="*/ 230 w 243"/>
                        <a:gd name="T57" fmla="*/ 236 h 246"/>
                        <a:gd name="T58" fmla="*/ 13 w 243"/>
                        <a:gd name="T59" fmla="*/ 236 h 246"/>
                        <a:gd name="T60" fmla="*/ 10 w 243"/>
                        <a:gd name="T61" fmla="*/ 232 h 246"/>
                        <a:gd name="T62" fmla="*/ 10 w 243"/>
                        <a:gd name="T63" fmla="*/ 203 h 246"/>
                        <a:gd name="T64" fmla="*/ 12 w 243"/>
                        <a:gd name="T65" fmla="*/ 200 h 246"/>
                        <a:gd name="T66" fmla="*/ 61 w 243"/>
                        <a:gd name="T67" fmla="*/ 187 h 246"/>
                        <a:gd name="T68" fmla="*/ 98 w 243"/>
                        <a:gd name="T69" fmla="*/ 172 h 246"/>
                        <a:gd name="T70" fmla="*/ 98 w 243"/>
                        <a:gd name="T71" fmla="*/ 170 h 246"/>
                        <a:gd name="T72" fmla="*/ 98 w 243"/>
                        <a:gd name="T73" fmla="*/ 153 h 246"/>
                        <a:gd name="T74" fmla="*/ 93 w 243"/>
                        <a:gd name="T75" fmla="*/ 148 h 246"/>
                        <a:gd name="T76" fmla="*/ 49 w 243"/>
                        <a:gd name="T77" fmla="*/ 140 h 246"/>
                        <a:gd name="T78" fmla="*/ 66 w 243"/>
                        <a:gd name="T79" fmla="*/ 70 h 246"/>
                        <a:gd name="T80" fmla="*/ 87 w 243"/>
                        <a:gd name="T81" fmla="*/ 24 h 246"/>
                        <a:gd name="T82" fmla="*/ 102 w 243"/>
                        <a:gd name="T83" fmla="*/ 16 h 246"/>
                        <a:gd name="T84" fmla="*/ 140 w 243"/>
                        <a:gd name="T85" fmla="*/ 15 h 246"/>
                        <a:gd name="T86" fmla="*/ 157 w 243"/>
                        <a:gd name="T87" fmla="*/ 26 h 246"/>
                        <a:gd name="T88" fmla="*/ 158 w 243"/>
                        <a:gd name="T89" fmla="*/ 26 h 246"/>
                        <a:gd name="T90" fmla="*/ 177 w 243"/>
                        <a:gd name="T91" fmla="*/ 71 h 246"/>
                        <a:gd name="T92" fmla="*/ 194 w 243"/>
                        <a:gd name="T93" fmla="*/ 140 h 246"/>
                        <a:gd name="T94" fmla="*/ 150 w 243"/>
                        <a:gd name="T95" fmla="*/ 148 h 246"/>
                        <a:gd name="T96" fmla="*/ 145 w 243"/>
                        <a:gd name="T97" fmla="*/ 153 h 246"/>
                        <a:gd name="T98" fmla="*/ 145 w 243"/>
                        <a:gd name="T99" fmla="*/ 170 h 246"/>
                        <a:gd name="T100" fmla="*/ 145 w 243"/>
                        <a:gd name="T101" fmla="*/ 172 h 246"/>
                        <a:gd name="T102" fmla="*/ 182 w 243"/>
                        <a:gd name="T103" fmla="*/ 187 h 246"/>
                        <a:gd name="T104" fmla="*/ 231 w 243"/>
                        <a:gd name="T105" fmla="*/ 200 h 246"/>
                        <a:gd name="T106" fmla="*/ 233 w 243"/>
                        <a:gd name="T107" fmla="*/ 203 h 246"/>
                        <a:gd name="T108" fmla="*/ 233 w 243"/>
                        <a:gd name="T109" fmla="*/ 232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43" h="246">
                          <a:moveTo>
                            <a:pt x="234" y="191"/>
                          </a:moveTo>
                          <a:cubicBezTo>
                            <a:pt x="217" y="184"/>
                            <a:pt x="199" y="180"/>
                            <a:pt x="184" y="177"/>
                          </a:cubicBezTo>
                          <a:cubicBezTo>
                            <a:pt x="173" y="175"/>
                            <a:pt x="157" y="172"/>
                            <a:pt x="155" y="169"/>
                          </a:cubicBezTo>
                          <a:cubicBezTo>
                            <a:pt x="155" y="158"/>
                            <a:pt x="155" y="158"/>
                            <a:pt x="155" y="158"/>
                          </a:cubicBezTo>
                          <a:cubicBezTo>
                            <a:pt x="190" y="157"/>
                            <a:pt x="205" y="145"/>
                            <a:pt x="205" y="145"/>
                          </a:cubicBezTo>
                          <a:cubicBezTo>
                            <a:pt x="207" y="144"/>
                            <a:pt x="207" y="142"/>
                            <a:pt x="207" y="141"/>
                          </a:cubicBezTo>
                          <a:cubicBezTo>
                            <a:pt x="207" y="139"/>
                            <a:pt x="206" y="138"/>
                            <a:pt x="205" y="137"/>
                          </a:cubicBezTo>
                          <a:cubicBezTo>
                            <a:pt x="196" y="132"/>
                            <a:pt x="189" y="94"/>
                            <a:pt x="187" y="70"/>
                          </a:cubicBezTo>
                          <a:cubicBezTo>
                            <a:pt x="187" y="51"/>
                            <a:pt x="179" y="32"/>
                            <a:pt x="165" y="19"/>
                          </a:cubicBezTo>
                          <a:cubicBezTo>
                            <a:pt x="159" y="13"/>
                            <a:pt x="152" y="8"/>
                            <a:pt x="143" y="6"/>
                          </a:cubicBezTo>
                          <a:cubicBezTo>
                            <a:pt x="129" y="0"/>
                            <a:pt x="113" y="1"/>
                            <a:pt x="99" y="6"/>
                          </a:cubicBezTo>
                          <a:cubicBezTo>
                            <a:pt x="91" y="9"/>
                            <a:pt x="85" y="13"/>
                            <a:pt x="80" y="17"/>
                          </a:cubicBezTo>
                          <a:cubicBezTo>
                            <a:pt x="65" y="30"/>
                            <a:pt x="56" y="50"/>
                            <a:pt x="56" y="70"/>
                          </a:cubicBezTo>
                          <a:cubicBezTo>
                            <a:pt x="54" y="94"/>
                            <a:pt x="47" y="132"/>
                            <a:pt x="38" y="137"/>
                          </a:cubicBezTo>
                          <a:cubicBezTo>
                            <a:pt x="37" y="138"/>
                            <a:pt x="36" y="139"/>
                            <a:pt x="36" y="141"/>
                          </a:cubicBezTo>
                          <a:cubicBezTo>
                            <a:pt x="36" y="142"/>
                            <a:pt x="36" y="144"/>
                            <a:pt x="38" y="145"/>
                          </a:cubicBezTo>
                          <a:cubicBezTo>
                            <a:pt x="38" y="145"/>
                            <a:pt x="53" y="157"/>
                            <a:pt x="88" y="158"/>
                          </a:cubicBezTo>
                          <a:cubicBezTo>
                            <a:pt x="88" y="169"/>
                            <a:pt x="88" y="169"/>
                            <a:pt x="88" y="169"/>
                          </a:cubicBezTo>
                          <a:cubicBezTo>
                            <a:pt x="86" y="172"/>
                            <a:pt x="70" y="175"/>
                            <a:pt x="59" y="177"/>
                          </a:cubicBezTo>
                          <a:cubicBezTo>
                            <a:pt x="44" y="180"/>
                            <a:pt x="26" y="184"/>
                            <a:pt x="9" y="191"/>
                          </a:cubicBezTo>
                          <a:cubicBezTo>
                            <a:pt x="4" y="192"/>
                            <a:pt x="0" y="197"/>
                            <a:pt x="0" y="203"/>
                          </a:cubicBezTo>
                          <a:cubicBezTo>
                            <a:pt x="0" y="232"/>
                            <a:pt x="0" y="232"/>
                            <a:pt x="0" y="232"/>
                          </a:cubicBezTo>
                          <a:cubicBezTo>
                            <a:pt x="0" y="240"/>
                            <a:pt x="6" y="246"/>
                            <a:pt x="13" y="246"/>
                          </a:cubicBezTo>
                          <a:cubicBezTo>
                            <a:pt x="230" y="246"/>
                            <a:pt x="230" y="246"/>
                            <a:pt x="230" y="246"/>
                          </a:cubicBezTo>
                          <a:cubicBezTo>
                            <a:pt x="237" y="246"/>
                            <a:pt x="243" y="240"/>
                            <a:pt x="243" y="232"/>
                          </a:cubicBezTo>
                          <a:cubicBezTo>
                            <a:pt x="243" y="203"/>
                            <a:pt x="243" y="203"/>
                            <a:pt x="243" y="203"/>
                          </a:cubicBezTo>
                          <a:cubicBezTo>
                            <a:pt x="243" y="197"/>
                            <a:pt x="239" y="192"/>
                            <a:pt x="234" y="191"/>
                          </a:cubicBezTo>
                          <a:close/>
                          <a:moveTo>
                            <a:pt x="233" y="232"/>
                          </a:moveTo>
                          <a:cubicBezTo>
                            <a:pt x="233" y="234"/>
                            <a:pt x="231" y="236"/>
                            <a:pt x="230" y="236"/>
                          </a:cubicBezTo>
                          <a:cubicBezTo>
                            <a:pt x="13" y="236"/>
                            <a:pt x="13" y="236"/>
                            <a:pt x="13" y="236"/>
                          </a:cubicBezTo>
                          <a:cubicBezTo>
                            <a:pt x="11" y="236"/>
                            <a:pt x="10" y="234"/>
                            <a:pt x="10" y="232"/>
                          </a:cubicBezTo>
                          <a:cubicBezTo>
                            <a:pt x="10" y="203"/>
                            <a:pt x="10" y="203"/>
                            <a:pt x="10" y="203"/>
                          </a:cubicBezTo>
                          <a:cubicBezTo>
                            <a:pt x="10" y="201"/>
                            <a:pt x="11" y="200"/>
                            <a:pt x="12" y="200"/>
                          </a:cubicBezTo>
                          <a:cubicBezTo>
                            <a:pt x="29" y="193"/>
                            <a:pt x="47" y="190"/>
                            <a:pt x="61" y="187"/>
                          </a:cubicBezTo>
                          <a:cubicBezTo>
                            <a:pt x="81" y="183"/>
                            <a:pt x="95" y="181"/>
                            <a:pt x="98" y="172"/>
                          </a:cubicBezTo>
                          <a:cubicBezTo>
                            <a:pt x="98" y="171"/>
                            <a:pt x="98" y="171"/>
                            <a:pt x="98" y="170"/>
                          </a:cubicBezTo>
                          <a:cubicBezTo>
                            <a:pt x="98" y="153"/>
                            <a:pt x="98" y="153"/>
                            <a:pt x="98" y="153"/>
                          </a:cubicBezTo>
                          <a:cubicBezTo>
                            <a:pt x="98" y="151"/>
                            <a:pt x="96" y="148"/>
                            <a:pt x="93" y="148"/>
                          </a:cubicBezTo>
                          <a:cubicBezTo>
                            <a:pt x="70" y="148"/>
                            <a:pt x="56" y="143"/>
                            <a:pt x="49" y="140"/>
                          </a:cubicBezTo>
                          <a:cubicBezTo>
                            <a:pt x="61" y="123"/>
                            <a:pt x="65" y="80"/>
                            <a:pt x="66" y="70"/>
                          </a:cubicBezTo>
                          <a:cubicBezTo>
                            <a:pt x="66" y="52"/>
                            <a:pt x="74" y="36"/>
                            <a:pt x="87" y="24"/>
                          </a:cubicBezTo>
                          <a:cubicBezTo>
                            <a:pt x="91" y="21"/>
                            <a:pt x="96" y="18"/>
                            <a:pt x="102" y="16"/>
                          </a:cubicBezTo>
                          <a:cubicBezTo>
                            <a:pt x="114" y="11"/>
                            <a:pt x="127" y="10"/>
                            <a:pt x="140" y="15"/>
                          </a:cubicBezTo>
                          <a:cubicBezTo>
                            <a:pt x="147" y="17"/>
                            <a:pt x="153" y="21"/>
                            <a:pt x="157" y="26"/>
                          </a:cubicBezTo>
                          <a:cubicBezTo>
                            <a:pt x="158" y="26"/>
                            <a:pt x="158" y="26"/>
                            <a:pt x="158" y="26"/>
                          </a:cubicBezTo>
                          <a:cubicBezTo>
                            <a:pt x="170" y="37"/>
                            <a:pt x="177" y="53"/>
                            <a:pt x="177" y="71"/>
                          </a:cubicBezTo>
                          <a:cubicBezTo>
                            <a:pt x="178" y="80"/>
                            <a:pt x="182" y="123"/>
                            <a:pt x="194" y="140"/>
                          </a:cubicBezTo>
                          <a:cubicBezTo>
                            <a:pt x="187" y="143"/>
                            <a:pt x="173" y="148"/>
                            <a:pt x="150" y="148"/>
                          </a:cubicBezTo>
                          <a:cubicBezTo>
                            <a:pt x="147" y="148"/>
                            <a:pt x="145" y="151"/>
                            <a:pt x="145" y="153"/>
                          </a:cubicBezTo>
                          <a:cubicBezTo>
                            <a:pt x="145" y="170"/>
                            <a:pt x="145" y="170"/>
                            <a:pt x="145" y="170"/>
                          </a:cubicBezTo>
                          <a:cubicBezTo>
                            <a:pt x="145" y="171"/>
                            <a:pt x="145" y="171"/>
                            <a:pt x="145" y="172"/>
                          </a:cubicBezTo>
                          <a:cubicBezTo>
                            <a:pt x="148" y="181"/>
                            <a:pt x="162" y="183"/>
                            <a:pt x="182" y="187"/>
                          </a:cubicBezTo>
                          <a:cubicBezTo>
                            <a:pt x="196" y="190"/>
                            <a:pt x="214" y="193"/>
                            <a:pt x="231" y="200"/>
                          </a:cubicBezTo>
                          <a:cubicBezTo>
                            <a:pt x="232" y="200"/>
                            <a:pt x="233" y="201"/>
                            <a:pt x="233" y="203"/>
                          </a:cubicBezTo>
                          <a:lnTo>
                            <a:pt x="233" y="232"/>
                          </a:ln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540" name="Freeform 240">
                      <a:extLst>
                        <a:ext uri="{FF2B5EF4-FFF2-40B4-BE49-F238E27FC236}">
                          <a16:creationId xmlns:a16="http://schemas.microsoft.com/office/drawing/2014/main" id="{36CDF585-A057-4D4F-9E68-3A22BAA6EF12}"/>
                        </a:ext>
                      </a:extLst>
                    </p:cNvPr>
                    <p:cNvSpPr>
                      <a:spLocks noEditPoints="1"/>
                    </p:cNvSpPr>
                    <p:nvPr/>
                  </p:nvSpPr>
                  <p:spPr bwMode="auto">
                    <a:xfrm>
                      <a:off x="7530749" y="2832537"/>
                      <a:ext cx="474663" cy="474663"/>
                    </a:xfrm>
                    <a:custGeom>
                      <a:avLst/>
                      <a:gdLst>
                        <a:gd name="T0" fmla="*/ 235 w 243"/>
                        <a:gd name="T1" fmla="*/ 188 h 243"/>
                        <a:gd name="T2" fmla="*/ 155 w 243"/>
                        <a:gd name="T3" fmla="*/ 148 h 243"/>
                        <a:gd name="T4" fmla="*/ 155 w 243"/>
                        <a:gd name="T5" fmla="*/ 139 h 243"/>
                        <a:gd name="T6" fmla="*/ 172 w 243"/>
                        <a:gd name="T7" fmla="*/ 108 h 243"/>
                        <a:gd name="T8" fmla="*/ 181 w 243"/>
                        <a:gd name="T9" fmla="*/ 89 h 243"/>
                        <a:gd name="T10" fmla="*/ 176 w 243"/>
                        <a:gd name="T11" fmla="*/ 75 h 243"/>
                        <a:gd name="T12" fmla="*/ 176 w 243"/>
                        <a:gd name="T13" fmla="*/ 51 h 243"/>
                        <a:gd name="T14" fmla="*/ 122 w 243"/>
                        <a:gd name="T15" fmla="*/ 0 h 243"/>
                        <a:gd name="T16" fmla="*/ 67 w 243"/>
                        <a:gd name="T17" fmla="*/ 51 h 243"/>
                        <a:gd name="T18" fmla="*/ 67 w 243"/>
                        <a:gd name="T19" fmla="*/ 75 h 243"/>
                        <a:gd name="T20" fmla="*/ 63 w 243"/>
                        <a:gd name="T21" fmla="*/ 89 h 243"/>
                        <a:gd name="T22" fmla="*/ 71 w 243"/>
                        <a:gd name="T23" fmla="*/ 108 h 243"/>
                        <a:gd name="T24" fmla="*/ 88 w 243"/>
                        <a:gd name="T25" fmla="*/ 139 h 243"/>
                        <a:gd name="T26" fmla="*/ 88 w 243"/>
                        <a:gd name="T27" fmla="*/ 148 h 243"/>
                        <a:gd name="T28" fmla="*/ 9 w 243"/>
                        <a:gd name="T29" fmla="*/ 188 h 243"/>
                        <a:gd name="T30" fmla="*/ 0 w 243"/>
                        <a:gd name="T31" fmla="*/ 200 h 243"/>
                        <a:gd name="T32" fmla="*/ 0 w 243"/>
                        <a:gd name="T33" fmla="*/ 229 h 243"/>
                        <a:gd name="T34" fmla="*/ 14 w 243"/>
                        <a:gd name="T35" fmla="*/ 243 h 243"/>
                        <a:gd name="T36" fmla="*/ 230 w 243"/>
                        <a:gd name="T37" fmla="*/ 243 h 243"/>
                        <a:gd name="T38" fmla="*/ 243 w 243"/>
                        <a:gd name="T39" fmla="*/ 229 h 243"/>
                        <a:gd name="T40" fmla="*/ 243 w 243"/>
                        <a:gd name="T41" fmla="*/ 200 h 243"/>
                        <a:gd name="T42" fmla="*/ 235 w 243"/>
                        <a:gd name="T43" fmla="*/ 188 h 243"/>
                        <a:gd name="T44" fmla="*/ 233 w 243"/>
                        <a:gd name="T45" fmla="*/ 229 h 243"/>
                        <a:gd name="T46" fmla="*/ 230 w 243"/>
                        <a:gd name="T47" fmla="*/ 233 h 243"/>
                        <a:gd name="T48" fmla="*/ 14 w 243"/>
                        <a:gd name="T49" fmla="*/ 233 h 243"/>
                        <a:gd name="T50" fmla="*/ 10 w 243"/>
                        <a:gd name="T51" fmla="*/ 229 h 243"/>
                        <a:gd name="T52" fmla="*/ 10 w 243"/>
                        <a:gd name="T53" fmla="*/ 200 h 243"/>
                        <a:gd name="T54" fmla="*/ 12 w 243"/>
                        <a:gd name="T55" fmla="*/ 197 h 243"/>
                        <a:gd name="T56" fmla="*/ 98 w 243"/>
                        <a:gd name="T57" fmla="*/ 150 h 243"/>
                        <a:gd name="T58" fmla="*/ 98 w 243"/>
                        <a:gd name="T59" fmla="*/ 148 h 243"/>
                        <a:gd name="T60" fmla="*/ 98 w 243"/>
                        <a:gd name="T61" fmla="*/ 137 h 243"/>
                        <a:gd name="T62" fmla="*/ 97 w 243"/>
                        <a:gd name="T63" fmla="*/ 133 h 243"/>
                        <a:gd name="T64" fmla="*/ 80 w 243"/>
                        <a:gd name="T65" fmla="*/ 103 h 243"/>
                        <a:gd name="T66" fmla="*/ 79 w 243"/>
                        <a:gd name="T67" fmla="*/ 101 h 243"/>
                        <a:gd name="T68" fmla="*/ 73 w 243"/>
                        <a:gd name="T69" fmla="*/ 89 h 243"/>
                        <a:gd name="T70" fmla="*/ 76 w 243"/>
                        <a:gd name="T71" fmla="*/ 80 h 243"/>
                        <a:gd name="T72" fmla="*/ 77 w 243"/>
                        <a:gd name="T73" fmla="*/ 77 h 243"/>
                        <a:gd name="T74" fmla="*/ 77 w 243"/>
                        <a:gd name="T75" fmla="*/ 51 h 243"/>
                        <a:gd name="T76" fmla="*/ 122 w 243"/>
                        <a:gd name="T77" fmla="*/ 10 h 243"/>
                        <a:gd name="T78" fmla="*/ 167 w 243"/>
                        <a:gd name="T79" fmla="*/ 51 h 243"/>
                        <a:gd name="T80" fmla="*/ 167 w 243"/>
                        <a:gd name="T81" fmla="*/ 77 h 243"/>
                        <a:gd name="T82" fmla="*/ 168 w 243"/>
                        <a:gd name="T83" fmla="*/ 80 h 243"/>
                        <a:gd name="T84" fmla="*/ 171 w 243"/>
                        <a:gd name="T85" fmla="*/ 89 h 243"/>
                        <a:gd name="T86" fmla="*/ 165 w 243"/>
                        <a:gd name="T87" fmla="*/ 101 h 243"/>
                        <a:gd name="T88" fmla="*/ 163 w 243"/>
                        <a:gd name="T89" fmla="*/ 103 h 243"/>
                        <a:gd name="T90" fmla="*/ 147 w 243"/>
                        <a:gd name="T91" fmla="*/ 133 h 243"/>
                        <a:gd name="T92" fmla="*/ 145 w 243"/>
                        <a:gd name="T93" fmla="*/ 137 h 243"/>
                        <a:gd name="T94" fmla="*/ 145 w 243"/>
                        <a:gd name="T95" fmla="*/ 148 h 243"/>
                        <a:gd name="T96" fmla="*/ 146 w 243"/>
                        <a:gd name="T97" fmla="*/ 150 h 243"/>
                        <a:gd name="T98" fmla="*/ 231 w 243"/>
                        <a:gd name="T99" fmla="*/ 197 h 243"/>
                        <a:gd name="T100" fmla="*/ 233 w 243"/>
                        <a:gd name="T101" fmla="*/ 200 h 243"/>
                        <a:gd name="T102" fmla="*/ 233 w 243"/>
                        <a:gd name="T103" fmla="*/ 229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43" h="243">
                          <a:moveTo>
                            <a:pt x="235" y="188"/>
                          </a:moveTo>
                          <a:cubicBezTo>
                            <a:pt x="169" y="162"/>
                            <a:pt x="157" y="151"/>
                            <a:pt x="155" y="148"/>
                          </a:cubicBezTo>
                          <a:cubicBezTo>
                            <a:pt x="155" y="139"/>
                            <a:pt x="155" y="139"/>
                            <a:pt x="155" y="139"/>
                          </a:cubicBezTo>
                          <a:cubicBezTo>
                            <a:pt x="163" y="131"/>
                            <a:pt x="168" y="120"/>
                            <a:pt x="172" y="108"/>
                          </a:cubicBezTo>
                          <a:cubicBezTo>
                            <a:pt x="178" y="103"/>
                            <a:pt x="181" y="96"/>
                            <a:pt x="181" y="89"/>
                          </a:cubicBezTo>
                          <a:cubicBezTo>
                            <a:pt x="181" y="84"/>
                            <a:pt x="179" y="79"/>
                            <a:pt x="176" y="75"/>
                          </a:cubicBezTo>
                          <a:cubicBezTo>
                            <a:pt x="176" y="51"/>
                            <a:pt x="176" y="51"/>
                            <a:pt x="176" y="51"/>
                          </a:cubicBezTo>
                          <a:cubicBezTo>
                            <a:pt x="176" y="18"/>
                            <a:pt x="156" y="0"/>
                            <a:pt x="122" y="0"/>
                          </a:cubicBezTo>
                          <a:cubicBezTo>
                            <a:pt x="88" y="0"/>
                            <a:pt x="67" y="19"/>
                            <a:pt x="67" y="51"/>
                          </a:cubicBezTo>
                          <a:cubicBezTo>
                            <a:pt x="67" y="75"/>
                            <a:pt x="67" y="75"/>
                            <a:pt x="67" y="75"/>
                          </a:cubicBezTo>
                          <a:cubicBezTo>
                            <a:pt x="64" y="79"/>
                            <a:pt x="63" y="84"/>
                            <a:pt x="63" y="89"/>
                          </a:cubicBezTo>
                          <a:cubicBezTo>
                            <a:pt x="63" y="96"/>
                            <a:pt x="66" y="103"/>
                            <a:pt x="71" y="108"/>
                          </a:cubicBezTo>
                          <a:cubicBezTo>
                            <a:pt x="75" y="120"/>
                            <a:pt x="81" y="131"/>
                            <a:pt x="88" y="139"/>
                          </a:cubicBezTo>
                          <a:cubicBezTo>
                            <a:pt x="88" y="148"/>
                            <a:pt x="88" y="148"/>
                            <a:pt x="88" y="148"/>
                          </a:cubicBezTo>
                          <a:cubicBezTo>
                            <a:pt x="86" y="151"/>
                            <a:pt x="74" y="162"/>
                            <a:pt x="9" y="188"/>
                          </a:cubicBezTo>
                          <a:cubicBezTo>
                            <a:pt x="4" y="189"/>
                            <a:pt x="0" y="194"/>
                            <a:pt x="0" y="200"/>
                          </a:cubicBezTo>
                          <a:cubicBezTo>
                            <a:pt x="0" y="229"/>
                            <a:pt x="0" y="229"/>
                            <a:pt x="0" y="229"/>
                          </a:cubicBezTo>
                          <a:cubicBezTo>
                            <a:pt x="0" y="237"/>
                            <a:pt x="6" y="243"/>
                            <a:pt x="14" y="243"/>
                          </a:cubicBezTo>
                          <a:cubicBezTo>
                            <a:pt x="230" y="243"/>
                            <a:pt x="230" y="243"/>
                            <a:pt x="230" y="243"/>
                          </a:cubicBezTo>
                          <a:cubicBezTo>
                            <a:pt x="237" y="243"/>
                            <a:pt x="243" y="237"/>
                            <a:pt x="243" y="229"/>
                          </a:cubicBezTo>
                          <a:cubicBezTo>
                            <a:pt x="243" y="200"/>
                            <a:pt x="243" y="200"/>
                            <a:pt x="243" y="200"/>
                          </a:cubicBezTo>
                          <a:cubicBezTo>
                            <a:pt x="243" y="194"/>
                            <a:pt x="240" y="189"/>
                            <a:pt x="235" y="188"/>
                          </a:cubicBezTo>
                          <a:close/>
                          <a:moveTo>
                            <a:pt x="233" y="229"/>
                          </a:moveTo>
                          <a:cubicBezTo>
                            <a:pt x="233" y="231"/>
                            <a:pt x="232" y="233"/>
                            <a:pt x="230" y="233"/>
                          </a:cubicBezTo>
                          <a:cubicBezTo>
                            <a:pt x="14" y="233"/>
                            <a:pt x="14" y="233"/>
                            <a:pt x="14" y="233"/>
                          </a:cubicBezTo>
                          <a:cubicBezTo>
                            <a:pt x="12" y="233"/>
                            <a:pt x="10" y="231"/>
                            <a:pt x="10" y="229"/>
                          </a:cubicBezTo>
                          <a:cubicBezTo>
                            <a:pt x="10" y="200"/>
                            <a:pt x="10" y="200"/>
                            <a:pt x="10" y="200"/>
                          </a:cubicBezTo>
                          <a:cubicBezTo>
                            <a:pt x="10" y="198"/>
                            <a:pt x="11" y="197"/>
                            <a:pt x="12" y="197"/>
                          </a:cubicBezTo>
                          <a:cubicBezTo>
                            <a:pt x="83" y="169"/>
                            <a:pt x="96" y="158"/>
                            <a:pt x="98" y="150"/>
                          </a:cubicBezTo>
                          <a:cubicBezTo>
                            <a:pt x="98" y="149"/>
                            <a:pt x="98" y="149"/>
                            <a:pt x="98" y="148"/>
                          </a:cubicBezTo>
                          <a:cubicBezTo>
                            <a:pt x="98" y="137"/>
                            <a:pt x="98" y="137"/>
                            <a:pt x="98" y="137"/>
                          </a:cubicBezTo>
                          <a:cubicBezTo>
                            <a:pt x="98" y="135"/>
                            <a:pt x="98" y="134"/>
                            <a:pt x="97" y="133"/>
                          </a:cubicBezTo>
                          <a:cubicBezTo>
                            <a:pt x="89" y="126"/>
                            <a:pt x="84" y="115"/>
                            <a:pt x="80" y="103"/>
                          </a:cubicBezTo>
                          <a:cubicBezTo>
                            <a:pt x="80" y="102"/>
                            <a:pt x="79" y="101"/>
                            <a:pt x="79" y="101"/>
                          </a:cubicBezTo>
                          <a:cubicBezTo>
                            <a:pt x="75" y="98"/>
                            <a:pt x="73" y="94"/>
                            <a:pt x="73" y="89"/>
                          </a:cubicBezTo>
                          <a:cubicBezTo>
                            <a:pt x="73" y="85"/>
                            <a:pt x="74" y="82"/>
                            <a:pt x="76" y="80"/>
                          </a:cubicBezTo>
                          <a:cubicBezTo>
                            <a:pt x="77" y="79"/>
                            <a:pt x="77" y="78"/>
                            <a:pt x="77" y="77"/>
                          </a:cubicBezTo>
                          <a:cubicBezTo>
                            <a:pt x="77" y="51"/>
                            <a:pt x="77" y="51"/>
                            <a:pt x="77" y="51"/>
                          </a:cubicBezTo>
                          <a:cubicBezTo>
                            <a:pt x="77" y="24"/>
                            <a:pt x="93" y="10"/>
                            <a:pt x="122" y="10"/>
                          </a:cubicBezTo>
                          <a:cubicBezTo>
                            <a:pt x="151" y="10"/>
                            <a:pt x="167" y="24"/>
                            <a:pt x="167" y="51"/>
                          </a:cubicBezTo>
                          <a:cubicBezTo>
                            <a:pt x="167" y="77"/>
                            <a:pt x="167" y="77"/>
                            <a:pt x="167" y="77"/>
                          </a:cubicBezTo>
                          <a:cubicBezTo>
                            <a:pt x="167" y="78"/>
                            <a:pt x="167" y="79"/>
                            <a:pt x="168" y="80"/>
                          </a:cubicBezTo>
                          <a:cubicBezTo>
                            <a:pt x="169" y="82"/>
                            <a:pt x="171" y="85"/>
                            <a:pt x="171" y="89"/>
                          </a:cubicBezTo>
                          <a:cubicBezTo>
                            <a:pt x="171" y="94"/>
                            <a:pt x="169" y="98"/>
                            <a:pt x="165" y="101"/>
                          </a:cubicBezTo>
                          <a:cubicBezTo>
                            <a:pt x="164" y="101"/>
                            <a:pt x="163" y="102"/>
                            <a:pt x="163" y="103"/>
                          </a:cubicBezTo>
                          <a:cubicBezTo>
                            <a:pt x="160" y="115"/>
                            <a:pt x="154" y="126"/>
                            <a:pt x="147" y="133"/>
                          </a:cubicBezTo>
                          <a:cubicBezTo>
                            <a:pt x="146" y="134"/>
                            <a:pt x="145" y="135"/>
                            <a:pt x="145" y="137"/>
                          </a:cubicBezTo>
                          <a:cubicBezTo>
                            <a:pt x="145" y="148"/>
                            <a:pt x="145" y="148"/>
                            <a:pt x="145" y="148"/>
                          </a:cubicBezTo>
                          <a:cubicBezTo>
                            <a:pt x="145" y="149"/>
                            <a:pt x="145" y="149"/>
                            <a:pt x="146" y="150"/>
                          </a:cubicBezTo>
                          <a:cubicBezTo>
                            <a:pt x="148" y="158"/>
                            <a:pt x="160" y="169"/>
                            <a:pt x="231" y="197"/>
                          </a:cubicBezTo>
                          <a:cubicBezTo>
                            <a:pt x="232" y="197"/>
                            <a:pt x="233" y="198"/>
                            <a:pt x="233" y="200"/>
                          </a:cubicBezTo>
                          <a:lnTo>
                            <a:pt x="233" y="229"/>
                          </a:lnTo>
                          <a:close/>
                        </a:path>
                      </a:pathLst>
                    </a:custGeom>
                    <a:solidFill>
                      <a:schemeClr val="accent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Open Sans" panose="020B0606030504020204" pitchFamily="34" charset="0"/>
                        <a:ea typeface="Open Sans" panose="020B0606030504020204" pitchFamily="34" charset="0"/>
                        <a:cs typeface="Open Sans" panose="020B0606030504020204" pitchFamily="34" charset="0"/>
                      </a:endParaRPr>
                    </a:p>
                  </p:txBody>
                </p:sp>
              </p:grpSp>
              <p:sp>
                <p:nvSpPr>
                  <p:cNvPr id="535" name="Isosceles Triangle 534">
                    <a:extLst>
                      <a:ext uri="{FF2B5EF4-FFF2-40B4-BE49-F238E27FC236}">
                        <a16:creationId xmlns:a16="http://schemas.microsoft.com/office/drawing/2014/main" id="{A4BF0341-64ED-412F-81FD-854880D6A9D8}"/>
                      </a:ext>
                    </a:extLst>
                  </p:cNvPr>
                  <p:cNvSpPr/>
                  <p:nvPr/>
                </p:nvSpPr>
                <p:spPr>
                  <a:xfrm rot="1800000">
                    <a:off x="7237178" y="3278063"/>
                    <a:ext cx="134613" cy="152606"/>
                  </a:xfrm>
                  <a:prstGeom prst="triangle">
                    <a:avLst>
                      <a:gd name="adj" fmla="val 7757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Open Sans" panose="020B0606030504020204" pitchFamily="34" charset="0"/>
                      <a:ea typeface="Open Sans" panose="020B0606030504020204" pitchFamily="34" charset="0"/>
                      <a:cs typeface="Open Sans" panose="020B0606030504020204" pitchFamily="34" charset="0"/>
                    </a:endParaRPr>
                  </a:p>
                </p:txBody>
              </p:sp>
              <p:sp>
                <p:nvSpPr>
                  <p:cNvPr id="536" name="Rectangle 535">
                    <a:extLst>
                      <a:ext uri="{FF2B5EF4-FFF2-40B4-BE49-F238E27FC236}">
                        <a16:creationId xmlns:a16="http://schemas.microsoft.com/office/drawing/2014/main" id="{49CDA54A-7776-45FD-8386-6F05575D6AE8}"/>
                      </a:ext>
                    </a:extLst>
                  </p:cNvPr>
                  <p:cNvSpPr/>
                  <p:nvPr/>
                </p:nvSpPr>
                <p:spPr>
                  <a:xfrm>
                    <a:off x="7525281" y="3380900"/>
                    <a:ext cx="114214"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Open Sans" panose="020B0606030504020204" pitchFamily="34" charset="0"/>
                      <a:ea typeface="Open Sans" panose="020B0606030504020204" pitchFamily="34" charset="0"/>
                      <a:cs typeface="Open Sans" panose="020B0606030504020204" pitchFamily="34" charset="0"/>
                    </a:endParaRPr>
                  </a:p>
                </p:txBody>
              </p:sp>
              <p:sp>
                <p:nvSpPr>
                  <p:cNvPr id="537" name="Isosceles Triangle 536">
                    <a:extLst>
                      <a:ext uri="{FF2B5EF4-FFF2-40B4-BE49-F238E27FC236}">
                        <a16:creationId xmlns:a16="http://schemas.microsoft.com/office/drawing/2014/main" id="{5B31A0AC-0793-47DE-A55C-667017F0E488}"/>
                      </a:ext>
                    </a:extLst>
                  </p:cNvPr>
                  <p:cNvSpPr/>
                  <p:nvPr/>
                </p:nvSpPr>
                <p:spPr>
                  <a:xfrm rot="5400000">
                    <a:off x="7482247" y="3296124"/>
                    <a:ext cx="131092" cy="160152"/>
                  </a:xfrm>
                  <a:prstGeom prst="triangle">
                    <a:avLst>
                      <a:gd name="adj" fmla="val 5280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Open Sans" panose="020B0606030504020204" pitchFamily="34" charset="0"/>
                      <a:ea typeface="Open Sans" panose="020B0606030504020204" pitchFamily="34" charset="0"/>
                      <a:cs typeface="Open Sans" panose="020B0606030504020204" pitchFamily="34" charset="0"/>
                    </a:endParaRPr>
                  </a:p>
                </p:txBody>
              </p:sp>
            </p:grpSp>
            <p:sp>
              <p:nvSpPr>
                <p:cNvPr id="532" name="Rectangle: Rounded Corners 531">
                  <a:extLst>
                    <a:ext uri="{FF2B5EF4-FFF2-40B4-BE49-F238E27FC236}">
                      <a16:creationId xmlns:a16="http://schemas.microsoft.com/office/drawing/2014/main" id="{DB4A60C0-8D40-4C3F-8D18-654ED80CC8A8}"/>
                    </a:ext>
                  </a:extLst>
                </p:cNvPr>
                <p:cNvSpPr/>
                <p:nvPr/>
              </p:nvSpPr>
              <p:spPr>
                <a:xfrm>
                  <a:off x="6566528" y="3445913"/>
                  <a:ext cx="110015" cy="4571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256" name="Group 255">
                <a:extLst>
                  <a:ext uri="{FF2B5EF4-FFF2-40B4-BE49-F238E27FC236}">
                    <a16:creationId xmlns:a16="http://schemas.microsoft.com/office/drawing/2014/main" id="{E31B49B5-F989-46B4-BF6B-9E24EF1674A7}"/>
                  </a:ext>
                </a:extLst>
              </p:cNvPr>
              <p:cNvGrpSpPr/>
              <p:nvPr/>
            </p:nvGrpSpPr>
            <p:grpSpPr>
              <a:xfrm>
                <a:off x="8734716" y="2855026"/>
                <a:ext cx="3328338" cy="3071258"/>
                <a:chOff x="8734716" y="2855026"/>
                <a:chExt cx="3328338" cy="3071258"/>
              </a:xfrm>
            </p:grpSpPr>
            <p:cxnSp>
              <p:nvCxnSpPr>
                <p:cNvPr id="289" name="Connector: Elbow 288">
                  <a:extLst>
                    <a:ext uri="{FF2B5EF4-FFF2-40B4-BE49-F238E27FC236}">
                      <a16:creationId xmlns:a16="http://schemas.microsoft.com/office/drawing/2014/main" id="{8DB686A1-72C6-47FC-AC0B-553E58DAC5F3}"/>
                    </a:ext>
                  </a:extLst>
                </p:cNvPr>
                <p:cNvCxnSpPr>
                  <a:cxnSpLocks/>
                  <a:endCxn id="540" idx="7"/>
                </p:cNvCxnSpPr>
                <p:nvPr/>
              </p:nvCxnSpPr>
              <p:spPr>
                <a:xfrm>
                  <a:off x="9404589" y="2929698"/>
                  <a:ext cx="2000323" cy="158444"/>
                </a:xfrm>
                <a:prstGeom prst="bentConnector3">
                  <a:avLst>
                    <a:gd name="adj1" fmla="val 10003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0" name="Straight Arrow Connector 289">
                  <a:extLst>
                    <a:ext uri="{FF2B5EF4-FFF2-40B4-BE49-F238E27FC236}">
                      <a16:creationId xmlns:a16="http://schemas.microsoft.com/office/drawing/2014/main" id="{66837E2B-00C5-4354-AF8C-F2DDA993E806}"/>
                    </a:ext>
                  </a:extLst>
                </p:cNvPr>
                <p:cNvCxnSpPr>
                  <a:cxnSpLocks/>
                  <a:endCxn id="295" idx="4"/>
                </p:cNvCxnSpPr>
                <p:nvPr/>
              </p:nvCxnSpPr>
              <p:spPr>
                <a:xfrm flipV="1">
                  <a:off x="9398023" y="3614493"/>
                  <a:ext cx="2775" cy="5174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1" name="Straight Arrow Connector 290">
                  <a:extLst>
                    <a:ext uri="{FF2B5EF4-FFF2-40B4-BE49-F238E27FC236}">
                      <a16:creationId xmlns:a16="http://schemas.microsoft.com/office/drawing/2014/main" id="{738E1043-6250-4165-9767-39BB1A7C6228}"/>
                    </a:ext>
                  </a:extLst>
                </p:cNvPr>
                <p:cNvCxnSpPr>
                  <a:cxnSpLocks/>
                  <a:stCxn id="297" idx="10"/>
                  <a:endCxn id="294" idx="5"/>
                </p:cNvCxnSpPr>
                <p:nvPr/>
              </p:nvCxnSpPr>
              <p:spPr>
                <a:xfrm flipH="1" flipV="1">
                  <a:off x="9024427" y="3583029"/>
                  <a:ext cx="332420" cy="5462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2" name="Straight Arrow Connector 291">
                  <a:extLst>
                    <a:ext uri="{FF2B5EF4-FFF2-40B4-BE49-F238E27FC236}">
                      <a16:creationId xmlns:a16="http://schemas.microsoft.com/office/drawing/2014/main" id="{00D9C27B-A0BE-486B-BB76-70C96BB9A50E}"/>
                    </a:ext>
                  </a:extLst>
                </p:cNvPr>
                <p:cNvCxnSpPr>
                  <a:cxnSpLocks/>
                  <a:stCxn id="297" idx="9"/>
                  <a:endCxn id="296" idx="3"/>
                </p:cNvCxnSpPr>
                <p:nvPr/>
              </p:nvCxnSpPr>
              <p:spPr>
                <a:xfrm flipV="1">
                  <a:off x="9442794" y="3583029"/>
                  <a:ext cx="352150" cy="5462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3" name="Rectangle 292">
                  <a:extLst>
                    <a:ext uri="{FF2B5EF4-FFF2-40B4-BE49-F238E27FC236}">
                      <a16:creationId xmlns:a16="http://schemas.microsoft.com/office/drawing/2014/main" id="{6189A5D7-46F0-4863-ABDB-A8573B990D76}"/>
                    </a:ext>
                  </a:extLst>
                </p:cNvPr>
                <p:cNvSpPr/>
                <p:nvPr/>
              </p:nvSpPr>
              <p:spPr>
                <a:xfrm>
                  <a:off x="9066222" y="3807157"/>
                  <a:ext cx="671977" cy="144142"/>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atin typeface="Open Sans" panose="020B0606030504020204" pitchFamily="34" charset="0"/>
                      <a:ea typeface="Open Sans" panose="020B0606030504020204" pitchFamily="34" charset="0"/>
                      <a:cs typeface="Open Sans" panose="020B0606030504020204" pitchFamily="34" charset="0"/>
                    </a:rPr>
                    <a:t>Rates</a:t>
                  </a:r>
                </a:p>
              </p:txBody>
            </p:sp>
            <p:sp>
              <p:nvSpPr>
                <p:cNvPr id="294" name="Oval 293">
                  <a:extLst>
                    <a:ext uri="{FF2B5EF4-FFF2-40B4-BE49-F238E27FC236}">
                      <a16:creationId xmlns:a16="http://schemas.microsoft.com/office/drawing/2014/main" id="{BF092973-5FF3-4434-92F8-A29A46BA20CF}"/>
                    </a:ext>
                  </a:extLst>
                </p:cNvPr>
                <p:cNvSpPr/>
                <p:nvPr/>
              </p:nvSpPr>
              <p:spPr>
                <a:xfrm>
                  <a:off x="8812487" y="3360834"/>
                  <a:ext cx="248303" cy="260318"/>
                </a:xfrm>
                <a:prstGeom prst="ellipse">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295" name="Oval 294">
                  <a:extLst>
                    <a:ext uri="{FF2B5EF4-FFF2-40B4-BE49-F238E27FC236}">
                      <a16:creationId xmlns:a16="http://schemas.microsoft.com/office/drawing/2014/main" id="{0C566A64-1605-4970-BF4C-88C6F81875B1}"/>
                    </a:ext>
                  </a:extLst>
                </p:cNvPr>
                <p:cNvSpPr/>
                <p:nvPr/>
              </p:nvSpPr>
              <p:spPr>
                <a:xfrm>
                  <a:off x="9276646" y="3354175"/>
                  <a:ext cx="248303" cy="260318"/>
                </a:xfrm>
                <a:prstGeom prst="ellipse">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Open Sans" panose="020B0606030504020204" pitchFamily="34" charset="0"/>
                    <a:ea typeface="Open Sans" panose="020B0606030504020204" pitchFamily="34" charset="0"/>
                    <a:cs typeface="Open Sans" panose="020B0606030504020204" pitchFamily="34" charset="0"/>
                  </a:endParaRPr>
                </a:p>
              </p:txBody>
            </p:sp>
            <p:sp>
              <p:nvSpPr>
                <p:cNvPr id="296" name="Oval 295">
                  <a:extLst>
                    <a:ext uri="{FF2B5EF4-FFF2-40B4-BE49-F238E27FC236}">
                      <a16:creationId xmlns:a16="http://schemas.microsoft.com/office/drawing/2014/main" id="{629D9BB5-9DD2-42B1-8F20-E5D7BF06B91B}"/>
                    </a:ext>
                  </a:extLst>
                </p:cNvPr>
                <p:cNvSpPr/>
                <p:nvPr/>
              </p:nvSpPr>
              <p:spPr>
                <a:xfrm>
                  <a:off x="9758581" y="3360834"/>
                  <a:ext cx="248303" cy="260318"/>
                </a:xfrm>
                <a:prstGeom prst="ellipse">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Open Sans" panose="020B0606030504020204" pitchFamily="34" charset="0"/>
                    <a:ea typeface="Open Sans" panose="020B0606030504020204" pitchFamily="34" charset="0"/>
                    <a:cs typeface="Open Sans" panose="020B0606030504020204" pitchFamily="34" charset="0"/>
                  </a:endParaRPr>
                </a:p>
              </p:txBody>
            </p:sp>
            <p:sp>
              <p:nvSpPr>
                <p:cNvPr id="297" name="Freeform 241">
                  <a:extLst>
                    <a:ext uri="{FF2B5EF4-FFF2-40B4-BE49-F238E27FC236}">
                      <a16:creationId xmlns:a16="http://schemas.microsoft.com/office/drawing/2014/main" id="{22C5EAD7-3611-4335-A628-A1671A8FF192}"/>
                    </a:ext>
                  </a:extLst>
                </p:cNvPr>
                <p:cNvSpPr>
                  <a:spLocks noEditPoints="1"/>
                </p:cNvSpPr>
                <p:nvPr/>
              </p:nvSpPr>
              <p:spPr bwMode="auto">
                <a:xfrm>
                  <a:off x="9163466" y="4117579"/>
                  <a:ext cx="474663" cy="481013"/>
                </a:xfrm>
                <a:custGeom>
                  <a:avLst/>
                  <a:gdLst>
                    <a:gd name="T0" fmla="*/ 234 w 243"/>
                    <a:gd name="T1" fmla="*/ 191 h 246"/>
                    <a:gd name="T2" fmla="*/ 184 w 243"/>
                    <a:gd name="T3" fmla="*/ 177 h 246"/>
                    <a:gd name="T4" fmla="*/ 155 w 243"/>
                    <a:gd name="T5" fmla="*/ 169 h 246"/>
                    <a:gd name="T6" fmla="*/ 155 w 243"/>
                    <a:gd name="T7" fmla="*/ 158 h 246"/>
                    <a:gd name="T8" fmla="*/ 205 w 243"/>
                    <a:gd name="T9" fmla="*/ 145 h 246"/>
                    <a:gd name="T10" fmla="*/ 207 w 243"/>
                    <a:gd name="T11" fmla="*/ 141 h 246"/>
                    <a:gd name="T12" fmla="*/ 205 w 243"/>
                    <a:gd name="T13" fmla="*/ 137 h 246"/>
                    <a:gd name="T14" fmla="*/ 187 w 243"/>
                    <a:gd name="T15" fmla="*/ 70 h 246"/>
                    <a:gd name="T16" fmla="*/ 165 w 243"/>
                    <a:gd name="T17" fmla="*/ 19 h 246"/>
                    <a:gd name="T18" fmla="*/ 143 w 243"/>
                    <a:gd name="T19" fmla="*/ 6 h 246"/>
                    <a:gd name="T20" fmla="*/ 99 w 243"/>
                    <a:gd name="T21" fmla="*/ 6 h 246"/>
                    <a:gd name="T22" fmla="*/ 80 w 243"/>
                    <a:gd name="T23" fmla="*/ 17 h 246"/>
                    <a:gd name="T24" fmla="*/ 56 w 243"/>
                    <a:gd name="T25" fmla="*/ 70 h 246"/>
                    <a:gd name="T26" fmla="*/ 38 w 243"/>
                    <a:gd name="T27" fmla="*/ 137 h 246"/>
                    <a:gd name="T28" fmla="*/ 36 w 243"/>
                    <a:gd name="T29" fmla="*/ 141 h 246"/>
                    <a:gd name="T30" fmla="*/ 38 w 243"/>
                    <a:gd name="T31" fmla="*/ 145 h 246"/>
                    <a:gd name="T32" fmla="*/ 88 w 243"/>
                    <a:gd name="T33" fmla="*/ 158 h 246"/>
                    <a:gd name="T34" fmla="*/ 88 w 243"/>
                    <a:gd name="T35" fmla="*/ 169 h 246"/>
                    <a:gd name="T36" fmla="*/ 59 w 243"/>
                    <a:gd name="T37" fmla="*/ 177 h 246"/>
                    <a:gd name="T38" fmla="*/ 9 w 243"/>
                    <a:gd name="T39" fmla="*/ 191 h 246"/>
                    <a:gd name="T40" fmla="*/ 0 w 243"/>
                    <a:gd name="T41" fmla="*/ 203 h 246"/>
                    <a:gd name="T42" fmla="*/ 0 w 243"/>
                    <a:gd name="T43" fmla="*/ 232 h 246"/>
                    <a:gd name="T44" fmla="*/ 13 w 243"/>
                    <a:gd name="T45" fmla="*/ 246 h 246"/>
                    <a:gd name="T46" fmla="*/ 230 w 243"/>
                    <a:gd name="T47" fmla="*/ 246 h 246"/>
                    <a:gd name="T48" fmla="*/ 243 w 243"/>
                    <a:gd name="T49" fmla="*/ 232 h 246"/>
                    <a:gd name="T50" fmla="*/ 243 w 243"/>
                    <a:gd name="T51" fmla="*/ 203 h 246"/>
                    <a:gd name="T52" fmla="*/ 234 w 243"/>
                    <a:gd name="T53" fmla="*/ 191 h 246"/>
                    <a:gd name="T54" fmla="*/ 233 w 243"/>
                    <a:gd name="T55" fmla="*/ 232 h 246"/>
                    <a:gd name="T56" fmla="*/ 230 w 243"/>
                    <a:gd name="T57" fmla="*/ 236 h 246"/>
                    <a:gd name="T58" fmla="*/ 13 w 243"/>
                    <a:gd name="T59" fmla="*/ 236 h 246"/>
                    <a:gd name="T60" fmla="*/ 10 w 243"/>
                    <a:gd name="T61" fmla="*/ 232 h 246"/>
                    <a:gd name="T62" fmla="*/ 10 w 243"/>
                    <a:gd name="T63" fmla="*/ 203 h 246"/>
                    <a:gd name="T64" fmla="*/ 12 w 243"/>
                    <a:gd name="T65" fmla="*/ 200 h 246"/>
                    <a:gd name="T66" fmla="*/ 61 w 243"/>
                    <a:gd name="T67" fmla="*/ 187 h 246"/>
                    <a:gd name="T68" fmla="*/ 98 w 243"/>
                    <a:gd name="T69" fmla="*/ 172 h 246"/>
                    <a:gd name="T70" fmla="*/ 98 w 243"/>
                    <a:gd name="T71" fmla="*/ 170 h 246"/>
                    <a:gd name="T72" fmla="*/ 98 w 243"/>
                    <a:gd name="T73" fmla="*/ 153 h 246"/>
                    <a:gd name="T74" fmla="*/ 93 w 243"/>
                    <a:gd name="T75" fmla="*/ 148 h 246"/>
                    <a:gd name="T76" fmla="*/ 49 w 243"/>
                    <a:gd name="T77" fmla="*/ 140 h 246"/>
                    <a:gd name="T78" fmla="*/ 66 w 243"/>
                    <a:gd name="T79" fmla="*/ 70 h 246"/>
                    <a:gd name="T80" fmla="*/ 87 w 243"/>
                    <a:gd name="T81" fmla="*/ 24 h 246"/>
                    <a:gd name="T82" fmla="*/ 102 w 243"/>
                    <a:gd name="T83" fmla="*/ 16 h 246"/>
                    <a:gd name="T84" fmla="*/ 140 w 243"/>
                    <a:gd name="T85" fmla="*/ 15 h 246"/>
                    <a:gd name="T86" fmla="*/ 157 w 243"/>
                    <a:gd name="T87" fmla="*/ 26 h 246"/>
                    <a:gd name="T88" fmla="*/ 158 w 243"/>
                    <a:gd name="T89" fmla="*/ 26 h 246"/>
                    <a:gd name="T90" fmla="*/ 177 w 243"/>
                    <a:gd name="T91" fmla="*/ 71 h 246"/>
                    <a:gd name="T92" fmla="*/ 194 w 243"/>
                    <a:gd name="T93" fmla="*/ 140 h 246"/>
                    <a:gd name="T94" fmla="*/ 150 w 243"/>
                    <a:gd name="T95" fmla="*/ 148 h 246"/>
                    <a:gd name="T96" fmla="*/ 145 w 243"/>
                    <a:gd name="T97" fmla="*/ 153 h 246"/>
                    <a:gd name="T98" fmla="*/ 145 w 243"/>
                    <a:gd name="T99" fmla="*/ 170 h 246"/>
                    <a:gd name="T100" fmla="*/ 145 w 243"/>
                    <a:gd name="T101" fmla="*/ 172 h 246"/>
                    <a:gd name="T102" fmla="*/ 182 w 243"/>
                    <a:gd name="T103" fmla="*/ 187 h 246"/>
                    <a:gd name="T104" fmla="*/ 231 w 243"/>
                    <a:gd name="T105" fmla="*/ 200 h 246"/>
                    <a:gd name="T106" fmla="*/ 233 w 243"/>
                    <a:gd name="T107" fmla="*/ 203 h 246"/>
                    <a:gd name="T108" fmla="*/ 233 w 243"/>
                    <a:gd name="T109" fmla="*/ 232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43" h="246">
                      <a:moveTo>
                        <a:pt x="234" y="191"/>
                      </a:moveTo>
                      <a:cubicBezTo>
                        <a:pt x="217" y="184"/>
                        <a:pt x="199" y="180"/>
                        <a:pt x="184" y="177"/>
                      </a:cubicBezTo>
                      <a:cubicBezTo>
                        <a:pt x="173" y="175"/>
                        <a:pt x="157" y="172"/>
                        <a:pt x="155" y="169"/>
                      </a:cubicBezTo>
                      <a:cubicBezTo>
                        <a:pt x="155" y="158"/>
                        <a:pt x="155" y="158"/>
                        <a:pt x="155" y="158"/>
                      </a:cubicBezTo>
                      <a:cubicBezTo>
                        <a:pt x="190" y="157"/>
                        <a:pt x="205" y="145"/>
                        <a:pt x="205" y="145"/>
                      </a:cubicBezTo>
                      <a:cubicBezTo>
                        <a:pt x="207" y="144"/>
                        <a:pt x="207" y="142"/>
                        <a:pt x="207" y="141"/>
                      </a:cubicBezTo>
                      <a:cubicBezTo>
                        <a:pt x="207" y="139"/>
                        <a:pt x="206" y="138"/>
                        <a:pt x="205" y="137"/>
                      </a:cubicBezTo>
                      <a:cubicBezTo>
                        <a:pt x="196" y="132"/>
                        <a:pt x="189" y="94"/>
                        <a:pt x="187" y="70"/>
                      </a:cubicBezTo>
                      <a:cubicBezTo>
                        <a:pt x="187" y="51"/>
                        <a:pt x="179" y="32"/>
                        <a:pt x="165" y="19"/>
                      </a:cubicBezTo>
                      <a:cubicBezTo>
                        <a:pt x="159" y="13"/>
                        <a:pt x="152" y="8"/>
                        <a:pt x="143" y="6"/>
                      </a:cubicBezTo>
                      <a:cubicBezTo>
                        <a:pt x="129" y="0"/>
                        <a:pt x="113" y="1"/>
                        <a:pt x="99" y="6"/>
                      </a:cubicBezTo>
                      <a:cubicBezTo>
                        <a:pt x="91" y="9"/>
                        <a:pt x="85" y="13"/>
                        <a:pt x="80" y="17"/>
                      </a:cubicBezTo>
                      <a:cubicBezTo>
                        <a:pt x="65" y="30"/>
                        <a:pt x="56" y="50"/>
                        <a:pt x="56" y="70"/>
                      </a:cubicBezTo>
                      <a:cubicBezTo>
                        <a:pt x="54" y="94"/>
                        <a:pt x="47" y="132"/>
                        <a:pt x="38" y="137"/>
                      </a:cubicBezTo>
                      <a:cubicBezTo>
                        <a:pt x="37" y="138"/>
                        <a:pt x="36" y="139"/>
                        <a:pt x="36" y="141"/>
                      </a:cubicBezTo>
                      <a:cubicBezTo>
                        <a:pt x="36" y="142"/>
                        <a:pt x="36" y="144"/>
                        <a:pt x="38" y="145"/>
                      </a:cubicBezTo>
                      <a:cubicBezTo>
                        <a:pt x="38" y="145"/>
                        <a:pt x="53" y="157"/>
                        <a:pt x="88" y="158"/>
                      </a:cubicBezTo>
                      <a:cubicBezTo>
                        <a:pt x="88" y="169"/>
                        <a:pt x="88" y="169"/>
                        <a:pt x="88" y="169"/>
                      </a:cubicBezTo>
                      <a:cubicBezTo>
                        <a:pt x="86" y="172"/>
                        <a:pt x="70" y="175"/>
                        <a:pt x="59" y="177"/>
                      </a:cubicBezTo>
                      <a:cubicBezTo>
                        <a:pt x="44" y="180"/>
                        <a:pt x="26" y="184"/>
                        <a:pt x="9" y="191"/>
                      </a:cubicBezTo>
                      <a:cubicBezTo>
                        <a:pt x="4" y="192"/>
                        <a:pt x="0" y="197"/>
                        <a:pt x="0" y="203"/>
                      </a:cubicBezTo>
                      <a:cubicBezTo>
                        <a:pt x="0" y="232"/>
                        <a:pt x="0" y="232"/>
                        <a:pt x="0" y="232"/>
                      </a:cubicBezTo>
                      <a:cubicBezTo>
                        <a:pt x="0" y="240"/>
                        <a:pt x="6" y="246"/>
                        <a:pt x="13" y="246"/>
                      </a:cubicBezTo>
                      <a:cubicBezTo>
                        <a:pt x="230" y="246"/>
                        <a:pt x="230" y="246"/>
                        <a:pt x="230" y="246"/>
                      </a:cubicBezTo>
                      <a:cubicBezTo>
                        <a:pt x="237" y="246"/>
                        <a:pt x="243" y="240"/>
                        <a:pt x="243" y="232"/>
                      </a:cubicBezTo>
                      <a:cubicBezTo>
                        <a:pt x="243" y="203"/>
                        <a:pt x="243" y="203"/>
                        <a:pt x="243" y="203"/>
                      </a:cubicBezTo>
                      <a:cubicBezTo>
                        <a:pt x="243" y="197"/>
                        <a:pt x="239" y="192"/>
                        <a:pt x="234" y="191"/>
                      </a:cubicBezTo>
                      <a:close/>
                      <a:moveTo>
                        <a:pt x="233" y="232"/>
                      </a:moveTo>
                      <a:cubicBezTo>
                        <a:pt x="233" y="234"/>
                        <a:pt x="231" y="236"/>
                        <a:pt x="230" y="236"/>
                      </a:cubicBezTo>
                      <a:cubicBezTo>
                        <a:pt x="13" y="236"/>
                        <a:pt x="13" y="236"/>
                        <a:pt x="13" y="236"/>
                      </a:cubicBezTo>
                      <a:cubicBezTo>
                        <a:pt x="11" y="236"/>
                        <a:pt x="10" y="234"/>
                        <a:pt x="10" y="232"/>
                      </a:cubicBezTo>
                      <a:cubicBezTo>
                        <a:pt x="10" y="203"/>
                        <a:pt x="10" y="203"/>
                        <a:pt x="10" y="203"/>
                      </a:cubicBezTo>
                      <a:cubicBezTo>
                        <a:pt x="10" y="201"/>
                        <a:pt x="11" y="200"/>
                        <a:pt x="12" y="200"/>
                      </a:cubicBezTo>
                      <a:cubicBezTo>
                        <a:pt x="29" y="193"/>
                        <a:pt x="47" y="190"/>
                        <a:pt x="61" y="187"/>
                      </a:cubicBezTo>
                      <a:cubicBezTo>
                        <a:pt x="81" y="183"/>
                        <a:pt x="95" y="181"/>
                        <a:pt x="98" y="172"/>
                      </a:cubicBezTo>
                      <a:cubicBezTo>
                        <a:pt x="98" y="171"/>
                        <a:pt x="98" y="171"/>
                        <a:pt x="98" y="170"/>
                      </a:cubicBezTo>
                      <a:cubicBezTo>
                        <a:pt x="98" y="153"/>
                        <a:pt x="98" y="153"/>
                        <a:pt x="98" y="153"/>
                      </a:cubicBezTo>
                      <a:cubicBezTo>
                        <a:pt x="98" y="151"/>
                        <a:pt x="96" y="148"/>
                        <a:pt x="93" y="148"/>
                      </a:cubicBezTo>
                      <a:cubicBezTo>
                        <a:pt x="70" y="148"/>
                        <a:pt x="56" y="143"/>
                        <a:pt x="49" y="140"/>
                      </a:cubicBezTo>
                      <a:cubicBezTo>
                        <a:pt x="61" y="123"/>
                        <a:pt x="65" y="80"/>
                        <a:pt x="66" y="70"/>
                      </a:cubicBezTo>
                      <a:cubicBezTo>
                        <a:pt x="66" y="52"/>
                        <a:pt x="74" y="36"/>
                        <a:pt x="87" y="24"/>
                      </a:cubicBezTo>
                      <a:cubicBezTo>
                        <a:pt x="91" y="21"/>
                        <a:pt x="96" y="18"/>
                        <a:pt x="102" y="16"/>
                      </a:cubicBezTo>
                      <a:cubicBezTo>
                        <a:pt x="114" y="11"/>
                        <a:pt x="127" y="10"/>
                        <a:pt x="140" y="15"/>
                      </a:cubicBezTo>
                      <a:cubicBezTo>
                        <a:pt x="147" y="17"/>
                        <a:pt x="153" y="21"/>
                        <a:pt x="157" y="26"/>
                      </a:cubicBezTo>
                      <a:cubicBezTo>
                        <a:pt x="158" y="26"/>
                        <a:pt x="158" y="26"/>
                        <a:pt x="158" y="26"/>
                      </a:cubicBezTo>
                      <a:cubicBezTo>
                        <a:pt x="170" y="37"/>
                        <a:pt x="177" y="53"/>
                        <a:pt x="177" y="71"/>
                      </a:cubicBezTo>
                      <a:cubicBezTo>
                        <a:pt x="178" y="80"/>
                        <a:pt x="182" y="123"/>
                        <a:pt x="194" y="140"/>
                      </a:cubicBezTo>
                      <a:cubicBezTo>
                        <a:pt x="187" y="143"/>
                        <a:pt x="173" y="148"/>
                        <a:pt x="150" y="148"/>
                      </a:cubicBezTo>
                      <a:cubicBezTo>
                        <a:pt x="147" y="148"/>
                        <a:pt x="145" y="151"/>
                        <a:pt x="145" y="153"/>
                      </a:cubicBezTo>
                      <a:cubicBezTo>
                        <a:pt x="145" y="170"/>
                        <a:pt x="145" y="170"/>
                        <a:pt x="145" y="170"/>
                      </a:cubicBezTo>
                      <a:cubicBezTo>
                        <a:pt x="145" y="171"/>
                        <a:pt x="145" y="171"/>
                        <a:pt x="145" y="172"/>
                      </a:cubicBezTo>
                      <a:cubicBezTo>
                        <a:pt x="148" y="181"/>
                        <a:pt x="162" y="183"/>
                        <a:pt x="182" y="187"/>
                      </a:cubicBezTo>
                      <a:cubicBezTo>
                        <a:pt x="196" y="190"/>
                        <a:pt x="214" y="193"/>
                        <a:pt x="231" y="200"/>
                      </a:cubicBezTo>
                      <a:cubicBezTo>
                        <a:pt x="232" y="200"/>
                        <a:pt x="233" y="201"/>
                        <a:pt x="233" y="203"/>
                      </a:cubicBezTo>
                      <a:lnTo>
                        <a:pt x="233" y="232"/>
                      </a:lnTo>
                      <a:close/>
                    </a:path>
                  </a:pathLst>
                </a:custGeom>
                <a:solidFill>
                  <a:srgbClr val="A6A6A6"/>
                </a:solidFill>
                <a:ln>
                  <a:solidFill>
                    <a:srgbClr val="A6A6A6"/>
                  </a:solid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298" name="Right Brace 297">
                  <a:extLst>
                    <a:ext uri="{FF2B5EF4-FFF2-40B4-BE49-F238E27FC236}">
                      <a16:creationId xmlns:a16="http://schemas.microsoft.com/office/drawing/2014/main" id="{0EBFC4A0-1068-4621-A755-4B3AD863974A}"/>
                    </a:ext>
                  </a:extLst>
                </p:cNvPr>
                <p:cNvSpPr/>
                <p:nvPr/>
              </p:nvSpPr>
              <p:spPr>
                <a:xfrm rot="16200000">
                  <a:off x="9275095" y="2512527"/>
                  <a:ext cx="259832" cy="134058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Open Sans" panose="020B0606030504020204" pitchFamily="34" charset="0"/>
                    <a:ea typeface="Open Sans" panose="020B0606030504020204" pitchFamily="34" charset="0"/>
                    <a:cs typeface="Open Sans" panose="020B0606030504020204" pitchFamily="34" charset="0"/>
                  </a:endParaRPr>
                </a:p>
              </p:txBody>
            </p:sp>
            <p:cxnSp>
              <p:nvCxnSpPr>
                <p:cNvPr id="302" name="Straight Connector 301">
                  <a:extLst>
                    <a:ext uri="{FF2B5EF4-FFF2-40B4-BE49-F238E27FC236}">
                      <a16:creationId xmlns:a16="http://schemas.microsoft.com/office/drawing/2014/main" id="{692693D4-F652-4A84-93C9-063E7B95D81C}"/>
                    </a:ext>
                  </a:extLst>
                </p:cNvPr>
                <p:cNvCxnSpPr>
                  <a:cxnSpLocks/>
                  <a:stCxn id="298" idx="1"/>
                </p:cNvCxnSpPr>
                <p:nvPr/>
              </p:nvCxnSpPr>
              <p:spPr>
                <a:xfrm flipH="1" flipV="1">
                  <a:off x="9404922" y="2933522"/>
                  <a:ext cx="90" cy="119384"/>
                </a:xfrm>
                <a:prstGeom prst="line">
                  <a:avLst/>
                </a:prstGeom>
              </p:spPr>
              <p:style>
                <a:lnRef idx="1">
                  <a:schemeClr val="accent1"/>
                </a:lnRef>
                <a:fillRef idx="0">
                  <a:schemeClr val="accent1"/>
                </a:fillRef>
                <a:effectRef idx="0">
                  <a:schemeClr val="accent1"/>
                </a:effectRef>
                <a:fontRef idx="minor">
                  <a:schemeClr val="tx1"/>
                </a:fontRef>
              </p:style>
            </p:cxnSp>
            <p:sp>
              <p:nvSpPr>
                <p:cNvPr id="303" name="Rectangle 302">
                  <a:extLst>
                    <a:ext uri="{FF2B5EF4-FFF2-40B4-BE49-F238E27FC236}">
                      <a16:creationId xmlns:a16="http://schemas.microsoft.com/office/drawing/2014/main" id="{C67FDC17-C4FD-4847-B75E-5C096B4C1214}"/>
                    </a:ext>
                  </a:extLst>
                </p:cNvPr>
                <p:cNvSpPr/>
                <p:nvPr/>
              </p:nvSpPr>
              <p:spPr>
                <a:xfrm>
                  <a:off x="9951446" y="2855026"/>
                  <a:ext cx="933042" cy="17397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800" dirty="0">
                      <a:latin typeface="Open Sans" panose="020B0606030504020204" pitchFamily="34" charset="0"/>
                      <a:ea typeface="Open Sans" panose="020B0606030504020204" pitchFamily="34" charset="0"/>
                      <a:cs typeface="Open Sans" panose="020B0606030504020204" pitchFamily="34" charset="0"/>
                    </a:rPr>
                    <a:t>Finds</a:t>
                  </a:r>
                </a:p>
              </p:txBody>
            </p:sp>
            <p:cxnSp>
              <p:nvCxnSpPr>
                <p:cNvPr id="314" name="Straight Arrow Connector 313">
                  <a:extLst>
                    <a:ext uri="{FF2B5EF4-FFF2-40B4-BE49-F238E27FC236}">
                      <a16:creationId xmlns:a16="http://schemas.microsoft.com/office/drawing/2014/main" id="{98C20F85-4430-418B-9B1A-CB96CF7FD644}"/>
                    </a:ext>
                  </a:extLst>
                </p:cNvPr>
                <p:cNvCxnSpPr>
                  <a:cxnSpLocks/>
                  <a:stCxn id="310" idx="2"/>
                  <a:endCxn id="317" idx="7"/>
                </p:cNvCxnSpPr>
                <p:nvPr/>
              </p:nvCxnSpPr>
              <p:spPr>
                <a:xfrm flipH="1">
                  <a:off x="11014977" y="3685731"/>
                  <a:ext cx="401171" cy="5346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5" name="Straight Arrow Connector 314">
                  <a:extLst>
                    <a:ext uri="{FF2B5EF4-FFF2-40B4-BE49-F238E27FC236}">
                      <a16:creationId xmlns:a16="http://schemas.microsoft.com/office/drawing/2014/main" id="{24284098-0E3F-4247-8BBF-6C37EF50B36E}"/>
                    </a:ext>
                  </a:extLst>
                </p:cNvPr>
                <p:cNvCxnSpPr>
                  <a:cxnSpLocks/>
                  <a:stCxn id="310" idx="2"/>
                  <a:endCxn id="319" idx="1"/>
                </p:cNvCxnSpPr>
                <p:nvPr/>
              </p:nvCxnSpPr>
              <p:spPr>
                <a:xfrm>
                  <a:off x="11416148" y="3685731"/>
                  <a:ext cx="397698" cy="5275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7" name="Oval 316">
                  <a:extLst>
                    <a:ext uri="{FF2B5EF4-FFF2-40B4-BE49-F238E27FC236}">
                      <a16:creationId xmlns:a16="http://schemas.microsoft.com/office/drawing/2014/main" id="{3FBB3EB0-DA2D-4D53-80CC-DF72A4218418}"/>
                    </a:ext>
                  </a:extLst>
                </p:cNvPr>
                <p:cNvSpPr/>
                <p:nvPr/>
              </p:nvSpPr>
              <p:spPr>
                <a:xfrm>
                  <a:off x="10803037" y="4182250"/>
                  <a:ext cx="248303" cy="260318"/>
                </a:xfrm>
                <a:prstGeom prst="ellipse">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318" name="Oval 317">
                  <a:extLst>
                    <a:ext uri="{FF2B5EF4-FFF2-40B4-BE49-F238E27FC236}">
                      <a16:creationId xmlns:a16="http://schemas.microsoft.com/office/drawing/2014/main" id="{3D2750E9-BEBD-4094-AFAD-614D6DA694D1}"/>
                    </a:ext>
                  </a:extLst>
                </p:cNvPr>
                <p:cNvSpPr/>
                <p:nvPr/>
              </p:nvSpPr>
              <p:spPr>
                <a:xfrm>
                  <a:off x="11288460" y="4175591"/>
                  <a:ext cx="248303" cy="260318"/>
                </a:xfrm>
                <a:prstGeom prst="ellipse">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Open Sans" panose="020B0606030504020204" pitchFamily="34" charset="0"/>
                    <a:ea typeface="Open Sans" panose="020B0606030504020204" pitchFamily="34" charset="0"/>
                    <a:cs typeface="Open Sans" panose="020B0606030504020204" pitchFamily="34" charset="0"/>
                  </a:endParaRPr>
                </a:p>
              </p:txBody>
            </p:sp>
            <p:sp>
              <p:nvSpPr>
                <p:cNvPr id="319" name="Oval 318">
                  <a:extLst>
                    <a:ext uri="{FF2B5EF4-FFF2-40B4-BE49-F238E27FC236}">
                      <a16:creationId xmlns:a16="http://schemas.microsoft.com/office/drawing/2014/main" id="{F3A56FDE-BAD8-464D-8792-613CDB85A17D}"/>
                    </a:ext>
                  </a:extLst>
                </p:cNvPr>
                <p:cNvSpPr/>
                <p:nvPr/>
              </p:nvSpPr>
              <p:spPr>
                <a:xfrm>
                  <a:off x="11777483" y="4175162"/>
                  <a:ext cx="248303" cy="260318"/>
                </a:xfrm>
                <a:prstGeom prst="ellipse">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Open Sans" panose="020B0606030504020204" pitchFamily="34" charset="0"/>
                    <a:ea typeface="Open Sans" panose="020B0606030504020204" pitchFamily="34" charset="0"/>
                    <a:cs typeface="Open Sans" panose="020B0606030504020204" pitchFamily="34" charset="0"/>
                  </a:endParaRPr>
                </a:p>
              </p:txBody>
            </p:sp>
            <p:cxnSp>
              <p:nvCxnSpPr>
                <p:cNvPr id="169" name="Straight Arrow Connector 168">
                  <a:extLst>
                    <a:ext uri="{FF2B5EF4-FFF2-40B4-BE49-F238E27FC236}">
                      <a16:creationId xmlns:a16="http://schemas.microsoft.com/office/drawing/2014/main" id="{BBAC4719-91BF-4EB7-81E3-BC782D25EFC5}"/>
                    </a:ext>
                  </a:extLst>
                </p:cNvPr>
                <p:cNvCxnSpPr>
                  <a:cxnSpLocks/>
                  <a:stCxn id="310" idx="2"/>
                  <a:endCxn id="318" idx="0"/>
                </p:cNvCxnSpPr>
                <p:nvPr/>
              </p:nvCxnSpPr>
              <p:spPr>
                <a:xfrm flipH="1">
                  <a:off x="11412612" y="3685731"/>
                  <a:ext cx="3536" cy="4898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7" name="Right Brace 326">
                  <a:extLst>
                    <a:ext uri="{FF2B5EF4-FFF2-40B4-BE49-F238E27FC236}">
                      <a16:creationId xmlns:a16="http://schemas.microsoft.com/office/drawing/2014/main" id="{0965A09A-5D5D-4725-BC2E-9DB18E611C4A}"/>
                    </a:ext>
                  </a:extLst>
                </p:cNvPr>
                <p:cNvSpPr/>
                <p:nvPr/>
              </p:nvSpPr>
              <p:spPr>
                <a:xfrm rot="5400000">
                  <a:off x="11262844" y="3889143"/>
                  <a:ext cx="259832" cy="134058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Open Sans" panose="020B0606030504020204" pitchFamily="34" charset="0"/>
                    <a:ea typeface="Open Sans" panose="020B0606030504020204" pitchFamily="34" charset="0"/>
                    <a:cs typeface="Open Sans" panose="020B0606030504020204" pitchFamily="34" charset="0"/>
                  </a:endParaRPr>
                </a:p>
              </p:txBody>
            </p:sp>
            <p:cxnSp>
              <p:nvCxnSpPr>
                <p:cNvPr id="328" name="Connector: Elbow 327">
                  <a:extLst>
                    <a:ext uri="{FF2B5EF4-FFF2-40B4-BE49-F238E27FC236}">
                      <a16:creationId xmlns:a16="http://schemas.microsoft.com/office/drawing/2014/main" id="{CD3CBE1E-7A0C-47C1-ABB1-A0B160825B73}"/>
                    </a:ext>
                  </a:extLst>
                </p:cNvPr>
                <p:cNvCxnSpPr>
                  <a:cxnSpLocks/>
                  <a:stCxn id="327" idx="1"/>
                </p:cNvCxnSpPr>
                <p:nvPr/>
              </p:nvCxnSpPr>
              <p:spPr>
                <a:xfrm rot="16200000" flipV="1">
                  <a:off x="10351846" y="3648439"/>
                  <a:ext cx="87092" cy="1994737"/>
                </a:xfrm>
                <a:prstGeom prst="bentConnector4">
                  <a:avLst>
                    <a:gd name="adj1" fmla="val -1312408"/>
                    <a:gd name="adj2" fmla="val 99861"/>
                  </a:avLst>
                </a:prstGeom>
                <a:ln>
                  <a:tailEnd type="triangle"/>
                </a:ln>
              </p:spPr>
              <p:style>
                <a:lnRef idx="1">
                  <a:schemeClr val="accent1"/>
                </a:lnRef>
                <a:fillRef idx="0">
                  <a:schemeClr val="accent1"/>
                </a:fillRef>
                <a:effectRef idx="0">
                  <a:schemeClr val="accent1"/>
                </a:effectRef>
                <a:fontRef idx="minor">
                  <a:schemeClr val="tx1"/>
                </a:fontRef>
              </p:style>
            </p:cxnSp>
            <p:sp>
              <p:nvSpPr>
                <p:cNvPr id="331" name="Rectangle 330">
                  <a:extLst>
                    <a:ext uri="{FF2B5EF4-FFF2-40B4-BE49-F238E27FC236}">
                      <a16:creationId xmlns:a16="http://schemas.microsoft.com/office/drawing/2014/main" id="{BAE5E277-85C7-40B8-A4F2-C08D3D5FB089}"/>
                    </a:ext>
                  </a:extLst>
                </p:cNvPr>
                <p:cNvSpPr/>
                <p:nvPr/>
              </p:nvSpPr>
              <p:spPr>
                <a:xfrm>
                  <a:off x="11099778" y="4854498"/>
                  <a:ext cx="592296" cy="167022"/>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800" dirty="0">
                      <a:latin typeface="Open Sans" panose="020B0606030504020204" pitchFamily="34" charset="0"/>
                      <a:ea typeface="Open Sans" panose="020B0606030504020204" pitchFamily="34" charset="0"/>
                      <a:cs typeface="Open Sans" panose="020B0606030504020204" pitchFamily="34" charset="0"/>
                    </a:rPr>
                    <a:t>Trains</a:t>
                  </a:r>
                </a:p>
              </p:txBody>
            </p:sp>
            <p:sp>
              <p:nvSpPr>
                <p:cNvPr id="337" name="Rectangle 336">
                  <a:extLst>
                    <a:ext uri="{FF2B5EF4-FFF2-40B4-BE49-F238E27FC236}">
                      <a16:creationId xmlns:a16="http://schemas.microsoft.com/office/drawing/2014/main" id="{39415F16-8482-4DA4-AB11-8F5B5BF202D4}"/>
                    </a:ext>
                  </a:extLst>
                </p:cNvPr>
                <p:cNvSpPr/>
                <p:nvPr/>
              </p:nvSpPr>
              <p:spPr>
                <a:xfrm>
                  <a:off x="10996139" y="5287055"/>
                  <a:ext cx="759533" cy="2603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Model</a:t>
                  </a:r>
                </a:p>
              </p:txBody>
            </p:sp>
            <p:sp>
              <p:nvSpPr>
                <p:cNvPr id="359" name="Oval 358">
                  <a:extLst>
                    <a:ext uri="{FF2B5EF4-FFF2-40B4-BE49-F238E27FC236}">
                      <a16:creationId xmlns:a16="http://schemas.microsoft.com/office/drawing/2014/main" id="{CEADC022-58BD-4EB3-A3FC-8740FEB4F488}"/>
                    </a:ext>
                  </a:extLst>
                </p:cNvPr>
                <p:cNvSpPr/>
                <p:nvPr/>
              </p:nvSpPr>
              <p:spPr>
                <a:xfrm>
                  <a:off x="10293816" y="5287054"/>
                  <a:ext cx="248303" cy="260318"/>
                </a:xfrm>
                <a:prstGeom prst="ellipse">
                  <a:avLst/>
                </a:prstGeom>
                <a:solidFill>
                  <a:schemeClr val="tx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Open Sans" panose="020B0606030504020204" pitchFamily="34" charset="0"/>
                      <a:ea typeface="Open Sans" panose="020B0606030504020204" pitchFamily="34" charset="0"/>
                      <a:cs typeface="Open Sans" panose="020B0606030504020204" pitchFamily="34" charset="0"/>
                    </a:rPr>
                    <a:t>?</a:t>
                  </a:r>
                </a:p>
              </p:txBody>
            </p:sp>
            <p:cxnSp>
              <p:nvCxnSpPr>
                <p:cNvPr id="360" name="Straight Arrow Connector 359">
                  <a:extLst>
                    <a:ext uri="{FF2B5EF4-FFF2-40B4-BE49-F238E27FC236}">
                      <a16:creationId xmlns:a16="http://schemas.microsoft.com/office/drawing/2014/main" id="{7ADDA889-E461-4DCA-97DB-0D70E31C2B4E}"/>
                    </a:ext>
                  </a:extLst>
                </p:cNvPr>
                <p:cNvCxnSpPr>
                  <a:cxnSpLocks/>
                  <a:stCxn id="359" idx="6"/>
                  <a:endCxn id="337" idx="1"/>
                </p:cNvCxnSpPr>
                <p:nvPr/>
              </p:nvCxnSpPr>
              <p:spPr>
                <a:xfrm>
                  <a:off x="10542119" y="5417213"/>
                  <a:ext cx="45402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1" name="Rectangle 360">
                  <a:extLst>
                    <a:ext uri="{FF2B5EF4-FFF2-40B4-BE49-F238E27FC236}">
                      <a16:creationId xmlns:a16="http://schemas.microsoft.com/office/drawing/2014/main" id="{F8A3E085-30FD-4058-A377-E3E0E94CA7D1}"/>
                    </a:ext>
                  </a:extLst>
                </p:cNvPr>
                <p:cNvSpPr/>
                <p:nvPr/>
              </p:nvSpPr>
              <p:spPr>
                <a:xfrm>
                  <a:off x="9951446" y="5759262"/>
                  <a:ext cx="933043" cy="167022"/>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800" dirty="0">
                      <a:latin typeface="Open Sans" panose="020B0606030504020204" pitchFamily="34" charset="0"/>
                      <a:ea typeface="Open Sans" panose="020B0606030504020204" pitchFamily="34" charset="0"/>
                      <a:cs typeface="Open Sans" panose="020B0606030504020204" pitchFamily="34" charset="0"/>
                    </a:rPr>
                    <a:t>Predicts Rating</a:t>
                  </a:r>
                </a:p>
              </p:txBody>
            </p:sp>
            <p:sp>
              <p:nvSpPr>
                <p:cNvPr id="471" name="Rectangle 470">
                  <a:extLst>
                    <a:ext uri="{FF2B5EF4-FFF2-40B4-BE49-F238E27FC236}">
                      <a16:creationId xmlns:a16="http://schemas.microsoft.com/office/drawing/2014/main" id="{B7C47D5A-0F3F-4705-846D-453A6D47D160}"/>
                    </a:ext>
                  </a:extLst>
                </p:cNvPr>
                <p:cNvSpPr/>
                <p:nvPr/>
              </p:nvSpPr>
              <p:spPr>
                <a:xfrm>
                  <a:off x="11083695" y="3807157"/>
                  <a:ext cx="671977" cy="144142"/>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atin typeface="Open Sans" panose="020B0606030504020204" pitchFamily="34" charset="0"/>
                      <a:ea typeface="Open Sans" panose="020B0606030504020204" pitchFamily="34" charset="0"/>
                      <a:cs typeface="Open Sans" panose="020B0606030504020204" pitchFamily="34" charset="0"/>
                    </a:rPr>
                    <a:t>Rates</a:t>
                  </a:r>
                </a:p>
              </p:txBody>
            </p:sp>
            <p:sp>
              <p:nvSpPr>
                <p:cNvPr id="310" name="Rectangle 309">
                  <a:extLst>
                    <a:ext uri="{FF2B5EF4-FFF2-40B4-BE49-F238E27FC236}">
                      <a16:creationId xmlns:a16="http://schemas.microsoft.com/office/drawing/2014/main" id="{0FC7B864-B661-40DC-9E97-AFF5A2DC8A9D}"/>
                    </a:ext>
                  </a:extLst>
                </p:cNvPr>
                <p:cNvSpPr/>
                <p:nvPr/>
              </p:nvSpPr>
              <p:spPr>
                <a:xfrm>
                  <a:off x="10960741" y="3532143"/>
                  <a:ext cx="910813" cy="1535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latin typeface="Open Sans" panose="020B0606030504020204" pitchFamily="34" charset="0"/>
                      <a:ea typeface="Open Sans" panose="020B0606030504020204" pitchFamily="34" charset="0"/>
                      <a:cs typeface="Open Sans" panose="020B0606030504020204" pitchFamily="34" charset="0"/>
                    </a:rPr>
                    <a:t>Most Similar Users</a:t>
                  </a:r>
                </a:p>
              </p:txBody>
            </p:sp>
          </p:grpSp>
        </p:grpSp>
        <p:sp>
          <p:nvSpPr>
            <p:cNvPr id="177" name="TextBox 176">
              <a:extLst>
                <a:ext uri="{FF2B5EF4-FFF2-40B4-BE49-F238E27FC236}">
                  <a16:creationId xmlns:a16="http://schemas.microsoft.com/office/drawing/2014/main" id="{99D1B5A8-7403-4F7B-BC26-4808078E2E5C}"/>
                </a:ext>
              </a:extLst>
            </p:cNvPr>
            <p:cNvSpPr txBox="1"/>
            <p:nvPr/>
          </p:nvSpPr>
          <p:spPr>
            <a:xfrm>
              <a:off x="8712869" y="3167259"/>
              <a:ext cx="353713" cy="184666"/>
            </a:xfrm>
            <a:prstGeom prst="rect">
              <a:avLst/>
            </a:prstGeom>
            <a:noFill/>
          </p:spPr>
          <p:txBody>
            <a:bodyPr wrap="square" rtlCol="0">
              <a:spAutoFit/>
            </a:bodyPr>
            <a:lstStyle/>
            <a:p>
              <a:pPr algn="ctr"/>
              <a:r>
                <a:rPr lang="en-US" sz="600" dirty="0">
                  <a:solidFill>
                    <a:schemeClr val="bg1"/>
                  </a:solidFill>
                  <a:latin typeface="Open Sans" panose="020B0606030504020204" pitchFamily="34" charset="0"/>
                  <a:ea typeface="Open Sans" panose="020B0606030504020204" pitchFamily="34" charset="0"/>
                  <a:cs typeface="Open Sans" panose="020B0606030504020204" pitchFamily="34" charset="0"/>
                </a:rPr>
                <a:t>2.75</a:t>
              </a:r>
            </a:p>
          </p:txBody>
        </p:sp>
        <p:sp>
          <p:nvSpPr>
            <p:cNvPr id="178" name="TextBox 177">
              <a:extLst>
                <a:ext uri="{FF2B5EF4-FFF2-40B4-BE49-F238E27FC236}">
                  <a16:creationId xmlns:a16="http://schemas.microsoft.com/office/drawing/2014/main" id="{47595646-E9D5-46BE-AAD1-EF0DF516989D}"/>
                </a:ext>
              </a:extLst>
            </p:cNvPr>
            <p:cNvSpPr txBox="1"/>
            <p:nvPr/>
          </p:nvSpPr>
          <p:spPr>
            <a:xfrm>
              <a:off x="9168996" y="3167259"/>
              <a:ext cx="353713" cy="184666"/>
            </a:xfrm>
            <a:prstGeom prst="rect">
              <a:avLst/>
            </a:prstGeom>
            <a:noFill/>
          </p:spPr>
          <p:txBody>
            <a:bodyPr wrap="square" rtlCol="0">
              <a:spAutoFit/>
            </a:bodyPr>
            <a:lstStyle/>
            <a:p>
              <a:pPr algn="ctr"/>
              <a:r>
                <a:rPr lang="en-US" sz="600" dirty="0">
                  <a:solidFill>
                    <a:schemeClr val="bg1"/>
                  </a:solidFill>
                  <a:latin typeface="Open Sans" panose="020B0606030504020204" pitchFamily="34" charset="0"/>
                  <a:ea typeface="Open Sans" panose="020B0606030504020204" pitchFamily="34" charset="0"/>
                  <a:cs typeface="Open Sans" panose="020B0606030504020204" pitchFamily="34" charset="0"/>
                </a:rPr>
                <a:t>4.5</a:t>
              </a:r>
            </a:p>
          </p:txBody>
        </p:sp>
        <p:sp>
          <p:nvSpPr>
            <p:cNvPr id="179" name="TextBox 178">
              <a:extLst>
                <a:ext uri="{FF2B5EF4-FFF2-40B4-BE49-F238E27FC236}">
                  <a16:creationId xmlns:a16="http://schemas.microsoft.com/office/drawing/2014/main" id="{A04B1578-0F38-442F-8216-44D84B86C663}"/>
                </a:ext>
              </a:extLst>
            </p:cNvPr>
            <p:cNvSpPr txBox="1"/>
            <p:nvPr/>
          </p:nvSpPr>
          <p:spPr>
            <a:xfrm>
              <a:off x="9656206" y="3167259"/>
              <a:ext cx="353713" cy="184666"/>
            </a:xfrm>
            <a:prstGeom prst="rect">
              <a:avLst/>
            </a:prstGeom>
            <a:noFill/>
          </p:spPr>
          <p:txBody>
            <a:bodyPr wrap="square" rtlCol="0">
              <a:spAutoFit/>
            </a:bodyPr>
            <a:lstStyle/>
            <a:p>
              <a:pPr algn="ctr"/>
              <a:r>
                <a:rPr lang="en-US" sz="600" dirty="0">
                  <a:solidFill>
                    <a:schemeClr val="bg1"/>
                  </a:solidFill>
                  <a:latin typeface="Open Sans" panose="020B0606030504020204" pitchFamily="34" charset="0"/>
                  <a:ea typeface="Open Sans" panose="020B0606030504020204" pitchFamily="34" charset="0"/>
                  <a:cs typeface="Open Sans" panose="020B0606030504020204" pitchFamily="34" charset="0"/>
                </a:rPr>
                <a:t>3.0</a:t>
              </a:r>
            </a:p>
          </p:txBody>
        </p:sp>
        <p:sp>
          <p:nvSpPr>
            <p:cNvPr id="188" name="TextBox 187">
              <a:extLst>
                <a:ext uri="{FF2B5EF4-FFF2-40B4-BE49-F238E27FC236}">
                  <a16:creationId xmlns:a16="http://schemas.microsoft.com/office/drawing/2014/main" id="{6827ACD1-F819-4924-8560-D5DB84248A79}"/>
                </a:ext>
              </a:extLst>
            </p:cNvPr>
            <p:cNvSpPr txBox="1"/>
            <p:nvPr/>
          </p:nvSpPr>
          <p:spPr>
            <a:xfrm>
              <a:off x="9656206" y="3998768"/>
              <a:ext cx="353713" cy="184666"/>
            </a:xfrm>
            <a:prstGeom prst="rect">
              <a:avLst/>
            </a:prstGeom>
            <a:noFill/>
          </p:spPr>
          <p:txBody>
            <a:bodyPr wrap="square" rtlCol="0">
              <a:spAutoFit/>
            </a:bodyPr>
            <a:lstStyle/>
            <a:p>
              <a:pPr algn="ctr"/>
              <a:r>
                <a:rPr lang="en-US" sz="600" dirty="0">
                  <a:solidFill>
                    <a:schemeClr val="bg1"/>
                  </a:solidFill>
                  <a:latin typeface="Open Sans" panose="020B0606030504020204" pitchFamily="34" charset="0"/>
                  <a:ea typeface="Open Sans" panose="020B0606030504020204" pitchFamily="34" charset="0"/>
                  <a:cs typeface="Open Sans" panose="020B0606030504020204" pitchFamily="34" charset="0"/>
                </a:rPr>
                <a:t>3.0</a:t>
              </a:r>
            </a:p>
          </p:txBody>
        </p:sp>
        <p:sp>
          <p:nvSpPr>
            <p:cNvPr id="189" name="TextBox 188">
              <a:extLst>
                <a:ext uri="{FF2B5EF4-FFF2-40B4-BE49-F238E27FC236}">
                  <a16:creationId xmlns:a16="http://schemas.microsoft.com/office/drawing/2014/main" id="{1D673550-A036-431A-988D-F990E2C4A8AC}"/>
                </a:ext>
              </a:extLst>
            </p:cNvPr>
            <p:cNvSpPr txBox="1"/>
            <p:nvPr/>
          </p:nvSpPr>
          <p:spPr>
            <a:xfrm>
              <a:off x="10699219" y="3998768"/>
              <a:ext cx="353713" cy="184666"/>
            </a:xfrm>
            <a:prstGeom prst="rect">
              <a:avLst/>
            </a:prstGeom>
            <a:noFill/>
          </p:spPr>
          <p:txBody>
            <a:bodyPr wrap="square" rtlCol="0">
              <a:spAutoFit/>
            </a:bodyPr>
            <a:lstStyle/>
            <a:p>
              <a:pPr algn="ctr"/>
              <a:r>
                <a:rPr lang="en-US" sz="600" dirty="0">
                  <a:solidFill>
                    <a:schemeClr val="bg1"/>
                  </a:solidFill>
                  <a:latin typeface="Open Sans" panose="020B0606030504020204" pitchFamily="34" charset="0"/>
                  <a:ea typeface="Open Sans" panose="020B0606030504020204" pitchFamily="34" charset="0"/>
                  <a:cs typeface="Open Sans" panose="020B0606030504020204" pitchFamily="34" charset="0"/>
                </a:rPr>
                <a:t>2.0</a:t>
              </a:r>
            </a:p>
          </p:txBody>
        </p:sp>
        <p:sp>
          <p:nvSpPr>
            <p:cNvPr id="190" name="TextBox 189">
              <a:extLst>
                <a:ext uri="{FF2B5EF4-FFF2-40B4-BE49-F238E27FC236}">
                  <a16:creationId xmlns:a16="http://schemas.microsoft.com/office/drawing/2014/main" id="{4ED4D057-A72F-4F59-81E9-7C9794AEE88E}"/>
                </a:ext>
              </a:extLst>
            </p:cNvPr>
            <p:cNvSpPr txBox="1"/>
            <p:nvPr/>
          </p:nvSpPr>
          <p:spPr>
            <a:xfrm>
              <a:off x="11182949" y="3998768"/>
              <a:ext cx="353713" cy="184666"/>
            </a:xfrm>
            <a:prstGeom prst="rect">
              <a:avLst/>
            </a:prstGeom>
            <a:noFill/>
          </p:spPr>
          <p:txBody>
            <a:bodyPr wrap="square" rtlCol="0">
              <a:spAutoFit/>
            </a:bodyPr>
            <a:lstStyle/>
            <a:p>
              <a:pPr algn="ctr"/>
              <a:r>
                <a:rPr lang="en-US" sz="600" dirty="0">
                  <a:solidFill>
                    <a:schemeClr val="bg1"/>
                  </a:solidFill>
                  <a:latin typeface="Open Sans" panose="020B0606030504020204" pitchFamily="34" charset="0"/>
                  <a:ea typeface="Open Sans" panose="020B0606030504020204" pitchFamily="34" charset="0"/>
                  <a:cs typeface="Open Sans" panose="020B0606030504020204" pitchFamily="34" charset="0"/>
                </a:rPr>
                <a:t>4.0</a:t>
              </a:r>
            </a:p>
          </p:txBody>
        </p:sp>
        <p:sp>
          <p:nvSpPr>
            <p:cNvPr id="191" name="TextBox 190">
              <a:extLst>
                <a:ext uri="{FF2B5EF4-FFF2-40B4-BE49-F238E27FC236}">
                  <a16:creationId xmlns:a16="http://schemas.microsoft.com/office/drawing/2014/main" id="{0C6F92BD-C2F6-487F-B373-8FB07FE881CD}"/>
                </a:ext>
              </a:extLst>
            </p:cNvPr>
            <p:cNvSpPr txBox="1"/>
            <p:nvPr/>
          </p:nvSpPr>
          <p:spPr>
            <a:xfrm>
              <a:off x="11681793" y="3998768"/>
              <a:ext cx="353713" cy="184666"/>
            </a:xfrm>
            <a:prstGeom prst="rect">
              <a:avLst/>
            </a:prstGeom>
            <a:noFill/>
          </p:spPr>
          <p:txBody>
            <a:bodyPr wrap="square" rtlCol="0">
              <a:spAutoFit/>
            </a:bodyPr>
            <a:lstStyle/>
            <a:p>
              <a:pPr algn="ctr"/>
              <a:r>
                <a:rPr lang="en-US" sz="600" dirty="0">
                  <a:solidFill>
                    <a:schemeClr val="bg1"/>
                  </a:solidFill>
                  <a:latin typeface="Open Sans" panose="020B0606030504020204" pitchFamily="34" charset="0"/>
                  <a:ea typeface="Open Sans" panose="020B0606030504020204" pitchFamily="34" charset="0"/>
                  <a:cs typeface="Open Sans" panose="020B0606030504020204" pitchFamily="34" charset="0"/>
                </a:rPr>
                <a:t>3.5</a:t>
              </a:r>
            </a:p>
          </p:txBody>
        </p:sp>
        <p:grpSp>
          <p:nvGrpSpPr>
            <p:cNvPr id="18" name="Group 17">
              <a:extLst>
                <a:ext uri="{FF2B5EF4-FFF2-40B4-BE49-F238E27FC236}">
                  <a16:creationId xmlns:a16="http://schemas.microsoft.com/office/drawing/2014/main" id="{3B79A85E-FEA6-4D2B-B414-75E8ED08C9A7}"/>
                </a:ext>
              </a:extLst>
            </p:cNvPr>
            <p:cNvGrpSpPr/>
            <p:nvPr/>
          </p:nvGrpSpPr>
          <p:grpSpPr>
            <a:xfrm>
              <a:off x="9168005" y="5057952"/>
              <a:ext cx="353713" cy="260318"/>
              <a:chOff x="9168005" y="5057952"/>
              <a:chExt cx="353713" cy="260318"/>
            </a:xfrm>
          </p:grpSpPr>
          <p:sp>
            <p:nvSpPr>
              <p:cNvPr id="187" name="Oval 186">
                <a:extLst>
                  <a:ext uri="{FF2B5EF4-FFF2-40B4-BE49-F238E27FC236}">
                    <a16:creationId xmlns:a16="http://schemas.microsoft.com/office/drawing/2014/main" id="{1B9061C9-5B13-44D0-AB57-F5CB55351BF1}"/>
                  </a:ext>
                </a:extLst>
              </p:cNvPr>
              <p:cNvSpPr/>
              <p:nvPr/>
            </p:nvSpPr>
            <p:spPr>
              <a:xfrm>
                <a:off x="9221700" y="5057952"/>
                <a:ext cx="248303" cy="260318"/>
              </a:xfrm>
              <a:prstGeom prst="ellipse">
                <a:avLst/>
              </a:prstGeom>
              <a:solidFill>
                <a:schemeClr val="tx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193" name="TextBox 192">
                <a:extLst>
                  <a:ext uri="{FF2B5EF4-FFF2-40B4-BE49-F238E27FC236}">
                    <a16:creationId xmlns:a16="http://schemas.microsoft.com/office/drawing/2014/main" id="{4F23E4BA-D6B4-46F8-B44F-CD4A7AB486BD}"/>
                  </a:ext>
                </a:extLst>
              </p:cNvPr>
              <p:cNvSpPr txBox="1"/>
              <p:nvPr/>
            </p:nvSpPr>
            <p:spPr>
              <a:xfrm>
                <a:off x="9168005" y="5103376"/>
                <a:ext cx="353713" cy="184666"/>
              </a:xfrm>
              <a:prstGeom prst="rect">
                <a:avLst/>
              </a:prstGeom>
              <a:noFill/>
            </p:spPr>
            <p:txBody>
              <a:bodyPr wrap="square" rtlCol="0">
                <a:spAutoFit/>
              </a:bodyPr>
              <a:lstStyle/>
              <a:p>
                <a:pPr algn="ctr"/>
                <a:r>
                  <a:rPr lang="en-US" sz="600" dirty="0">
                    <a:solidFill>
                      <a:schemeClr val="bg1"/>
                    </a:solidFill>
                    <a:latin typeface="Open Sans" panose="020B0606030504020204" pitchFamily="34" charset="0"/>
                    <a:ea typeface="Open Sans" panose="020B0606030504020204" pitchFamily="34" charset="0"/>
                    <a:cs typeface="Open Sans" panose="020B0606030504020204" pitchFamily="34" charset="0"/>
                  </a:rPr>
                  <a:t>4.25</a:t>
                </a:r>
              </a:p>
            </p:txBody>
          </p:sp>
        </p:grpSp>
        <p:sp>
          <p:nvSpPr>
            <p:cNvPr id="35" name="Rectangle 34">
              <a:extLst>
                <a:ext uri="{FF2B5EF4-FFF2-40B4-BE49-F238E27FC236}">
                  <a16:creationId xmlns:a16="http://schemas.microsoft.com/office/drawing/2014/main" id="{276AF24B-2E89-46C5-87BB-6E77C547F248}"/>
                </a:ext>
              </a:extLst>
            </p:cNvPr>
            <p:cNvSpPr/>
            <p:nvPr/>
          </p:nvSpPr>
          <p:spPr>
            <a:xfrm>
              <a:off x="11371121" y="3221876"/>
              <a:ext cx="133652" cy="745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21" name="Group 20">
            <a:extLst>
              <a:ext uri="{FF2B5EF4-FFF2-40B4-BE49-F238E27FC236}">
                <a16:creationId xmlns:a16="http://schemas.microsoft.com/office/drawing/2014/main" id="{EC37DC9B-E5C4-4150-846D-CA5B8C3A603A}"/>
              </a:ext>
            </a:extLst>
          </p:cNvPr>
          <p:cNvGrpSpPr/>
          <p:nvPr/>
        </p:nvGrpSpPr>
        <p:grpSpPr>
          <a:xfrm>
            <a:off x="4064000" y="1467031"/>
            <a:ext cx="4064000" cy="4505155"/>
            <a:chOff x="4064000" y="1459684"/>
            <a:chExt cx="4064000" cy="4454555"/>
          </a:xfrm>
        </p:grpSpPr>
        <p:cxnSp>
          <p:nvCxnSpPr>
            <p:cNvPr id="13" name="Straight Connector 12">
              <a:extLst>
                <a:ext uri="{FF2B5EF4-FFF2-40B4-BE49-F238E27FC236}">
                  <a16:creationId xmlns:a16="http://schemas.microsoft.com/office/drawing/2014/main" id="{23CF12C8-B9F1-4D0C-BEA0-57D3DABD0B06}"/>
                </a:ext>
              </a:extLst>
            </p:cNvPr>
            <p:cNvCxnSpPr>
              <a:cxnSpLocks/>
            </p:cNvCxnSpPr>
            <p:nvPr/>
          </p:nvCxnSpPr>
          <p:spPr>
            <a:xfrm>
              <a:off x="4064000" y="1459684"/>
              <a:ext cx="0" cy="4454555"/>
            </a:xfrm>
            <a:prstGeom prst="line">
              <a:avLst/>
            </a:prstGeom>
            <a:ln w="34925"/>
          </p:spPr>
          <p:style>
            <a:lnRef idx="1">
              <a:schemeClr val="dk1"/>
            </a:lnRef>
            <a:fillRef idx="0">
              <a:schemeClr val="dk1"/>
            </a:fillRef>
            <a:effectRef idx="0">
              <a:schemeClr val="dk1"/>
            </a:effectRef>
            <a:fontRef idx="minor">
              <a:schemeClr val="tx1"/>
            </a:fontRef>
          </p:style>
        </p:cxnSp>
        <p:cxnSp>
          <p:nvCxnSpPr>
            <p:cNvPr id="165" name="Straight Connector 164">
              <a:extLst>
                <a:ext uri="{FF2B5EF4-FFF2-40B4-BE49-F238E27FC236}">
                  <a16:creationId xmlns:a16="http://schemas.microsoft.com/office/drawing/2014/main" id="{29429FC5-A959-430E-8066-10A0B46CDCE8}"/>
                </a:ext>
              </a:extLst>
            </p:cNvPr>
            <p:cNvCxnSpPr>
              <a:cxnSpLocks/>
            </p:cNvCxnSpPr>
            <p:nvPr/>
          </p:nvCxnSpPr>
          <p:spPr>
            <a:xfrm>
              <a:off x="8128000" y="1459684"/>
              <a:ext cx="0" cy="4454555"/>
            </a:xfrm>
            <a:prstGeom prst="line">
              <a:avLst/>
            </a:prstGeom>
            <a:ln w="34925"/>
          </p:spPr>
          <p:style>
            <a:lnRef idx="1">
              <a:schemeClr val="dk1"/>
            </a:lnRef>
            <a:fillRef idx="0">
              <a:schemeClr val="dk1"/>
            </a:fillRef>
            <a:effectRef idx="0">
              <a:schemeClr val="dk1"/>
            </a:effectRef>
            <a:fontRef idx="minor">
              <a:schemeClr val="tx1"/>
            </a:fontRef>
          </p:style>
        </p:cxnSp>
      </p:grpSp>
      <p:sp>
        <p:nvSpPr>
          <p:cNvPr id="23" name="TextBox 22">
            <a:extLst>
              <a:ext uri="{FF2B5EF4-FFF2-40B4-BE49-F238E27FC236}">
                <a16:creationId xmlns:a16="http://schemas.microsoft.com/office/drawing/2014/main" id="{CDFF7AF7-7451-4F7B-8959-AB54EAA74F0F}"/>
              </a:ext>
            </a:extLst>
          </p:cNvPr>
          <p:cNvSpPr txBox="1"/>
          <p:nvPr/>
        </p:nvSpPr>
        <p:spPr>
          <a:xfrm>
            <a:off x="671143" y="1948592"/>
            <a:ext cx="2721715" cy="246221"/>
          </a:xfrm>
          <a:prstGeom prst="rect">
            <a:avLst/>
          </a:prstGeom>
          <a:noFill/>
        </p:spPr>
        <p:txBody>
          <a:bodyPr wrap="square" rtlCol="0">
            <a:spAutoFit/>
          </a:bodyPr>
          <a:lstStyle/>
          <a:p>
            <a:pPr algn="ctr"/>
            <a:r>
              <a:rPr lang="en-US" sz="1000" i="1" dirty="0">
                <a:latin typeface="Open Sans" panose="020B0606030504020204" pitchFamily="34" charset="0"/>
                <a:ea typeface="Open Sans" panose="020B0606030504020204" pitchFamily="34" charset="0"/>
                <a:cs typeface="Open Sans" panose="020B0606030504020204" pitchFamily="34" charset="0"/>
              </a:rPr>
              <a:t>Uses attributes of items </a:t>
            </a:r>
          </a:p>
        </p:txBody>
      </p:sp>
      <p:sp>
        <p:nvSpPr>
          <p:cNvPr id="170" name="TextBox 169">
            <a:extLst>
              <a:ext uri="{FF2B5EF4-FFF2-40B4-BE49-F238E27FC236}">
                <a16:creationId xmlns:a16="http://schemas.microsoft.com/office/drawing/2014/main" id="{AF93EC05-42FB-4D15-A9FA-4DDA428F7F8A}"/>
              </a:ext>
            </a:extLst>
          </p:cNvPr>
          <p:cNvSpPr txBox="1"/>
          <p:nvPr/>
        </p:nvSpPr>
        <p:spPr>
          <a:xfrm>
            <a:off x="4612510" y="1946731"/>
            <a:ext cx="2966980" cy="246221"/>
          </a:xfrm>
          <a:prstGeom prst="rect">
            <a:avLst/>
          </a:prstGeom>
          <a:noFill/>
        </p:spPr>
        <p:txBody>
          <a:bodyPr wrap="square" rtlCol="0">
            <a:spAutoFit/>
          </a:bodyPr>
          <a:lstStyle/>
          <a:p>
            <a:pPr algn="ctr"/>
            <a:r>
              <a:rPr lang="en-US" sz="1000" i="1" dirty="0">
                <a:latin typeface="Open Sans" panose="020B0606030504020204" pitchFamily="34" charset="0"/>
                <a:ea typeface="Open Sans" panose="020B0606030504020204" pitchFamily="34" charset="0"/>
                <a:cs typeface="Open Sans" panose="020B0606030504020204" pitchFamily="34" charset="0"/>
              </a:rPr>
              <a:t>Uses ratings of similar users</a:t>
            </a:r>
          </a:p>
        </p:txBody>
      </p:sp>
      <p:sp>
        <p:nvSpPr>
          <p:cNvPr id="174" name="TextBox 173">
            <a:extLst>
              <a:ext uri="{FF2B5EF4-FFF2-40B4-BE49-F238E27FC236}">
                <a16:creationId xmlns:a16="http://schemas.microsoft.com/office/drawing/2014/main" id="{83D008D6-286A-4579-B000-0F29099AF152}"/>
              </a:ext>
            </a:extLst>
          </p:cNvPr>
          <p:cNvSpPr txBox="1"/>
          <p:nvPr/>
        </p:nvSpPr>
        <p:spPr>
          <a:xfrm>
            <a:off x="8727995" y="1948167"/>
            <a:ext cx="2851117" cy="246221"/>
          </a:xfrm>
          <a:prstGeom prst="rect">
            <a:avLst/>
          </a:prstGeom>
          <a:noFill/>
        </p:spPr>
        <p:txBody>
          <a:bodyPr wrap="square" rtlCol="0">
            <a:spAutoFit/>
          </a:bodyPr>
          <a:lstStyle/>
          <a:p>
            <a:pPr algn="ctr"/>
            <a:r>
              <a:rPr lang="en-US" sz="1000" i="1" dirty="0">
                <a:latin typeface="Open Sans" panose="020B0606030504020204" pitchFamily="34" charset="0"/>
                <a:ea typeface="Open Sans" panose="020B0606030504020204" pitchFamily="34" charset="0"/>
                <a:cs typeface="Open Sans" panose="020B0606030504020204" pitchFamily="34" charset="0"/>
              </a:rPr>
              <a:t>Combines methodology from both CBF and CF</a:t>
            </a:r>
          </a:p>
        </p:txBody>
      </p:sp>
    </p:spTree>
    <p:extLst>
      <p:ext uri="{BB962C8B-B14F-4D97-AF65-F5344CB8AC3E}">
        <p14:creationId xmlns:p14="http://schemas.microsoft.com/office/powerpoint/2010/main" val="3837217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AB28FF4-A67F-4488-BB6A-CD87CDBD86C0}"/>
              </a:ext>
            </a:extLst>
          </p:cNvPr>
          <p:cNvGrpSpPr/>
          <p:nvPr/>
        </p:nvGrpSpPr>
        <p:grpSpPr>
          <a:xfrm>
            <a:off x="0" y="-51759"/>
            <a:ext cx="12192000" cy="880781"/>
            <a:chOff x="0" y="0"/>
            <a:chExt cx="12192000" cy="880781"/>
          </a:xfrm>
        </p:grpSpPr>
        <p:sp>
          <p:nvSpPr>
            <p:cNvPr id="5" name="Rectangle 4">
              <a:extLst>
                <a:ext uri="{FF2B5EF4-FFF2-40B4-BE49-F238E27FC236}">
                  <a16:creationId xmlns:a16="http://schemas.microsoft.com/office/drawing/2014/main" id="{CF76FDBB-53CF-4F8C-AE89-A736693CE053}"/>
                </a:ext>
              </a:extLst>
            </p:cNvPr>
            <p:cNvSpPr/>
            <p:nvPr/>
          </p:nvSpPr>
          <p:spPr>
            <a:xfrm>
              <a:off x="0" y="766481"/>
              <a:ext cx="12192000" cy="114300"/>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01F1F35-66A6-4442-9F5C-35D220FC72A7}"/>
                </a:ext>
              </a:extLst>
            </p:cNvPr>
            <p:cNvSpPr/>
            <p:nvPr/>
          </p:nvSpPr>
          <p:spPr>
            <a:xfrm>
              <a:off x="0" y="0"/>
              <a:ext cx="12192000" cy="767255"/>
            </a:xfrm>
            <a:prstGeom prst="rect">
              <a:avLst/>
            </a:prstGeom>
            <a:solidFill>
              <a:srgbClr val="4472C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solidFill>
                    <a:prstClr val="white"/>
                  </a:solidFill>
                  <a:latin typeface="Open Sans" panose="020B0606030504020204" pitchFamily="34" charset="0"/>
                  <a:ea typeface="Open Sans" panose="020B0606030504020204" pitchFamily="34" charset="0"/>
                  <a:cs typeface="Open Sans" panose="020B0606030504020204" pitchFamily="34" charset="0"/>
                </a:rPr>
                <a:t>Technical Approach</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prstClr val="white"/>
                  </a:solidFill>
                  <a:latin typeface="Open Sans" panose="020B0606030504020204" pitchFamily="34" charset="0"/>
                  <a:ea typeface="Open Sans" panose="020B0606030504020204" pitchFamily="34" charset="0"/>
                  <a:cs typeface="Open Sans" panose="020B0606030504020204" pitchFamily="34" charset="0"/>
                </a:rPr>
                <a:t>Modeling Techniques</a:t>
              </a:r>
              <a:endParaRPr kumimoji="0" lang="en-US" sz="1200" b="0" i="0" u="none" strike="noStrike" kern="1200" cap="none" spc="0" normalizeH="0" baseline="0" noProof="0" dirty="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grpSp>
      <p:sp>
        <p:nvSpPr>
          <p:cNvPr id="18" name="Rectangle 17">
            <a:extLst>
              <a:ext uri="{FF2B5EF4-FFF2-40B4-BE49-F238E27FC236}">
                <a16:creationId xmlns:a16="http://schemas.microsoft.com/office/drawing/2014/main" id="{1F0C27D4-41BC-4EAE-A2EE-34F555DF2D3F}"/>
              </a:ext>
            </a:extLst>
          </p:cNvPr>
          <p:cNvSpPr/>
          <p:nvPr/>
        </p:nvSpPr>
        <p:spPr>
          <a:xfrm>
            <a:off x="347680" y="924734"/>
            <a:ext cx="3389152" cy="3691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Open Sans" panose="020B0606030504020204" pitchFamily="34" charset="0"/>
                <a:ea typeface="Open Sans" panose="020B0606030504020204" pitchFamily="34" charset="0"/>
                <a:cs typeface="Open Sans" panose="020B0606030504020204" pitchFamily="34" charset="0"/>
              </a:rPr>
              <a:t>Content-Based Filtering</a:t>
            </a:r>
            <a:r>
              <a:rPr lang="en-US" sz="1600" baseline="30000" dirty="0">
                <a:latin typeface="Open Sans" panose="020B0606030504020204" pitchFamily="34" charset="0"/>
                <a:ea typeface="Open Sans" panose="020B0606030504020204" pitchFamily="34" charset="0"/>
                <a:cs typeface="Open Sans" panose="020B0606030504020204" pitchFamily="34" charset="0"/>
              </a:rPr>
              <a:t>*</a:t>
            </a:r>
            <a:endParaRPr lang="en-US" baseline="30000" dirty="0">
              <a:latin typeface="Open Sans" panose="020B0606030504020204" pitchFamily="34" charset="0"/>
              <a:ea typeface="Open Sans" panose="020B0606030504020204" pitchFamily="34" charset="0"/>
              <a:cs typeface="Open Sans" panose="020B0606030504020204" pitchFamily="34" charset="0"/>
            </a:endParaRPr>
          </a:p>
        </p:txBody>
      </p:sp>
      <p:sp>
        <p:nvSpPr>
          <p:cNvPr id="19" name="Rectangle 18">
            <a:extLst>
              <a:ext uri="{FF2B5EF4-FFF2-40B4-BE49-F238E27FC236}">
                <a16:creationId xmlns:a16="http://schemas.microsoft.com/office/drawing/2014/main" id="{068BDCCD-560F-470B-971D-AFD132749D3D}"/>
              </a:ext>
            </a:extLst>
          </p:cNvPr>
          <p:cNvSpPr/>
          <p:nvPr/>
        </p:nvSpPr>
        <p:spPr>
          <a:xfrm>
            <a:off x="4401423" y="924734"/>
            <a:ext cx="3389152" cy="3691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Open Sans" panose="020B0606030504020204" pitchFamily="34" charset="0"/>
                <a:ea typeface="Open Sans" panose="020B0606030504020204" pitchFamily="34" charset="0"/>
                <a:cs typeface="Open Sans" panose="020B0606030504020204" pitchFamily="34" charset="0"/>
              </a:rPr>
              <a:t>Collaborative Filtering</a:t>
            </a:r>
          </a:p>
        </p:txBody>
      </p:sp>
      <p:sp>
        <p:nvSpPr>
          <p:cNvPr id="20" name="Rectangle 19">
            <a:extLst>
              <a:ext uri="{FF2B5EF4-FFF2-40B4-BE49-F238E27FC236}">
                <a16:creationId xmlns:a16="http://schemas.microsoft.com/office/drawing/2014/main" id="{331BFD54-4A93-4D79-BC73-023F6327E170}"/>
              </a:ext>
            </a:extLst>
          </p:cNvPr>
          <p:cNvSpPr/>
          <p:nvPr/>
        </p:nvSpPr>
        <p:spPr>
          <a:xfrm>
            <a:off x="8465423" y="924734"/>
            <a:ext cx="3389152" cy="3691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Open Sans" panose="020B0606030504020204" pitchFamily="34" charset="0"/>
                <a:ea typeface="Open Sans" panose="020B0606030504020204" pitchFamily="34" charset="0"/>
                <a:cs typeface="Open Sans" panose="020B0606030504020204" pitchFamily="34" charset="0"/>
              </a:rPr>
              <a:t>Hybrid</a:t>
            </a:r>
          </a:p>
        </p:txBody>
      </p:sp>
      <p:grpSp>
        <p:nvGrpSpPr>
          <p:cNvPr id="299" name="Group 298">
            <a:extLst>
              <a:ext uri="{FF2B5EF4-FFF2-40B4-BE49-F238E27FC236}">
                <a16:creationId xmlns:a16="http://schemas.microsoft.com/office/drawing/2014/main" id="{0A9BC5DF-62FE-4D06-93DA-FB7BE37E2736}"/>
              </a:ext>
            </a:extLst>
          </p:cNvPr>
          <p:cNvGrpSpPr/>
          <p:nvPr/>
        </p:nvGrpSpPr>
        <p:grpSpPr>
          <a:xfrm>
            <a:off x="4497898" y="1472197"/>
            <a:ext cx="3196202" cy="4981963"/>
            <a:chOff x="4497899" y="1558905"/>
            <a:chExt cx="3196202" cy="4981963"/>
          </a:xfrm>
        </p:grpSpPr>
        <p:sp>
          <p:nvSpPr>
            <p:cNvPr id="41" name="Arrow: Right 40">
              <a:extLst>
                <a:ext uri="{FF2B5EF4-FFF2-40B4-BE49-F238E27FC236}">
                  <a16:creationId xmlns:a16="http://schemas.microsoft.com/office/drawing/2014/main" id="{8E8CBC8C-CE8C-4589-921A-E38E22C7E934}"/>
                </a:ext>
              </a:extLst>
            </p:cNvPr>
            <p:cNvSpPr/>
            <p:nvPr/>
          </p:nvSpPr>
          <p:spPr>
            <a:xfrm rot="5400000">
              <a:off x="5823357" y="3732851"/>
              <a:ext cx="545284" cy="4441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Open Sans" panose="020B0606030504020204" pitchFamily="34" charset="0"/>
                <a:ea typeface="Open Sans" panose="020B0606030504020204" pitchFamily="34" charset="0"/>
                <a:cs typeface="Open Sans" panose="020B0606030504020204" pitchFamily="34" charset="0"/>
              </a:endParaRPr>
            </a:p>
          </p:txBody>
        </p:sp>
        <p:sp>
          <p:nvSpPr>
            <p:cNvPr id="54" name="Flowchart: Process 53">
              <a:extLst>
                <a:ext uri="{FF2B5EF4-FFF2-40B4-BE49-F238E27FC236}">
                  <a16:creationId xmlns:a16="http://schemas.microsoft.com/office/drawing/2014/main" id="{3A5005EE-74A7-4A8C-A547-5CF479C586D3}"/>
                </a:ext>
              </a:extLst>
            </p:cNvPr>
            <p:cNvSpPr/>
            <p:nvPr/>
          </p:nvSpPr>
          <p:spPr>
            <a:xfrm>
              <a:off x="6409188" y="3715854"/>
              <a:ext cx="1090561" cy="35157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latin typeface="Open Sans" panose="020B0606030504020204" pitchFamily="34" charset="0"/>
                  <a:ea typeface="Open Sans" panose="020B0606030504020204" pitchFamily="34" charset="0"/>
                  <a:cs typeface="Open Sans" panose="020B0606030504020204" pitchFamily="34" charset="0"/>
                </a:rPr>
                <a:t>CosineSim</a:t>
              </a:r>
              <a:endParaRPr lang="en-US" sz="1200" dirty="0">
                <a:latin typeface="Open Sans" panose="020B0606030504020204" pitchFamily="34" charset="0"/>
                <a:ea typeface="Open Sans" panose="020B0606030504020204" pitchFamily="34" charset="0"/>
                <a:cs typeface="Open Sans" panose="020B0606030504020204" pitchFamily="34" charset="0"/>
              </a:endParaRPr>
            </a:p>
          </p:txBody>
        </p:sp>
        <p:grpSp>
          <p:nvGrpSpPr>
            <p:cNvPr id="297" name="Group 296">
              <a:extLst>
                <a:ext uri="{FF2B5EF4-FFF2-40B4-BE49-F238E27FC236}">
                  <a16:creationId xmlns:a16="http://schemas.microsoft.com/office/drawing/2014/main" id="{32749C2F-18B1-4866-A67F-528A037EA5EC}"/>
                </a:ext>
              </a:extLst>
            </p:cNvPr>
            <p:cNvGrpSpPr/>
            <p:nvPr/>
          </p:nvGrpSpPr>
          <p:grpSpPr>
            <a:xfrm>
              <a:off x="4497899" y="4504830"/>
              <a:ext cx="3196202" cy="1496953"/>
              <a:chOff x="4497899" y="4504830"/>
              <a:chExt cx="3196202" cy="1496953"/>
            </a:xfrm>
          </p:grpSpPr>
          <p:sp>
            <p:nvSpPr>
              <p:cNvPr id="57" name="Flowchart: Process 56">
                <a:extLst>
                  <a:ext uri="{FF2B5EF4-FFF2-40B4-BE49-F238E27FC236}">
                    <a16:creationId xmlns:a16="http://schemas.microsoft.com/office/drawing/2014/main" id="{C640D186-A894-4735-96CD-7D29F5BA590F}"/>
                  </a:ext>
                </a:extLst>
              </p:cNvPr>
              <p:cNvSpPr/>
              <p:nvPr/>
            </p:nvSpPr>
            <p:spPr>
              <a:xfrm>
                <a:off x="4808274" y="5495445"/>
                <a:ext cx="2885813" cy="249634"/>
              </a:xfrm>
              <a:prstGeom prst="flowChartProcess">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Open Sans" panose="020B0606030504020204" pitchFamily="34" charset="0"/>
                  <a:ea typeface="Open Sans" panose="020B0606030504020204" pitchFamily="34" charset="0"/>
                  <a:cs typeface="Open Sans" panose="020B0606030504020204" pitchFamily="34" charset="0"/>
                </a:endParaRPr>
              </a:p>
            </p:txBody>
          </p:sp>
          <p:grpSp>
            <p:nvGrpSpPr>
              <p:cNvPr id="63" name="Group 62">
                <a:extLst>
                  <a:ext uri="{FF2B5EF4-FFF2-40B4-BE49-F238E27FC236}">
                    <a16:creationId xmlns:a16="http://schemas.microsoft.com/office/drawing/2014/main" id="{72C386B6-06A0-45BC-9410-2CC87BC9058C}"/>
                  </a:ext>
                </a:extLst>
              </p:cNvPr>
              <p:cNvGrpSpPr/>
              <p:nvPr/>
            </p:nvGrpSpPr>
            <p:grpSpPr>
              <a:xfrm>
                <a:off x="4497899" y="4504830"/>
                <a:ext cx="3196202" cy="1496953"/>
                <a:chOff x="4228055" y="1682475"/>
                <a:chExt cx="3196202" cy="1496953"/>
              </a:xfrm>
            </p:grpSpPr>
            <p:grpSp>
              <p:nvGrpSpPr>
                <p:cNvPr id="64" name="Group 63">
                  <a:extLst>
                    <a:ext uri="{FF2B5EF4-FFF2-40B4-BE49-F238E27FC236}">
                      <a16:creationId xmlns:a16="http://schemas.microsoft.com/office/drawing/2014/main" id="{AD65EC60-2881-4941-AEE6-C8B90AE0B322}"/>
                    </a:ext>
                  </a:extLst>
                </p:cNvPr>
                <p:cNvGrpSpPr/>
                <p:nvPr/>
              </p:nvGrpSpPr>
              <p:grpSpPr>
                <a:xfrm>
                  <a:off x="4538444" y="1929468"/>
                  <a:ext cx="2885813" cy="1249960"/>
                  <a:chOff x="4538444" y="1929468"/>
                  <a:chExt cx="2885813" cy="1249960"/>
                </a:xfrm>
              </p:grpSpPr>
              <p:sp>
                <p:nvSpPr>
                  <p:cNvPr id="75" name="Flowchart: Process 74">
                    <a:extLst>
                      <a:ext uri="{FF2B5EF4-FFF2-40B4-BE49-F238E27FC236}">
                        <a16:creationId xmlns:a16="http://schemas.microsoft.com/office/drawing/2014/main" id="{05CC81B0-D5FA-42C2-96BC-E2C53694C7D1}"/>
                      </a:ext>
                    </a:extLst>
                  </p:cNvPr>
                  <p:cNvSpPr/>
                  <p:nvPr/>
                </p:nvSpPr>
                <p:spPr>
                  <a:xfrm>
                    <a:off x="4538444" y="1929468"/>
                    <a:ext cx="2885813" cy="1249960"/>
                  </a:xfrm>
                  <a:prstGeom prst="flowChartProces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Open Sans" panose="020B0606030504020204" pitchFamily="34" charset="0"/>
                      <a:ea typeface="Open Sans" panose="020B0606030504020204" pitchFamily="34" charset="0"/>
                      <a:cs typeface="Open Sans" panose="020B0606030504020204" pitchFamily="34" charset="0"/>
                    </a:endParaRPr>
                  </a:p>
                </p:txBody>
              </p:sp>
              <p:cxnSp>
                <p:nvCxnSpPr>
                  <p:cNvPr id="76" name="Straight Connector 75">
                    <a:extLst>
                      <a:ext uri="{FF2B5EF4-FFF2-40B4-BE49-F238E27FC236}">
                        <a16:creationId xmlns:a16="http://schemas.microsoft.com/office/drawing/2014/main" id="{9271DF0E-A4DC-4A64-8F3B-23968487EFB5}"/>
                      </a:ext>
                    </a:extLst>
                  </p:cNvPr>
                  <p:cNvCxnSpPr>
                    <a:cxnSpLocks/>
                  </p:cNvCxnSpPr>
                  <p:nvPr/>
                </p:nvCxnSpPr>
                <p:spPr>
                  <a:xfrm>
                    <a:off x="4538444" y="2426096"/>
                    <a:ext cx="288581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CCFDFB2C-F57A-4864-9048-4E857B6FE211}"/>
                      </a:ext>
                    </a:extLst>
                  </p:cNvPr>
                  <p:cNvCxnSpPr>
                    <a:cxnSpLocks/>
                  </p:cNvCxnSpPr>
                  <p:nvPr/>
                </p:nvCxnSpPr>
                <p:spPr>
                  <a:xfrm>
                    <a:off x="4538444" y="2674410"/>
                    <a:ext cx="288581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95F835F6-E4A4-4420-AC69-76259E480EAC}"/>
                      </a:ext>
                    </a:extLst>
                  </p:cNvPr>
                  <p:cNvCxnSpPr>
                    <a:cxnSpLocks/>
                  </p:cNvCxnSpPr>
                  <p:nvPr/>
                </p:nvCxnSpPr>
                <p:spPr>
                  <a:xfrm>
                    <a:off x="4538444" y="2922724"/>
                    <a:ext cx="288581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0F61008-C79D-4E0E-9BDF-3C729817DECD}"/>
                      </a:ext>
                    </a:extLst>
                  </p:cNvPr>
                  <p:cNvCxnSpPr>
                    <a:cxnSpLocks/>
                  </p:cNvCxnSpPr>
                  <p:nvPr/>
                </p:nvCxnSpPr>
                <p:spPr>
                  <a:xfrm>
                    <a:off x="4538444" y="2177782"/>
                    <a:ext cx="288581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F33C1885-2F06-4AB8-8421-A91A43055CEA}"/>
                      </a:ext>
                    </a:extLst>
                  </p:cNvPr>
                  <p:cNvCxnSpPr/>
                  <p:nvPr/>
                </p:nvCxnSpPr>
                <p:spPr>
                  <a:xfrm>
                    <a:off x="5113929" y="1929468"/>
                    <a:ext cx="0" cy="12499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9F8C858D-A932-413B-A985-860108BCBB7B}"/>
                      </a:ext>
                    </a:extLst>
                  </p:cNvPr>
                  <p:cNvCxnSpPr/>
                  <p:nvPr/>
                </p:nvCxnSpPr>
                <p:spPr>
                  <a:xfrm>
                    <a:off x="5689414" y="1929468"/>
                    <a:ext cx="0" cy="12499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7CC2D4A7-E86E-4908-BF92-977F4FADD08F}"/>
                      </a:ext>
                    </a:extLst>
                  </p:cNvPr>
                  <p:cNvCxnSpPr/>
                  <p:nvPr/>
                </p:nvCxnSpPr>
                <p:spPr>
                  <a:xfrm>
                    <a:off x="6264899" y="1929468"/>
                    <a:ext cx="0" cy="12499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E41A79EE-0165-46F5-9E14-6C67DDCC4B3F}"/>
                      </a:ext>
                    </a:extLst>
                  </p:cNvPr>
                  <p:cNvCxnSpPr/>
                  <p:nvPr/>
                </p:nvCxnSpPr>
                <p:spPr>
                  <a:xfrm>
                    <a:off x="6840384" y="1929468"/>
                    <a:ext cx="0" cy="12499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5" name="Flowchart: Process 64">
                  <a:extLst>
                    <a:ext uri="{FF2B5EF4-FFF2-40B4-BE49-F238E27FC236}">
                      <a16:creationId xmlns:a16="http://schemas.microsoft.com/office/drawing/2014/main" id="{7A78222B-443A-4BC0-9E2B-A658FB22CE95}"/>
                    </a:ext>
                  </a:extLst>
                </p:cNvPr>
                <p:cNvSpPr/>
                <p:nvPr/>
              </p:nvSpPr>
              <p:spPr>
                <a:xfrm>
                  <a:off x="4228055" y="1928752"/>
                  <a:ext cx="302003" cy="24902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Open Sans" panose="020B0606030504020204" pitchFamily="34" charset="0"/>
                      <a:ea typeface="Open Sans" panose="020B0606030504020204" pitchFamily="34" charset="0"/>
                      <a:cs typeface="Open Sans" panose="020B0606030504020204" pitchFamily="34" charset="0"/>
                    </a:rPr>
                    <a:t>u</a:t>
                  </a:r>
                  <a:r>
                    <a:rPr lang="en-US" sz="700" baseline="30000" dirty="0">
                      <a:latin typeface="Open Sans" panose="020B0606030504020204" pitchFamily="34" charset="0"/>
                      <a:ea typeface="Open Sans" panose="020B0606030504020204" pitchFamily="34" charset="0"/>
                      <a:cs typeface="Open Sans" panose="020B0606030504020204" pitchFamily="34" charset="0"/>
                    </a:rPr>
                    <a:t>*</a:t>
                  </a:r>
                  <a:endParaRPr lang="en-US" sz="1050" baseline="30000" dirty="0">
                    <a:latin typeface="Open Sans" panose="020B0606030504020204" pitchFamily="34" charset="0"/>
                    <a:ea typeface="Open Sans" panose="020B0606030504020204" pitchFamily="34" charset="0"/>
                    <a:cs typeface="Open Sans" panose="020B0606030504020204" pitchFamily="34" charset="0"/>
                  </a:endParaRPr>
                </a:p>
              </p:txBody>
            </p:sp>
            <p:sp>
              <p:nvSpPr>
                <p:cNvPr id="66" name="Flowchart: Process 65">
                  <a:extLst>
                    <a:ext uri="{FF2B5EF4-FFF2-40B4-BE49-F238E27FC236}">
                      <a16:creationId xmlns:a16="http://schemas.microsoft.com/office/drawing/2014/main" id="{139A5860-14C5-497A-81C1-39D8C341D597}"/>
                    </a:ext>
                  </a:extLst>
                </p:cNvPr>
                <p:cNvSpPr/>
                <p:nvPr/>
              </p:nvSpPr>
              <p:spPr>
                <a:xfrm>
                  <a:off x="4228055" y="2177781"/>
                  <a:ext cx="302003" cy="24902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latin typeface="Open Sans" panose="020B0606030504020204" pitchFamily="34" charset="0"/>
                      <a:ea typeface="Open Sans" panose="020B0606030504020204" pitchFamily="34" charset="0"/>
                      <a:cs typeface="Open Sans" panose="020B0606030504020204" pitchFamily="34" charset="0"/>
                    </a:rPr>
                    <a:t>u</a:t>
                  </a:r>
                  <a:r>
                    <a:rPr lang="en-US" sz="900" baseline="-25000" dirty="0">
                      <a:latin typeface="Open Sans" panose="020B0606030504020204" pitchFamily="34" charset="0"/>
                      <a:ea typeface="Open Sans" panose="020B0606030504020204" pitchFamily="34" charset="0"/>
                      <a:cs typeface="Open Sans" panose="020B0606030504020204" pitchFamily="34" charset="0"/>
                    </a:rPr>
                    <a:t>2</a:t>
                  </a:r>
                </a:p>
              </p:txBody>
            </p:sp>
            <p:sp>
              <p:nvSpPr>
                <p:cNvPr id="67" name="Flowchart: Process 66">
                  <a:extLst>
                    <a:ext uri="{FF2B5EF4-FFF2-40B4-BE49-F238E27FC236}">
                      <a16:creationId xmlns:a16="http://schemas.microsoft.com/office/drawing/2014/main" id="{E0933545-8E97-4659-B83E-0AD5E0B178B8}"/>
                    </a:ext>
                  </a:extLst>
                </p:cNvPr>
                <p:cNvSpPr/>
                <p:nvPr/>
              </p:nvSpPr>
              <p:spPr>
                <a:xfrm>
                  <a:off x="4228055" y="2428105"/>
                  <a:ext cx="302003" cy="24902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latin typeface="Open Sans" panose="020B0606030504020204" pitchFamily="34" charset="0"/>
                      <a:ea typeface="Open Sans" panose="020B0606030504020204" pitchFamily="34" charset="0"/>
                      <a:cs typeface="Open Sans" panose="020B0606030504020204" pitchFamily="34" charset="0"/>
                    </a:rPr>
                    <a:t>u</a:t>
                  </a:r>
                  <a:r>
                    <a:rPr lang="en-US" sz="900" baseline="-25000" dirty="0">
                      <a:latin typeface="Open Sans" panose="020B0606030504020204" pitchFamily="34" charset="0"/>
                      <a:ea typeface="Open Sans" panose="020B0606030504020204" pitchFamily="34" charset="0"/>
                      <a:cs typeface="Open Sans" panose="020B0606030504020204" pitchFamily="34" charset="0"/>
                    </a:rPr>
                    <a:t>3</a:t>
                  </a:r>
                </a:p>
              </p:txBody>
            </p:sp>
            <p:sp>
              <p:nvSpPr>
                <p:cNvPr id="68" name="Flowchart: Process 67">
                  <a:extLst>
                    <a:ext uri="{FF2B5EF4-FFF2-40B4-BE49-F238E27FC236}">
                      <a16:creationId xmlns:a16="http://schemas.microsoft.com/office/drawing/2014/main" id="{3372B9F7-B4EA-41BA-A216-838F5893CE05}"/>
                    </a:ext>
                  </a:extLst>
                </p:cNvPr>
                <p:cNvSpPr/>
                <p:nvPr/>
              </p:nvSpPr>
              <p:spPr>
                <a:xfrm>
                  <a:off x="4228055" y="2674303"/>
                  <a:ext cx="302003" cy="249029"/>
                </a:xfrm>
                <a:prstGeom prst="flowChartProcess">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latin typeface="Open Sans" panose="020B0606030504020204" pitchFamily="34" charset="0"/>
                      <a:ea typeface="Open Sans" panose="020B0606030504020204" pitchFamily="34" charset="0"/>
                      <a:cs typeface="Open Sans" panose="020B0606030504020204" pitchFamily="34" charset="0"/>
                    </a:rPr>
                    <a:t>u</a:t>
                  </a:r>
                  <a:r>
                    <a:rPr lang="en-US" sz="900" baseline="-25000" dirty="0">
                      <a:latin typeface="Open Sans" panose="020B0606030504020204" pitchFamily="34" charset="0"/>
                      <a:ea typeface="Open Sans" panose="020B0606030504020204" pitchFamily="34" charset="0"/>
                      <a:cs typeface="Open Sans" panose="020B0606030504020204" pitchFamily="34" charset="0"/>
                    </a:rPr>
                    <a:t>4</a:t>
                  </a:r>
                </a:p>
              </p:txBody>
            </p:sp>
            <p:sp>
              <p:nvSpPr>
                <p:cNvPr id="69" name="Flowchart: Process 68">
                  <a:extLst>
                    <a:ext uri="{FF2B5EF4-FFF2-40B4-BE49-F238E27FC236}">
                      <a16:creationId xmlns:a16="http://schemas.microsoft.com/office/drawing/2014/main" id="{F18726DC-E2EE-4BA2-AA16-D59E42BFA5BA}"/>
                    </a:ext>
                  </a:extLst>
                </p:cNvPr>
                <p:cNvSpPr/>
                <p:nvPr/>
              </p:nvSpPr>
              <p:spPr>
                <a:xfrm>
                  <a:off x="4228055" y="2923332"/>
                  <a:ext cx="302003" cy="25609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latin typeface="Open Sans" panose="020B0606030504020204" pitchFamily="34" charset="0"/>
                      <a:ea typeface="Open Sans" panose="020B0606030504020204" pitchFamily="34" charset="0"/>
                      <a:cs typeface="Open Sans" panose="020B0606030504020204" pitchFamily="34" charset="0"/>
                    </a:rPr>
                    <a:t>u</a:t>
                  </a:r>
                  <a:r>
                    <a:rPr lang="en-US" sz="900" baseline="-25000" dirty="0">
                      <a:latin typeface="Open Sans" panose="020B0606030504020204" pitchFamily="34" charset="0"/>
                      <a:ea typeface="Open Sans" panose="020B0606030504020204" pitchFamily="34" charset="0"/>
                      <a:cs typeface="Open Sans" panose="020B0606030504020204" pitchFamily="34" charset="0"/>
                    </a:rPr>
                    <a:t>5</a:t>
                  </a:r>
                </a:p>
              </p:txBody>
            </p:sp>
            <p:sp>
              <p:nvSpPr>
                <p:cNvPr id="70" name="Flowchart: Process 69">
                  <a:extLst>
                    <a:ext uri="{FF2B5EF4-FFF2-40B4-BE49-F238E27FC236}">
                      <a16:creationId xmlns:a16="http://schemas.microsoft.com/office/drawing/2014/main" id="{CC366DDD-2D90-4D95-9ED6-4725A83A0945}"/>
                    </a:ext>
                  </a:extLst>
                </p:cNvPr>
                <p:cNvSpPr/>
                <p:nvPr/>
              </p:nvSpPr>
              <p:spPr>
                <a:xfrm>
                  <a:off x="5113927" y="1682475"/>
                  <a:ext cx="607365" cy="24902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latin typeface="Open Sans" panose="020B0606030504020204" pitchFamily="34" charset="0"/>
                      <a:ea typeface="Open Sans" panose="020B0606030504020204" pitchFamily="34" charset="0"/>
                      <a:cs typeface="Open Sans" panose="020B0606030504020204" pitchFamily="34" charset="0"/>
                    </a:rPr>
                    <a:t>i</a:t>
                  </a:r>
                  <a:r>
                    <a:rPr lang="en-US" sz="900" baseline="-25000" dirty="0">
                      <a:latin typeface="Open Sans" panose="020B0606030504020204" pitchFamily="34" charset="0"/>
                      <a:ea typeface="Open Sans" panose="020B0606030504020204" pitchFamily="34" charset="0"/>
                      <a:cs typeface="Open Sans" panose="020B0606030504020204" pitchFamily="34" charset="0"/>
                    </a:rPr>
                    <a:t>2</a:t>
                  </a:r>
                </a:p>
              </p:txBody>
            </p:sp>
            <p:sp>
              <p:nvSpPr>
                <p:cNvPr id="71" name="Flowchart: Process 70">
                  <a:extLst>
                    <a:ext uri="{FF2B5EF4-FFF2-40B4-BE49-F238E27FC236}">
                      <a16:creationId xmlns:a16="http://schemas.microsoft.com/office/drawing/2014/main" id="{7E5A1299-6519-467A-8868-D07C75EF92B1}"/>
                    </a:ext>
                  </a:extLst>
                </p:cNvPr>
                <p:cNvSpPr/>
                <p:nvPr/>
              </p:nvSpPr>
              <p:spPr>
                <a:xfrm>
                  <a:off x="4559410" y="1682475"/>
                  <a:ext cx="549485" cy="24902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latin typeface="Open Sans" panose="020B0606030504020204" pitchFamily="34" charset="0"/>
                      <a:ea typeface="Open Sans" panose="020B0606030504020204" pitchFamily="34" charset="0"/>
                      <a:cs typeface="Open Sans" panose="020B0606030504020204" pitchFamily="34" charset="0"/>
                    </a:rPr>
                    <a:t>i</a:t>
                  </a:r>
                  <a:r>
                    <a:rPr lang="en-US" sz="900" baseline="-25000" dirty="0">
                      <a:latin typeface="Open Sans" panose="020B0606030504020204" pitchFamily="34" charset="0"/>
                      <a:ea typeface="Open Sans" panose="020B0606030504020204" pitchFamily="34" charset="0"/>
                      <a:cs typeface="Open Sans" panose="020B0606030504020204" pitchFamily="34" charset="0"/>
                    </a:rPr>
                    <a:t>1</a:t>
                  </a:r>
                </a:p>
              </p:txBody>
            </p:sp>
            <p:sp>
              <p:nvSpPr>
                <p:cNvPr id="72" name="Flowchart: Process 71">
                  <a:extLst>
                    <a:ext uri="{FF2B5EF4-FFF2-40B4-BE49-F238E27FC236}">
                      <a16:creationId xmlns:a16="http://schemas.microsoft.com/office/drawing/2014/main" id="{55A79CDF-1031-46F5-8F81-5DC75DCF4ACF}"/>
                    </a:ext>
                  </a:extLst>
                </p:cNvPr>
                <p:cNvSpPr/>
                <p:nvPr/>
              </p:nvSpPr>
              <p:spPr>
                <a:xfrm>
                  <a:off x="5689413" y="1682475"/>
                  <a:ext cx="575485" cy="24902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latin typeface="Open Sans" panose="020B0606030504020204" pitchFamily="34" charset="0"/>
                      <a:ea typeface="Open Sans" panose="020B0606030504020204" pitchFamily="34" charset="0"/>
                      <a:cs typeface="Open Sans" panose="020B0606030504020204" pitchFamily="34" charset="0"/>
                    </a:rPr>
                    <a:t>i</a:t>
                  </a:r>
                  <a:r>
                    <a:rPr lang="en-US" sz="900" baseline="-25000" dirty="0">
                      <a:latin typeface="Open Sans" panose="020B0606030504020204" pitchFamily="34" charset="0"/>
                      <a:ea typeface="Open Sans" panose="020B0606030504020204" pitchFamily="34" charset="0"/>
                      <a:cs typeface="Open Sans" panose="020B0606030504020204" pitchFamily="34" charset="0"/>
                    </a:rPr>
                    <a:t>3</a:t>
                  </a:r>
                </a:p>
              </p:txBody>
            </p:sp>
            <p:sp>
              <p:nvSpPr>
                <p:cNvPr id="73" name="Flowchart: Process 72">
                  <a:extLst>
                    <a:ext uri="{FF2B5EF4-FFF2-40B4-BE49-F238E27FC236}">
                      <a16:creationId xmlns:a16="http://schemas.microsoft.com/office/drawing/2014/main" id="{49452939-B868-4842-AD9A-35D2679872E6}"/>
                    </a:ext>
                  </a:extLst>
                </p:cNvPr>
                <p:cNvSpPr/>
                <p:nvPr/>
              </p:nvSpPr>
              <p:spPr>
                <a:xfrm>
                  <a:off x="6256512" y="1682475"/>
                  <a:ext cx="583872" cy="24902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latin typeface="Open Sans" panose="020B0606030504020204" pitchFamily="34" charset="0"/>
                      <a:ea typeface="Open Sans" panose="020B0606030504020204" pitchFamily="34" charset="0"/>
                      <a:cs typeface="Open Sans" panose="020B0606030504020204" pitchFamily="34" charset="0"/>
                    </a:rPr>
                    <a:t>i</a:t>
                  </a:r>
                  <a:r>
                    <a:rPr lang="en-US" sz="900" baseline="-25000" dirty="0">
                      <a:latin typeface="Open Sans" panose="020B0606030504020204" pitchFamily="34" charset="0"/>
                      <a:ea typeface="Open Sans" panose="020B0606030504020204" pitchFamily="34" charset="0"/>
                      <a:cs typeface="Open Sans" panose="020B0606030504020204" pitchFamily="34" charset="0"/>
                    </a:rPr>
                    <a:t>4</a:t>
                  </a:r>
                </a:p>
              </p:txBody>
            </p:sp>
            <p:sp>
              <p:nvSpPr>
                <p:cNvPr id="74" name="Flowchart: Process 73">
                  <a:extLst>
                    <a:ext uri="{FF2B5EF4-FFF2-40B4-BE49-F238E27FC236}">
                      <a16:creationId xmlns:a16="http://schemas.microsoft.com/office/drawing/2014/main" id="{84E7E2A3-71EA-43A9-AED8-4823190618C5}"/>
                    </a:ext>
                  </a:extLst>
                </p:cNvPr>
                <p:cNvSpPr/>
                <p:nvPr/>
              </p:nvSpPr>
              <p:spPr>
                <a:xfrm>
                  <a:off x="6840385" y="1682475"/>
                  <a:ext cx="583872" cy="24902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latin typeface="Open Sans" panose="020B0606030504020204" pitchFamily="34" charset="0"/>
                      <a:ea typeface="Open Sans" panose="020B0606030504020204" pitchFamily="34" charset="0"/>
                      <a:cs typeface="Open Sans" panose="020B0606030504020204" pitchFamily="34" charset="0"/>
                    </a:rPr>
                    <a:t>i</a:t>
                  </a:r>
                  <a:r>
                    <a:rPr lang="en-US" sz="900" baseline="-25000" dirty="0">
                      <a:latin typeface="Open Sans" panose="020B0606030504020204" pitchFamily="34" charset="0"/>
                      <a:ea typeface="Open Sans" panose="020B0606030504020204" pitchFamily="34" charset="0"/>
                      <a:cs typeface="Open Sans" panose="020B0606030504020204" pitchFamily="34" charset="0"/>
                    </a:rPr>
                    <a:t>5</a:t>
                  </a:r>
                </a:p>
              </p:txBody>
            </p:sp>
          </p:grpSp>
          <p:sp>
            <p:nvSpPr>
              <p:cNvPr id="86" name="TextBox 85">
                <a:extLst>
                  <a:ext uri="{FF2B5EF4-FFF2-40B4-BE49-F238E27FC236}">
                    <a16:creationId xmlns:a16="http://schemas.microsoft.com/office/drawing/2014/main" id="{DD0D7A9D-1BD7-46C6-9DE3-63C51F4F5FB8}"/>
                  </a:ext>
                </a:extLst>
              </p:cNvPr>
              <p:cNvSpPr txBox="1"/>
              <p:nvPr/>
            </p:nvSpPr>
            <p:spPr>
              <a:xfrm>
                <a:off x="5957586" y="4781187"/>
                <a:ext cx="583866" cy="200055"/>
              </a:xfrm>
              <a:prstGeom prst="rect">
                <a:avLst/>
              </a:prstGeom>
              <a:noFill/>
            </p:spPr>
            <p:txBody>
              <a:bodyPr wrap="square" rtlCol="0">
                <a:spAutoFit/>
              </a:bodyPr>
              <a:lstStyle>
                <a:defPPr>
                  <a:defRPr lang="en-US"/>
                </a:defPPr>
                <a:lvl1pPr algn="ctr">
                  <a:defRPr sz="1100">
                    <a:latin typeface="Open Sans" panose="020B0606030504020204" pitchFamily="34" charset="0"/>
                    <a:ea typeface="Open Sans" panose="020B0606030504020204" pitchFamily="34" charset="0"/>
                    <a:cs typeface="Open Sans" panose="020B0606030504020204" pitchFamily="34" charset="0"/>
                  </a:defRPr>
                </a:lvl1pPr>
              </a:lstStyle>
              <a:p>
                <a:r>
                  <a:rPr lang="en-US" sz="700" i="1" dirty="0"/>
                  <a:t>prediction</a:t>
                </a:r>
              </a:p>
            </p:txBody>
          </p:sp>
          <p:sp>
            <p:nvSpPr>
              <p:cNvPr id="88" name="TextBox 87">
                <a:extLst>
                  <a:ext uri="{FF2B5EF4-FFF2-40B4-BE49-F238E27FC236}">
                    <a16:creationId xmlns:a16="http://schemas.microsoft.com/office/drawing/2014/main" id="{34D41D76-D043-460A-8BB4-1726824733C6}"/>
                  </a:ext>
                </a:extLst>
              </p:cNvPr>
              <p:cNvSpPr txBox="1"/>
              <p:nvPr/>
            </p:nvSpPr>
            <p:spPr>
              <a:xfrm>
                <a:off x="5957586" y="5475388"/>
                <a:ext cx="583866" cy="276999"/>
              </a:xfrm>
              <a:prstGeom prst="rect">
                <a:avLst/>
              </a:prstGeom>
              <a:noFill/>
            </p:spPr>
            <p:txBody>
              <a:bodyPr wrap="square" rtlCol="0" anchor="ctr">
                <a:spAutoFit/>
              </a:bodyPr>
              <a:lstStyle/>
              <a:p>
                <a:pPr algn="ctr"/>
                <a:r>
                  <a:rPr lang="en-US" sz="600" b="1" dirty="0">
                    <a:latin typeface="Open Sans" panose="020B0606030504020204" pitchFamily="34" charset="0"/>
                    <a:ea typeface="Open Sans" panose="020B0606030504020204" pitchFamily="34" charset="0"/>
                    <a:cs typeface="Open Sans" panose="020B0606030504020204" pitchFamily="34" charset="0"/>
                  </a:rPr>
                  <a:t>rating = prediction</a:t>
                </a:r>
              </a:p>
            </p:txBody>
          </p:sp>
        </p:grpSp>
        <p:grpSp>
          <p:nvGrpSpPr>
            <p:cNvPr id="298" name="Group 297">
              <a:extLst>
                <a:ext uri="{FF2B5EF4-FFF2-40B4-BE49-F238E27FC236}">
                  <a16:creationId xmlns:a16="http://schemas.microsoft.com/office/drawing/2014/main" id="{79F88C1F-F891-453E-83E8-8C689808D754}"/>
                </a:ext>
              </a:extLst>
            </p:cNvPr>
            <p:cNvGrpSpPr/>
            <p:nvPr/>
          </p:nvGrpSpPr>
          <p:grpSpPr>
            <a:xfrm>
              <a:off x="4497899" y="1941622"/>
              <a:ext cx="3196202" cy="1506553"/>
              <a:chOff x="4497899" y="1941622"/>
              <a:chExt cx="3196202" cy="1506553"/>
            </a:xfrm>
          </p:grpSpPr>
          <p:grpSp>
            <p:nvGrpSpPr>
              <p:cNvPr id="31" name="Group 30">
                <a:extLst>
                  <a:ext uri="{FF2B5EF4-FFF2-40B4-BE49-F238E27FC236}">
                    <a16:creationId xmlns:a16="http://schemas.microsoft.com/office/drawing/2014/main" id="{28C9C166-EA0C-4DA7-873E-A07810FDE4A1}"/>
                  </a:ext>
                </a:extLst>
              </p:cNvPr>
              <p:cNvGrpSpPr/>
              <p:nvPr/>
            </p:nvGrpSpPr>
            <p:grpSpPr>
              <a:xfrm>
                <a:off x="4497899" y="1941622"/>
                <a:ext cx="3196202" cy="1496953"/>
                <a:chOff x="4228055" y="1682475"/>
                <a:chExt cx="3196202" cy="1496953"/>
              </a:xfrm>
            </p:grpSpPr>
            <p:grpSp>
              <p:nvGrpSpPr>
                <p:cNvPr id="25" name="Group 24">
                  <a:extLst>
                    <a:ext uri="{FF2B5EF4-FFF2-40B4-BE49-F238E27FC236}">
                      <a16:creationId xmlns:a16="http://schemas.microsoft.com/office/drawing/2014/main" id="{B8FD8CC9-0B75-4375-9D85-D4618A2D6A28}"/>
                    </a:ext>
                  </a:extLst>
                </p:cNvPr>
                <p:cNvGrpSpPr/>
                <p:nvPr/>
              </p:nvGrpSpPr>
              <p:grpSpPr>
                <a:xfrm>
                  <a:off x="4538444" y="1929468"/>
                  <a:ext cx="2885813" cy="1249960"/>
                  <a:chOff x="4538444" y="1929468"/>
                  <a:chExt cx="2885813" cy="1249960"/>
                </a:xfrm>
              </p:grpSpPr>
              <p:sp>
                <p:nvSpPr>
                  <p:cNvPr id="2" name="Flowchart: Process 1">
                    <a:extLst>
                      <a:ext uri="{FF2B5EF4-FFF2-40B4-BE49-F238E27FC236}">
                        <a16:creationId xmlns:a16="http://schemas.microsoft.com/office/drawing/2014/main" id="{9797F6C1-F763-4787-9BE3-755311CA381A}"/>
                      </a:ext>
                    </a:extLst>
                  </p:cNvPr>
                  <p:cNvSpPr/>
                  <p:nvPr/>
                </p:nvSpPr>
                <p:spPr>
                  <a:xfrm>
                    <a:off x="4538444" y="1929468"/>
                    <a:ext cx="2885813" cy="1249960"/>
                  </a:xfrm>
                  <a:prstGeom prst="flowChartProces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Open Sans" panose="020B0606030504020204" pitchFamily="34" charset="0"/>
                      <a:ea typeface="Open Sans" panose="020B0606030504020204" pitchFamily="34" charset="0"/>
                      <a:cs typeface="Open Sans" panose="020B0606030504020204" pitchFamily="34" charset="0"/>
                    </a:endParaRPr>
                  </a:p>
                </p:txBody>
              </p:sp>
              <p:cxnSp>
                <p:nvCxnSpPr>
                  <p:cNvPr id="14" name="Straight Connector 13">
                    <a:extLst>
                      <a:ext uri="{FF2B5EF4-FFF2-40B4-BE49-F238E27FC236}">
                        <a16:creationId xmlns:a16="http://schemas.microsoft.com/office/drawing/2014/main" id="{B814454B-B916-4425-A325-1692B0A96206}"/>
                      </a:ext>
                    </a:extLst>
                  </p:cNvPr>
                  <p:cNvCxnSpPr>
                    <a:cxnSpLocks/>
                  </p:cNvCxnSpPr>
                  <p:nvPr/>
                </p:nvCxnSpPr>
                <p:spPr>
                  <a:xfrm>
                    <a:off x="4538444" y="2426096"/>
                    <a:ext cx="288581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A67524CA-D4D7-4DB1-B019-F6681B5A3D7C}"/>
                      </a:ext>
                    </a:extLst>
                  </p:cNvPr>
                  <p:cNvCxnSpPr>
                    <a:cxnSpLocks/>
                  </p:cNvCxnSpPr>
                  <p:nvPr/>
                </p:nvCxnSpPr>
                <p:spPr>
                  <a:xfrm>
                    <a:off x="4538444" y="2674410"/>
                    <a:ext cx="288581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4206A04-E59B-4C30-893C-753BC5215B7C}"/>
                      </a:ext>
                    </a:extLst>
                  </p:cNvPr>
                  <p:cNvCxnSpPr>
                    <a:cxnSpLocks/>
                  </p:cNvCxnSpPr>
                  <p:nvPr/>
                </p:nvCxnSpPr>
                <p:spPr>
                  <a:xfrm>
                    <a:off x="4538444" y="2922724"/>
                    <a:ext cx="288581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C3086FF-6A08-466F-A627-2BA11817F600}"/>
                      </a:ext>
                    </a:extLst>
                  </p:cNvPr>
                  <p:cNvCxnSpPr>
                    <a:cxnSpLocks/>
                  </p:cNvCxnSpPr>
                  <p:nvPr/>
                </p:nvCxnSpPr>
                <p:spPr>
                  <a:xfrm>
                    <a:off x="4538444" y="2177782"/>
                    <a:ext cx="288581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597FD064-686D-4AA1-96B8-84B531296EB1}"/>
                      </a:ext>
                    </a:extLst>
                  </p:cNvPr>
                  <p:cNvCxnSpPr/>
                  <p:nvPr/>
                </p:nvCxnSpPr>
                <p:spPr>
                  <a:xfrm>
                    <a:off x="5113929" y="1929468"/>
                    <a:ext cx="0" cy="12499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32473AE-C5B3-4502-AB03-053A6FFD64C9}"/>
                      </a:ext>
                    </a:extLst>
                  </p:cNvPr>
                  <p:cNvCxnSpPr/>
                  <p:nvPr/>
                </p:nvCxnSpPr>
                <p:spPr>
                  <a:xfrm>
                    <a:off x="5689414" y="1929468"/>
                    <a:ext cx="0" cy="12499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23F06AC-1052-4F4C-BA3D-F0A2620E6609}"/>
                      </a:ext>
                    </a:extLst>
                  </p:cNvPr>
                  <p:cNvCxnSpPr/>
                  <p:nvPr/>
                </p:nvCxnSpPr>
                <p:spPr>
                  <a:xfrm>
                    <a:off x="6264899" y="1929468"/>
                    <a:ext cx="0" cy="12499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58B64FF-E18F-4663-8C43-2B9393F26346}"/>
                      </a:ext>
                    </a:extLst>
                  </p:cNvPr>
                  <p:cNvCxnSpPr/>
                  <p:nvPr/>
                </p:nvCxnSpPr>
                <p:spPr>
                  <a:xfrm>
                    <a:off x="6840384" y="1929468"/>
                    <a:ext cx="0" cy="12499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0" name="Flowchart: Process 29">
                  <a:extLst>
                    <a:ext uri="{FF2B5EF4-FFF2-40B4-BE49-F238E27FC236}">
                      <a16:creationId xmlns:a16="http://schemas.microsoft.com/office/drawing/2014/main" id="{45304A58-696C-4248-B061-0E45C4453E0B}"/>
                    </a:ext>
                  </a:extLst>
                </p:cNvPr>
                <p:cNvSpPr/>
                <p:nvPr/>
              </p:nvSpPr>
              <p:spPr>
                <a:xfrm>
                  <a:off x="4228055" y="1928752"/>
                  <a:ext cx="302003" cy="24902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latin typeface="Open Sans" panose="020B0606030504020204" pitchFamily="34" charset="0"/>
                      <a:ea typeface="Open Sans" panose="020B0606030504020204" pitchFamily="34" charset="0"/>
                      <a:cs typeface="Open Sans" panose="020B0606030504020204" pitchFamily="34" charset="0"/>
                    </a:rPr>
                    <a:t>u</a:t>
                  </a:r>
                  <a:r>
                    <a:rPr lang="en-US" sz="700" b="1" baseline="30000" dirty="0">
                      <a:latin typeface="Open Sans" panose="020B0606030504020204" pitchFamily="34" charset="0"/>
                      <a:ea typeface="Open Sans" panose="020B0606030504020204" pitchFamily="34" charset="0"/>
                      <a:cs typeface="Open Sans" panose="020B0606030504020204" pitchFamily="34" charset="0"/>
                    </a:rPr>
                    <a:t>*</a:t>
                  </a:r>
                  <a:endParaRPr lang="en-US" sz="1050" b="1" baseline="30000" dirty="0">
                    <a:latin typeface="Open Sans" panose="020B0606030504020204" pitchFamily="34" charset="0"/>
                    <a:ea typeface="Open Sans" panose="020B0606030504020204" pitchFamily="34" charset="0"/>
                    <a:cs typeface="Open Sans" panose="020B0606030504020204" pitchFamily="34" charset="0"/>
                  </a:endParaRPr>
                </a:p>
              </p:txBody>
            </p:sp>
            <p:sp>
              <p:nvSpPr>
                <p:cNvPr id="43" name="Flowchart: Process 42">
                  <a:extLst>
                    <a:ext uri="{FF2B5EF4-FFF2-40B4-BE49-F238E27FC236}">
                      <a16:creationId xmlns:a16="http://schemas.microsoft.com/office/drawing/2014/main" id="{B784CFC8-5187-428E-A5DB-25FF9EE14054}"/>
                    </a:ext>
                  </a:extLst>
                </p:cNvPr>
                <p:cNvSpPr/>
                <p:nvPr/>
              </p:nvSpPr>
              <p:spPr>
                <a:xfrm>
                  <a:off x="4228055" y="2177781"/>
                  <a:ext cx="302003" cy="24902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latin typeface="Open Sans" panose="020B0606030504020204" pitchFamily="34" charset="0"/>
                      <a:ea typeface="Open Sans" panose="020B0606030504020204" pitchFamily="34" charset="0"/>
                      <a:cs typeface="Open Sans" panose="020B0606030504020204" pitchFamily="34" charset="0"/>
                    </a:rPr>
                    <a:t>u</a:t>
                  </a:r>
                  <a:r>
                    <a:rPr lang="en-US" sz="900" baseline="-25000" dirty="0">
                      <a:latin typeface="Open Sans" panose="020B0606030504020204" pitchFamily="34" charset="0"/>
                      <a:ea typeface="Open Sans" panose="020B0606030504020204" pitchFamily="34" charset="0"/>
                      <a:cs typeface="Open Sans" panose="020B0606030504020204" pitchFamily="34" charset="0"/>
                    </a:rPr>
                    <a:t>2</a:t>
                  </a:r>
                </a:p>
              </p:txBody>
            </p:sp>
            <p:sp>
              <p:nvSpPr>
                <p:cNvPr id="44" name="Flowchart: Process 43">
                  <a:extLst>
                    <a:ext uri="{FF2B5EF4-FFF2-40B4-BE49-F238E27FC236}">
                      <a16:creationId xmlns:a16="http://schemas.microsoft.com/office/drawing/2014/main" id="{AD8267D0-BD1B-4C30-9C15-1996E32FA304}"/>
                    </a:ext>
                  </a:extLst>
                </p:cNvPr>
                <p:cNvSpPr/>
                <p:nvPr/>
              </p:nvSpPr>
              <p:spPr>
                <a:xfrm>
                  <a:off x="4228055" y="2428105"/>
                  <a:ext cx="302003" cy="24902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latin typeface="Open Sans" panose="020B0606030504020204" pitchFamily="34" charset="0"/>
                      <a:ea typeface="Open Sans" panose="020B0606030504020204" pitchFamily="34" charset="0"/>
                      <a:cs typeface="Open Sans" panose="020B0606030504020204" pitchFamily="34" charset="0"/>
                    </a:rPr>
                    <a:t>u</a:t>
                  </a:r>
                  <a:r>
                    <a:rPr lang="en-US" sz="900" baseline="-25000" dirty="0">
                      <a:latin typeface="Open Sans" panose="020B0606030504020204" pitchFamily="34" charset="0"/>
                      <a:ea typeface="Open Sans" panose="020B0606030504020204" pitchFamily="34" charset="0"/>
                      <a:cs typeface="Open Sans" panose="020B0606030504020204" pitchFamily="34" charset="0"/>
                    </a:rPr>
                    <a:t>3</a:t>
                  </a:r>
                </a:p>
              </p:txBody>
            </p:sp>
            <p:sp>
              <p:nvSpPr>
                <p:cNvPr id="45" name="Flowchart: Process 44">
                  <a:extLst>
                    <a:ext uri="{FF2B5EF4-FFF2-40B4-BE49-F238E27FC236}">
                      <a16:creationId xmlns:a16="http://schemas.microsoft.com/office/drawing/2014/main" id="{CC883C69-7444-455F-8FD1-F686B7308839}"/>
                    </a:ext>
                  </a:extLst>
                </p:cNvPr>
                <p:cNvSpPr/>
                <p:nvPr/>
              </p:nvSpPr>
              <p:spPr>
                <a:xfrm>
                  <a:off x="4228055" y="2674303"/>
                  <a:ext cx="302003" cy="24902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latin typeface="Open Sans" panose="020B0606030504020204" pitchFamily="34" charset="0"/>
                      <a:ea typeface="Open Sans" panose="020B0606030504020204" pitchFamily="34" charset="0"/>
                      <a:cs typeface="Open Sans" panose="020B0606030504020204" pitchFamily="34" charset="0"/>
                    </a:rPr>
                    <a:t>u</a:t>
                  </a:r>
                  <a:r>
                    <a:rPr lang="en-US" sz="900" baseline="-25000" dirty="0">
                      <a:latin typeface="Open Sans" panose="020B0606030504020204" pitchFamily="34" charset="0"/>
                      <a:ea typeface="Open Sans" panose="020B0606030504020204" pitchFamily="34" charset="0"/>
                      <a:cs typeface="Open Sans" panose="020B0606030504020204" pitchFamily="34" charset="0"/>
                    </a:rPr>
                    <a:t>4</a:t>
                  </a:r>
                </a:p>
              </p:txBody>
            </p:sp>
            <p:sp>
              <p:nvSpPr>
                <p:cNvPr id="46" name="Flowchart: Process 45">
                  <a:extLst>
                    <a:ext uri="{FF2B5EF4-FFF2-40B4-BE49-F238E27FC236}">
                      <a16:creationId xmlns:a16="http://schemas.microsoft.com/office/drawing/2014/main" id="{B4082604-ACC5-4CB9-ACA1-3B3F88B19FD6}"/>
                    </a:ext>
                  </a:extLst>
                </p:cNvPr>
                <p:cNvSpPr/>
                <p:nvPr/>
              </p:nvSpPr>
              <p:spPr>
                <a:xfrm>
                  <a:off x="4228055" y="2923332"/>
                  <a:ext cx="302003" cy="25609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latin typeface="Open Sans" panose="020B0606030504020204" pitchFamily="34" charset="0"/>
                      <a:ea typeface="Open Sans" panose="020B0606030504020204" pitchFamily="34" charset="0"/>
                      <a:cs typeface="Open Sans" panose="020B0606030504020204" pitchFamily="34" charset="0"/>
                    </a:rPr>
                    <a:t>u</a:t>
                  </a:r>
                  <a:r>
                    <a:rPr lang="en-US" sz="900" baseline="-25000" dirty="0">
                      <a:latin typeface="Open Sans" panose="020B0606030504020204" pitchFamily="34" charset="0"/>
                      <a:ea typeface="Open Sans" panose="020B0606030504020204" pitchFamily="34" charset="0"/>
                      <a:cs typeface="Open Sans" panose="020B0606030504020204" pitchFamily="34" charset="0"/>
                    </a:rPr>
                    <a:t>5</a:t>
                  </a:r>
                </a:p>
              </p:txBody>
            </p:sp>
            <p:sp>
              <p:nvSpPr>
                <p:cNvPr id="48" name="Flowchart: Process 47">
                  <a:extLst>
                    <a:ext uri="{FF2B5EF4-FFF2-40B4-BE49-F238E27FC236}">
                      <a16:creationId xmlns:a16="http://schemas.microsoft.com/office/drawing/2014/main" id="{27836CE1-44D4-4EEA-A991-2DD3E606B29F}"/>
                    </a:ext>
                  </a:extLst>
                </p:cNvPr>
                <p:cNvSpPr/>
                <p:nvPr/>
              </p:nvSpPr>
              <p:spPr>
                <a:xfrm>
                  <a:off x="5113927" y="1682475"/>
                  <a:ext cx="607365" cy="24902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latin typeface="Open Sans" panose="020B0606030504020204" pitchFamily="34" charset="0"/>
                      <a:ea typeface="Open Sans" panose="020B0606030504020204" pitchFamily="34" charset="0"/>
                      <a:cs typeface="Open Sans" panose="020B0606030504020204" pitchFamily="34" charset="0"/>
                    </a:rPr>
                    <a:t>i</a:t>
                  </a:r>
                  <a:r>
                    <a:rPr lang="en-US" sz="900" baseline="-25000" dirty="0">
                      <a:latin typeface="Open Sans" panose="020B0606030504020204" pitchFamily="34" charset="0"/>
                      <a:ea typeface="Open Sans" panose="020B0606030504020204" pitchFamily="34" charset="0"/>
                      <a:cs typeface="Open Sans" panose="020B0606030504020204" pitchFamily="34" charset="0"/>
                    </a:rPr>
                    <a:t>2</a:t>
                  </a:r>
                </a:p>
              </p:txBody>
            </p:sp>
            <p:sp>
              <p:nvSpPr>
                <p:cNvPr id="50" name="Flowchart: Process 49">
                  <a:extLst>
                    <a:ext uri="{FF2B5EF4-FFF2-40B4-BE49-F238E27FC236}">
                      <a16:creationId xmlns:a16="http://schemas.microsoft.com/office/drawing/2014/main" id="{07D4A024-40F7-43AA-95E8-F194FBA97977}"/>
                    </a:ext>
                  </a:extLst>
                </p:cNvPr>
                <p:cNvSpPr/>
                <p:nvPr/>
              </p:nvSpPr>
              <p:spPr>
                <a:xfrm>
                  <a:off x="4559410" y="1682475"/>
                  <a:ext cx="549485" cy="24902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latin typeface="Open Sans" panose="020B0606030504020204" pitchFamily="34" charset="0"/>
                      <a:ea typeface="Open Sans" panose="020B0606030504020204" pitchFamily="34" charset="0"/>
                      <a:cs typeface="Open Sans" panose="020B0606030504020204" pitchFamily="34" charset="0"/>
                    </a:rPr>
                    <a:t>i</a:t>
                  </a:r>
                  <a:r>
                    <a:rPr lang="en-US" sz="900" baseline="-25000" dirty="0">
                      <a:latin typeface="Open Sans" panose="020B0606030504020204" pitchFamily="34" charset="0"/>
                      <a:ea typeface="Open Sans" panose="020B0606030504020204" pitchFamily="34" charset="0"/>
                      <a:cs typeface="Open Sans" panose="020B0606030504020204" pitchFamily="34" charset="0"/>
                    </a:rPr>
                    <a:t>1</a:t>
                  </a:r>
                </a:p>
              </p:txBody>
            </p:sp>
            <p:sp>
              <p:nvSpPr>
                <p:cNvPr id="51" name="Flowchart: Process 50">
                  <a:extLst>
                    <a:ext uri="{FF2B5EF4-FFF2-40B4-BE49-F238E27FC236}">
                      <a16:creationId xmlns:a16="http://schemas.microsoft.com/office/drawing/2014/main" id="{1CB2AFBB-AF7B-4BDA-A739-7EB6A5D53A7E}"/>
                    </a:ext>
                  </a:extLst>
                </p:cNvPr>
                <p:cNvSpPr/>
                <p:nvPr/>
              </p:nvSpPr>
              <p:spPr>
                <a:xfrm>
                  <a:off x="5689413" y="1682475"/>
                  <a:ext cx="575485" cy="24902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latin typeface="Open Sans" panose="020B0606030504020204" pitchFamily="34" charset="0"/>
                      <a:ea typeface="Open Sans" panose="020B0606030504020204" pitchFamily="34" charset="0"/>
                      <a:cs typeface="Open Sans" panose="020B0606030504020204" pitchFamily="34" charset="0"/>
                    </a:rPr>
                    <a:t>i</a:t>
                  </a:r>
                  <a:r>
                    <a:rPr lang="en-US" sz="900" baseline="-25000" dirty="0">
                      <a:latin typeface="Open Sans" panose="020B0606030504020204" pitchFamily="34" charset="0"/>
                      <a:ea typeface="Open Sans" panose="020B0606030504020204" pitchFamily="34" charset="0"/>
                      <a:cs typeface="Open Sans" panose="020B0606030504020204" pitchFamily="34" charset="0"/>
                    </a:rPr>
                    <a:t>3</a:t>
                  </a:r>
                </a:p>
              </p:txBody>
            </p:sp>
            <p:sp>
              <p:nvSpPr>
                <p:cNvPr id="52" name="Flowchart: Process 51">
                  <a:extLst>
                    <a:ext uri="{FF2B5EF4-FFF2-40B4-BE49-F238E27FC236}">
                      <a16:creationId xmlns:a16="http://schemas.microsoft.com/office/drawing/2014/main" id="{0D10CB9B-E077-417D-AF02-1DBE195A6170}"/>
                    </a:ext>
                  </a:extLst>
                </p:cNvPr>
                <p:cNvSpPr/>
                <p:nvPr/>
              </p:nvSpPr>
              <p:spPr>
                <a:xfrm>
                  <a:off x="6256512" y="1682475"/>
                  <a:ext cx="583872" cy="24902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latin typeface="Open Sans" panose="020B0606030504020204" pitchFamily="34" charset="0"/>
                      <a:ea typeface="Open Sans" panose="020B0606030504020204" pitchFamily="34" charset="0"/>
                      <a:cs typeface="Open Sans" panose="020B0606030504020204" pitchFamily="34" charset="0"/>
                    </a:rPr>
                    <a:t>i</a:t>
                  </a:r>
                  <a:r>
                    <a:rPr lang="en-US" sz="900" baseline="-25000" dirty="0">
                      <a:latin typeface="Open Sans" panose="020B0606030504020204" pitchFamily="34" charset="0"/>
                      <a:ea typeface="Open Sans" panose="020B0606030504020204" pitchFamily="34" charset="0"/>
                      <a:cs typeface="Open Sans" panose="020B0606030504020204" pitchFamily="34" charset="0"/>
                    </a:rPr>
                    <a:t>4</a:t>
                  </a:r>
                </a:p>
              </p:txBody>
            </p:sp>
            <p:sp>
              <p:nvSpPr>
                <p:cNvPr id="53" name="Flowchart: Process 52">
                  <a:extLst>
                    <a:ext uri="{FF2B5EF4-FFF2-40B4-BE49-F238E27FC236}">
                      <a16:creationId xmlns:a16="http://schemas.microsoft.com/office/drawing/2014/main" id="{1A9E82E5-D626-4967-B8ED-C1A2BDEE435A}"/>
                    </a:ext>
                  </a:extLst>
                </p:cNvPr>
                <p:cNvSpPr/>
                <p:nvPr/>
              </p:nvSpPr>
              <p:spPr>
                <a:xfrm>
                  <a:off x="6840385" y="1682475"/>
                  <a:ext cx="583872" cy="24902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latin typeface="Open Sans" panose="020B0606030504020204" pitchFamily="34" charset="0"/>
                      <a:ea typeface="Open Sans" panose="020B0606030504020204" pitchFamily="34" charset="0"/>
                      <a:cs typeface="Open Sans" panose="020B0606030504020204" pitchFamily="34" charset="0"/>
                    </a:rPr>
                    <a:t>i</a:t>
                  </a:r>
                  <a:r>
                    <a:rPr lang="en-US" sz="900" baseline="-25000" dirty="0">
                      <a:latin typeface="Open Sans" panose="020B0606030504020204" pitchFamily="34" charset="0"/>
                      <a:ea typeface="Open Sans" panose="020B0606030504020204" pitchFamily="34" charset="0"/>
                      <a:cs typeface="Open Sans" panose="020B0606030504020204" pitchFamily="34" charset="0"/>
                    </a:rPr>
                    <a:t>5</a:t>
                  </a:r>
                </a:p>
              </p:txBody>
            </p:sp>
          </p:grpSp>
          <p:sp>
            <p:nvSpPr>
              <p:cNvPr id="56" name="TextBox 55">
                <a:extLst>
                  <a:ext uri="{FF2B5EF4-FFF2-40B4-BE49-F238E27FC236}">
                    <a16:creationId xmlns:a16="http://schemas.microsoft.com/office/drawing/2014/main" id="{C849B88C-651E-496B-8972-BB066BFFFB56}"/>
                  </a:ext>
                </a:extLst>
              </p:cNvPr>
              <p:cNvSpPr txBox="1"/>
              <p:nvPr/>
            </p:nvSpPr>
            <p:spPr>
              <a:xfrm>
                <a:off x="4808288" y="2187899"/>
                <a:ext cx="583866" cy="261610"/>
              </a:xfrm>
              <a:prstGeom prst="rect">
                <a:avLst/>
              </a:prstGeom>
              <a:noFill/>
            </p:spPr>
            <p:txBody>
              <a:bodyPr wrap="square" rtlCol="0">
                <a:spAutoFit/>
              </a:bodyPr>
              <a:lstStyle/>
              <a:p>
                <a:pPr algn="ctr"/>
                <a:r>
                  <a:rPr lang="en-US" sz="1100" dirty="0">
                    <a:latin typeface="Open Sans" panose="020B0606030504020204" pitchFamily="34" charset="0"/>
                    <a:ea typeface="Open Sans" panose="020B0606030504020204" pitchFamily="34" charset="0"/>
                    <a:cs typeface="Open Sans" panose="020B0606030504020204" pitchFamily="34" charset="0"/>
                  </a:rPr>
                  <a:t>rating</a:t>
                </a:r>
              </a:p>
            </p:txBody>
          </p:sp>
          <p:sp>
            <p:nvSpPr>
              <p:cNvPr id="61" name="TextBox 60">
                <a:extLst>
                  <a:ext uri="{FF2B5EF4-FFF2-40B4-BE49-F238E27FC236}">
                    <a16:creationId xmlns:a16="http://schemas.microsoft.com/office/drawing/2014/main" id="{DC194F6C-0BB8-4C4C-A45C-6BDE850BC62D}"/>
                  </a:ext>
                </a:extLst>
              </p:cNvPr>
              <p:cNvSpPr txBox="1"/>
              <p:nvPr/>
            </p:nvSpPr>
            <p:spPr>
              <a:xfrm>
                <a:off x="5379302" y="2187899"/>
                <a:ext cx="583866" cy="261610"/>
              </a:xfrm>
              <a:prstGeom prst="rect">
                <a:avLst/>
              </a:prstGeom>
              <a:noFill/>
            </p:spPr>
            <p:txBody>
              <a:bodyPr wrap="square" rtlCol="0">
                <a:spAutoFit/>
              </a:bodyPr>
              <a:lstStyle/>
              <a:p>
                <a:pPr algn="ctr"/>
                <a:r>
                  <a:rPr lang="en-US" sz="1100" dirty="0">
                    <a:latin typeface="Open Sans" panose="020B0606030504020204" pitchFamily="34" charset="0"/>
                    <a:ea typeface="Open Sans" panose="020B0606030504020204" pitchFamily="34" charset="0"/>
                    <a:cs typeface="Open Sans" panose="020B0606030504020204" pitchFamily="34" charset="0"/>
                  </a:rPr>
                  <a:t>rating</a:t>
                </a:r>
              </a:p>
            </p:txBody>
          </p:sp>
          <p:sp>
            <p:nvSpPr>
              <p:cNvPr id="62" name="TextBox 61">
                <a:extLst>
                  <a:ext uri="{FF2B5EF4-FFF2-40B4-BE49-F238E27FC236}">
                    <a16:creationId xmlns:a16="http://schemas.microsoft.com/office/drawing/2014/main" id="{938EA150-2F4A-4877-B0D1-1466C1B6445B}"/>
                  </a:ext>
                </a:extLst>
              </p:cNvPr>
              <p:cNvSpPr txBox="1"/>
              <p:nvPr/>
            </p:nvSpPr>
            <p:spPr>
              <a:xfrm>
                <a:off x="5957586" y="2187899"/>
                <a:ext cx="583866" cy="261610"/>
              </a:xfrm>
              <a:prstGeom prst="rect">
                <a:avLst/>
              </a:prstGeom>
              <a:noFill/>
            </p:spPr>
            <p:txBody>
              <a:bodyPr wrap="square" rtlCol="0">
                <a:spAutoFit/>
              </a:bodyPr>
              <a:lstStyle/>
              <a:p>
                <a:pPr algn="ctr"/>
                <a:r>
                  <a:rPr lang="en-US" sz="1100" b="1" dirty="0">
                    <a:latin typeface="Open Sans" panose="020B0606030504020204" pitchFamily="34" charset="0"/>
                    <a:ea typeface="Open Sans" panose="020B0606030504020204" pitchFamily="34" charset="0"/>
                    <a:cs typeface="Open Sans" panose="020B0606030504020204" pitchFamily="34" charset="0"/>
                  </a:rPr>
                  <a:t>?</a:t>
                </a:r>
              </a:p>
            </p:txBody>
          </p:sp>
          <p:sp>
            <p:nvSpPr>
              <p:cNvPr id="89" name="TextBox 88">
                <a:extLst>
                  <a:ext uri="{FF2B5EF4-FFF2-40B4-BE49-F238E27FC236}">
                    <a16:creationId xmlns:a16="http://schemas.microsoft.com/office/drawing/2014/main" id="{3FF51D85-B8A6-4B21-B519-F551CCE0DE57}"/>
                  </a:ext>
                </a:extLst>
              </p:cNvPr>
              <p:cNvSpPr txBox="1"/>
              <p:nvPr/>
            </p:nvSpPr>
            <p:spPr>
              <a:xfrm>
                <a:off x="6538077" y="2187899"/>
                <a:ext cx="583866" cy="261610"/>
              </a:xfrm>
              <a:prstGeom prst="rect">
                <a:avLst/>
              </a:prstGeom>
              <a:noFill/>
            </p:spPr>
            <p:txBody>
              <a:bodyPr wrap="square" rtlCol="0">
                <a:spAutoFit/>
              </a:bodyPr>
              <a:lstStyle/>
              <a:p>
                <a:pPr algn="ctr"/>
                <a:r>
                  <a:rPr lang="en-US" sz="1100" dirty="0">
                    <a:latin typeface="Open Sans" panose="020B0606030504020204" pitchFamily="34" charset="0"/>
                    <a:ea typeface="Open Sans" panose="020B0606030504020204" pitchFamily="34" charset="0"/>
                    <a:cs typeface="Open Sans" panose="020B0606030504020204" pitchFamily="34" charset="0"/>
                  </a:rPr>
                  <a:t>rating</a:t>
                </a:r>
              </a:p>
            </p:txBody>
          </p:sp>
          <p:sp>
            <p:nvSpPr>
              <p:cNvPr id="90" name="TextBox 89">
                <a:extLst>
                  <a:ext uri="{FF2B5EF4-FFF2-40B4-BE49-F238E27FC236}">
                    <a16:creationId xmlns:a16="http://schemas.microsoft.com/office/drawing/2014/main" id="{14942200-9E97-4420-870A-33FF6E079ADF}"/>
                  </a:ext>
                </a:extLst>
              </p:cNvPr>
              <p:cNvSpPr txBox="1"/>
              <p:nvPr/>
            </p:nvSpPr>
            <p:spPr>
              <a:xfrm>
                <a:off x="7108555" y="2187899"/>
                <a:ext cx="583866" cy="261610"/>
              </a:xfrm>
              <a:prstGeom prst="rect">
                <a:avLst/>
              </a:prstGeom>
              <a:noFill/>
            </p:spPr>
            <p:txBody>
              <a:bodyPr wrap="square" rtlCol="0">
                <a:spAutoFit/>
              </a:bodyPr>
              <a:lstStyle/>
              <a:p>
                <a:pPr algn="ctr"/>
                <a:r>
                  <a:rPr lang="en-US" sz="1100" dirty="0">
                    <a:latin typeface="Open Sans" panose="020B0606030504020204" pitchFamily="34" charset="0"/>
                    <a:ea typeface="Open Sans" panose="020B0606030504020204" pitchFamily="34" charset="0"/>
                    <a:cs typeface="Open Sans" panose="020B0606030504020204" pitchFamily="34" charset="0"/>
                  </a:rPr>
                  <a:t>rating</a:t>
                </a:r>
              </a:p>
            </p:txBody>
          </p:sp>
          <p:sp>
            <p:nvSpPr>
              <p:cNvPr id="91" name="TextBox 90">
                <a:extLst>
                  <a:ext uri="{FF2B5EF4-FFF2-40B4-BE49-F238E27FC236}">
                    <a16:creationId xmlns:a16="http://schemas.microsoft.com/office/drawing/2014/main" id="{40A39CF6-B0DA-4FCD-A52F-F59564F08BA8}"/>
                  </a:ext>
                </a:extLst>
              </p:cNvPr>
              <p:cNvSpPr txBox="1"/>
              <p:nvPr/>
            </p:nvSpPr>
            <p:spPr>
              <a:xfrm>
                <a:off x="4808288" y="2422888"/>
                <a:ext cx="583866" cy="261610"/>
              </a:xfrm>
              <a:prstGeom prst="rect">
                <a:avLst/>
              </a:prstGeom>
              <a:noFill/>
            </p:spPr>
            <p:txBody>
              <a:bodyPr wrap="square" rtlCol="0">
                <a:spAutoFit/>
              </a:bodyPr>
              <a:lstStyle/>
              <a:p>
                <a:pPr algn="ctr"/>
                <a:r>
                  <a:rPr lang="en-US" sz="1100" dirty="0">
                    <a:latin typeface="Open Sans" panose="020B0606030504020204" pitchFamily="34" charset="0"/>
                    <a:ea typeface="Open Sans" panose="020B0606030504020204" pitchFamily="34" charset="0"/>
                    <a:cs typeface="Open Sans" panose="020B0606030504020204" pitchFamily="34" charset="0"/>
                  </a:rPr>
                  <a:t>0</a:t>
                </a:r>
              </a:p>
            </p:txBody>
          </p:sp>
          <p:sp>
            <p:nvSpPr>
              <p:cNvPr id="92" name="TextBox 91">
                <a:extLst>
                  <a:ext uri="{FF2B5EF4-FFF2-40B4-BE49-F238E27FC236}">
                    <a16:creationId xmlns:a16="http://schemas.microsoft.com/office/drawing/2014/main" id="{4FCB56CA-DF71-4988-B74A-C949720F9F8D}"/>
                  </a:ext>
                </a:extLst>
              </p:cNvPr>
              <p:cNvSpPr txBox="1"/>
              <p:nvPr/>
            </p:nvSpPr>
            <p:spPr>
              <a:xfrm>
                <a:off x="5379302" y="2422888"/>
                <a:ext cx="583866" cy="261610"/>
              </a:xfrm>
              <a:prstGeom prst="rect">
                <a:avLst/>
              </a:prstGeom>
              <a:noFill/>
            </p:spPr>
            <p:txBody>
              <a:bodyPr wrap="square" rtlCol="0">
                <a:spAutoFit/>
              </a:bodyPr>
              <a:lstStyle/>
              <a:p>
                <a:pPr algn="ctr"/>
                <a:r>
                  <a:rPr lang="en-US" sz="1100" dirty="0">
                    <a:latin typeface="Open Sans" panose="020B0606030504020204" pitchFamily="34" charset="0"/>
                    <a:ea typeface="Open Sans" panose="020B0606030504020204" pitchFamily="34" charset="0"/>
                    <a:cs typeface="Open Sans" panose="020B0606030504020204" pitchFamily="34" charset="0"/>
                  </a:rPr>
                  <a:t>rating</a:t>
                </a:r>
              </a:p>
            </p:txBody>
          </p:sp>
          <p:sp>
            <p:nvSpPr>
              <p:cNvPr id="93" name="TextBox 92">
                <a:extLst>
                  <a:ext uri="{FF2B5EF4-FFF2-40B4-BE49-F238E27FC236}">
                    <a16:creationId xmlns:a16="http://schemas.microsoft.com/office/drawing/2014/main" id="{C60F4DDA-5A14-47D7-9363-5DE92C6BF4A6}"/>
                  </a:ext>
                </a:extLst>
              </p:cNvPr>
              <p:cNvSpPr txBox="1"/>
              <p:nvPr/>
            </p:nvSpPr>
            <p:spPr>
              <a:xfrm>
                <a:off x="5957586" y="2422888"/>
                <a:ext cx="583866" cy="261610"/>
              </a:xfrm>
              <a:prstGeom prst="rect">
                <a:avLst/>
              </a:prstGeom>
              <a:noFill/>
            </p:spPr>
            <p:txBody>
              <a:bodyPr wrap="square" rtlCol="0">
                <a:spAutoFit/>
              </a:bodyPr>
              <a:lstStyle/>
              <a:p>
                <a:pPr algn="ctr"/>
                <a:r>
                  <a:rPr lang="en-US" sz="1100" dirty="0">
                    <a:latin typeface="Open Sans" panose="020B0606030504020204" pitchFamily="34" charset="0"/>
                    <a:ea typeface="Open Sans" panose="020B0606030504020204" pitchFamily="34" charset="0"/>
                    <a:cs typeface="Open Sans" panose="020B0606030504020204" pitchFamily="34" charset="0"/>
                  </a:rPr>
                  <a:t>rating</a:t>
                </a:r>
              </a:p>
            </p:txBody>
          </p:sp>
          <p:sp>
            <p:nvSpPr>
              <p:cNvPr id="94" name="TextBox 93">
                <a:extLst>
                  <a:ext uri="{FF2B5EF4-FFF2-40B4-BE49-F238E27FC236}">
                    <a16:creationId xmlns:a16="http://schemas.microsoft.com/office/drawing/2014/main" id="{1C7D3263-3B7D-4DF3-A299-223186D7F78C}"/>
                  </a:ext>
                </a:extLst>
              </p:cNvPr>
              <p:cNvSpPr txBox="1"/>
              <p:nvPr/>
            </p:nvSpPr>
            <p:spPr>
              <a:xfrm>
                <a:off x="6538077" y="2422888"/>
                <a:ext cx="583866" cy="261610"/>
              </a:xfrm>
              <a:prstGeom prst="rect">
                <a:avLst/>
              </a:prstGeom>
              <a:noFill/>
            </p:spPr>
            <p:txBody>
              <a:bodyPr wrap="square" rtlCol="0">
                <a:spAutoFit/>
              </a:bodyPr>
              <a:lstStyle/>
              <a:p>
                <a:pPr algn="ctr"/>
                <a:r>
                  <a:rPr lang="en-US" sz="1100" dirty="0">
                    <a:latin typeface="Open Sans" panose="020B0606030504020204" pitchFamily="34" charset="0"/>
                    <a:ea typeface="Open Sans" panose="020B0606030504020204" pitchFamily="34" charset="0"/>
                    <a:cs typeface="Open Sans" panose="020B0606030504020204" pitchFamily="34" charset="0"/>
                  </a:rPr>
                  <a:t>rating</a:t>
                </a:r>
              </a:p>
            </p:txBody>
          </p:sp>
          <p:sp>
            <p:nvSpPr>
              <p:cNvPr id="95" name="TextBox 94">
                <a:extLst>
                  <a:ext uri="{FF2B5EF4-FFF2-40B4-BE49-F238E27FC236}">
                    <a16:creationId xmlns:a16="http://schemas.microsoft.com/office/drawing/2014/main" id="{064D65D5-27DA-4437-9DA2-78B23A1C33C4}"/>
                  </a:ext>
                </a:extLst>
              </p:cNvPr>
              <p:cNvSpPr txBox="1"/>
              <p:nvPr/>
            </p:nvSpPr>
            <p:spPr>
              <a:xfrm>
                <a:off x="7108555" y="2422888"/>
                <a:ext cx="583866" cy="261610"/>
              </a:xfrm>
              <a:prstGeom prst="rect">
                <a:avLst/>
              </a:prstGeom>
              <a:noFill/>
            </p:spPr>
            <p:txBody>
              <a:bodyPr wrap="square" rtlCol="0">
                <a:spAutoFit/>
              </a:bodyPr>
              <a:lstStyle/>
              <a:p>
                <a:pPr algn="ctr"/>
                <a:r>
                  <a:rPr lang="en-US" sz="1100" dirty="0">
                    <a:latin typeface="Open Sans" panose="020B0606030504020204" pitchFamily="34" charset="0"/>
                    <a:ea typeface="Open Sans" panose="020B0606030504020204" pitchFamily="34" charset="0"/>
                    <a:cs typeface="Open Sans" panose="020B0606030504020204" pitchFamily="34" charset="0"/>
                  </a:rPr>
                  <a:t>rating</a:t>
                </a:r>
              </a:p>
            </p:txBody>
          </p:sp>
          <p:sp>
            <p:nvSpPr>
              <p:cNvPr id="96" name="TextBox 95">
                <a:extLst>
                  <a:ext uri="{FF2B5EF4-FFF2-40B4-BE49-F238E27FC236}">
                    <a16:creationId xmlns:a16="http://schemas.microsoft.com/office/drawing/2014/main" id="{41DDD992-2BF7-48BC-AE26-958C88463299}"/>
                  </a:ext>
                </a:extLst>
              </p:cNvPr>
              <p:cNvSpPr txBox="1"/>
              <p:nvPr/>
            </p:nvSpPr>
            <p:spPr>
              <a:xfrm>
                <a:off x="4808288" y="2691553"/>
                <a:ext cx="583866" cy="261610"/>
              </a:xfrm>
              <a:prstGeom prst="rect">
                <a:avLst/>
              </a:prstGeom>
              <a:noFill/>
            </p:spPr>
            <p:txBody>
              <a:bodyPr wrap="square" rtlCol="0">
                <a:spAutoFit/>
              </a:bodyPr>
              <a:lstStyle/>
              <a:p>
                <a:pPr algn="ctr"/>
                <a:r>
                  <a:rPr lang="en-US" sz="1100" dirty="0">
                    <a:latin typeface="Open Sans" panose="020B0606030504020204" pitchFamily="34" charset="0"/>
                    <a:ea typeface="Open Sans" panose="020B0606030504020204" pitchFamily="34" charset="0"/>
                    <a:cs typeface="Open Sans" panose="020B0606030504020204" pitchFamily="34" charset="0"/>
                  </a:rPr>
                  <a:t>rating</a:t>
                </a:r>
              </a:p>
            </p:txBody>
          </p:sp>
          <p:sp>
            <p:nvSpPr>
              <p:cNvPr id="97" name="TextBox 96">
                <a:extLst>
                  <a:ext uri="{FF2B5EF4-FFF2-40B4-BE49-F238E27FC236}">
                    <a16:creationId xmlns:a16="http://schemas.microsoft.com/office/drawing/2014/main" id="{4FF8D21B-94F2-449A-9B10-C9B87C673E94}"/>
                  </a:ext>
                </a:extLst>
              </p:cNvPr>
              <p:cNvSpPr txBox="1"/>
              <p:nvPr/>
            </p:nvSpPr>
            <p:spPr>
              <a:xfrm>
                <a:off x="5379302" y="2691553"/>
                <a:ext cx="583866" cy="261610"/>
              </a:xfrm>
              <a:prstGeom prst="rect">
                <a:avLst/>
              </a:prstGeom>
              <a:noFill/>
            </p:spPr>
            <p:txBody>
              <a:bodyPr wrap="square" rtlCol="0">
                <a:spAutoFit/>
              </a:bodyPr>
              <a:lstStyle/>
              <a:p>
                <a:pPr algn="ctr"/>
                <a:r>
                  <a:rPr lang="en-US" sz="1100" dirty="0">
                    <a:latin typeface="Open Sans" panose="020B0606030504020204" pitchFamily="34" charset="0"/>
                    <a:ea typeface="Open Sans" panose="020B0606030504020204" pitchFamily="34" charset="0"/>
                    <a:cs typeface="Open Sans" panose="020B0606030504020204" pitchFamily="34" charset="0"/>
                  </a:rPr>
                  <a:t>rating</a:t>
                </a:r>
              </a:p>
            </p:txBody>
          </p:sp>
          <p:sp>
            <p:nvSpPr>
              <p:cNvPr id="98" name="TextBox 97">
                <a:extLst>
                  <a:ext uri="{FF2B5EF4-FFF2-40B4-BE49-F238E27FC236}">
                    <a16:creationId xmlns:a16="http://schemas.microsoft.com/office/drawing/2014/main" id="{D87B166F-261F-4BD1-B558-71914D0E1F83}"/>
                  </a:ext>
                </a:extLst>
              </p:cNvPr>
              <p:cNvSpPr txBox="1"/>
              <p:nvPr/>
            </p:nvSpPr>
            <p:spPr>
              <a:xfrm>
                <a:off x="5957586" y="2691553"/>
                <a:ext cx="583866" cy="261610"/>
              </a:xfrm>
              <a:prstGeom prst="rect">
                <a:avLst/>
              </a:prstGeom>
              <a:noFill/>
            </p:spPr>
            <p:txBody>
              <a:bodyPr wrap="square" rtlCol="0">
                <a:spAutoFit/>
              </a:bodyPr>
              <a:lstStyle/>
              <a:p>
                <a:pPr algn="ctr"/>
                <a:r>
                  <a:rPr lang="en-US" sz="1100" dirty="0">
                    <a:latin typeface="Open Sans" panose="020B0606030504020204" pitchFamily="34" charset="0"/>
                    <a:ea typeface="Open Sans" panose="020B0606030504020204" pitchFamily="34" charset="0"/>
                    <a:cs typeface="Open Sans" panose="020B0606030504020204" pitchFamily="34" charset="0"/>
                  </a:rPr>
                  <a:t>0</a:t>
                </a:r>
              </a:p>
            </p:txBody>
          </p:sp>
          <p:sp>
            <p:nvSpPr>
              <p:cNvPr id="99" name="TextBox 98">
                <a:extLst>
                  <a:ext uri="{FF2B5EF4-FFF2-40B4-BE49-F238E27FC236}">
                    <a16:creationId xmlns:a16="http://schemas.microsoft.com/office/drawing/2014/main" id="{67A9A7BC-0671-42A9-A35E-E4E4AFB66617}"/>
                  </a:ext>
                </a:extLst>
              </p:cNvPr>
              <p:cNvSpPr txBox="1"/>
              <p:nvPr/>
            </p:nvSpPr>
            <p:spPr>
              <a:xfrm>
                <a:off x="6538077" y="2691553"/>
                <a:ext cx="583866" cy="261610"/>
              </a:xfrm>
              <a:prstGeom prst="rect">
                <a:avLst/>
              </a:prstGeom>
              <a:noFill/>
            </p:spPr>
            <p:txBody>
              <a:bodyPr wrap="square" rtlCol="0">
                <a:spAutoFit/>
              </a:bodyPr>
              <a:lstStyle/>
              <a:p>
                <a:pPr algn="ctr"/>
                <a:r>
                  <a:rPr lang="en-US" sz="1100" dirty="0">
                    <a:latin typeface="Open Sans" panose="020B0606030504020204" pitchFamily="34" charset="0"/>
                    <a:ea typeface="Open Sans" panose="020B0606030504020204" pitchFamily="34" charset="0"/>
                    <a:cs typeface="Open Sans" panose="020B0606030504020204" pitchFamily="34" charset="0"/>
                  </a:rPr>
                  <a:t>rating</a:t>
                </a:r>
              </a:p>
            </p:txBody>
          </p:sp>
          <p:sp>
            <p:nvSpPr>
              <p:cNvPr id="100" name="TextBox 99">
                <a:extLst>
                  <a:ext uri="{FF2B5EF4-FFF2-40B4-BE49-F238E27FC236}">
                    <a16:creationId xmlns:a16="http://schemas.microsoft.com/office/drawing/2014/main" id="{01E391A3-7520-4FE7-9274-CCE197AE29F4}"/>
                  </a:ext>
                </a:extLst>
              </p:cNvPr>
              <p:cNvSpPr txBox="1"/>
              <p:nvPr/>
            </p:nvSpPr>
            <p:spPr>
              <a:xfrm>
                <a:off x="7108555" y="2691553"/>
                <a:ext cx="583866" cy="261610"/>
              </a:xfrm>
              <a:prstGeom prst="rect">
                <a:avLst/>
              </a:prstGeom>
              <a:noFill/>
            </p:spPr>
            <p:txBody>
              <a:bodyPr wrap="square" rtlCol="0">
                <a:spAutoFit/>
              </a:bodyPr>
              <a:lstStyle/>
              <a:p>
                <a:pPr algn="ctr"/>
                <a:r>
                  <a:rPr lang="en-US" sz="1100" dirty="0">
                    <a:latin typeface="Open Sans" panose="020B0606030504020204" pitchFamily="34" charset="0"/>
                    <a:ea typeface="Open Sans" panose="020B0606030504020204" pitchFamily="34" charset="0"/>
                    <a:cs typeface="Open Sans" panose="020B0606030504020204" pitchFamily="34" charset="0"/>
                  </a:rPr>
                  <a:t>rating</a:t>
                </a:r>
              </a:p>
            </p:txBody>
          </p:sp>
          <p:sp>
            <p:nvSpPr>
              <p:cNvPr id="101" name="TextBox 100">
                <a:extLst>
                  <a:ext uri="{FF2B5EF4-FFF2-40B4-BE49-F238E27FC236}">
                    <a16:creationId xmlns:a16="http://schemas.microsoft.com/office/drawing/2014/main" id="{BCF27822-6DDC-41E7-95A7-FDA393AE40D6}"/>
                  </a:ext>
                </a:extLst>
              </p:cNvPr>
              <p:cNvSpPr txBox="1"/>
              <p:nvPr/>
            </p:nvSpPr>
            <p:spPr>
              <a:xfrm>
                <a:off x="4808288" y="2935172"/>
                <a:ext cx="583866" cy="261610"/>
              </a:xfrm>
              <a:prstGeom prst="rect">
                <a:avLst/>
              </a:prstGeom>
              <a:noFill/>
            </p:spPr>
            <p:txBody>
              <a:bodyPr wrap="square" rtlCol="0">
                <a:spAutoFit/>
              </a:bodyPr>
              <a:lstStyle/>
              <a:p>
                <a:pPr algn="ctr"/>
                <a:r>
                  <a:rPr lang="en-US" sz="1100" dirty="0">
                    <a:latin typeface="Open Sans" panose="020B0606030504020204" pitchFamily="34" charset="0"/>
                    <a:ea typeface="Open Sans" panose="020B0606030504020204" pitchFamily="34" charset="0"/>
                    <a:cs typeface="Open Sans" panose="020B0606030504020204" pitchFamily="34" charset="0"/>
                  </a:rPr>
                  <a:t>0</a:t>
                </a:r>
              </a:p>
            </p:txBody>
          </p:sp>
          <p:sp>
            <p:nvSpPr>
              <p:cNvPr id="102" name="TextBox 101">
                <a:extLst>
                  <a:ext uri="{FF2B5EF4-FFF2-40B4-BE49-F238E27FC236}">
                    <a16:creationId xmlns:a16="http://schemas.microsoft.com/office/drawing/2014/main" id="{6BDA99F4-0F66-46C5-9D2E-06F5FB1AB3A8}"/>
                  </a:ext>
                </a:extLst>
              </p:cNvPr>
              <p:cNvSpPr txBox="1"/>
              <p:nvPr/>
            </p:nvSpPr>
            <p:spPr>
              <a:xfrm>
                <a:off x="5379302" y="2935172"/>
                <a:ext cx="583866" cy="261610"/>
              </a:xfrm>
              <a:prstGeom prst="rect">
                <a:avLst/>
              </a:prstGeom>
              <a:noFill/>
            </p:spPr>
            <p:txBody>
              <a:bodyPr wrap="square" rtlCol="0">
                <a:spAutoFit/>
              </a:bodyPr>
              <a:lstStyle/>
              <a:p>
                <a:pPr algn="ctr"/>
                <a:r>
                  <a:rPr lang="en-US" sz="1100" dirty="0">
                    <a:latin typeface="Open Sans" panose="020B0606030504020204" pitchFamily="34" charset="0"/>
                    <a:ea typeface="Open Sans" panose="020B0606030504020204" pitchFamily="34" charset="0"/>
                    <a:cs typeface="Open Sans" panose="020B0606030504020204" pitchFamily="34" charset="0"/>
                  </a:rPr>
                  <a:t>rating</a:t>
                </a:r>
              </a:p>
            </p:txBody>
          </p:sp>
          <p:sp>
            <p:nvSpPr>
              <p:cNvPr id="103" name="TextBox 102">
                <a:extLst>
                  <a:ext uri="{FF2B5EF4-FFF2-40B4-BE49-F238E27FC236}">
                    <a16:creationId xmlns:a16="http://schemas.microsoft.com/office/drawing/2014/main" id="{3AF514AB-BA33-49EC-BD80-8A52F5C80E82}"/>
                  </a:ext>
                </a:extLst>
              </p:cNvPr>
              <p:cNvSpPr txBox="1"/>
              <p:nvPr/>
            </p:nvSpPr>
            <p:spPr>
              <a:xfrm>
                <a:off x="5957586" y="2935172"/>
                <a:ext cx="583866" cy="261610"/>
              </a:xfrm>
              <a:prstGeom prst="rect">
                <a:avLst/>
              </a:prstGeom>
              <a:noFill/>
            </p:spPr>
            <p:txBody>
              <a:bodyPr wrap="square" rtlCol="0">
                <a:spAutoFit/>
              </a:bodyPr>
              <a:lstStyle/>
              <a:p>
                <a:pPr algn="ctr"/>
                <a:r>
                  <a:rPr lang="en-US" sz="1100" dirty="0">
                    <a:latin typeface="Open Sans" panose="020B0606030504020204" pitchFamily="34" charset="0"/>
                    <a:ea typeface="Open Sans" panose="020B0606030504020204" pitchFamily="34" charset="0"/>
                    <a:cs typeface="Open Sans" panose="020B0606030504020204" pitchFamily="34" charset="0"/>
                  </a:rPr>
                  <a:t>rating</a:t>
                </a:r>
              </a:p>
            </p:txBody>
          </p:sp>
          <p:sp>
            <p:nvSpPr>
              <p:cNvPr id="104" name="TextBox 103">
                <a:extLst>
                  <a:ext uri="{FF2B5EF4-FFF2-40B4-BE49-F238E27FC236}">
                    <a16:creationId xmlns:a16="http://schemas.microsoft.com/office/drawing/2014/main" id="{3334168E-A83B-4408-A3E3-C99FC0E83250}"/>
                  </a:ext>
                </a:extLst>
              </p:cNvPr>
              <p:cNvSpPr txBox="1"/>
              <p:nvPr/>
            </p:nvSpPr>
            <p:spPr>
              <a:xfrm>
                <a:off x="6538077" y="2935172"/>
                <a:ext cx="583866" cy="261610"/>
              </a:xfrm>
              <a:prstGeom prst="rect">
                <a:avLst/>
              </a:prstGeom>
              <a:noFill/>
            </p:spPr>
            <p:txBody>
              <a:bodyPr wrap="square" rtlCol="0">
                <a:spAutoFit/>
              </a:bodyPr>
              <a:lstStyle/>
              <a:p>
                <a:pPr algn="ctr"/>
                <a:r>
                  <a:rPr lang="en-US" sz="1100" dirty="0">
                    <a:latin typeface="Open Sans" panose="020B0606030504020204" pitchFamily="34" charset="0"/>
                    <a:ea typeface="Open Sans" panose="020B0606030504020204" pitchFamily="34" charset="0"/>
                    <a:cs typeface="Open Sans" panose="020B0606030504020204" pitchFamily="34" charset="0"/>
                  </a:rPr>
                  <a:t>0</a:t>
                </a:r>
              </a:p>
            </p:txBody>
          </p:sp>
          <p:sp>
            <p:nvSpPr>
              <p:cNvPr id="105" name="TextBox 104">
                <a:extLst>
                  <a:ext uri="{FF2B5EF4-FFF2-40B4-BE49-F238E27FC236}">
                    <a16:creationId xmlns:a16="http://schemas.microsoft.com/office/drawing/2014/main" id="{E277E5B5-1A49-4ED5-B956-0FDB8D96A176}"/>
                  </a:ext>
                </a:extLst>
              </p:cNvPr>
              <p:cNvSpPr txBox="1"/>
              <p:nvPr/>
            </p:nvSpPr>
            <p:spPr>
              <a:xfrm>
                <a:off x="7108555" y="2935172"/>
                <a:ext cx="583866" cy="261610"/>
              </a:xfrm>
              <a:prstGeom prst="rect">
                <a:avLst/>
              </a:prstGeom>
              <a:noFill/>
            </p:spPr>
            <p:txBody>
              <a:bodyPr wrap="square" rtlCol="0">
                <a:spAutoFit/>
              </a:bodyPr>
              <a:lstStyle/>
              <a:p>
                <a:pPr algn="ctr"/>
                <a:r>
                  <a:rPr lang="en-US" sz="1100" dirty="0">
                    <a:latin typeface="Open Sans" panose="020B0606030504020204" pitchFamily="34" charset="0"/>
                    <a:ea typeface="Open Sans" panose="020B0606030504020204" pitchFamily="34" charset="0"/>
                    <a:cs typeface="Open Sans" panose="020B0606030504020204" pitchFamily="34" charset="0"/>
                  </a:rPr>
                  <a:t>rating</a:t>
                </a:r>
              </a:p>
            </p:txBody>
          </p:sp>
          <p:sp>
            <p:nvSpPr>
              <p:cNvPr id="106" name="TextBox 105">
                <a:extLst>
                  <a:ext uri="{FF2B5EF4-FFF2-40B4-BE49-F238E27FC236}">
                    <a16:creationId xmlns:a16="http://schemas.microsoft.com/office/drawing/2014/main" id="{40A26AE8-2F5F-4467-927B-EA44FB041217}"/>
                  </a:ext>
                </a:extLst>
              </p:cNvPr>
              <p:cNvSpPr txBox="1"/>
              <p:nvPr/>
            </p:nvSpPr>
            <p:spPr>
              <a:xfrm>
                <a:off x="4808288" y="3186565"/>
                <a:ext cx="583866" cy="261610"/>
              </a:xfrm>
              <a:prstGeom prst="rect">
                <a:avLst/>
              </a:prstGeom>
              <a:noFill/>
            </p:spPr>
            <p:txBody>
              <a:bodyPr wrap="square" rtlCol="0">
                <a:spAutoFit/>
              </a:bodyPr>
              <a:lstStyle/>
              <a:p>
                <a:pPr algn="ctr"/>
                <a:r>
                  <a:rPr lang="en-US" sz="1100" dirty="0">
                    <a:latin typeface="Open Sans" panose="020B0606030504020204" pitchFamily="34" charset="0"/>
                    <a:ea typeface="Open Sans" panose="020B0606030504020204" pitchFamily="34" charset="0"/>
                    <a:cs typeface="Open Sans" panose="020B0606030504020204" pitchFamily="34" charset="0"/>
                  </a:rPr>
                  <a:t>0</a:t>
                </a:r>
              </a:p>
            </p:txBody>
          </p:sp>
          <p:sp>
            <p:nvSpPr>
              <p:cNvPr id="107" name="TextBox 106">
                <a:extLst>
                  <a:ext uri="{FF2B5EF4-FFF2-40B4-BE49-F238E27FC236}">
                    <a16:creationId xmlns:a16="http://schemas.microsoft.com/office/drawing/2014/main" id="{B96CC042-8311-4BC6-ACCC-EAC43AE402B4}"/>
                  </a:ext>
                </a:extLst>
              </p:cNvPr>
              <p:cNvSpPr txBox="1"/>
              <p:nvPr/>
            </p:nvSpPr>
            <p:spPr>
              <a:xfrm>
                <a:off x="5379302" y="3186565"/>
                <a:ext cx="583866" cy="261610"/>
              </a:xfrm>
              <a:prstGeom prst="rect">
                <a:avLst/>
              </a:prstGeom>
              <a:noFill/>
            </p:spPr>
            <p:txBody>
              <a:bodyPr wrap="square" rtlCol="0">
                <a:spAutoFit/>
              </a:bodyPr>
              <a:lstStyle/>
              <a:p>
                <a:pPr algn="ctr"/>
                <a:r>
                  <a:rPr lang="en-US" sz="1100" dirty="0">
                    <a:latin typeface="Open Sans" panose="020B0606030504020204" pitchFamily="34" charset="0"/>
                    <a:ea typeface="Open Sans" panose="020B0606030504020204" pitchFamily="34" charset="0"/>
                    <a:cs typeface="Open Sans" panose="020B0606030504020204" pitchFamily="34" charset="0"/>
                  </a:rPr>
                  <a:t>0</a:t>
                </a:r>
              </a:p>
            </p:txBody>
          </p:sp>
          <p:sp>
            <p:nvSpPr>
              <p:cNvPr id="108" name="TextBox 107">
                <a:extLst>
                  <a:ext uri="{FF2B5EF4-FFF2-40B4-BE49-F238E27FC236}">
                    <a16:creationId xmlns:a16="http://schemas.microsoft.com/office/drawing/2014/main" id="{1FA235A1-4C41-4AFF-9F11-239772C17C27}"/>
                  </a:ext>
                </a:extLst>
              </p:cNvPr>
              <p:cNvSpPr txBox="1"/>
              <p:nvPr/>
            </p:nvSpPr>
            <p:spPr>
              <a:xfrm>
                <a:off x="5957586" y="3186565"/>
                <a:ext cx="583866" cy="261610"/>
              </a:xfrm>
              <a:prstGeom prst="rect">
                <a:avLst/>
              </a:prstGeom>
              <a:noFill/>
            </p:spPr>
            <p:txBody>
              <a:bodyPr wrap="square" rtlCol="0">
                <a:spAutoFit/>
              </a:bodyPr>
              <a:lstStyle/>
              <a:p>
                <a:pPr algn="ctr"/>
                <a:r>
                  <a:rPr lang="en-US" sz="1100" dirty="0">
                    <a:latin typeface="Open Sans" panose="020B0606030504020204" pitchFamily="34" charset="0"/>
                    <a:ea typeface="Open Sans" panose="020B0606030504020204" pitchFamily="34" charset="0"/>
                    <a:cs typeface="Open Sans" panose="020B0606030504020204" pitchFamily="34" charset="0"/>
                  </a:rPr>
                  <a:t>0</a:t>
                </a:r>
              </a:p>
            </p:txBody>
          </p:sp>
          <p:sp>
            <p:nvSpPr>
              <p:cNvPr id="109" name="TextBox 108">
                <a:extLst>
                  <a:ext uri="{FF2B5EF4-FFF2-40B4-BE49-F238E27FC236}">
                    <a16:creationId xmlns:a16="http://schemas.microsoft.com/office/drawing/2014/main" id="{58DD8BE1-4256-4DAD-BE0E-E1C0D802F9C0}"/>
                  </a:ext>
                </a:extLst>
              </p:cNvPr>
              <p:cNvSpPr txBox="1"/>
              <p:nvPr/>
            </p:nvSpPr>
            <p:spPr>
              <a:xfrm>
                <a:off x="6538077" y="3186565"/>
                <a:ext cx="583866" cy="261610"/>
              </a:xfrm>
              <a:prstGeom prst="rect">
                <a:avLst/>
              </a:prstGeom>
              <a:noFill/>
            </p:spPr>
            <p:txBody>
              <a:bodyPr wrap="square" rtlCol="0">
                <a:spAutoFit/>
              </a:bodyPr>
              <a:lstStyle/>
              <a:p>
                <a:pPr algn="ctr"/>
                <a:r>
                  <a:rPr lang="en-US" sz="1100" dirty="0">
                    <a:latin typeface="Open Sans" panose="020B0606030504020204" pitchFamily="34" charset="0"/>
                    <a:ea typeface="Open Sans" panose="020B0606030504020204" pitchFamily="34" charset="0"/>
                    <a:cs typeface="Open Sans" panose="020B0606030504020204" pitchFamily="34" charset="0"/>
                  </a:rPr>
                  <a:t>0</a:t>
                </a:r>
              </a:p>
            </p:txBody>
          </p:sp>
          <p:sp>
            <p:nvSpPr>
              <p:cNvPr id="110" name="TextBox 109">
                <a:extLst>
                  <a:ext uri="{FF2B5EF4-FFF2-40B4-BE49-F238E27FC236}">
                    <a16:creationId xmlns:a16="http://schemas.microsoft.com/office/drawing/2014/main" id="{787FD111-2649-4584-82D2-A311F37CF678}"/>
                  </a:ext>
                </a:extLst>
              </p:cNvPr>
              <p:cNvSpPr txBox="1"/>
              <p:nvPr/>
            </p:nvSpPr>
            <p:spPr>
              <a:xfrm>
                <a:off x="7108555" y="3186565"/>
                <a:ext cx="583866" cy="261610"/>
              </a:xfrm>
              <a:prstGeom prst="rect">
                <a:avLst/>
              </a:prstGeom>
              <a:noFill/>
            </p:spPr>
            <p:txBody>
              <a:bodyPr wrap="square" rtlCol="0">
                <a:spAutoFit/>
              </a:bodyPr>
              <a:lstStyle/>
              <a:p>
                <a:pPr algn="ctr"/>
                <a:r>
                  <a:rPr lang="en-US" sz="1100" dirty="0">
                    <a:latin typeface="Open Sans" panose="020B0606030504020204" pitchFamily="34" charset="0"/>
                    <a:ea typeface="Open Sans" panose="020B0606030504020204" pitchFamily="34" charset="0"/>
                    <a:cs typeface="Open Sans" panose="020B0606030504020204" pitchFamily="34" charset="0"/>
                  </a:rPr>
                  <a:t>0</a:t>
                </a:r>
              </a:p>
            </p:txBody>
          </p:sp>
        </p:grpSp>
        <p:sp>
          <p:nvSpPr>
            <p:cNvPr id="58" name="Speech Bubble: Rectangle with Corners Rounded 57">
              <a:extLst>
                <a:ext uri="{FF2B5EF4-FFF2-40B4-BE49-F238E27FC236}">
                  <a16:creationId xmlns:a16="http://schemas.microsoft.com/office/drawing/2014/main" id="{F2B2B6D2-FE69-4FC5-8FEE-D8B4ABE5FF13}"/>
                </a:ext>
              </a:extLst>
            </p:cNvPr>
            <p:cNvSpPr/>
            <p:nvPr/>
          </p:nvSpPr>
          <p:spPr>
            <a:xfrm>
              <a:off x="4649768" y="4716912"/>
              <a:ext cx="894246" cy="669240"/>
            </a:xfrm>
            <a:prstGeom prst="wedgeRoundRectCallout">
              <a:avLst>
                <a:gd name="adj1" fmla="val -44286"/>
                <a:gd name="adj2" fmla="val 72528"/>
                <a:gd name="adj3" fmla="val 16667"/>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CosineSim</a:t>
              </a:r>
              <a:r>
                <a:rPr lang="en-US" sz="900" dirty="0">
                  <a:solidFill>
                    <a:schemeClr val="tx1"/>
                  </a:solidFill>
                  <a:latin typeface="Open Sans" panose="020B0606030504020204" pitchFamily="34" charset="0"/>
                  <a:ea typeface="Open Sans" panose="020B0606030504020204" pitchFamily="34" charset="0"/>
                  <a:cs typeface="Open Sans" panose="020B0606030504020204" pitchFamily="34" charset="0"/>
                </a:rPr>
                <a:t> finds the most similar user</a:t>
              </a:r>
            </a:p>
          </p:txBody>
        </p:sp>
        <p:sp>
          <p:nvSpPr>
            <p:cNvPr id="112" name="Speech Bubble: Rectangle with Corners Rounded 111">
              <a:extLst>
                <a:ext uri="{FF2B5EF4-FFF2-40B4-BE49-F238E27FC236}">
                  <a16:creationId xmlns:a16="http://schemas.microsoft.com/office/drawing/2014/main" id="{926CDCCF-4AA1-4028-A1B6-00741B922448}"/>
                </a:ext>
              </a:extLst>
            </p:cNvPr>
            <p:cNvSpPr/>
            <p:nvPr/>
          </p:nvSpPr>
          <p:spPr>
            <a:xfrm>
              <a:off x="6074229" y="5849097"/>
              <a:ext cx="1364572" cy="691771"/>
            </a:xfrm>
            <a:prstGeom prst="wedgeRoundRectCallout">
              <a:avLst>
                <a:gd name="adj1" fmla="val -29276"/>
                <a:gd name="adj2" fmla="val -69119"/>
                <a:gd name="adj3" fmla="val 16667"/>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Open Sans" panose="020B0606030504020204" pitchFamily="34" charset="0"/>
                  <a:ea typeface="Open Sans" panose="020B0606030504020204" pitchFamily="34" charset="0"/>
                  <a:cs typeface="Open Sans" panose="020B0606030504020204" pitchFamily="34" charset="0"/>
                </a:rPr>
                <a:t>The user’s rating is returned as the predicted rating of item 3 for user*</a:t>
              </a:r>
            </a:p>
          </p:txBody>
        </p:sp>
        <p:sp>
          <p:nvSpPr>
            <p:cNvPr id="114" name="Speech Bubble: Rectangle with Corners Rounded 113">
              <a:extLst>
                <a:ext uri="{FF2B5EF4-FFF2-40B4-BE49-F238E27FC236}">
                  <a16:creationId xmlns:a16="http://schemas.microsoft.com/office/drawing/2014/main" id="{A152CE0B-F7F9-4848-B057-0331C84955A4}"/>
                </a:ext>
              </a:extLst>
            </p:cNvPr>
            <p:cNvSpPr/>
            <p:nvPr/>
          </p:nvSpPr>
          <p:spPr>
            <a:xfrm>
              <a:off x="4603815" y="3486657"/>
              <a:ext cx="1023508" cy="489845"/>
            </a:xfrm>
            <a:prstGeom prst="wedgeRoundRectCallout">
              <a:avLst>
                <a:gd name="adj1" fmla="val 38885"/>
                <a:gd name="adj2" fmla="val -75148"/>
                <a:gd name="adj3" fmla="val 16667"/>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Open Sans" panose="020B0606030504020204" pitchFamily="34" charset="0"/>
                  <a:ea typeface="Open Sans" panose="020B0606030504020204" pitchFamily="34" charset="0"/>
                  <a:cs typeface="Open Sans" panose="020B0606030504020204" pitchFamily="34" charset="0"/>
                </a:rPr>
                <a:t>A user-item matrix is created</a:t>
              </a:r>
            </a:p>
          </p:txBody>
        </p:sp>
        <p:sp>
          <p:nvSpPr>
            <p:cNvPr id="60" name="Rectangle 59">
              <a:extLst>
                <a:ext uri="{FF2B5EF4-FFF2-40B4-BE49-F238E27FC236}">
                  <a16:creationId xmlns:a16="http://schemas.microsoft.com/office/drawing/2014/main" id="{A1B540BE-C2CE-40D0-AF54-E5C084605293}"/>
                </a:ext>
              </a:extLst>
            </p:cNvPr>
            <p:cNvSpPr/>
            <p:nvPr/>
          </p:nvSpPr>
          <p:spPr>
            <a:xfrm>
              <a:off x="4577592" y="1558905"/>
              <a:ext cx="3036814" cy="239373"/>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t>Objective: Predict the rating of item 3 for user*</a:t>
              </a:r>
            </a:p>
          </p:txBody>
        </p:sp>
      </p:grpSp>
      <p:grpSp>
        <p:nvGrpSpPr>
          <p:cNvPr id="35" name="Group 34">
            <a:extLst>
              <a:ext uri="{FF2B5EF4-FFF2-40B4-BE49-F238E27FC236}">
                <a16:creationId xmlns:a16="http://schemas.microsoft.com/office/drawing/2014/main" id="{CFDA694A-B4E6-4426-AFBA-6A9B56C25EBF}"/>
              </a:ext>
            </a:extLst>
          </p:cNvPr>
          <p:cNvGrpSpPr/>
          <p:nvPr/>
        </p:nvGrpSpPr>
        <p:grpSpPr>
          <a:xfrm>
            <a:off x="8717092" y="1378839"/>
            <a:ext cx="2885814" cy="5393746"/>
            <a:chOff x="8825950" y="1346849"/>
            <a:chExt cx="2885814" cy="5393746"/>
          </a:xfrm>
        </p:grpSpPr>
        <p:sp>
          <p:nvSpPr>
            <p:cNvPr id="200" name="Flowchart: Process 199">
              <a:extLst>
                <a:ext uri="{FF2B5EF4-FFF2-40B4-BE49-F238E27FC236}">
                  <a16:creationId xmlns:a16="http://schemas.microsoft.com/office/drawing/2014/main" id="{3149AB5E-A55F-45EC-A27A-2A3F529F1615}"/>
                </a:ext>
              </a:extLst>
            </p:cNvPr>
            <p:cNvSpPr/>
            <p:nvPr/>
          </p:nvSpPr>
          <p:spPr>
            <a:xfrm>
              <a:off x="9723577" y="6389023"/>
              <a:ext cx="1090561" cy="35157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Lasso</a:t>
              </a:r>
            </a:p>
          </p:txBody>
        </p:sp>
        <p:grpSp>
          <p:nvGrpSpPr>
            <p:cNvPr id="12" name="Group 11">
              <a:extLst>
                <a:ext uri="{FF2B5EF4-FFF2-40B4-BE49-F238E27FC236}">
                  <a16:creationId xmlns:a16="http://schemas.microsoft.com/office/drawing/2014/main" id="{4516529C-015C-4782-9893-28EC0EB27AF8}"/>
                </a:ext>
              </a:extLst>
            </p:cNvPr>
            <p:cNvGrpSpPr/>
            <p:nvPr/>
          </p:nvGrpSpPr>
          <p:grpSpPr>
            <a:xfrm>
              <a:off x="9757103" y="2737779"/>
              <a:ext cx="1023508" cy="570414"/>
              <a:chOff x="9822794" y="2472013"/>
              <a:chExt cx="1023508" cy="570414"/>
            </a:xfrm>
          </p:grpSpPr>
          <p:grpSp>
            <p:nvGrpSpPr>
              <p:cNvPr id="296" name="Group 295">
                <a:extLst>
                  <a:ext uri="{FF2B5EF4-FFF2-40B4-BE49-F238E27FC236}">
                    <a16:creationId xmlns:a16="http://schemas.microsoft.com/office/drawing/2014/main" id="{75192506-2FE1-4BEF-B7C1-AABA8F34A4AA}"/>
                  </a:ext>
                </a:extLst>
              </p:cNvPr>
              <p:cNvGrpSpPr/>
              <p:nvPr/>
            </p:nvGrpSpPr>
            <p:grpSpPr>
              <a:xfrm>
                <a:off x="9822794" y="2472013"/>
                <a:ext cx="1023508" cy="338877"/>
                <a:chOff x="9950473" y="2858021"/>
                <a:chExt cx="1023508" cy="338877"/>
              </a:xfrm>
            </p:grpSpPr>
            <p:sp>
              <p:nvSpPr>
                <p:cNvPr id="8" name="Trapezoid 7">
                  <a:extLst>
                    <a:ext uri="{FF2B5EF4-FFF2-40B4-BE49-F238E27FC236}">
                      <a16:creationId xmlns:a16="http://schemas.microsoft.com/office/drawing/2014/main" id="{E55ADDF1-203C-4937-8A7B-A12929F4C19D}"/>
                    </a:ext>
                  </a:extLst>
                </p:cNvPr>
                <p:cNvSpPr/>
                <p:nvPr/>
              </p:nvSpPr>
              <p:spPr>
                <a:xfrm rot="10800000">
                  <a:off x="9950473" y="2891640"/>
                  <a:ext cx="1023508" cy="305258"/>
                </a:xfrm>
                <a:prstGeom prst="trapezoid">
                  <a:avLst>
                    <a:gd name="adj" fmla="val 11866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a:extLst>
                    <a:ext uri="{FF2B5EF4-FFF2-40B4-BE49-F238E27FC236}">
                      <a16:creationId xmlns:a16="http://schemas.microsoft.com/office/drawing/2014/main" id="{75C1BC5A-BAF0-4826-B714-146C12C85908}"/>
                    </a:ext>
                  </a:extLst>
                </p:cNvPr>
                <p:cNvSpPr txBox="1"/>
                <p:nvPr/>
              </p:nvSpPr>
              <p:spPr>
                <a:xfrm>
                  <a:off x="9983876" y="2858021"/>
                  <a:ext cx="968082" cy="230832"/>
                </a:xfrm>
                <a:prstGeom prst="rect">
                  <a:avLst/>
                </a:prstGeom>
                <a:noFill/>
              </p:spPr>
              <p:txBody>
                <a:bodyPr wrap="square" rtlCol="0">
                  <a:spAutoFit/>
                </a:bodyPr>
                <a:lstStyle/>
                <a:p>
                  <a:pPr algn="ctr"/>
                  <a:r>
                    <a:rPr lang="en-US" sz="900" i="1" dirty="0" err="1">
                      <a:solidFill>
                        <a:schemeClr val="bg1"/>
                      </a:solidFill>
                      <a:latin typeface="Open Sans" panose="020B0606030504020204" pitchFamily="34" charset="0"/>
                      <a:ea typeface="Open Sans" panose="020B0606030504020204" pitchFamily="34" charset="0"/>
                      <a:cs typeface="Open Sans" panose="020B0606030504020204" pitchFamily="34" charset="0"/>
                    </a:rPr>
                    <a:t>min_ppu</a:t>
                  </a:r>
                  <a:r>
                    <a:rPr lang="en-US" sz="900" i="1" dirty="0">
                      <a:solidFill>
                        <a:schemeClr val="bg1"/>
                      </a:solidFill>
                      <a:latin typeface="Open Sans" panose="020B0606030504020204" pitchFamily="34" charset="0"/>
                      <a:ea typeface="Open Sans" panose="020B0606030504020204" pitchFamily="34" charset="0"/>
                      <a:cs typeface="Open Sans" panose="020B0606030504020204" pitchFamily="34" charset="0"/>
                    </a:rPr>
                    <a:t> </a:t>
                  </a:r>
                  <a:r>
                    <a:rPr lang="en-US" sz="900" dirty="0">
                      <a:solidFill>
                        <a:schemeClr val="bg1"/>
                      </a:solidFill>
                      <a:latin typeface="Open Sans" panose="020B0606030504020204" pitchFamily="34" charset="0"/>
                      <a:ea typeface="Open Sans" panose="020B0606030504020204" pitchFamily="34" charset="0"/>
                      <a:cs typeface="Open Sans" panose="020B0606030504020204" pitchFamily="34" charset="0"/>
                    </a:rPr>
                    <a:t>= 3</a:t>
                  </a:r>
                </a:p>
              </p:txBody>
            </p:sp>
          </p:grpSp>
          <p:sp>
            <p:nvSpPr>
              <p:cNvPr id="243" name="Arrow: Right 242">
                <a:extLst>
                  <a:ext uri="{FF2B5EF4-FFF2-40B4-BE49-F238E27FC236}">
                    <a16:creationId xmlns:a16="http://schemas.microsoft.com/office/drawing/2014/main" id="{F8E52917-5586-4DB8-B954-46AC23B9DE18}"/>
                  </a:ext>
                </a:extLst>
              </p:cNvPr>
              <p:cNvSpPr/>
              <p:nvPr/>
            </p:nvSpPr>
            <p:spPr>
              <a:xfrm rot="5400000">
                <a:off x="10243978" y="2729799"/>
                <a:ext cx="181141" cy="4441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Open Sans" panose="020B0606030504020204" pitchFamily="34" charset="0"/>
                  <a:ea typeface="Open Sans" panose="020B0606030504020204" pitchFamily="34" charset="0"/>
                  <a:cs typeface="Open Sans" panose="020B0606030504020204" pitchFamily="34" charset="0"/>
                </a:endParaRPr>
              </a:p>
            </p:txBody>
          </p:sp>
        </p:grpSp>
        <p:sp>
          <p:nvSpPr>
            <p:cNvPr id="244" name="Arrow: Right 243">
              <a:extLst>
                <a:ext uri="{FF2B5EF4-FFF2-40B4-BE49-F238E27FC236}">
                  <a16:creationId xmlns:a16="http://schemas.microsoft.com/office/drawing/2014/main" id="{6D4F4813-9C31-4C26-8D71-E56DBBBFDF50}"/>
                </a:ext>
              </a:extLst>
            </p:cNvPr>
            <p:cNvSpPr/>
            <p:nvPr/>
          </p:nvSpPr>
          <p:spPr>
            <a:xfrm rot="5400000">
              <a:off x="10144343" y="4497468"/>
              <a:ext cx="249028" cy="4441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Open Sans" panose="020B0606030504020204" pitchFamily="34" charset="0"/>
                <a:ea typeface="Open Sans" panose="020B0606030504020204" pitchFamily="34" charset="0"/>
                <a:cs typeface="Open Sans" panose="020B0606030504020204" pitchFamily="34" charset="0"/>
              </a:endParaRPr>
            </a:p>
          </p:txBody>
        </p:sp>
        <p:sp>
          <p:nvSpPr>
            <p:cNvPr id="341" name="Arrow: Right 340">
              <a:extLst>
                <a:ext uri="{FF2B5EF4-FFF2-40B4-BE49-F238E27FC236}">
                  <a16:creationId xmlns:a16="http://schemas.microsoft.com/office/drawing/2014/main" id="{C9E78367-DE09-4D62-909B-C4A502A9996F}"/>
                </a:ext>
              </a:extLst>
            </p:cNvPr>
            <p:cNvSpPr/>
            <p:nvPr/>
          </p:nvSpPr>
          <p:spPr>
            <a:xfrm rot="5400000">
              <a:off x="10144343" y="6014324"/>
              <a:ext cx="249028" cy="4441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Open Sans" panose="020B0606030504020204" pitchFamily="34" charset="0"/>
                <a:ea typeface="Open Sans" panose="020B0606030504020204" pitchFamily="34" charset="0"/>
                <a:cs typeface="Open Sans" panose="020B0606030504020204" pitchFamily="34" charset="0"/>
              </a:endParaRPr>
            </a:p>
          </p:txBody>
        </p:sp>
        <p:sp>
          <p:nvSpPr>
            <p:cNvPr id="342" name="Flowchart: Process 341">
              <a:extLst>
                <a:ext uri="{FF2B5EF4-FFF2-40B4-BE49-F238E27FC236}">
                  <a16:creationId xmlns:a16="http://schemas.microsoft.com/office/drawing/2014/main" id="{40DC9B0F-1D03-404A-B998-716E3EC74868}"/>
                </a:ext>
              </a:extLst>
            </p:cNvPr>
            <p:cNvSpPr/>
            <p:nvPr/>
          </p:nvSpPr>
          <p:spPr>
            <a:xfrm>
              <a:off x="10582617" y="4555337"/>
              <a:ext cx="1090561" cy="29709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latin typeface="Open Sans" panose="020B0606030504020204" pitchFamily="34" charset="0"/>
                  <a:ea typeface="Open Sans" panose="020B0606030504020204" pitchFamily="34" charset="0"/>
                  <a:cs typeface="Open Sans" panose="020B0606030504020204" pitchFamily="34" charset="0"/>
                </a:rPr>
                <a:t>CosineSim</a:t>
              </a:r>
              <a:endParaRPr lang="en-US" sz="1000" dirty="0">
                <a:latin typeface="Open Sans" panose="020B0606030504020204" pitchFamily="34" charset="0"/>
                <a:ea typeface="Open Sans" panose="020B0606030504020204" pitchFamily="34" charset="0"/>
                <a:cs typeface="Open Sans" panose="020B0606030504020204" pitchFamily="34" charset="0"/>
              </a:endParaRPr>
            </a:p>
            <a:p>
              <a:pPr algn="ctr"/>
              <a:r>
                <a:rPr lang="en-US" sz="1000" i="1" dirty="0">
                  <a:latin typeface="Open Sans" panose="020B0606030504020204" pitchFamily="34" charset="0"/>
                  <a:ea typeface="Open Sans" panose="020B0606030504020204" pitchFamily="34" charset="0"/>
                  <a:cs typeface="Open Sans" panose="020B0606030504020204" pitchFamily="34" charset="0"/>
                </a:rPr>
                <a:t>(n </a:t>
              </a:r>
              <a:r>
                <a:rPr lang="en-US" sz="1000" dirty="0">
                  <a:latin typeface="Open Sans" panose="020B0606030504020204" pitchFamily="34" charset="0"/>
                  <a:ea typeface="Open Sans" panose="020B0606030504020204" pitchFamily="34" charset="0"/>
                  <a:cs typeface="Open Sans" panose="020B0606030504020204" pitchFamily="34" charset="0"/>
                </a:rPr>
                <a:t>= 2)</a:t>
              </a:r>
            </a:p>
          </p:txBody>
        </p:sp>
        <p:pic>
          <p:nvPicPr>
            <p:cNvPr id="3" name="Picture 2">
              <a:extLst>
                <a:ext uri="{FF2B5EF4-FFF2-40B4-BE49-F238E27FC236}">
                  <a16:creationId xmlns:a16="http://schemas.microsoft.com/office/drawing/2014/main" id="{41410F07-6882-4B1C-8391-B03DA42DC771}"/>
                </a:ext>
              </a:extLst>
            </p:cNvPr>
            <p:cNvPicPr>
              <a:picLocks noChangeAspect="1"/>
            </p:cNvPicPr>
            <p:nvPr/>
          </p:nvPicPr>
          <p:blipFill>
            <a:blip r:embed="rId2"/>
            <a:stretch>
              <a:fillRect/>
            </a:stretch>
          </p:blipFill>
          <p:spPr>
            <a:xfrm>
              <a:off x="8825950" y="1346849"/>
              <a:ext cx="2885814" cy="1396362"/>
            </a:xfrm>
            <a:prstGeom prst="rect">
              <a:avLst/>
            </a:prstGeom>
          </p:spPr>
        </p:pic>
        <p:pic>
          <p:nvPicPr>
            <p:cNvPr id="7" name="Picture 6">
              <a:extLst>
                <a:ext uri="{FF2B5EF4-FFF2-40B4-BE49-F238E27FC236}">
                  <a16:creationId xmlns:a16="http://schemas.microsoft.com/office/drawing/2014/main" id="{A91107F4-E690-4A55-B3B2-142A21DE8133}"/>
                </a:ext>
              </a:extLst>
            </p:cNvPr>
            <p:cNvPicPr>
              <a:picLocks noChangeAspect="1"/>
            </p:cNvPicPr>
            <p:nvPr/>
          </p:nvPicPr>
          <p:blipFill>
            <a:blip r:embed="rId3"/>
            <a:stretch>
              <a:fillRect/>
            </a:stretch>
          </p:blipFill>
          <p:spPr>
            <a:xfrm>
              <a:off x="8825951" y="3353095"/>
              <a:ext cx="2885813" cy="1171848"/>
            </a:xfrm>
            <a:prstGeom prst="rect">
              <a:avLst/>
            </a:prstGeom>
          </p:spPr>
        </p:pic>
        <p:pic>
          <p:nvPicPr>
            <p:cNvPr id="11" name="Picture 10">
              <a:extLst>
                <a:ext uri="{FF2B5EF4-FFF2-40B4-BE49-F238E27FC236}">
                  <a16:creationId xmlns:a16="http://schemas.microsoft.com/office/drawing/2014/main" id="{69F21C12-FE31-49D5-991B-B586A414B556}"/>
                </a:ext>
              </a:extLst>
            </p:cNvPr>
            <p:cNvPicPr>
              <a:picLocks noChangeAspect="1"/>
            </p:cNvPicPr>
            <p:nvPr/>
          </p:nvPicPr>
          <p:blipFill>
            <a:blip r:embed="rId4"/>
            <a:stretch>
              <a:fillRect/>
            </a:stretch>
          </p:blipFill>
          <p:spPr>
            <a:xfrm>
              <a:off x="8825951" y="4930887"/>
              <a:ext cx="2885813" cy="1144468"/>
            </a:xfrm>
            <a:prstGeom prst="rect">
              <a:avLst/>
            </a:prstGeom>
          </p:spPr>
        </p:pic>
      </p:grpSp>
      <p:grpSp>
        <p:nvGrpSpPr>
          <p:cNvPr id="26" name="Group 25">
            <a:extLst>
              <a:ext uri="{FF2B5EF4-FFF2-40B4-BE49-F238E27FC236}">
                <a16:creationId xmlns:a16="http://schemas.microsoft.com/office/drawing/2014/main" id="{B9C6F7BA-8889-42AC-823A-9563970D71B9}"/>
              </a:ext>
            </a:extLst>
          </p:cNvPr>
          <p:cNvGrpSpPr/>
          <p:nvPr/>
        </p:nvGrpSpPr>
        <p:grpSpPr>
          <a:xfrm>
            <a:off x="4063999" y="1016248"/>
            <a:ext cx="4064000" cy="5577396"/>
            <a:chOff x="4063999" y="1568741"/>
            <a:chExt cx="4064000" cy="4454555"/>
          </a:xfrm>
        </p:grpSpPr>
        <p:cxnSp>
          <p:nvCxnSpPr>
            <p:cNvPr id="403" name="Straight Connector 402">
              <a:extLst>
                <a:ext uri="{FF2B5EF4-FFF2-40B4-BE49-F238E27FC236}">
                  <a16:creationId xmlns:a16="http://schemas.microsoft.com/office/drawing/2014/main" id="{D12DF15A-033C-4EBF-A8FF-1C2976F059B0}"/>
                </a:ext>
              </a:extLst>
            </p:cNvPr>
            <p:cNvCxnSpPr>
              <a:cxnSpLocks/>
            </p:cNvCxnSpPr>
            <p:nvPr/>
          </p:nvCxnSpPr>
          <p:spPr>
            <a:xfrm>
              <a:off x="4063999" y="1568741"/>
              <a:ext cx="0" cy="4454555"/>
            </a:xfrm>
            <a:prstGeom prst="line">
              <a:avLst/>
            </a:prstGeom>
            <a:ln w="34925"/>
          </p:spPr>
          <p:style>
            <a:lnRef idx="1">
              <a:schemeClr val="dk1"/>
            </a:lnRef>
            <a:fillRef idx="0">
              <a:schemeClr val="dk1"/>
            </a:fillRef>
            <a:effectRef idx="0">
              <a:schemeClr val="dk1"/>
            </a:effectRef>
            <a:fontRef idx="minor">
              <a:schemeClr val="tx1"/>
            </a:fontRef>
          </p:style>
        </p:cxnSp>
        <p:cxnSp>
          <p:nvCxnSpPr>
            <p:cNvPr id="404" name="Straight Connector 403">
              <a:extLst>
                <a:ext uri="{FF2B5EF4-FFF2-40B4-BE49-F238E27FC236}">
                  <a16:creationId xmlns:a16="http://schemas.microsoft.com/office/drawing/2014/main" id="{10F798C3-1A37-47E9-8231-1F31B63A01D6}"/>
                </a:ext>
              </a:extLst>
            </p:cNvPr>
            <p:cNvCxnSpPr>
              <a:cxnSpLocks/>
            </p:cNvCxnSpPr>
            <p:nvPr/>
          </p:nvCxnSpPr>
          <p:spPr>
            <a:xfrm>
              <a:off x="8127999" y="1568741"/>
              <a:ext cx="0" cy="4454555"/>
            </a:xfrm>
            <a:prstGeom prst="line">
              <a:avLst/>
            </a:prstGeom>
            <a:ln w="34925"/>
          </p:spPr>
          <p:style>
            <a:lnRef idx="1">
              <a:schemeClr val="dk1"/>
            </a:lnRef>
            <a:fillRef idx="0">
              <a:schemeClr val="dk1"/>
            </a:fillRef>
            <a:effectRef idx="0">
              <a:schemeClr val="dk1"/>
            </a:effectRef>
            <a:fontRef idx="minor">
              <a:schemeClr val="tx1"/>
            </a:fontRef>
          </p:style>
        </p:cxnSp>
      </p:grpSp>
      <p:sp>
        <p:nvSpPr>
          <p:cNvPr id="406" name="Speech Bubble: Rectangle with Corners Rounded 405">
            <a:extLst>
              <a:ext uri="{FF2B5EF4-FFF2-40B4-BE49-F238E27FC236}">
                <a16:creationId xmlns:a16="http://schemas.microsoft.com/office/drawing/2014/main" id="{3E11A340-9DE1-4F14-AA01-89654CD6CC16}"/>
              </a:ext>
            </a:extLst>
          </p:cNvPr>
          <p:cNvSpPr/>
          <p:nvPr/>
        </p:nvSpPr>
        <p:spPr>
          <a:xfrm>
            <a:off x="8383299" y="2692763"/>
            <a:ext cx="1119063" cy="769689"/>
          </a:xfrm>
          <a:prstGeom prst="wedgeRoundRectCallout">
            <a:avLst>
              <a:gd name="adj1" fmla="val 72490"/>
              <a:gd name="adj2" fmla="val -27196"/>
              <a:gd name="adj3" fmla="val 16667"/>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Open Sans" panose="020B0606030504020204" pitchFamily="34" charset="0"/>
                <a:ea typeface="Open Sans" panose="020B0606030504020204" pitchFamily="34" charset="0"/>
                <a:cs typeface="Open Sans" panose="020B0606030504020204" pitchFamily="34" charset="0"/>
              </a:rPr>
              <a:t>Users with a total number of ratings less than </a:t>
            </a:r>
            <a:r>
              <a:rPr lang="en-US" sz="900" i="1" dirty="0" err="1">
                <a:solidFill>
                  <a:schemeClr val="tx1"/>
                </a:solidFill>
                <a:latin typeface="Open Sans" panose="020B0606030504020204" pitchFamily="34" charset="0"/>
                <a:ea typeface="Open Sans" panose="020B0606030504020204" pitchFamily="34" charset="0"/>
                <a:cs typeface="Open Sans" panose="020B0606030504020204" pitchFamily="34" charset="0"/>
              </a:rPr>
              <a:t>min_ppu</a:t>
            </a:r>
            <a:r>
              <a:rPr lang="en-US" sz="900" i="1"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p>
          <a:p>
            <a:pPr algn="ctr"/>
            <a:r>
              <a:rPr lang="en-US" sz="900" dirty="0">
                <a:solidFill>
                  <a:schemeClr val="tx1"/>
                </a:solidFill>
                <a:latin typeface="Open Sans" panose="020B0606030504020204" pitchFamily="34" charset="0"/>
                <a:ea typeface="Open Sans" panose="020B0606030504020204" pitchFamily="34" charset="0"/>
                <a:cs typeface="Open Sans" panose="020B0606030504020204" pitchFamily="34" charset="0"/>
              </a:rPr>
              <a:t>are filtered out</a:t>
            </a:r>
          </a:p>
        </p:txBody>
      </p:sp>
      <p:sp>
        <p:nvSpPr>
          <p:cNvPr id="407" name="Speech Bubble: Rectangle with Corners Rounded 406">
            <a:extLst>
              <a:ext uri="{FF2B5EF4-FFF2-40B4-BE49-F238E27FC236}">
                <a16:creationId xmlns:a16="http://schemas.microsoft.com/office/drawing/2014/main" id="{EA353D5D-7532-48E8-BEEE-A4F4DBAE5A52}"/>
              </a:ext>
            </a:extLst>
          </p:cNvPr>
          <p:cNvSpPr/>
          <p:nvPr/>
        </p:nvSpPr>
        <p:spPr>
          <a:xfrm>
            <a:off x="11091152" y="4947485"/>
            <a:ext cx="1023508" cy="489845"/>
          </a:xfrm>
          <a:prstGeom prst="wedgeRoundRectCallout">
            <a:avLst>
              <a:gd name="adj1" fmla="val -28325"/>
              <a:gd name="adj2" fmla="val -58023"/>
              <a:gd name="adj3" fmla="val 16667"/>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Open Sans" panose="020B0606030504020204" pitchFamily="34" charset="0"/>
                <a:ea typeface="Open Sans" panose="020B0606030504020204" pitchFamily="34" charset="0"/>
                <a:cs typeface="Open Sans" panose="020B0606030504020204" pitchFamily="34" charset="0"/>
              </a:rPr>
              <a:t>The </a:t>
            </a:r>
            <a:r>
              <a:rPr lang="en-US" sz="900" i="1" dirty="0">
                <a:solidFill>
                  <a:schemeClr val="tx1"/>
                </a:solidFill>
                <a:latin typeface="Open Sans" panose="020B0606030504020204" pitchFamily="34" charset="0"/>
                <a:ea typeface="Open Sans" panose="020B0606030504020204" pitchFamily="34" charset="0"/>
                <a:cs typeface="Open Sans" panose="020B0606030504020204" pitchFamily="34" charset="0"/>
              </a:rPr>
              <a:t>n </a:t>
            </a:r>
            <a:r>
              <a:rPr lang="en-US" sz="900" dirty="0">
                <a:solidFill>
                  <a:schemeClr val="tx1"/>
                </a:solidFill>
                <a:latin typeface="Open Sans" panose="020B0606030504020204" pitchFamily="34" charset="0"/>
                <a:ea typeface="Open Sans" panose="020B0606030504020204" pitchFamily="34" charset="0"/>
                <a:cs typeface="Open Sans" panose="020B0606030504020204" pitchFamily="34" charset="0"/>
              </a:rPr>
              <a:t>most similar users are identified </a:t>
            </a:r>
          </a:p>
        </p:txBody>
      </p:sp>
      <p:sp>
        <p:nvSpPr>
          <p:cNvPr id="408" name="Speech Bubble: Rectangle with Corners Rounded 407">
            <a:extLst>
              <a:ext uri="{FF2B5EF4-FFF2-40B4-BE49-F238E27FC236}">
                <a16:creationId xmlns:a16="http://schemas.microsoft.com/office/drawing/2014/main" id="{E314EA13-A7A3-481A-B89B-DEBFBD9C599A}"/>
              </a:ext>
            </a:extLst>
          </p:cNvPr>
          <p:cNvSpPr/>
          <p:nvPr/>
        </p:nvSpPr>
        <p:spPr>
          <a:xfrm>
            <a:off x="10638197" y="6014393"/>
            <a:ext cx="1474469" cy="747596"/>
          </a:xfrm>
          <a:prstGeom prst="wedgeRoundRectCallout">
            <a:avLst>
              <a:gd name="adj1" fmla="val -55186"/>
              <a:gd name="adj2" fmla="val 38479"/>
              <a:gd name="adj3" fmla="val 16667"/>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Open Sans" panose="020B0606030504020204" pitchFamily="34" charset="0"/>
                <a:ea typeface="Open Sans" panose="020B0606030504020204" pitchFamily="34" charset="0"/>
                <a:cs typeface="Open Sans" panose="020B0606030504020204" pitchFamily="34" charset="0"/>
              </a:rPr>
              <a:t>The data from the </a:t>
            </a:r>
            <a:r>
              <a:rPr lang="en-US" sz="900" i="1" dirty="0">
                <a:solidFill>
                  <a:schemeClr val="tx1"/>
                </a:solidFill>
                <a:latin typeface="Open Sans" panose="020B0606030504020204" pitchFamily="34" charset="0"/>
                <a:ea typeface="Open Sans" panose="020B0606030504020204" pitchFamily="34" charset="0"/>
                <a:cs typeface="Open Sans" panose="020B0606030504020204" pitchFamily="34" charset="0"/>
              </a:rPr>
              <a:t>n </a:t>
            </a:r>
            <a:r>
              <a:rPr lang="en-US" sz="900" dirty="0">
                <a:solidFill>
                  <a:schemeClr val="tx1"/>
                </a:solidFill>
                <a:latin typeface="Open Sans" panose="020B0606030504020204" pitchFamily="34" charset="0"/>
                <a:ea typeface="Open Sans" panose="020B0606030504020204" pitchFamily="34" charset="0"/>
                <a:cs typeface="Open Sans" panose="020B0606030504020204" pitchFamily="34" charset="0"/>
              </a:rPr>
              <a:t>most similar users is used to build a model which will predict the rating of user*</a:t>
            </a:r>
          </a:p>
        </p:txBody>
      </p:sp>
      <mc:AlternateContent xmlns:mc="http://schemas.openxmlformats.org/markup-compatibility/2006" xmlns:a14="http://schemas.microsoft.com/office/drawing/2010/main">
        <mc:Choice Requires="a14">
          <p:graphicFrame>
            <p:nvGraphicFramePr>
              <p:cNvPr id="409" name="Table 408">
                <a:extLst>
                  <a:ext uri="{FF2B5EF4-FFF2-40B4-BE49-F238E27FC236}">
                    <a16:creationId xmlns:a16="http://schemas.microsoft.com/office/drawing/2014/main" id="{1AFF3FE1-C392-4501-B538-8E70E3DD38F4}"/>
                  </a:ext>
                </a:extLst>
              </p:cNvPr>
              <p:cNvGraphicFramePr>
                <a:graphicFrameLocks noGrp="1"/>
              </p:cNvGraphicFramePr>
              <p:nvPr>
                <p:extLst>
                  <p:ext uri="{D42A27DB-BD31-4B8C-83A1-F6EECF244321}">
                    <p14:modId xmlns:p14="http://schemas.microsoft.com/office/powerpoint/2010/main" val="402747086"/>
                  </p:ext>
                </p:extLst>
              </p:nvPr>
            </p:nvGraphicFramePr>
            <p:xfrm>
              <a:off x="175707" y="2846474"/>
              <a:ext cx="3733098" cy="2752206"/>
            </p:xfrm>
            <a:graphic>
              <a:graphicData uri="http://schemas.openxmlformats.org/drawingml/2006/table">
                <a:tbl>
                  <a:tblPr firstRow="1" bandRow="1">
                    <a:tableStyleId>{7E9639D4-E3E2-4D34-9284-5A2195B3D0D7}</a:tableStyleId>
                  </a:tblPr>
                  <a:tblGrid>
                    <a:gridCol w="880841">
                      <a:extLst>
                        <a:ext uri="{9D8B030D-6E8A-4147-A177-3AD203B41FA5}">
                          <a16:colId xmlns:a16="http://schemas.microsoft.com/office/drawing/2014/main" val="515834485"/>
                        </a:ext>
                      </a:extLst>
                    </a:gridCol>
                    <a:gridCol w="1862356">
                      <a:extLst>
                        <a:ext uri="{9D8B030D-6E8A-4147-A177-3AD203B41FA5}">
                          <a16:colId xmlns:a16="http://schemas.microsoft.com/office/drawing/2014/main" val="2157825292"/>
                        </a:ext>
                      </a:extLst>
                    </a:gridCol>
                    <a:gridCol w="989901">
                      <a:extLst>
                        <a:ext uri="{9D8B030D-6E8A-4147-A177-3AD203B41FA5}">
                          <a16:colId xmlns:a16="http://schemas.microsoft.com/office/drawing/2014/main" val="3305009873"/>
                        </a:ext>
                      </a:extLst>
                    </a:gridCol>
                  </a:tblGrid>
                  <a:tr h="301781">
                    <a:tc>
                      <a:txBody>
                        <a:bodyPr/>
                        <a:lstStyle/>
                        <a:p>
                          <a:pPr algn="ctr"/>
                          <a:r>
                            <a:rPr lang="en-US" sz="1050" dirty="0">
                              <a:solidFill>
                                <a:schemeClr val="tx1"/>
                              </a:solidFill>
                              <a:latin typeface="Open Sans" panose="020B0606030504020204" pitchFamily="34" charset="0"/>
                              <a:ea typeface="Open Sans" panose="020B0606030504020204" pitchFamily="34" charset="0"/>
                              <a:cs typeface="Open Sans" panose="020B0606030504020204" pitchFamily="34" charset="0"/>
                            </a:rPr>
                            <a:t>Algorithm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US" sz="1050" dirty="0">
                              <a:solidFill>
                                <a:schemeClr val="tx1"/>
                              </a:solidFill>
                              <a:latin typeface="Open Sans" panose="020B0606030504020204" pitchFamily="34" charset="0"/>
                              <a:ea typeface="Open Sans" panose="020B0606030504020204" pitchFamily="34" charset="0"/>
                              <a:cs typeface="Open Sans" panose="020B0606030504020204" pitchFamily="34" charset="0"/>
                            </a:rPr>
                            <a:t>Objective Function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US" sz="1050" dirty="0">
                              <a:solidFill>
                                <a:schemeClr val="tx1"/>
                              </a:solidFill>
                              <a:latin typeface="Open Sans" panose="020B0606030504020204" pitchFamily="34" charset="0"/>
                              <a:ea typeface="Open Sans" panose="020B0606030504020204" pitchFamily="34" charset="0"/>
                              <a:cs typeface="Open Sans" panose="020B0606030504020204" pitchFamily="34" charset="0"/>
                            </a:rPr>
                            <a:t>Hyper-</a:t>
                          </a:r>
                        </a:p>
                        <a:p>
                          <a:pPr algn="ctr"/>
                          <a:r>
                            <a:rPr lang="en-US" sz="1050" dirty="0">
                              <a:solidFill>
                                <a:schemeClr val="tx1"/>
                              </a:solidFill>
                              <a:latin typeface="Open Sans" panose="020B0606030504020204" pitchFamily="34" charset="0"/>
                              <a:ea typeface="Open Sans" panose="020B0606030504020204" pitchFamily="34" charset="0"/>
                              <a:cs typeface="Open Sans" panose="020B0606030504020204" pitchFamily="34" charset="0"/>
                            </a:rPr>
                            <a:t>parameters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576501562"/>
                      </a:ext>
                    </a:extLst>
                  </a:tr>
                  <a:tr h="480827">
                    <a:tc>
                      <a:txBody>
                        <a:bodyPr/>
                        <a:lstStyle/>
                        <a:p>
                          <a:pPr algn="ctr"/>
                          <a:r>
                            <a:rPr lang="en-US" sz="1050" b="1" dirty="0">
                              <a:latin typeface="Open Sans" panose="020B0606030504020204" pitchFamily="34" charset="0"/>
                              <a:ea typeface="Open Sans" panose="020B0606030504020204" pitchFamily="34" charset="0"/>
                              <a:cs typeface="Open Sans" panose="020B0606030504020204" pitchFamily="34" charset="0"/>
                            </a:rPr>
                            <a:t>Lasso (L1)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lang="en-US" sz="1200" i="1" kern="1200" smtClean="0">
                                        <a:solidFill>
                                          <a:schemeClr val="tx1"/>
                                        </a:solidFill>
                                        <a:effectLst/>
                                        <a:latin typeface="Cambria Math" panose="02040503050406030204" pitchFamily="18" charset="0"/>
                                        <a:ea typeface="+mn-ea"/>
                                        <a:cs typeface="+mn-cs"/>
                                      </a:rPr>
                                    </m:ctrlPr>
                                  </m:sSubSupPr>
                                  <m:e>
                                    <m:func>
                                      <m:funcPr>
                                        <m:ctrlPr>
                                          <a:rPr lang="en-US" sz="1200" i="1" kern="1200">
                                            <a:solidFill>
                                              <a:schemeClr val="tx1"/>
                                            </a:solidFill>
                                            <a:effectLst/>
                                            <a:latin typeface="Cambria Math" panose="02040503050406030204" pitchFamily="18" charset="0"/>
                                            <a:ea typeface="+mn-ea"/>
                                            <a:cs typeface="+mn-cs"/>
                                          </a:rPr>
                                        </m:ctrlPr>
                                      </m:funcPr>
                                      <m:fName>
                                        <m:limLow>
                                          <m:limLowPr>
                                            <m:ctrlPr>
                                              <a:rPr lang="en-US" sz="1200" i="1" kern="1200">
                                                <a:solidFill>
                                                  <a:schemeClr val="tx1"/>
                                                </a:solidFill>
                                                <a:effectLst/>
                                                <a:latin typeface="Cambria Math" panose="02040503050406030204" pitchFamily="18" charset="0"/>
                                                <a:ea typeface="+mn-ea"/>
                                                <a:cs typeface="+mn-cs"/>
                                              </a:rPr>
                                            </m:ctrlPr>
                                          </m:limLowPr>
                                          <m:e>
                                            <m:r>
                                              <m:rPr>
                                                <m:sty m:val="p"/>
                                              </m:rPr>
                                              <a:rPr lang="en-US" sz="1200" kern="1200">
                                                <a:solidFill>
                                                  <a:schemeClr val="tx1"/>
                                                </a:solidFill>
                                                <a:effectLst/>
                                                <a:latin typeface="Cambria Math" panose="02040503050406030204" pitchFamily="18" charset="0"/>
                                                <a:ea typeface="+mn-ea"/>
                                                <a:cs typeface="+mn-cs"/>
                                              </a:rPr>
                                              <m:t>min</m:t>
                                            </m:r>
                                          </m:e>
                                          <m:lim>
                                            <m:r>
                                              <a:rPr lang="en-US" sz="1200" i="1" kern="1200">
                                                <a:solidFill>
                                                  <a:schemeClr val="tx1"/>
                                                </a:solidFill>
                                                <a:effectLst/>
                                                <a:latin typeface="Cambria Math" panose="02040503050406030204" pitchFamily="18" charset="0"/>
                                                <a:ea typeface="+mn-ea"/>
                                                <a:cs typeface="+mn-cs"/>
                                              </a:rPr>
                                              <m:t>𝛽</m:t>
                                            </m:r>
                                          </m:lim>
                                        </m:limLow>
                                      </m:fName>
                                      <m:e>
                                        <m:r>
                                          <a:rPr lang="en-US" sz="1200" i="1" kern="1200">
                                            <a:solidFill>
                                              <a:schemeClr val="tx1"/>
                                            </a:solidFill>
                                            <a:effectLst/>
                                            <a:latin typeface="Cambria Math" panose="02040503050406030204" pitchFamily="18" charset="0"/>
                                            <a:ea typeface="+mn-ea"/>
                                            <a:cs typeface="+mn-cs"/>
                                          </a:rPr>
                                          <m:t>||</m:t>
                                        </m:r>
                                        <m:r>
                                          <a:rPr lang="en-US" sz="1200" i="1" kern="1200">
                                            <a:solidFill>
                                              <a:schemeClr val="tx1"/>
                                            </a:solidFill>
                                            <a:effectLst/>
                                            <a:latin typeface="Cambria Math" panose="02040503050406030204" pitchFamily="18" charset="0"/>
                                            <a:ea typeface="+mn-ea"/>
                                            <a:cs typeface="+mn-cs"/>
                                          </a:rPr>
                                          <m:t>𝑋𝐵</m:t>
                                        </m:r>
                                      </m:e>
                                    </m:func>
                                    <m:r>
                                      <a:rPr lang="en-US" sz="1200" i="1" kern="1200">
                                        <a:solidFill>
                                          <a:schemeClr val="tx1"/>
                                        </a:solidFill>
                                        <a:effectLst/>
                                        <a:latin typeface="Cambria Math" panose="02040503050406030204" pitchFamily="18" charset="0"/>
                                        <a:ea typeface="+mn-ea"/>
                                        <a:cs typeface="+mn-cs"/>
                                      </a:rPr>
                                      <m:t>−</m:t>
                                    </m:r>
                                    <m:r>
                                      <a:rPr lang="en-US" sz="1200" i="1" kern="1200">
                                        <a:solidFill>
                                          <a:schemeClr val="tx1"/>
                                        </a:solidFill>
                                        <a:effectLst/>
                                        <a:latin typeface="Cambria Math" panose="02040503050406030204" pitchFamily="18" charset="0"/>
                                        <a:ea typeface="+mn-ea"/>
                                        <a:cs typeface="+mn-cs"/>
                                      </a:rPr>
                                      <m:t>𝑦</m:t>
                                    </m:r>
                                    <m:r>
                                      <a:rPr lang="en-US" sz="1200" i="1" kern="1200">
                                        <a:solidFill>
                                          <a:schemeClr val="tx1"/>
                                        </a:solidFill>
                                        <a:effectLst/>
                                        <a:latin typeface="Cambria Math" panose="02040503050406030204" pitchFamily="18" charset="0"/>
                                        <a:ea typeface="+mn-ea"/>
                                        <a:cs typeface="+mn-cs"/>
                                      </a:rPr>
                                      <m:t>||</m:t>
                                    </m:r>
                                  </m:e>
                                  <m:sub>
                                    <m:r>
                                      <a:rPr lang="en-US" sz="1200" i="1" kern="1200">
                                        <a:solidFill>
                                          <a:schemeClr val="tx1"/>
                                        </a:solidFill>
                                        <a:effectLst/>
                                        <a:latin typeface="Cambria Math" panose="02040503050406030204" pitchFamily="18" charset="0"/>
                                        <a:ea typeface="+mn-ea"/>
                                        <a:cs typeface="+mn-cs"/>
                                      </a:rPr>
                                      <m:t>2</m:t>
                                    </m:r>
                                  </m:sub>
                                  <m:sup>
                                    <m:r>
                                      <a:rPr lang="en-US" sz="1200" i="1" kern="1200">
                                        <a:solidFill>
                                          <a:schemeClr val="tx1"/>
                                        </a:solidFill>
                                        <a:effectLst/>
                                        <a:latin typeface="Cambria Math" panose="02040503050406030204" pitchFamily="18" charset="0"/>
                                        <a:ea typeface="+mn-ea"/>
                                        <a:cs typeface="+mn-cs"/>
                                      </a:rPr>
                                      <m:t>2</m:t>
                                    </m:r>
                                  </m:sup>
                                </m:sSubSup>
                                <m:r>
                                  <a:rPr lang="en-US" sz="1200" i="1" kern="1200">
                                    <a:solidFill>
                                      <a:schemeClr val="tx1"/>
                                    </a:solidFill>
                                    <a:effectLst/>
                                    <a:latin typeface="Cambria Math" panose="02040503050406030204" pitchFamily="18" charset="0"/>
                                    <a:ea typeface="+mn-ea"/>
                                    <a:cs typeface="+mn-cs"/>
                                  </a:rPr>
                                  <m:t>+</m:t>
                                </m:r>
                                <m:r>
                                  <a:rPr lang="en-US" sz="1200" i="1" kern="1200">
                                    <a:solidFill>
                                      <a:schemeClr val="tx1"/>
                                    </a:solidFill>
                                    <a:effectLst/>
                                    <a:latin typeface="Cambria Math" panose="02040503050406030204" pitchFamily="18" charset="0"/>
                                    <a:ea typeface="+mn-ea"/>
                                    <a:cs typeface="+mn-cs"/>
                                  </a:rPr>
                                  <m:t>𝛼</m:t>
                                </m:r>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m:t>
                                    </m:r>
                                    <m:d>
                                      <m:dPr>
                                        <m:begChr m:val="|"/>
                                        <m:endChr m:val="|"/>
                                        <m:ctrlPr>
                                          <a:rPr lang="en-US" sz="1200" i="1" kern="1200">
                                            <a:solidFill>
                                              <a:schemeClr val="tx1"/>
                                            </a:solidFill>
                                            <a:effectLst/>
                                            <a:latin typeface="Cambria Math" panose="02040503050406030204" pitchFamily="18" charset="0"/>
                                            <a:ea typeface="+mn-ea"/>
                                            <a:cs typeface="+mn-cs"/>
                                          </a:rPr>
                                        </m:ctrlPr>
                                      </m:dPr>
                                      <m:e>
                                        <m:r>
                                          <a:rPr lang="en-US" sz="1200" i="1" kern="1200">
                                            <a:solidFill>
                                              <a:schemeClr val="tx1"/>
                                            </a:solidFill>
                                            <a:effectLst/>
                                            <a:latin typeface="Cambria Math" panose="02040503050406030204" pitchFamily="18" charset="0"/>
                                            <a:ea typeface="+mn-ea"/>
                                            <a:cs typeface="+mn-cs"/>
                                          </a:rPr>
                                          <m:t>𝐵</m:t>
                                        </m:r>
                                      </m:e>
                                    </m:d>
                                    <m:r>
                                      <a:rPr lang="en-US" sz="1200" i="1" kern="1200">
                                        <a:solidFill>
                                          <a:schemeClr val="tx1"/>
                                        </a:solidFill>
                                        <a:effectLst/>
                                        <a:latin typeface="Cambria Math" panose="02040503050406030204" pitchFamily="18" charset="0"/>
                                        <a:ea typeface="+mn-ea"/>
                                        <a:cs typeface="+mn-cs"/>
                                      </a:rPr>
                                      <m:t>|</m:t>
                                    </m:r>
                                  </m:e>
                                  <m:sub>
                                    <m:r>
                                      <a:rPr lang="en-US" sz="1200" i="1" kern="1200">
                                        <a:solidFill>
                                          <a:schemeClr val="tx1"/>
                                        </a:solidFill>
                                        <a:effectLst/>
                                        <a:latin typeface="Cambria Math" panose="02040503050406030204" pitchFamily="18" charset="0"/>
                                        <a:ea typeface="+mn-ea"/>
                                        <a:cs typeface="+mn-cs"/>
                                      </a:rPr>
                                      <m:t>1</m:t>
                                    </m:r>
                                  </m:sub>
                                </m:sSub>
                              </m:oMath>
                            </m:oMathPara>
                          </a14:m>
                          <a:endParaRPr lang="en-US" sz="1200" i="1" kern="120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𝛼</m:t>
                                </m:r>
                                <m:r>
                                  <a:rPr kumimoji="0" lang="en-US"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r>
                                  <a:rPr kumimoji="0" lang="en-US"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𝑝𝑒𝑛𝑎𝑙𝑡𝑦</m:t>
                                </m:r>
                                <m:r>
                                  <a:rPr kumimoji="0" lang="en-US"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oMath>
                            </m:oMathPara>
                          </a14:m>
                          <a:endParaRPr kumimoji="0" lang="en-US" sz="1200" b="0" i="0" u="none" strike="noStrike" kern="120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629940405"/>
                      </a:ext>
                    </a:extLst>
                  </a:tr>
                  <a:tr h="610981">
                    <a:tc>
                      <a:txBody>
                        <a:bodyPr/>
                        <a:lstStyle/>
                        <a:p>
                          <a:pPr algn="ctr"/>
                          <a:r>
                            <a:rPr lang="en-US" sz="1050" b="1" dirty="0">
                              <a:latin typeface="Open Sans" panose="020B0606030504020204" pitchFamily="34" charset="0"/>
                              <a:ea typeface="Open Sans" panose="020B0606030504020204" pitchFamily="34" charset="0"/>
                              <a:cs typeface="Open Sans" panose="020B0606030504020204" pitchFamily="34" charset="0"/>
                            </a:rPr>
                            <a:t>Ridge (L2)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kumimoji="0" lang="en-US"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SupPr>
                                  <m:e>
                                    <m:func>
                                      <m:funcPr>
                                        <m:ctrlPr>
                                          <a:rPr kumimoji="0" lang="en-US" sz="12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funcPr>
                                      <m:fName>
                                        <m:limLow>
                                          <m:limLowPr>
                                            <m:ctrlPr>
                                              <a:rPr kumimoji="0" lang="en-US" sz="12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limLowPr>
                                          <m:e>
                                            <m:r>
                                              <m:rPr>
                                                <m:sty m:val="p"/>
                                              </m:rPr>
                                              <a:rPr kumimoji="0" lang="en-US" sz="12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min</m:t>
                                            </m:r>
                                          </m:e>
                                          <m:lim>
                                            <m:r>
                                              <a:rPr kumimoji="0" lang="en-US" sz="12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𝛽</m:t>
                                            </m:r>
                                          </m:lim>
                                        </m:limLow>
                                      </m:fName>
                                      <m:e>
                                        <m:r>
                                          <a:rPr kumimoji="0" lang="en-US" sz="12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r>
                                          <a:rPr kumimoji="0" lang="en-US" sz="12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𝑋𝐵</m:t>
                                        </m:r>
                                      </m:e>
                                    </m:func>
                                    <m:r>
                                      <a:rPr kumimoji="0" lang="en-US" sz="12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r>
                                      <a:rPr kumimoji="0" lang="en-US" sz="12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𝑦</m:t>
                                    </m:r>
                                    <m:r>
                                      <a:rPr kumimoji="0" lang="en-US" sz="12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e>
                                  <m:sub>
                                    <m:r>
                                      <a:rPr kumimoji="0" lang="en-US" sz="12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2</m:t>
                                    </m:r>
                                  </m:sub>
                                  <m:sup>
                                    <m:r>
                                      <a:rPr kumimoji="0" lang="en-US" sz="12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2</m:t>
                                    </m:r>
                                  </m:sup>
                                </m:sSubSup>
                                <m:r>
                                  <a:rPr kumimoji="0" lang="en-US" sz="12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r>
                                  <a:rPr lang="en-US" sz="1200" i="1" smtClean="0">
                                    <a:effectLst/>
                                    <a:latin typeface="Cambria Math" panose="02040503050406030204" pitchFamily="18" charset="0"/>
                                    <a:ea typeface="Calibri" panose="020F0502020204030204" pitchFamily="34" charset="0"/>
                                    <a:cs typeface="Times New Roman" panose="02020603050405020304" pitchFamily="18" charset="0"/>
                                  </a:rPr>
                                  <m:t>𝛼</m:t>
                                </m:r>
                                <m:sSubSup>
                                  <m:sSubSupPr>
                                    <m:ctrlPr>
                                      <a:rPr lang="en-US" sz="1200" i="1">
                                        <a:effectLst/>
                                        <a:latin typeface="Cambria Math" panose="02040503050406030204" pitchFamily="18" charset="0"/>
                                      </a:rPr>
                                    </m:ctrlPr>
                                  </m:sSubSupPr>
                                  <m:e>
                                    <m:r>
                                      <a:rPr lang="en-US" sz="1200" i="1">
                                        <a:effectLst/>
                                        <a:latin typeface="Cambria Math" panose="02040503050406030204" pitchFamily="18" charset="0"/>
                                        <a:ea typeface="Calibri" panose="020F0502020204030204" pitchFamily="34" charset="0"/>
                                        <a:cs typeface="Times New Roman" panose="02020603050405020304" pitchFamily="18" charset="0"/>
                                      </a:rPr>
                                      <m:t>|</m:t>
                                    </m:r>
                                    <m:d>
                                      <m:dPr>
                                        <m:begChr m:val="|"/>
                                        <m:endChr m:val="|"/>
                                        <m:ctrlPr>
                                          <a:rPr lang="en-US" sz="1200" i="1">
                                            <a:effectLst/>
                                            <a:latin typeface="Cambria Math" panose="02040503050406030204" pitchFamily="18" charset="0"/>
                                          </a:rPr>
                                        </m:ctrlPr>
                                      </m:dPr>
                                      <m:e>
                                        <m:r>
                                          <a:rPr lang="en-US" sz="1200" i="1">
                                            <a:effectLst/>
                                            <a:latin typeface="Cambria Math" panose="02040503050406030204" pitchFamily="18" charset="0"/>
                                            <a:ea typeface="Calibri" panose="020F0502020204030204" pitchFamily="34" charset="0"/>
                                            <a:cs typeface="Times New Roman" panose="02020603050405020304" pitchFamily="18" charset="0"/>
                                          </a:rPr>
                                          <m:t>𝐵</m:t>
                                        </m:r>
                                      </m:e>
                                    </m:d>
                                    <m:r>
                                      <a:rPr lang="en-US" sz="1200" i="1">
                                        <a:effectLst/>
                                        <a:latin typeface="Cambria Math" panose="02040503050406030204" pitchFamily="18" charset="0"/>
                                        <a:ea typeface="Calibri" panose="020F0502020204030204" pitchFamily="34" charset="0"/>
                                        <a:cs typeface="Times New Roman" panose="02020603050405020304" pitchFamily="18" charset="0"/>
                                      </a:rPr>
                                      <m:t>|</m:t>
                                    </m:r>
                                  </m:e>
                                  <m:sub>
                                    <m:r>
                                      <a:rPr lang="en-US" sz="1200" i="1">
                                        <a:effectLst/>
                                        <a:latin typeface="Cambria Math" panose="02040503050406030204" pitchFamily="18" charset="0"/>
                                        <a:ea typeface="Calibri" panose="020F0502020204030204" pitchFamily="34" charset="0"/>
                                        <a:cs typeface="Times New Roman" panose="02020603050405020304" pitchFamily="18" charset="0"/>
                                      </a:rPr>
                                      <m:t>2</m:t>
                                    </m:r>
                                  </m:sub>
                                  <m:sup>
                                    <m:r>
                                      <a:rPr lang="en-US" sz="1200" i="1">
                                        <a:effectLst/>
                                        <a:latin typeface="Cambria Math" panose="02040503050406030204" pitchFamily="18" charset="0"/>
                                        <a:ea typeface="Calibri" panose="020F0502020204030204" pitchFamily="34" charset="0"/>
                                        <a:cs typeface="Times New Roman" panose="02020603050405020304" pitchFamily="18" charset="0"/>
                                      </a:rPr>
                                      <m:t>2</m:t>
                                    </m:r>
                                  </m:sup>
                                </m:sSubSup>
                              </m:oMath>
                            </m:oMathPara>
                          </a14:m>
                          <a:endParaRPr kumimoji="0" lang="en-US" sz="1200" b="0" i="1" u="none" strike="noStrike" kern="120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200" i="1" kern="1200" smtClean="0">
                                    <a:solidFill>
                                      <a:schemeClr val="tx1"/>
                                    </a:solidFill>
                                    <a:effectLst/>
                                    <a:latin typeface="Cambria Math" panose="02040503050406030204" pitchFamily="18" charset="0"/>
                                    <a:ea typeface="+mn-ea"/>
                                    <a:cs typeface="+mn-cs"/>
                                  </a:rPr>
                                  <m:t>𝛼</m:t>
                                </m:r>
                                <m:r>
                                  <a:rPr lang="en-US" sz="1200" b="0" i="1" kern="1200" smtClean="0">
                                    <a:solidFill>
                                      <a:schemeClr val="tx1"/>
                                    </a:solidFill>
                                    <a:effectLst/>
                                    <a:latin typeface="Cambria Math" panose="02040503050406030204" pitchFamily="18" charset="0"/>
                                    <a:ea typeface="+mn-ea"/>
                                    <a:cs typeface="+mn-cs"/>
                                  </a:rPr>
                                  <m:t> (</m:t>
                                </m:r>
                                <m:r>
                                  <a:rPr lang="en-US" sz="1200" b="0" i="1" kern="1200" smtClean="0">
                                    <a:solidFill>
                                      <a:schemeClr val="tx1"/>
                                    </a:solidFill>
                                    <a:effectLst/>
                                    <a:latin typeface="Cambria Math" panose="02040503050406030204" pitchFamily="18" charset="0"/>
                                    <a:ea typeface="+mn-ea"/>
                                    <a:cs typeface="+mn-cs"/>
                                  </a:rPr>
                                  <m:t>𝑝𝑒𝑛𝑎𝑙𝑡𝑦</m:t>
                                </m:r>
                                <m:r>
                                  <a:rPr lang="en-US" sz="1200" b="0" i="1" kern="1200" smtClean="0">
                                    <a:solidFill>
                                      <a:schemeClr val="tx1"/>
                                    </a:solidFill>
                                    <a:effectLst/>
                                    <a:latin typeface="Cambria Math" panose="02040503050406030204" pitchFamily="18" charset="0"/>
                                    <a:ea typeface="+mn-ea"/>
                                    <a:cs typeface="+mn-cs"/>
                                  </a:rPr>
                                  <m:t>)</m:t>
                                </m:r>
                              </m:oMath>
                            </m:oMathPara>
                          </a14:m>
                          <a:endParaRPr lang="en-US" sz="1200" dirty="0">
                            <a:latin typeface="Open Sans" panose="020B0606030504020204" pitchFamily="34" charset="0"/>
                            <a:ea typeface="Open Sans" panose="020B0606030504020204" pitchFamily="34" charset="0"/>
                            <a:cs typeface="Open Sans" panose="020B0606030504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080798585"/>
                      </a:ext>
                    </a:extLst>
                  </a:tr>
                  <a:tr h="475208">
                    <a:tc>
                      <a:txBody>
                        <a:bodyPr/>
                        <a:lstStyle/>
                        <a:p>
                          <a:pPr algn="ctr"/>
                          <a:r>
                            <a:rPr lang="en-US" sz="1050" b="1" dirty="0" err="1">
                              <a:latin typeface="Open Sans" panose="020B0606030504020204" pitchFamily="34" charset="0"/>
                              <a:ea typeface="Open Sans" panose="020B0606030504020204" pitchFamily="34" charset="0"/>
                              <a:cs typeface="Open Sans" panose="020B0606030504020204" pitchFamily="34" charset="0"/>
                            </a:rPr>
                            <a:t>ElasticNet</a:t>
                          </a:r>
                          <a:r>
                            <a:rPr lang="en-US" sz="1050" b="1" dirty="0">
                              <a:latin typeface="Open Sans" panose="020B0606030504020204" pitchFamily="34" charset="0"/>
                              <a:ea typeface="Open Sans" panose="020B0606030504020204" pitchFamily="34" charset="0"/>
                              <a:cs typeface="Open Sans" panose="020B0606030504020204" pitchFamily="34" charset="0"/>
                            </a:rPr>
                            <a:t> (L1, L2)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sSubSup>
                                  <m:sSubSupPr>
                                    <m:ctrlPr>
                                      <a:rPr lang="en-US" sz="1200" i="1" smtClean="0">
                                        <a:effectLst/>
                                        <a:latin typeface="Cambria Math" panose="02040503050406030204" pitchFamily="18" charset="0"/>
                                        <a:ea typeface="Calibri" panose="020F0502020204030204" pitchFamily="34" charset="0"/>
                                        <a:cs typeface="Times New Roman" panose="02020603050405020304" pitchFamily="18" charset="0"/>
                                      </a:rPr>
                                    </m:ctrlPr>
                                  </m:sSubSupPr>
                                  <m:e>
                                    <m:func>
                                      <m:funcPr>
                                        <m:ctrlPr>
                                          <a:rPr lang="en-US" sz="1200" i="1">
                                            <a:effectLst/>
                                            <a:latin typeface="Cambria Math" panose="02040503050406030204" pitchFamily="18" charset="0"/>
                                            <a:ea typeface="Calibri" panose="020F0502020204030204" pitchFamily="34" charset="0"/>
                                            <a:cs typeface="Times New Roman" panose="02020603050405020304" pitchFamily="18" charset="0"/>
                                          </a:rPr>
                                        </m:ctrlPr>
                                      </m:funcPr>
                                      <m:fName>
                                        <m:limLow>
                                          <m:limLowPr>
                                            <m:ctrlPr>
                                              <a:rPr lang="en-US" sz="1200" i="1">
                                                <a:effectLst/>
                                                <a:latin typeface="Cambria Math" panose="02040503050406030204" pitchFamily="18" charset="0"/>
                                                <a:ea typeface="Calibri" panose="020F0502020204030204" pitchFamily="34" charset="0"/>
                                                <a:cs typeface="Times New Roman" panose="02020603050405020304" pitchFamily="18" charset="0"/>
                                              </a:rPr>
                                            </m:ctrlPr>
                                          </m:limLowPr>
                                          <m:e>
                                            <m:r>
                                              <m:rPr>
                                                <m:sty m:val="p"/>
                                              </m:rPr>
                                              <a:rPr lang="en-US" sz="1200">
                                                <a:effectLst/>
                                                <a:latin typeface="Cambria Math" panose="02040503050406030204" pitchFamily="18" charset="0"/>
                                                <a:ea typeface="Calibri" panose="020F0502020204030204" pitchFamily="34" charset="0"/>
                                                <a:cs typeface="Times New Roman" panose="02020603050405020304" pitchFamily="18" charset="0"/>
                                              </a:rPr>
                                              <m:t>min</m:t>
                                            </m:r>
                                          </m:e>
                                          <m:lim>
                                            <m:r>
                                              <a:rPr lang="en-US" sz="1200" i="1">
                                                <a:effectLst/>
                                                <a:latin typeface="Cambria Math" panose="02040503050406030204" pitchFamily="18" charset="0"/>
                                                <a:ea typeface="Calibri" panose="020F0502020204030204" pitchFamily="34" charset="0"/>
                                                <a:cs typeface="Times New Roman" panose="02020603050405020304" pitchFamily="18" charset="0"/>
                                              </a:rPr>
                                              <m:t>𝛽</m:t>
                                            </m:r>
                                          </m:lim>
                                        </m:limLow>
                                      </m:fName>
                                      <m:e>
                                        <m:r>
                                          <a:rPr lang="en-US" sz="1200" i="1">
                                            <a:effectLst/>
                                            <a:latin typeface="Cambria Math" panose="02040503050406030204" pitchFamily="18" charset="0"/>
                                            <a:ea typeface="Calibri" panose="020F0502020204030204" pitchFamily="34" charset="0"/>
                                            <a:cs typeface="Times New Roman" panose="02020603050405020304" pitchFamily="18" charset="0"/>
                                          </a:rPr>
                                          <m:t>||</m:t>
                                        </m:r>
                                        <m:r>
                                          <a:rPr lang="en-US" sz="1200" i="1">
                                            <a:effectLst/>
                                            <a:latin typeface="Cambria Math" panose="02040503050406030204" pitchFamily="18" charset="0"/>
                                            <a:ea typeface="Calibri" panose="020F0502020204030204" pitchFamily="34" charset="0"/>
                                            <a:cs typeface="Times New Roman" panose="02020603050405020304" pitchFamily="18" charset="0"/>
                                          </a:rPr>
                                          <m:t>𝑋𝐵</m:t>
                                        </m:r>
                                      </m:e>
                                    </m:func>
                                    <m:r>
                                      <a:rPr lang="en-US" sz="1200" i="1">
                                        <a:effectLst/>
                                        <a:latin typeface="Cambria Math" panose="02040503050406030204" pitchFamily="18" charset="0"/>
                                        <a:ea typeface="Calibri" panose="020F0502020204030204" pitchFamily="34" charset="0"/>
                                        <a:cs typeface="Times New Roman" panose="02020603050405020304" pitchFamily="18" charset="0"/>
                                      </a:rPr>
                                      <m:t>−</m:t>
                                    </m:r>
                                    <m:r>
                                      <a:rPr lang="en-US" sz="1200" i="1">
                                        <a:effectLst/>
                                        <a:latin typeface="Cambria Math" panose="02040503050406030204" pitchFamily="18" charset="0"/>
                                        <a:ea typeface="Calibri" panose="020F0502020204030204" pitchFamily="34" charset="0"/>
                                        <a:cs typeface="Times New Roman" panose="02020603050405020304" pitchFamily="18" charset="0"/>
                                      </a:rPr>
                                      <m:t>𝑦</m:t>
                                    </m:r>
                                    <m:r>
                                      <a:rPr lang="en-US" sz="1200" i="1">
                                        <a:effectLst/>
                                        <a:latin typeface="Cambria Math" panose="02040503050406030204" pitchFamily="18" charset="0"/>
                                        <a:ea typeface="Calibri" panose="020F0502020204030204" pitchFamily="34" charset="0"/>
                                        <a:cs typeface="Times New Roman" panose="02020603050405020304" pitchFamily="18" charset="0"/>
                                      </a:rPr>
                                      <m:t>||</m:t>
                                    </m:r>
                                  </m:e>
                                  <m:sub>
                                    <m:r>
                                      <a:rPr lang="en-US" sz="1200" i="1">
                                        <a:effectLst/>
                                        <a:latin typeface="Cambria Math" panose="02040503050406030204" pitchFamily="18" charset="0"/>
                                        <a:ea typeface="Calibri" panose="020F0502020204030204" pitchFamily="34" charset="0"/>
                                        <a:cs typeface="Times New Roman" panose="02020603050405020304" pitchFamily="18" charset="0"/>
                                      </a:rPr>
                                      <m:t>2</m:t>
                                    </m:r>
                                  </m:sub>
                                  <m:sup>
                                    <m:r>
                                      <a:rPr lang="en-US" sz="1200" i="1">
                                        <a:effectLst/>
                                        <a:latin typeface="Cambria Math" panose="02040503050406030204" pitchFamily="18" charset="0"/>
                                        <a:ea typeface="Calibri" panose="020F0502020204030204" pitchFamily="34" charset="0"/>
                                        <a:cs typeface="Times New Roman" panose="02020603050405020304" pitchFamily="18" charset="0"/>
                                      </a:rPr>
                                      <m:t>2</m:t>
                                    </m:r>
                                  </m:sup>
                                </m:sSubSup>
                              </m:oMath>
                            </m:oMathPara>
                          </a14:m>
                          <a:endParaRPr lang="en-US" sz="1200" i="1" dirty="0">
                            <a:effectLst/>
                            <a:latin typeface="Cambria Math" panose="020405030504060302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r>
                                  <a:rPr lang="en-US" sz="1200" i="1">
                                    <a:effectLst/>
                                    <a:latin typeface="Cambria Math" panose="02040503050406030204" pitchFamily="18" charset="0"/>
                                    <a:ea typeface="Calibri" panose="020F0502020204030204" pitchFamily="34" charset="0"/>
                                    <a:cs typeface="Times New Roman" panose="02020603050405020304" pitchFamily="18" charset="0"/>
                                  </a:rPr>
                                  <m:t>+</m:t>
                                </m:r>
                                <m:r>
                                  <a:rPr lang="en-US" sz="1200" i="1">
                                    <a:effectLst/>
                                    <a:latin typeface="Cambria Math" panose="02040503050406030204" pitchFamily="18" charset="0"/>
                                    <a:ea typeface="Calibri" panose="020F0502020204030204" pitchFamily="34" charset="0"/>
                                    <a:cs typeface="Times New Roman" panose="02020603050405020304" pitchFamily="18" charset="0"/>
                                  </a:rPr>
                                  <m:t>𝛼𝜌</m:t>
                                </m:r>
                                <m:sSub>
                                  <m:sSubPr>
                                    <m:ctrlPr>
                                      <a:rPr lang="en-US" sz="12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200" i="1">
                                        <a:effectLst/>
                                        <a:latin typeface="Cambria Math" panose="02040503050406030204" pitchFamily="18" charset="0"/>
                                        <a:ea typeface="Calibri" panose="020F0502020204030204" pitchFamily="34" charset="0"/>
                                        <a:cs typeface="Times New Roman" panose="02020603050405020304" pitchFamily="18" charset="0"/>
                                      </a:rPr>
                                      <m:t>||</m:t>
                                    </m:r>
                                    <m:r>
                                      <a:rPr lang="en-US" sz="1200" i="1">
                                        <a:effectLst/>
                                        <a:latin typeface="Cambria Math" panose="02040503050406030204" pitchFamily="18" charset="0"/>
                                        <a:ea typeface="Calibri" panose="020F0502020204030204" pitchFamily="34" charset="0"/>
                                        <a:cs typeface="Times New Roman" panose="02020603050405020304" pitchFamily="18" charset="0"/>
                                      </a:rPr>
                                      <m:t>𝐵</m:t>
                                    </m:r>
                                    <m:r>
                                      <a:rPr lang="en-US" sz="1200" i="1">
                                        <a:effectLst/>
                                        <a:latin typeface="Cambria Math" panose="02040503050406030204" pitchFamily="18" charset="0"/>
                                        <a:ea typeface="Calibri" panose="020F0502020204030204" pitchFamily="34" charset="0"/>
                                        <a:cs typeface="Times New Roman" panose="02020603050405020304" pitchFamily="18" charset="0"/>
                                      </a:rPr>
                                      <m:t>||</m:t>
                                    </m:r>
                                  </m:e>
                                  <m:sub>
                                    <m:r>
                                      <a:rPr lang="en-US" sz="1200" i="1">
                                        <a:effectLst/>
                                        <a:latin typeface="Cambria Math" panose="02040503050406030204" pitchFamily="18" charset="0"/>
                                        <a:ea typeface="Calibri" panose="020F0502020204030204" pitchFamily="34" charset="0"/>
                                        <a:cs typeface="Times New Roman" panose="02020603050405020304" pitchFamily="18" charset="0"/>
                                      </a:rPr>
                                      <m:t>1</m:t>
                                    </m:r>
                                  </m:sub>
                                </m:sSub>
                              </m:oMath>
                            </m:oMathPara>
                          </a14:m>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r>
                                  <a:rPr kumimoji="0" lang="en-US" sz="1200" b="0" i="1" u="none" strike="noStrike" kern="1200" cap="none" spc="0" normalizeH="0" baseline="0" noProof="0" smtClean="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m:t>
                                </m:r>
                                <m:f>
                                  <m:fPr>
                                    <m:ctrlPr>
                                      <a:rPr kumimoji="0" lang="en-US" sz="1200" b="0" i="1"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ctrlPr>
                                  </m:fPr>
                                  <m:num>
                                    <m:r>
                                      <a:rPr kumimoji="0" lang="en-US" sz="1200" b="0" i="1"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𝛼</m:t>
                                    </m:r>
                                    <m:r>
                                      <a:rPr kumimoji="0" lang="en-US" sz="1200" b="0" i="1"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(1−</m:t>
                                    </m:r>
                                    <m:r>
                                      <a:rPr kumimoji="0" lang="en-US" sz="1200" b="0" i="1"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𝜌</m:t>
                                    </m:r>
                                    <m:r>
                                      <a:rPr kumimoji="0" lang="en-US" sz="1200" b="0" i="1"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m:t>
                                    </m:r>
                                  </m:num>
                                  <m:den>
                                    <m:r>
                                      <a:rPr kumimoji="0" lang="en-US" sz="1200" b="0" i="1"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2</m:t>
                                    </m:r>
                                  </m:den>
                                </m:f>
                                <m:sSubSup>
                                  <m:sSubSupPr>
                                    <m:ctrlPr>
                                      <a:rPr lang="en-US" sz="1200" i="1" smtClean="0">
                                        <a:effectLst/>
                                        <a:latin typeface="Cambria Math" panose="02040503050406030204" pitchFamily="18" charset="0"/>
                                        <a:ea typeface="Times New Roman" panose="02020603050405020304" pitchFamily="18" charset="0"/>
                                      </a:rPr>
                                    </m:ctrlPr>
                                  </m:sSubSupPr>
                                  <m:e>
                                    <m:r>
                                      <a:rPr lang="en-US" sz="1200" i="1">
                                        <a:effectLst/>
                                        <a:latin typeface="Cambria Math" panose="02040503050406030204" pitchFamily="18" charset="0"/>
                                        <a:ea typeface="Calibri" panose="020F0502020204030204" pitchFamily="34" charset="0"/>
                                        <a:cs typeface="Times New Roman" panose="02020603050405020304" pitchFamily="18" charset="0"/>
                                      </a:rPr>
                                      <m:t>||</m:t>
                                    </m:r>
                                    <m:r>
                                      <a:rPr lang="en-US" sz="1200" i="1">
                                        <a:effectLst/>
                                        <a:latin typeface="Cambria Math" panose="02040503050406030204" pitchFamily="18" charset="0"/>
                                        <a:ea typeface="Calibri" panose="020F0502020204030204" pitchFamily="34" charset="0"/>
                                        <a:cs typeface="Times New Roman" panose="02020603050405020304" pitchFamily="18" charset="0"/>
                                      </a:rPr>
                                      <m:t>𝐵</m:t>
                                    </m:r>
                                    <m:r>
                                      <a:rPr lang="en-US" sz="1200" i="1">
                                        <a:effectLst/>
                                        <a:latin typeface="Cambria Math" panose="02040503050406030204" pitchFamily="18" charset="0"/>
                                        <a:ea typeface="Calibri" panose="020F0502020204030204" pitchFamily="34" charset="0"/>
                                        <a:cs typeface="Times New Roman" panose="02020603050405020304" pitchFamily="18" charset="0"/>
                                      </a:rPr>
                                      <m:t>||</m:t>
                                    </m:r>
                                  </m:e>
                                  <m:sub>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2</m:t>
                                    </m:r>
                                  </m:sub>
                                  <m:sup>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2</m:t>
                                    </m:r>
                                  </m:sup>
                                </m:sSubSup>
                              </m:oMath>
                            </m:oMathPara>
                          </a14:m>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𝛼</m:t>
                                </m:r>
                                <m:r>
                                  <a:rPr kumimoji="0" lang="en-US"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d>
                                  <m:dPr>
                                    <m:ctrlPr>
                                      <a:rPr kumimoji="0" lang="en-US"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dPr>
                                  <m:e>
                                    <m:r>
                                      <a:rPr kumimoji="0" lang="en-US"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𝑝𝑒𝑛𝑎𝑙𝑡𝑦</m:t>
                                    </m:r>
                                  </m:e>
                                </m:d>
                              </m:oMath>
                            </m:oMathPara>
                          </a14:m>
                          <a:endParaRPr kumimoji="0" lang="en-US" sz="1200" b="0" i="1" u="none" strike="noStrike" kern="1200" cap="none" spc="0" normalizeH="0" baseline="0" noProof="0" dirty="0">
                            <a:ln>
                              <a:noFill/>
                            </a:ln>
                            <a:solidFill>
                              <a:prstClr val="black"/>
                            </a:solidFill>
                            <a:effectLst/>
                            <a:uLnTx/>
                            <a:uFillTx/>
                            <a:latin typeface="Cambria Math" panose="02040503050406030204" pitchFamily="18" charset="0"/>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200" i="1" smtClean="0">
                                    <a:effectLst/>
                                    <a:latin typeface="Cambria Math" panose="02040503050406030204" pitchFamily="18" charset="0"/>
                                    <a:ea typeface="Calibri" panose="020F0502020204030204" pitchFamily="34" charset="0"/>
                                    <a:cs typeface="Times New Roman" panose="02020603050405020304" pitchFamily="18" charset="0"/>
                                  </a:rPr>
                                  <m:t>𝜌</m:t>
                                </m:r>
                                <m:r>
                                  <a:rPr lang="en-US" sz="1200" b="0" i="1" smtClean="0">
                                    <a:effectLst/>
                                    <a:latin typeface="Cambria Math" panose="02040503050406030204" pitchFamily="18" charset="0"/>
                                    <a:ea typeface="Calibri" panose="020F0502020204030204" pitchFamily="34" charset="0"/>
                                    <a:cs typeface="Times New Roman" panose="02020603050405020304" pitchFamily="18" charset="0"/>
                                  </a:rPr>
                                  <m:t> </m:t>
                                </m:r>
                                <m:r>
                                  <a:rPr lang="en-US" sz="1200" b="0" i="0" smtClean="0">
                                    <a:effectLst/>
                                    <a:latin typeface="Cambria Math" panose="02040503050406030204" pitchFamily="18" charset="0"/>
                                    <a:ea typeface="Calibri" panose="020F0502020204030204" pitchFamily="34" charset="0"/>
                                    <a:cs typeface="Times New Roman" panose="02020603050405020304" pitchFamily="18" charset="0"/>
                                  </a:rPr>
                                  <m:t>(</m:t>
                                </m:r>
                                <m:r>
                                  <m:rPr>
                                    <m:sty m:val="p"/>
                                  </m:rPr>
                                  <a:rPr lang="en-US" sz="1200" b="0" i="0" smtClean="0">
                                    <a:effectLst/>
                                    <a:latin typeface="Cambria Math" panose="02040503050406030204" pitchFamily="18" charset="0"/>
                                    <a:ea typeface="Calibri" panose="020F0502020204030204" pitchFamily="34" charset="0"/>
                                    <a:cs typeface="Times New Roman" panose="02020603050405020304" pitchFamily="18" charset="0"/>
                                  </a:rPr>
                                  <m:t>l</m:t>
                                </m:r>
                                <m:r>
                                  <a:rPr lang="en-US" sz="1200" b="0" i="0" smtClean="0">
                                    <a:effectLst/>
                                    <a:latin typeface="Cambria Math" panose="02040503050406030204" pitchFamily="18" charset="0"/>
                                    <a:ea typeface="Calibri" panose="020F0502020204030204" pitchFamily="34" charset="0"/>
                                    <a:cs typeface="Times New Roman" panose="02020603050405020304" pitchFamily="18" charset="0"/>
                                  </a:rPr>
                                  <m:t>1 </m:t>
                                </m:r>
                                <m:r>
                                  <m:rPr>
                                    <m:sty m:val="p"/>
                                  </m:rPr>
                                  <a:rPr lang="en-US" sz="1200" b="0" i="0" smtClean="0">
                                    <a:effectLst/>
                                    <a:latin typeface="Cambria Math" panose="02040503050406030204" pitchFamily="18" charset="0"/>
                                    <a:ea typeface="Calibri" panose="020F0502020204030204" pitchFamily="34" charset="0"/>
                                    <a:cs typeface="Times New Roman" panose="02020603050405020304" pitchFamily="18" charset="0"/>
                                  </a:rPr>
                                  <m:t>ratio</m:t>
                                </m:r>
                                <m:r>
                                  <a:rPr lang="en-US" sz="1200" b="0" i="0" smtClean="0">
                                    <a:effectLst/>
                                    <a:latin typeface="Cambria Math" panose="02040503050406030204" pitchFamily="18" charset="0"/>
                                    <a:ea typeface="Calibri" panose="020F0502020204030204" pitchFamily="34" charset="0"/>
                                    <a:cs typeface="Times New Roman" panose="02020603050405020304" pitchFamily="18" charset="0"/>
                                  </a:rPr>
                                  <m:t>)</m:t>
                                </m:r>
                              </m:oMath>
                            </m:oMathPara>
                          </a14:m>
                          <a:endParaRPr lang="en-US" sz="1200" dirty="0">
                            <a:latin typeface="Open Sans" panose="020B0606030504020204" pitchFamily="34" charset="0"/>
                            <a:ea typeface="Open Sans" panose="020B0606030504020204" pitchFamily="34" charset="0"/>
                            <a:cs typeface="Open Sans" panose="020B0606030504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173287814"/>
                      </a:ext>
                    </a:extLst>
                  </a:tr>
                </a:tbl>
              </a:graphicData>
            </a:graphic>
          </p:graphicFrame>
        </mc:Choice>
        <mc:Fallback xmlns="">
          <p:graphicFrame>
            <p:nvGraphicFramePr>
              <p:cNvPr id="409" name="Table 408">
                <a:extLst>
                  <a:ext uri="{FF2B5EF4-FFF2-40B4-BE49-F238E27FC236}">
                    <a16:creationId xmlns:a16="http://schemas.microsoft.com/office/drawing/2014/main" id="{1AFF3FE1-C392-4501-B538-8E70E3DD38F4}"/>
                  </a:ext>
                </a:extLst>
              </p:cNvPr>
              <p:cNvGraphicFramePr>
                <a:graphicFrameLocks noGrp="1"/>
              </p:cNvGraphicFramePr>
              <p:nvPr>
                <p:extLst>
                  <p:ext uri="{D42A27DB-BD31-4B8C-83A1-F6EECF244321}">
                    <p14:modId xmlns:p14="http://schemas.microsoft.com/office/powerpoint/2010/main" val="402747086"/>
                  </p:ext>
                </p:extLst>
              </p:nvPr>
            </p:nvGraphicFramePr>
            <p:xfrm>
              <a:off x="175707" y="2846474"/>
              <a:ext cx="3733098" cy="2752206"/>
            </p:xfrm>
            <a:graphic>
              <a:graphicData uri="http://schemas.openxmlformats.org/drawingml/2006/table">
                <a:tbl>
                  <a:tblPr firstRow="1" bandRow="1">
                    <a:tableStyleId>{7E9639D4-E3E2-4D34-9284-5A2195B3D0D7}</a:tableStyleId>
                  </a:tblPr>
                  <a:tblGrid>
                    <a:gridCol w="880841">
                      <a:extLst>
                        <a:ext uri="{9D8B030D-6E8A-4147-A177-3AD203B41FA5}">
                          <a16:colId xmlns:a16="http://schemas.microsoft.com/office/drawing/2014/main" val="515834485"/>
                        </a:ext>
                      </a:extLst>
                    </a:gridCol>
                    <a:gridCol w="1862356">
                      <a:extLst>
                        <a:ext uri="{9D8B030D-6E8A-4147-A177-3AD203B41FA5}">
                          <a16:colId xmlns:a16="http://schemas.microsoft.com/office/drawing/2014/main" val="2157825292"/>
                        </a:ext>
                      </a:extLst>
                    </a:gridCol>
                    <a:gridCol w="989901">
                      <a:extLst>
                        <a:ext uri="{9D8B030D-6E8A-4147-A177-3AD203B41FA5}">
                          <a16:colId xmlns:a16="http://schemas.microsoft.com/office/drawing/2014/main" val="3305009873"/>
                        </a:ext>
                      </a:extLst>
                    </a:gridCol>
                  </a:tblGrid>
                  <a:tr h="411480">
                    <a:tc>
                      <a:txBody>
                        <a:bodyPr/>
                        <a:lstStyle/>
                        <a:p>
                          <a:pPr algn="ctr"/>
                          <a:r>
                            <a:rPr lang="en-US" sz="1050" dirty="0">
                              <a:solidFill>
                                <a:schemeClr val="tx1"/>
                              </a:solidFill>
                              <a:latin typeface="Open Sans" panose="020B0606030504020204" pitchFamily="34" charset="0"/>
                              <a:ea typeface="Open Sans" panose="020B0606030504020204" pitchFamily="34" charset="0"/>
                              <a:cs typeface="Open Sans" panose="020B0606030504020204" pitchFamily="34" charset="0"/>
                            </a:rPr>
                            <a:t>Algorithm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US" sz="1050" dirty="0">
                              <a:solidFill>
                                <a:schemeClr val="tx1"/>
                              </a:solidFill>
                              <a:latin typeface="Open Sans" panose="020B0606030504020204" pitchFamily="34" charset="0"/>
                              <a:ea typeface="Open Sans" panose="020B0606030504020204" pitchFamily="34" charset="0"/>
                              <a:cs typeface="Open Sans" panose="020B0606030504020204" pitchFamily="34" charset="0"/>
                            </a:rPr>
                            <a:t>Objective Function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US" sz="1050" dirty="0">
                              <a:solidFill>
                                <a:schemeClr val="tx1"/>
                              </a:solidFill>
                              <a:latin typeface="Open Sans" panose="020B0606030504020204" pitchFamily="34" charset="0"/>
                              <a:ea typeface="Open Sans" panose="020B0606030504020204" pitchFamily="34" charset="0"/>
                              <a:cs typeface="Open Sans" panose="020B0606030504020204" pitchFamily="34" charset="0"/>
                            </a:rPr>
                            <a:t>Hyper-</a:t>
                          </a:r>
                        </a:p>
                        <a:p>
                          <a:pPr algn="ctr"/>
                          <a:r>
                            <a:rPr lang="en-US" sz="1050" dirty="0">
                              <a:solidFill>
                                <a:schemeClr val="tx1"/>
                              </a:solidFill>
                              <a:latin typeface="Open Sans" panose="020B0606030504020204" pitchFamily="34" charset="0"/>
                              <a:ea typeface="Open Sans" panose="020B0606030504020204" pitchFamily="34" charset="0"/>
                              <a:cs typeface="Open Sans" panose="020B0606030504020204" pitchFamily="34" charset="0"/>
                            </a:rPr>
                            <a:t>parameters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576501562"/>
                      </a:ext>
                    </a:extLst>
                  </a:tr>
                  <a:tr h="480827">
                    <a:tc>
                      <a:txBody>
                        <a:bodyPr/>
                        <a:lstStyle/>
                        <a:p>
                          <a:pPr algn="ctr"/>
                          <a:r>
                            <a:rPr lang="en-US" sz="1050" b="1" dirty="0">
                              <a:latin typeface="Open Sans" panose="020B0606030504020204" pitchFamily="34" charset="0"/>
                              <a:ea typeface="Open Sans" panose="020B0606030504020204" pitchFamily="34" charset="0"/>
                              <a:cs typeface="Open Sans" panose="020B0606030504020204" pitchFamily="34" charset="0"/>
                            </a:rPr>
                            <a:t>Lasso (L1)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blipFill>
                          <a:blip r:embed="rId5"/>
                          <a:stretch>
                            <a:fillRect l="-47712" t="-87342" r="-53922" b="-388608"/>
                          </a:stretch>
                        </a:blipFill>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blipFill>
                          <a:blip r:embed="rId5"/>
                          <a:stretch>
                            <a:fillRect l="-277301" t="-87342" r="-1227" b="-388608"/>
                          </a:stretch>
                        </a:blipFill>
                      </a:tcPr>
                    </a:tc>
                    <a:extLst>
                      <a:ext uri="{0D108BD9-81ED-4DB2-BD59-A6C34878D82A}">
                        <a16:rowId xmlns:a16="http://schemas.microsoft.com/office/drawing/2014/main" val="3629940405"/>
                      </a:ext>
                    </a:extLst>
                  </a:tr>
                  <a:tr h="610981">
                    <a:tc>
                      <a:txBody>
                        <a:bodyPr/>
                        <a:lstStyle/>
                        <a:p>
                          <a:pPr algn="ctr"/>
                          <a:r>
                            <a:rPr lang="en-US" sz="1050" b="1" dirty="0">
                              <a:latin typeface="Open Sans" panose="020B0606030504020204" pitchFamily="34" charset="0"/>
                              <a:ea typeface="Open Sans" panose="020B0606030504020204" pitchFamily="34" charset="0"/>
                              <a:cs typeface="Open Sans" panose="020B0606030504020204" pitchFamily="34" charset="0"/>
                            </a:rPr>
                            <a:t>Ridge (L2)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blipFill>
                          <a:blip r:embed="rId5"/>
                          <a:stretch>
                            <a:fillRect l="-47712" t="-148000" r="-53922" b="-207000"/>
                          </a:stretch>
                        </a:blipFill>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blipFill>
                          <a:blip r:embed="rId5"/>
                          <a:stretch>
                            <a:fillRect l="-277301" t="-148000" r="-1227" b="-207000"/>
                          </a:stretch>
                        </a:blipFill>
                      </a:tcPr>
                    </a:tc>
                    <a:extLst>
                      <a:ext uri="{0D108BD9-81ED-4DB2-BD59-A6C34878D82A}">
                        <a16:rowId xmlns:a16="http://schemas.microsoft.com/office/drawing/2014/main" val="3080798585"/>
                      </a:ext>
                    </a:extLst>
                  </a:tr>
                  <a:tr h="1248918">
                    <a:tc>
                      <a:txBody>
                        <a:bodyPr/>
                        <a:lstStyle/>
                        <a:p>
                          <a:pPr algn="ctr"/>
                          <a:r>
                            <a:rPr lang="en-US" sz="1050" b="1" dirty="0" err="1">
                              <a:latin typeface="Open Sans" panose="020B0606030504020204" pitchFamily="34" charset="0"/>
                              <a:ea typeface="Open Sans" panose="020B0606030504020204" pitchFamily="34" charset="0"/>
                              <a:cs typeface="Open Sans" panose="020B0606030504020204" pitchFamily="34" charset="0"/>
                            </a:rPr>
                            <a:t>ElasticNet</a:t>
                          </a:r>
                          <a:r>
                            <a:rPr lang="en-US" sz="1050" b="1" dirty="0">
                              <a:latin typeface="Open Sans" panose="020B0606030504020204" pitchFamily="34" charset="0"/>
                              <a:ea typeface="Open Sans" panose="020B0606030504020204" pitchFamily="34" charset="0"/>
                              <a:cs typeface="Open Sans" panose="020B0606030504020204" pitchFamily="34" charset="0"/>
                            </a:rPr>
                            <a:t> (L1, L2)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blipFill>
                          <a:blip r:embed="rId5"/>
                          <a:stretch>
                            <a:fillRect l="-47712" t="-120388" r="-53922" b="-485"/>
                          </a:stretch>
                        </a:blipFill>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blipFill>
                          <a:blip r:embed="rId5"/>
                          <a:stretch>
                            <a:fillRect l="-277301" t="-120388" r="-1227" b="-485"/>
                          </a:stretch>
                        </a:blipFill>
                      </a:tcPr>
                    </a:tc>
                    <a:extLst>
                      <a:ext uri="{0D108BD9-81ED-4DB2-BD59-A6C34878D82A}">
                        <a16:rowId xmlns:a16="http://schemas.microsoft.com/office/drawing/2014/main" val="2173287814"/>
                      </a:ext>
                    </a:extLst>
                  </a:tr>
                </a:tbl>
              </a:graphicData>
            </a:graphic>
          </p:graphicFrame>
        </mc:Fallback>
      </mc:AlternateContent>
      <p:grpSp>
        <p:nvGrpSpPr>
          <p:cNvPr id="49" name="Group 48">
            <a:extLst>
              <a:ext uri="{FF2B5EF4-FFF2-40B4-BE49-F238E27FC236}">
                <a16:creationId xmlns:a16="http://schemas.microsoft.com/office/drawing/2014/main" id="{85368AB8-D4CF-4483-BC8C-451B6746EAF8}"/>
              </a:ext>
            </a:extLst>
          </p:cNvPr>
          <p:cNvGrpSpPr/>
          <p:nvPr/>
        </p:nvGrpSpPr>
        <p:grpSpPr>
          <a:xfrm>
            <a:off x="1444560" y="1555840"/>
            <a:ext cx="1195391" cy="887243"/>
            <a:chOff x="1369416" y="1358587"/>
            <a:chExt cx="1195391" cy="887243"/>
          </a:xfrm>
        </p:grpSpPr>
        <mc:AlternateContent xmlns:mc="http://schemas.openxmlformats.org/markup-compatibility/2006" xmlns:a14="http://schemas.microsoft.com/office/drawing/2010/main">
          <mc:Choice Requires="a14">
            <p:sp>
              <p:nvSpPr>
                <p:cNvPr id="39" name="Rectangle 38">
                  <a:extLst>
                    <a:ext uri="{FF2B5EF4-FFF2-40B4-BE49-F238E27FC236}">
                      <a16:creationId xmlns:a16="http://schemas.microsoft.com/office/drawing/2014/main" id="{9DB8396E-CC40-4B4E-95B3-B835AABB1600}"/>
                    </a:ext>
                  </a:extLst>
                </p:cNvPr>
                <p:cNvSpPr/>
                <p:nvPr/>
              </p:nvSpPr>
              <p:spPr>
                <a:xfrm>
                  <a:off x="1476945" y="1358587"/>
                  <a:ext cx="98033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i="1">
                                <a:latin typeface="Cambria Math" panose="02040503050406030204" pitchFamily="18" charset="0"/>
                              </a:rPr>
                              <m:t>𝑦</m:t>
                            </m:r>
                          </m:e>
                        </m:acc>
                        <m:r>
                          <a:rPr lang="en-US" i="0">
                            <a:latin typeface="Cambria Math" panose="02040503050406030204" pitchFamily="18" charset="0"/>
                          </a:rPr>
                          <m:t>=</m:t>
                        </m:r>
                        <m:r>
                          <a:rPr lang="en-US" i="1">
                            <a:latin typeface="Cambria Math" panose="02040503050406030204" pitchFamily="18" charset="0"/>
                          </a:rPr>
                          <m:t>𝑋𝐵</m:t>
                        </m:r>
                      </m:oMath>
                    </m:oMathPara>
                  </a14:m>
                  <a:endParaRPr lang="en-US" dirty="0"/>
                </a:p>
              </p:txBody>
            </p:sp>
          </mc:Choice>
          <mc:Fallback xmlns="">
            <p:sp>
              <p:nvSpPr>
                <p:cNvPr id="39" name="Rectangle 38">
                  <a:extLst>
                    <a:ext uri="{FF2B5EF4-FFF2-40B4-BE49-F238E27FC236}">
                      <a16:creationId xmlns:a16="http://schemas.microsoft.com/office/drawing/2014/main" id="{9DB8396E-CC40-4B4E-95B3-B835AABB1600}"/>
                    </a:ext>
                  </a:extLst>
                </p:cNvPr>
                <p:cNvSpPr>
                  <a:spLocks noRot="1" noChangeAspect="1" noMove="1" noResize="1" noEditPoints="1" noAdjustHandles="1" noChangeArrowheads="1" noChangeShapeType="1" noTextEdit="1"/>
                </p:cNvSpPr>
                <p:nvPr/>
              </p:nvSpPr>
              <p:spPr>
                <a:xfrm>
                  <a:off x="1476945" y="1358587"/>
                  <a:ext cx="980333" cy="369332"/>
                </a:xfrm>
                <a:prstGeom prst="rect">
                  <a:avLst/>
                </a:prstGeom>
                <a:blipFill>
                  <a:blip r:embed="rId6"/>
                  <a:stretch>
                    <a:fillRect t="-6557" b="-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Rectangle 46">
                  <a:extLst>
                    <a:ext uri="{FF2B5EF4-FFF2-40B4-BE49-F238E27FC236}">
                      <a16:creationId xmlns:a16="http://schemas.microsoft.com/office/drawing/2014/main" id="{7301EAE6-C7F4-4B71-AADB-F2FDB0F543EC}"/>
                    </a:ext>
                  </a:extLst>
                </p:cNvPr>
                <p:cNvSpPr/>
                <p:nvPr/>
              </p:nvSpPr>
              <p:spPr>
                <a:xfrm>
                  <a:off x="1369416" y="1876498"/>
                  <a:ext cx="119539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i="1">
                                <a:latin typeface="Cambria Math" panose="02040503050406030204" pitchFamily="18" charset="0"/>
                              </a:rPr>
                              <m:t>𝑦</m:t>
                            </m:r>
                          </m:e>
                        </m:acc>
                        <m:r>
                          <a:rPr lang="en-US" b="0" i="1" smtClean="0">
                            <a:latin typeface="Cambria Math" panose="02040503050406030204" pitchFamily="18" charset="0"/>
                          </a:rPr>
                          <m:t>−</m:t>
                        </m:r>
                        <m:r>
                          <a:rPr lang="en-US" b="0" i="1" smtClean="0">
                            <a:latin typeface="Cambria Math" panose="02040503050406030204" pitchFamily="18" charset="0"/>
                          </a:rPr>
                          <m:t>𝑦</m:t>
                        </m:r>
                        <m:r>
                          <a:rPr lang="en-US">
                            <a:latin typeface="Cambria Math" panose="02040503050406030204" pitchFamily="18" charset="0"/>
                          </a:rPr>
                          <m:t>=</m:t>
                        </m:r>
                        <m:r>
                          <a:rPr lang="en-US" i="1">
                            <a:latin typeface="Cambria Math" panose="02040503050406030204" pitchFamily="18" charset="0"/>
                          </a:rPr>
                          <m:t>𝜀</m:t>
                        </m:r>
                      </m:oMath>
                    </m:oMathPara>
                  </a14:m>
                  <a:endParaRPr lang="en-US" dirty="0"/>
                </a:p>
              </p:txBody>
            </p:sp>
          </mc:Choice>
          <mc:Fallback xmlns="">
            <p:sp>
              <p:nvSpPr>
                <p:cNvPr id="47" name="Rectangle 46">
                  <a:extLst>
                    <a:ext uri="{FF2B5EF4-FFF2-40B4-BE49-F238E27FC236}">
                      <a16:creationId xmlns:a16="http://schemas.microsoft.com/office/drawing/2014/main" id="{7301EAE6-C7F4-4B71-AADB-F2FDB0F543EC}"/>
                    </a:ext>
                  </a:extLst>
                </p:cNvPr>
                <p:cNvSpPr>
                  <a:spLocks noRot="1" noChangeAspect="1" noMove="1" noResize="1" noEditPoints="1" noAdjustHandles="1" noChangeArrowheads="1" noChangeShapeType="1" noTextEdit="1"/>
                </p:cNvSpPr>
                <p:nvPr/>
              </p:nvSpPr>
              <p:spPr>
                <a:xfrm>
                  <a:off x="1369416" y="1876498"/>
                  <a:ext cx="1195391" cy="369332"/>
                </a:xfrm>
                <a:prstGeom prst="rect">
                  <a:avLst/>
                </a:prstGeom>
                <a:blipFill>
                  <a:blip r:embed="rId7"/>
                  <a:stretch>
                    <a:fillRect t="-6557" b="-6557"/>
                  </a:stretch>
                </a:blipFill>
              </p:spPr>
              <p:txBody>
                <a:bodyPr/>
                <a:lstStyle/>
                <a:p>
                  <a:r>
                    <a:rPr lang="en-US">
                      <a:noFill/>
                    </a:rPr>
                    <a:t> </a:t>
                  </a:r>
                </a:p>
              </p:txBody>
            </p:sp>
          </mc:Fallback>
        </mc:AlternateContent>
      </p:grpSp>
    </p:spTree>
    <p:extLst>
      <p:ext uri="{BB962C8B-B14F-4D97-AF65-F5344CB8AC3E}">
        <p14:creationId xmlns:p14="http://schemas.microsoft.com/office/powerpoint/2010/main" val="39667247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AB28FF4-A67F-4488-BB6A-CD87CDBD86C0}"/>
              </a:ext>
            </a:extLst>
          </p:cNvPr>
          <p:cNvGrpSpPr/>
          <p:nvPr/>
        </p:nvGrpSpPr>
        <p:grpSpPr>
          <a:xfrm>
            <a:off x="0" y="-51759"/>
            <a:ext cx="12192000" cy="880781"/>
            <a:chOff x="0" y="0"/>
            <a:chExt cx="12192000" cy="880781"/>
          </a:xfrm>
        </p:grpSpPr>
        <p:sp>
          <p:nvSpPr>
            <p:cNvPr id="5" name="Rectangle 4">
              <a:extLst>
                <a:ext uri="{FF2B5EF4-FFF2-40B4-BE49-F238E27FC236}">
                  <a16:creationId xmlns:a16="http://schemas.microsoft.com/office/drawing/2014/main" id="{CF76FDBB-53CF-4F8C-AE89-A736693CE053}"/>
                </a:ext>
              </a:extLst>
            </p:cNvPr>
            <p:cNvSpPr/>
            <p:nvPr/>
          </p:nvSpPr>
          <p:spPr>
            <a:xfrm>
              <a:off x="0" y="766481"/>
              <a:ext cx="12192000" cy="114300"/>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01F1F35-66A6-4442-9F5C-35D220FC72A7}"/>
                </a:ext>
              </a:extLst>
            </p:cNvPr>
            <p:cNvSpPr/>
            <p:nvPr/>
          </p:nvSpPr>
          <p:spPr>
            <a:xfrm>
              <a:off x="0" y="0"/>
              <a:ext cx="12192000" cy="767255"/>
            </a:xfrm>
            <a:prstGeom prst="rect">
              <a:avLst/>
            </a:prstGeom>
            <a:solidFill>
              <a:srgbClr val="4472C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solidFill>
                    <a:prstClr val="white"/>
                  </a:solidFill>
                  <a:latin typeface="Open Sans" panose="020B0606030504020204" pitchFamily="34" charset="0"/>
                  <a:ea typeface="Open Sans" panose="020B0606030504020204" pitchFamily="34" charset="0"/>
                  <a:cs typeface="Open Sans" panose="020B0606030504020204" pitchFamily="34" charset="0"/>
                </a:rPr>
                <a:t>Technical Approach</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prstClr val="white"/>
                  </a:solidFill>
                  <a:latin typeface="Open Sans" panose="020B0606030504020204" pitchFamily="34" charset="0"/>
                  <a:ea typeface="Open Sans" panose="020B0606030504020204" pitchFamily="34" charset="0"/>
                  <a:cs typeface="Open Sans" panose="020B0606030504020204" pitchFamily="34" charset="0"/>
                </a:rPr>
                <a:t>Data &amp; Feature Selection</a:t>
              </a:r>
              <a:endParaRPr kumimoji="0" lang="en-US" sz="1200" b="0" i="0" u="none" strike="noStrike" kern="1200" cap="none" spc="0" normalizeH="0" baseline="0" noProof="0" dirty="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grpSp>
      <p:graphicFrame>
        <p:nvGraphicFramePr>
          <p:cNvPr id="12" name="Table 11">
            <a:extLst>
              <a:ext uri="{FF2B5EF4-FFF2-40B4-BE49-F238E27FC236}">
                <a16:creationId xmlns:a16="http://schemas.microsoft.com/office/drawing/2014/main" id="{3004A196-5C62-47D7-8666-B12D9AAA438D}"/>
              </a:ext>
            </a:extLst>
          </p:cNvPr>
          <p:cNvGraphicFramePr>
            <a:graphicFrameLocks noGrp="1"/>
          </p:cNvGraphicFramePr>
          <p:nvPr>
            <p:extLst>
              <p:ext uri="{D42A27DB-BD31-4B8C-83A1-F6EECF244321}">
                <p14:modId xmlns:p14="http://schemas.microsoft.com/office/powerpoint/2010/main" val="125526859"/>
              </p:ext>
            </p:extLst>
          </p:nvPr>
        </p:nvGraphicFramePr>
        <p:xfrm>
          <a:off x="2368171" y="1964697"/>
          <a:ext cx="9702664" cy="4860972"/>
        </p:xfrm>
        <a:graphic>
          <a:graphicData uri="http://schemas.openxmlformats.org/drawingml/2006/table">
            <a:tbl>
              <a:tblPr firstRow="1" bandRow="1">
                <a:tableStyleId>{7E9639D4-E3E2-4D34-9284-5A2195B3D0D7}</a:tableStyleId>
              </a:tblPr>
              <a:tblGrid>
                <a:gridCol w="2068635">
                  <a:extLst>
                    <a:ext uri="{9D8B030D-6E8A-4147-A177-3AD203B41FA5}">
                      <a16:colId xmlns:a16="http://schemas.microsoft.com/office/drawing/2014/main" val="515834485"/>
                    </a:ext>
                  </a:extLst>
                </a:gridCol>
                <a:gridCol w="7634029">
                  <a:extLst>
                    <a:ext uri="{9D8B030D-6E8A-4147-A177-3AD203B41FA5}">
                      <a16:colId xmlns:a16="http://schemas.microsoft.com/office/drawing/2014/main" val="2157825292"/>
                    </a:ext>
                  </a:extLst>
                </a:gridCol>
              </a:tblGrid>
              <a:tr h="253375">
                <a:tc>
                  <a:txBody>
                    <a:bodyPr/>
                    <a:lstStyle/>
                    <a:p>
                      <a:pPr algn="ctr"/>
                      <a:r>
                        <a:rPr lang="en-US" sz="1100" dirty="0">
                          <a:solidFill>
                            <a:schemeClr val="tx1"/>
                          </a:solidFill>
                          <a:latin typeface="Open Sans" panose="020B0606030504020204" pitchFamily="34" charset="0"/>
                          <a:ea typeface="Open Sans" panose="020B0606030504020204" pitchFamily="34" charset="0"/>
                          <a:cs typeface="Open Sans" panose="020B0606030504020204" pitchFamily="34" charset="0"/>
                        </a:rPr>
                        <a:t>Method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US" sz="1100" dirty="0">
                          <a:solidFill>
                            <a:schemeClr val="tx1"/>
                          </a:solidFill>
                          <a:latin typeface="Open Sans" panose="020B0606030504020204" pitchFamily="34" charset="0"/>
                          <a:ea typeface="Open Sans" panose="020B0606030504020204" pitchFamily="34" charset="0"/>
                          <a:cs typeface="Open Sans" panose="020B0606030504020204" pitchFamily="34" charset="0"/>
                        </a:rPr>
                        <a:t>Examples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576501562"/>
                  </a:ext>
                </a:extLst>
              </a:tr>
              <a:tr h="1126053">
                <a:tc>
                  <a:txBody>
                    <a:bodyPr/>
                    <a:lstStyle/>
                    <a:p>
                      <a:pPr algn="ctr"/>
                      <a:r>
                        <a:rPr lang="en-US" sz="1200" b="1" dirty="0">
                          <a:latin typeface="Open Sans" panose="020B0606030504020204" pitchFamily="34" charset="0"/>
                          <a:ea typeface="Open Sans" panose="020B0606030504020204" pitchFamily="34" charset="0"/>
                          <a:cs typeface="Open Sans" panose="020B0606030504020204" pitchFamily="34" charset="0"/>
                        </a:rPr>
                        <a:t>Simple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endParaRPr lang="en-US" sz="1200" i="1" dirty="0">
                        <a:latin typeface="Open Sans" panose="020B0606030504020204" pitchFamily="34" charset="0"/>
                        <a:ea typeface="Open Sans" panose="020B0606030504020204" pitchFamily="34" charset="0"/>
                        <a:cs typeface="Open Sans" panose="020B0606030504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629940405"/>
                  </a:ext>
                </a:extLst>
              </a:tr>
              <a:tr h="1219312">
                <a:tc>
                  <a:txBody>
                    <a:bodyPr/>
                    <a:lstStyle/>
                    <a:p>
                      <a:pPr algn="ctr"/>
                      <a:r>
                        <a:rPr lang="en-US" sz="1200" b="1" dirty="0">
                          <a:latin typeface="Open Sans" panose="020B0606030504020204" pitchFamily="34" charset="0"/>
                          <a:ea typeface="Open Sans" panose="020B0606030504020204" pitchFamily="34" charset="0"/>
                          <a:cs typeface="Open Sans" panose="020B0606030504020204" pitchFamily="34" charset="0"/>
                        </a:rPr>
                        <a:t>Categorical Encoding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Open Sans" panose="020B0606030504020204" pitchFamily="34" charset="0"/>
                        <a:ea typeface="Open Sans" panose="020B0606030504020204" pitchFamily="34" charset="0"/>
                        <a:cs typeface="Open Sans" panose="020B0606030504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080798585"/>
                  </a:ext>
                </a:extLst>
              </a:tr>
              <a:tr h="1096032">
                <a:tc>
                  <a:txBody>
                    <a:bodyPr/>
                    <a:lstStyle/>
                    <a:p>
                      <a:pPr algn="ctr"/>
                      <a:r>
                        <a:rPr lang="en-US" sz="1200" b="1" dirty="0">
                          <a:latin typeface="Open Sans" panose="020B0606030504020204" pitchFamily="34" charset="0"/>
                          <a:ea typeface="Open Sans" panose="020B0606030504020204" pitchFamily="34" charset="0"/>
                          <a:cs typeface="Open Sans" panose="020B0606030504020204" pitchFamily="34" charset="0"/>
                        </a:rPr>
                        <a:t>Count Vectorizer (NLP)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Open Sans" panose="020B0606030504020204" pitchFamily="34" charset="0"/>
                        <a:ea typeface="Open Sans" panose="020B0606030504020204" pitchFamily="34" charset="0"/>
                        <a:cs typeface="Open Sans" panose="020B0606030504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173287814"/>
                  </a:ext>
                </a:extLst>
              </a:tr>
              <a:tr h="1160495">
                <a:tc>
                  <a:txBody>
                    <a:bodyPr/>
                    <a:lstStyle/>
                    <a:p>
                      <a:pPr algn="ctr"/>
                      <a:r>
                        <a:rPr lang="en-US" sz="1200" b="1" dirty="0">
                          <a:latin typeface="Open Sans" panose="020B0606030504020204" pitchFamily="34" charset="0"/>
                          <a:ea typeface="Open Sans" panose="020B0606030504020204" pitchFamily="34" charset="0"/>
                          <a:cs typeface="Open Sans" panose="020B0606030504020204" pitchFamily="34" charset="0"/>
                        </a:rPr>
                        <a:t>TFIDF Vectorizer (NLP)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Open Sans" panose="020B0606030504020204" pitchFamily="34" charset="0"/>
                        <a:ea typeface="Open Sans" panose="020B0606030504020204" pitchFamily="34" charset="0"/>
                        <a:cs typeface="Open Sans" panose="020B0606030504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07921400"/>
                  </a:ext>
                </a:extLst>
              </a:tr>
            </a:tbl>
          </a:graphicData>
        </a:graphic>
      </p:graphicFrame>
      <p:grpSp>
        <p:nvGrpSpPr>
          <p:cNvPr id="20" name="Group 19">
            <a:extLst>
              <a:ext uri="{FF2B5EF4-FFF2-40B4-BE49-F238E27FC236}">
                <a16:creationId xmlns:a16="http://schemas.microsoft.com/office/drawing/2014/main" id="{19B2CDBA-A9BA-49EF-95B7-75859694412A}"/>
              </a:ext>
            </a:extLst>
          </p:cNvPr>
          <p:cNvGrpSpPr/>
          <p:nvPr/>
        </p:nvGrpSpPr>
        <p:grpSpPr>
          <a:xfrm>
            <a:off x="134813" y="928786"/>
            <a:ext cx="9611714" cy="857868"/>
            <a:chOff x="1300649" y="2963674"/>
            <a:chExt cx="9611714" cy="857868"/>
          </a:xfrm>
        </p:grpSpPr>
        <p:pic>
          <p:nvPicPr>
            <p:cNvPr id="2" name="Picture 1">
              <a:extLst>
                <a:ext uri="{FF2B5EF4-FFF2-40B4-BE49-F238E27FC236}">
                  <a16:creationId xmlns:a16="http://schemas.microsoft.com/office/drawing/2014/main" id="{3B0A09C5-9452-426D-8BEA-A8CF504908CF}"/>
                </a:ext>
              </a:extLst>
            </p:cNvPr>
            <p:cNvPicPr>
              <a:picLocks noChangeAspect="1"/>
            </p:cNvPicPr>
            <p:nvPr/>
          </p:nvPicPr>
          <p:blipFill rotWithShape="1">
            <a:blip r:embed="rId2"/>
            <a:srcRect b="21638"/>
            <a:stretch/>
          </p:blipFill>
          <p:spPr>
            <a:xfrm>
              <a:off x="1300649" y="2963675"/>
              <a:ext cx="9611714" cy="803760"/>
            </a:xfrm>
            <a:prstGeom prst="rect">
              <a:avLst/>
            </a:prstGeom>
          </p:spPr>
        </p:pic>
        <p:sp>
          <p:nvSpPr>
            <p:cNvPr id="18" name="Rectangle 17">
              <a:extLst>
                <a:ext uri="{FF2B5EF4-FFF2-40B4-BE49-F238E27FC236}">
                  <a16:creationId xmlns:a16="http://schemas.microsoft.com/office/drawing/2014/main" id="{A5965385-6BCB-4C14-9DE4-E4C603958C4F}"/>
                </a:ext>
              </a:extLst>
            </p:cNvPr>
            <p:cNvSpPr/>
            <p:nvPr/>
          </p:nvSpPr>
          <p:spPr>
            <a:xfrm>
              <a:off x="7409793" y="2963674"/>
              <a:ext cx="2861439" cy="857867"/>
            </a:xfrm>
            <a:prstGeom prst="rect">
              <a:avLst/>
            </a:prstGeom>
            <a:noFill/>
            <a:ln w="349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E91E625F-D9F6-4CB7-A348-34A0DDEA37F7}"/>
                </a:ext>
              </a:extLst>
            </p:cNvPr>
            <p:cNvSpPr/>
            <p:nvPr/>
          </p:nvSpPr>
          <p:spPr>
            <a:xfrm>
              <a:off x="3972910" y="2963674"/>
              <a:ext cx="1734208" cy="857868"/>
            </a:xfrm>
            <a:prstGeom prst="rect">
              <a:avLst/>
            </a:prstGeom>
            <a:noFill/>
            <a:ln w="349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D0B957C9-66CF-4A4F-A11F-24940E13D558}"/>
                </a:ext>
              </a:extLst>
            </p:cNvPr>
            <p:cNvSpPr/>
            <p:nvPr/>
          </p:nvSpPr>
          <p:spPr>
            <a:xfrm>
              <a:off x="10271232" y="2963674"/>
              <a:ext cx="641131" cy="857868"/>
            </a:xfrm>
            <a:prstGeom prst="rect">
              <a:avLst/>
            </a:prstGeom>
            <a:noFill/>
            <a:ln w="349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 name="Rectangle 1">
            <a:extLst>
              <a:ext uri="{FF2B5EF4-FFF2-40B4-BE49-F238E27FC236}">
                <a16:creationId xmlns:a16="http://schemas.microsoft.com/office/drawing/2014/main" id="{25059B1D-E71D-418F-B557-902296C4C67E}"/>
              </a:ext>
            </a:extLst>
          </p:cNvPr>
          <p:cNvSpPr>
            <a:spLocks noChangeArrowheads="1"/>
          </p:cNvSpPr>
          <p:nvPr/>
        </p:nvSpPr>
        <p:spPr bwMode="auto">
          <a:xfrm>
            <a:off x="2533650" y="342419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2" name="Speech Bubble: Rectangle with Corners Rounded 31">
            <a:extLst>
              <a:ext uri="{FF2B5EF4-FFF2-40B4-BE49-F238E27FC236}">
                <a16:creationId xmlns:a16="http://schemas.microsoft.com/office/drawing/2014/main" id="{1827C68C-3222-445E-B886-BDC671DCEEFA}"/>
              </a:ext>
            </a:extLst>
          </p:cNvPr>
          <p:cNvSpPr/>
          <p:nvPr/>
        </p:nvSpPr>
        <p:spPr>
          <a:xfrm>
            <a:off x="10211392" y="914747"/>
            <a:ext cx="1545118" cy="1105469"/>
          </a:xfrm>
          <a:prstGeom prst="wedgeRoundRectCallout">
            <a:avLst>
              <a:gd name="adj1" fmla="val -76310"/>
              <a:gd name="adj2" fmla="val -4686"/>
              <a:gd name="adj3" fmla="val 16667"/>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Open Sans" panose="020B0606030504020204" pitchFamily="34" charset="0"/>
                <a:ea typeface="Open Sans" panose="020B0606030504020204" pitchFamily="34" charset="0"/>
                <a:cs typeface="Open Sans" panose="020B0606030504020204" pitchFamily="34" charset="0"/>
              </a:rPr>
              <a:t>The processed data contains the features (blue) and target (black) needed to build the  models </a:t>
            </a:r>
          </a:p>
        </p:txBody>
      </p:sp>
      <p:sp>
        <p:nvSpPr>
          <p:cNvPr id="33" name="Speech Bubble: Rectangle with Corners Rounded 32">
            <a:extLst>
              <a:ext uri="{FF2B5EF4-FFF2-40B4-BE49-F238E27FC236}">
                <a16:creationId xmlns:a16="http://schemas.microsoft.com/office/drawing/2014/main" id="{AAB240FF-1447-42A7-94C1-315B8F46B7E2}"/>
              </a:ext>
            </a:extLst>
          </p:cNvPr>
          <p:cNvSpPr/>
          <p:nvPr/>
        </p:nvSpPr>
        <p:spPr>
          <a:xfrm>
            <a:off x="336885" y="3402569"/>
            <a:ext cx="1606448" cy="1396300"/>
          </a:xfrm>
          <a:prstGeom prst="wedgeRoundRectCallout">
            <a:avLst>
              <a:gd name="adj1" fmla="val 75931"/>
              <a:gd name="adj2" fmla="val -27196"/>
              <a:gd name="adj3" fmla="val 16667"/>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Open Sans" panose="020B0606030504020204" pitchFamily="34" charset="0"/>
                <a:ea typeface="Open Sans" panose="020B0606030504020204" pitchFamily="34" charset="0"/>
                <a:cs typeface="Open Sans" panose="020B0606030504020204" pitchFamily="34" charset="0"/>
              </a:rPr>
              <a:t>Before building the model, the user can select which feature engineering technique they’d like to use </a:t>
            </a:r>
          </a:p>
        </p:txBody>
      </p:sp>
      <p:grpSp>
        <p:nvGrpSpPr>
          <p:cNvPr id="37" name="Group 36">
            <a:extLst>
              <a:ext uri="{FF2B5EF4-FFF2-40B4-BE49-F238E27FC236}">
                <a16:creationId xmlns:a16="http://schemas.microsoft.com/office/drawing/2014/main" id="{6D904463-0125-4849-AF51-71E9D3045FC1}"/>
              </a:ext>
            </a:extLst>
          </p:cNvPr>
          <p:cNvGrpSpPr/>
          <p:nvPr/>
        </p:nvGrpSpPr>
        <p:grpSpPr>
          <a:xfrm>
            <a:off x="4949059" y="2271724"/>
            <a:ext cx="6810376" cy="2274915"/>
            <a:chOff x="4940670" y="2380782"/>
            <a:chExt cx="6810376" cy="2231808"/>
          </a:xfrm>
        </p:grpSpPr>
        <p:pic>
          <p:nvPicPr>
            <p:cNvPr id="23" name="Picture 22">
              <a:extLst>
                <a:ext uri="{FF2B5EF4-FFF2-40B4-BE49-F238E27FC236}">
                  <a16:creationId xmlns:a16="http://schemas.microsoft.com/office/drawing/2014/main" id="{665EA302-6ACD-4F4B-A11C-217870DBD07B}"/>
                </a:ext>
              </a:extLst>
            </p:cNvPr>
            <p:cNvPicPr>
              <a:picLocks noChangeAspect="1"/>
            </p:cNvPicPr>
            <p:nvPr/>
          </p:nvPicPr>
          <p:blipFill rotWithShape="1">
            <a:blip r:embed="rId3"/>
            <a:srcRect b="33333"/>
            <a:stretch/>
          </p:blipFill>
          <p:spPr>
            <a:xfrm>
              <a:off x="4940670" y="2380782"/>
              <a:ext cx="2107977" cy="1010275"/>
            </a:xfrm>
            <a:prstGeom prst="rect">
              <a:avLst/>
            </a:prstGeom>
          </p:spPr>
        </p:pic>
        <p:pic>
          <p:nvPicPr>
            <p:cNvPr id="34" name="Picture 33">
              <a:extLst>
                <a:ext uri="{FF2B5EF4-FFF2-40B4-BE49-F238E27FC236}">
                  <a16:creationId xmlns:a16="http://schemas.microsoft.com/office/drawing/2014/main" id="{1CEEF3A2-53C1-4497-AA54-E290B49B66FA}"/>
                </a:ext>
              </a:extLst>
            </p:cNvPr>
            <p:cNvPicPr>
              <a:picLocks noChangeAspect="1"/>
            </p:cNvPicPr>
            <p:nvPr/>
          </p:nvPicPr>
          <p:blipFill rotWithShape="1">
            <a:blip r:embed="rId4"/>
            <a:srcRect r="25907" b="29479"/>
            <a:stretch/>
          </p:blipFill>
          <p:spPr>
            <a:xfrm>
              <a:off x="4940670" y="3450539"/>
              <a:ext cx="6810376" cy="1162051"/>
            </a:xfrm>
            <a:prstGeom prst="rect">
              <a:avLst/>
            </a:prstGeom>
          </p:spPr>
        </p:pic>
      </p:grpSp>
      <p:pic>
        <p:nvPicPr>
          <p:cNvPr id="35" name="Picture 34">
            <a:extLst>
              <a:ext uri="{FF2B5EF4-FFF2-40B4-BE49-F238E27FC236}">
                <a16:creationId xmlns:a16="http://schemas.microsoft.com/office/drawing/2014/main" id="{6CACE135-B482-4854-A241-F4DA1BD5CD81}"/>
              </a:ext>
            </a:extLst>
          </p:cNvPr>
          <p:cNvPicPr>
            <a:picLocks noChangeAspect="1"/>
          </p:cNvPicPr>
          <p:nvPr/>
        </p:nvPicPr>
        <p:blipFill rotWithShape="1">
          <a:blip r:embed="rId5"/>
          <a:srcRect l="61013" r="37332"/>
          <a:stretch/>
        </p:blipFill>
        <p:spPr>
          <a:xfrm>
            <a:off x="11753607" y="3530045"/>
            <a:ext cx="152400" cy="990600"/>
          </a:xfrm>
          <a:prstGeom prst="rect">
            <a:avLst/>
          </a:prstGeom>
        </p:spPr>
      </p:pic>
      <p:pic>
        <p:nvPicPr>
          <p:cNvPr id="28" name="Picture 27">
            <a:extLst>
              <a:ext uri="{FF2B5EF4-FFF2-40B4-BE49-F238E27FC236}">
                <a16:creationId xmlns:a16="http://schemas.microsoft.com/office/drawing/2014/main" id="{655A0B1A-72A9-4CA2-B0B4-4C09437118D3}"/>
              </a:ext>
            </a:extLst>
          </p:cNvPr>
          <p:cNvPicPr>
            <a:picLocks noChangeAspect="1"/>
          </p:cNvPicPr>
          <p:nvPr/>
        </p:nvPicPr>
        <p:blipFill rotWithShape="1">
          <a:blip r:embed="rId6"/>
          <a:srcRect r="37332"/>
          <a:stretch/>
        </p:blipFill>
        <p:spPr>
          <a:xfrm>
            <a:off x="4949059" y="4607270"/>
            <a:ext cx="5772150" cy="1019442"/>
          </a:xfrm>
          <a:prstGeom prst="rect">
            <a:avLst/>
          </a:prstGeom>
        </p:spPr>
      </p:pic>
      <p:pic>
        <p:nvPicPr>
          <p:cNvPr id="29" name="Picture 28">
            <a:extLst>
              <a:ext uri="{FF2B5EF4-FFF2-40B4-BE49-F238E27FC236}">
                <a16:creationId xmlns:a16="http://schemas.microsoft.com/office/drawing/2014/main" id="{D4E8AB36-25C7-489F-BA31-D91F23EDBE82}"/>
              </a:ext>
            </a:extLst>
          </p:cNvPr>
          <p:cNvPicPr>
            <a:picLocks noChangeAspect="1"/>
          </p:cNvPicPr>
          <p:nvPr/>
        </p:nvPicPr>
        <p:blipFill rotWithShape="1">
          <a:blip r:embed="rId5"/>
          <a:srcRect r="37332"/>
          <a:stretch/>
        </p:blipFill>
        <p:spPr>
          <a:xfrm>
            <a:off x="4940670" y="5736304"/>
            <a:ext cx="5772150" cy="1009733"/>
          </a:xfrm>
          <a:prstGeom prst="rect">
            <a:avLst/>
          </a:prstGeom>
        </p:spPr>
      </p:pic>
    </p:spTree>
    <p:extLst>
      <p:ext uri="{BB962C8B-B14F-4D97-AF65-F5344CB8AC3E}">
        <p14:creationId xmlns:p14="http://schemas.microsoft.com/office/powerpoint/2010/main" val="3716145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4498</TotalTime>
  <Words>1182</Words>
  <Application>Microsoft Office PowerPoint</Application>
  <PresentationFormat>Widescreen</PresentationFormat>
  <Paragraphs>379</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Calibri Light</vt:lpstr>
      <vt:lpstr>Cambria Math</vt:lpstr>
      <vt:lpstr>Chronicle Display Black</vt:lpstr>
      <vt:lpstr>Open Sans</vt:lpstr>
      <vt:lpstr>Office Theme</vt:lpstr>
      <vt:lpstr>Exploring Recommendation System Techniques  to Enhance Customer Experience </vt:lpstr>
      <vt:lpstr>PowerPoint Presentation</vt:lpstr>
      <vt:lpstr>PowerPoint Presentation</vt:lpstr>
      <vt:lpstr>PowerPoint Presentation</vt:lpstr>
      <vt:lpstr>https://beerme-dash.herokuapp.com/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Sharp, Tom</dc:creator>
  <cp:lastModifiedBy>Sharp, Tom</cp:lastModifiedBy>
  <cp:revision>261</cp:revision>
  <dcterms:created xsi:type="dcterms:W3CDTF">2019-09-07T15:04:23Z</dcterms:created>
  <dcterms:modified xsi:type="dcterms:W3CDTF">2019-11-06T01:30:30Z</dcterms:modified>
</cp:coreProperties>
</file>