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0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72" r:id="rId8"/>
    <p:sldId id="276" r:id="rId9"/>
    <p:sldId id="263" r:id="rId10"/>
    <p:sldId id="273" r:id="rId11"/>
    <p:sldId id="264" r:id="rId12"/>
    <p:sldId id="265" r:id="rId13"/>
    <p:sldId id="266" r:id="rId14"/>
    <p:sldId id="267" r:id="rId15"/>
    <p:sldId id="269" r:id="rId16"/>
    <p:sldId id="270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56EF41A-8944-4D41-AA37-4A9404EFB87B}">
          <p14:sldIdLst>
            <p14:sldId id="256"/>
          </p14:sldIdLst>
        </p14:section>
        <p14:section name="Slides" id="{1AC5FF86-1709-437C-9910-476A84070CA0}">
          <p14:sldIdLst>
            <p14:sldId id="258"/>
            <p14:sldId id="259"/>
            <p14:sldId id="260"/>
            <p14:sldId id="261"/>
            <p14:sldId id="262"/>
            <p14:sldId id="272"/>
            <p14:sldId id="276"/>
            <p14:sldId id="263"/>
            <p14:sldId id="273"/>
            <p14:sldId id="264"/>
            <p14:sldId id="265"/>
            <p14:sldId id="266"/>
            <p14:sldId id="267"/>
            <p14:sldId id="269"/>
            <p14:sldId id="270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94634" autoAdjust="0"/>
  </p:normalViewPr>
  <p:slideViewPr>
    <p:cSldViewPr snapToGrid="0">
      <p:cViewPr varScale="1">
        <p:scale>
          <a:sx n="104" d="100"/>
          <a:sy n="104" d="100"/>
        </p:scale>
        <p:origin x="138" y="10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81035-65F3-4C03-90D4-511BDC81C0D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E4FB4-8EA9-4F73-A6D9-AE1AE4A3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26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E4FB4-8EA9-4F73-A6D9-AE1AE4A364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0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E4FB4-8EA9-4F73-A6D9-AE1AE4A364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94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E4FB4-8EA9-4F73-A6D9-AE1AE4A364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79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E4FB4-8EA9-4F73-A6D9-AE1AE4A364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7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E4FB4-8EA9-4F73-A6D9-AE1AE4A364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2024-05-16        Tomas Poška IFM-3/2</a:t>
            </a:r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4A-2A63-4BF4-A28A-2E77E7B46459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82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98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356424" cy="274320"/>
          </a:xfrm>
        </p:spPr>
        <p:txBody>
          <a:bodyPr/>
          <a:lstStyle/>
          <a:p>
            <a:r>
              <a:rPr lang="en-US"/>
              <a:t>2024-05-16        Tomas Poška IFM-3/2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94" y="6470704"/>
            <a:ext cx="7270898" cy="274320"/>
          </a:xfrm>
        </p:spPr>
        <p:txBody>
          <a:bodyPr/>
          <a:lstStyle/>
          <a:p>
            <a:r>
              <a:rPr lang="lt-LT" dirty="0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0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4A-2A63-4BF4-A28A-2E77E7B46459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58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1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6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3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5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0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00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2024-05-16        Tomas Poška IFM-3/2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lt-LT"/>
              <a:t>Kompiuterinės regos metodų taikymas automatiniam pažeistos miško medžių lajos klasifikavimui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6D5B80-1C78-437C-9D67-8B0501DEDC5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1" r:id="rId1"/>
    <p:sldLayoutId id="2147484622" r:id="rId2"/>
    <p:sldLayoutId id="2147484623" r:id="rId3"/>
    <p:sldLayoutId id="2147484624" r:id="rId4"/>
    <p:sldLayoutId id="2147484625" r:id="rId5"/>
    <p:sldLayoutId id="2147484626" r:id="rId6"/>
    <p:sldLayoutId id="2147484627" r:id="rId7"/>
    <p:sldLayoutId id="2147484628" r:id="rId8"/>
    <p:sldLayoutId id="2147484629" r:id="rId9"/>
    <p:sldLayoutId id="2147484630" r:id="rId10"/>
    <p:sldLayoutId id="2147484631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66F6-9259-2B8C-35EA-8CD68B9A3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892" y="1987336"/>
            <a:ext cx="9844216" cy="1967470"/>
          </a:xfrm>
        </p:spPr>
        <p:txBody>
          <a:bodyPr anchor="ctr">
            <a:noAutofit/>
          </a:bodyPr>
          <a:lstStyle/>
          <a:p>
            <a:pPr algn="l"/>
            <a:r>
              <a:rPr lang="lt-LT" sz="3600" b="1" dirty="0">
                <a:latin typeface="Arial" panose="020B0604020202020204" pitchFamily="34" charset="0"/>
                <a:cs typeface="Arial" panose="020B0604020202020204" pitchFamily="34" charset="0"/>
              </a:rPr>
              <a:t>Kompiuterinės regos metodų taikymas automatiniam pažeistos miško medžių lajos (lapų) klasifikavimui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55F0C-E696-CF81-C188-7B3514F82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892" y="4870664"/>
            <a:ext cx="3554627" cy="420130"/>
          </a:xfrm>
        </p:spPr>
        <p:txBody>
          <a:bodyPr>
            <a:normAutofit/>
          </a:bodyPr>
          <a:lstStyle/>
          <a:p>
            <a:pPr algn="l"/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Tomas Poška IFM-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3/2</a:t>
            </a:r>
          </a:p>
        </p:txBody>
      </p:sp>
    </p:spTree>
    <p:extLst>
      <p:ext uri="{BB962C8B-B14F-4D97-AF65-F5344CB8AC3E}">
        <p14:creationId xmlns:p14="http://schemas.microsoft.com/office/powerpoint/2010/main" val="193706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86CF-42EF-D749-ED83-EEF5A1F7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Programų sistemos diagramos</a:t>
            </a:r>
            <a:endParaRPr lang="lt-LT" sz="32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4F2D4F5-2855-16A2-B8B2-2BABA86B78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58" y="2071241"/>
            <a:ext cx="3533775" cy="9525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AB387-4070-B2F5-8689-86714EF2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439507" cy="274320"/>
          </a:xfrm>
        </p:spPr>
        <p:txBody>
          <a:bodyPr/>
          <a:lstStyle/>
          <a:p>
            <a:r>
              <a:rPr lang="en-US"/>
              <a:t>2024-05-16        Tomas Poška IFM-3/2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B5DD-00F6-F8A1-EB71-87C3AEDD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3636" y="6470704"/>
            <a:ext cx="7280755" cy="274320"/>
          </a:xfrm>
        </p:spPr>
        <p:txBody>
          <a:bodyPr/>
          <a:lstStyle/>
          <a:p>
            <a:r>
              <a:rPr lang="lt-LT" dirty="0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880F-9C24-6788-2A08-181DEF91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5DD28-E74D-7A45-6BC7-EDBE393A8317}"/>
              </a:ext>
            </a:extLst>
          </p:cNvPr>
          <p:cNvSpPr txBox="1"/>
          <p:nvPr/>
        </p:nvSpPr>
        <p:spPr>
          <a:xfrm>
            <a:off x="6569074" y="3867607"/>
            <a:ext cx="475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b="0" i="0" u="none" strike="noStrike" baseline="0" dirty="0"/>
              <a:t>Sistemos duomenų modelio diagrama</a:t>
            </a:r>
            <a:endParaRPr lang="lt-LT" sz="12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CDD0B3A-8474-8B57-D1D7-41979D1CC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74" y="2071241"/>
            <a:ext cx="4754563" cy="1796366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5BE09D-B7CB-4913-C4AB-8EDC277C5FA5}"/>
              </a:ext>
            </a:extLst>
          </p:cNvPr>
          <p:cNvSpPr txBox="1"/>
          <p:nvPr/>
        </p:nvSpPr>
        <p:spPr>
          <a:xfrm>
            <a:off x="868363" y="3023741"/>
            <a:ext cx="475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b="0" i="0" u="none" strike="noStrike" baseline="0" dirty="0"/>
              <a:t>Paketo „Klasifikatorius“ klasių diagrama</a:t>
            </a:r>
            <a:endParaRPr lang="lt-LT" sz="1200" dirty="0"/>
          </a:p>
        </p:txBody>
      </p:sp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9D71864A-AFBD-6CE4-F018-B447B3DCFE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175384"/>
            <a:ext cx="5057775" cy="12477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296238-BDB0-9041-8AC8-BB583709CDD0}"/>
              </a:ext>
            </a:extLst>
          </p:cNvPr>
          <p:cNvSpPr txBox="1"/>
          <p:nvPr/>
        </p:nvSpPr>
        <p:spPr>
          <a:xfrm>
            <a:off x="1261673" y="5422070"/>
            <a:ext cx="4279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b="0" i="0" u="none" strike="noStrike" baseline="0" dirty="0"/>
              <a:t>Būsenų diagrama „Naudotojas“</a:t>
            </a:r>
            <a:endParaRPr lang="lt-LT" sz="1200" dirty="0"/>
          </a:p>
        </p:txBody>
      </p:sp>
    </p:spTree>
    <p:extLst>
      <p:ext uri="{BB962C8B-B14F-4D97-AF65-F5344CB8AC3E}">
        <p14:creationId xmlns:p14="http://schemas.microsoft.com/office/powerpoint/2010/main" val="316800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998D-223F-FCF7-FDE1-CF819F37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artotojui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teikiamos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paslaugos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2A16-2F74-D8B9-C75F-5B4B1A8FA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/>
              <a:t>Miško medžių defoliacijos įvertinimas-klasifikavimas;</a:t>
            </a:r>
            <a:endParaRPr lang="en-US" sz="1800" dirty="0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/>
              <a:t>Duomenų valdymo įrankis (vartotojams turintiems paskyrą) skirtas įkelti ir valdyti duomenis skirtus klasifikatoriaus apmokymui;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/>
              <a:t>Surinktų duomenų peržiūra, kad vartotojai galėtų įsitikinti klasifikatoriaus kokybe.</a:t>
            </a:r>
            <a:endParaRPr lang="en-US" sz="18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1CE20D7-8420-F7C2-F1FA-BEF35FDD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D730-C2FD-573F-3FEA-1EF2E7EC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714C-C433-0191-E33E-69C9EBB5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9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C276-C83A-8497-10F8-D24B9DF1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lt-LT" sz="32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efunkciniai reikalavimai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AEEF6-7060-7DA7-CE6C-F00EC4AA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Autofit/>
          </a:bodyPr>
          <a:lstStyle/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 err="1"/>
              <a:t>Sistemos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sąsaja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turi</a:t>
            </a:r>
            <a:r>
              <a:rPr lang="en-US" sz="1600" b="0" i="0" u="none" strike="noStrike" baseline="0" dirty="0"/>
              <a:t> </a:t>
            </a:r>
            <a:r>
              <a:rPr lang="lt-LT" sz="1600" b="0" i="0" u="none" strike="noStrike" baseline="0" dirty="0"/>
              <a:t>būti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intuityvi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ir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lengvai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suprantama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visiems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vartotojams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nepriklausomai</a:t>
            </a:r>
            <a:r>
              <a:rPr lang="lt-LT" sz="1600" dirty="0"/>
              <a:t> </a:t>
            </a:r>
            <a:r>
              <a:rPr lang="en-US" sz="1600" b="0" i="0" u="none" strike="noStrike" baseline="0" dirty="0" err="1"/>
              <a:t>nuo</a:t>
            </a:r>
            <a:r>
              <a:rPr lang="en-US" sz="1600" b="0" i="0" u="none" strike="noStrike" baseline="0" dirty="0"/>
              <a:t> IT </a:t>
            </a:r>
            <a:r>
              <a:rPr lang="en-US" sz="1600" b="0" i="0" u="none" strike="noStrike" baseline="0" dirty="0" err="1"/>
              <a:t>patirties</a:t>
            </a:r>
            <a:r>
              <a:rPr lang="en-US" sz="1600" b="0" i="0" u="none" strike="noStrike" baseline="0" dirty="0"/>
              <a:t>.</a:t>
            </a:r>
            <a:endParaRPr lang="lt-LT" sz="1600" b="0" i="0" u="none" strike="noStrike" baseline="0" dirty="0"/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Turi </a:t>
            </a:r>
            <a:r>
              <a:rPr lang="en-US" sz="1600" b="0" i="0" u="none" strike="noStrike" baseline="0" dirty="0" err="1"/>
              <a:t>būti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užtikrinta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nuosekli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išvaizda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visoje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sistemos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naudotojo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sąsajoje</a:t>
            </a:r>
            <a:r>
              <a:rPr lang="en-US" sz="1600" b="0" i="0" u="none" strike="noStrike" baseline="0" dirty="0"/>
              <a:t>.</a:t>
            </a:r>
            <a:endParaRPr lang="lt-LT" sz="1600" b="0" i="0" u="none" strike="noStrike" baseline="0" dirty="0"/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lt-LT" sz="1600" b="0" i="0" u="none" strike="noStrike" baseline="0" dirty="0"/>
              <a:t>Sistema turi galėti valdyti naudotojo klaidas, pateikti grįžtamąsias žinutes apie neteisingai </a:t>
            </a:r>
            <a:r>
              <a:rPr lang="en-US" sz="1600" b="0" i="0" u="none" strike="noStrike" baseline="0" dirty="0" err="1"/>
              <a:t>naudojamą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sistemą</a:t>
            </a:r>
            <a:r>
              <a:rPr lang="en-US" sz="1600" b="0" i="0" u="none" strike="noStrike" baseline="0" dirty="0"/>
              <a:t>.</a:t>
            </a:r>
            <a:endParaRPr lang="lt-LT" sz="1600" b="0" i="0" u="none" strike="noStrike" baseline="0" dirty="0"/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lt-LT" sz="1600" b="0" i="0" u="none" strike="noStrike" baseline="0" dirty="0"/>
              <a:t>Sistema turi pateikti laukimo pranešimus, kai numatoma, kad naudotojui reikės palaukti </a:t>
            </a:r>
            <a:r>
              <a:rPr lang="lt-LT" sz="1600" b="0" i="0" u="none" strike="noStrike" baseline="0" dirty="0" err="1"/>
              <a:t>t.y</a:t>
            </a:r>
            <a:r>
              <a:rPr lang="lt-LT" sz="1600" b="0" i="0" u="none" strike="noStrike" baseline="0" dirty="0"/>
              <a:t>. duomenų parsisiuntimo, perdavimo serveriui, klasifikavimo metu.</a:t>
            </a:r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 err="1"/>
              <a:t>Sistemos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navigacija</a:t>
            </a:r>
            <a:r>
              <a:rPr lang="en-US" sz="1600" b="0" i="0" u="none" strike="noStrike" baseline="0" dirty="0"/>
              <a:t>, </a:t>
            </a:r>
            <a:r>
              <a:rPr lang="en-US" sz="1600" b="0" i="0" u="none" strike="noStrike" baseline="0" dirty="0" err="1"/>
              <a:t>valdymas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turi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būti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labai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paprastas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pvz</a:t>
            </a:r>
            <a:r>
              <a:rPr lang="en-US" sz="1600" b="0" i="0" u="none" strike="noStrike" baseline="0" dirty="0"/>
              <a:t>. </a:t>
            </a:r>
            <a:r>
              <a:rPr lang="en-US" sz="1600" b="0" i="0" u="none" strike="noStrike" baseline="0" dirty="0" err="1"/>
              <a:t>nuoseklus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tiesinis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valdymas</a:t>
            </a:r>
            <a:r>
              <a:rPr lang="en-US" sz="1600" b="0" i="0" u="none" strike="noStrike" baseline="0" dirty="0"/>
              <a:t>.</a:t>
            </a:r>
            <a:endParaRPr lang="lt-LT" sz="1600" dirty="0"/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fi-FI" sz="1600" b="0" i="0" u="none" strike="noStrike" baseline="0" dirty="0"/>
              <a:t>Sistema turi būti sukonfigūruota lietuvių kalbai.</a:t>
            </a:r>
            <a:endParaRPr lang="lt-LT" sz="1600" b="0" i="0" u="none" strike="noStrike" baseline="0" dirty="0"/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Sistema </a:t>
            </a:r>
            <a:r>
              <a:rPr lang="en-US" sz="1600" b="0" i="0" u="none" strike="noStrike" baseline="0" dirty="0" err="1"/>
              <a:t>turi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būti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interaktyvi</a:t>
            </a:r>
            <a:r>
              <a:rPr lang="en-US" sz="1600" b="0" i="0" u="none" strike="noStrike" baseline="0" dirty="0"/>
              <a:t>, </a:t>
            </a:r>
            <a:r>
              <a:rPr lang="en-US" sz="1600" b="0" i="0" u="none" strike="noStrike" baseline="0" dirty="0" err="1"/>
              <a:t>duoti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atsaką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vidutiniškai</a:t>
            </a:r>
            <a:r>
              <a:rPr lang="en-US" sz="1600" b="0" i="0" u="none" strike="noStrike" baseline="0" dirty="0"/>
              <a:t> per </a:t>
            </a:r>
            <a:r>
              <a:rPr lang="en-US" sz="1600" b="0" i="0" u="none" strike="noStrike" baseline="0" dirty="0" err="1"/>
              <a:t>mažiau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nei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sekundę</a:t>
            </a:r>
            <a:r>
              <a:rPr lang="en-US" sz="1600" b="0" i="0" u="none" strike="noStrike" baseline="0" dirty="0"/>
              <a:t> (</a:t>
            </a:r>
            <a:r>
              <a:rPr lang="en-US" sz="1600" b="0" i="0" u="none" strike="noStrike" baseline="0" dirty="0" err="1"/>
              <a:t>išskyrus</a:t>
            </a:r>
            <a:r>
              <a:rPr lang="lt-LT" sz="1600" dirty="0"/>
              <a:t> </a:t>
            </a:r>
            <a:r>
              <a:rPr lang="lt-LT" sz="1600" b="0" i="0" u="none" strike="noStrike" baseline="0" dirty="0"/>
              <a:t>duomenų parsisiuntimą, perdavimą serveriui, klasifikavimą).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600" b="0" i="0" u="none" strike="noStrike" baseline="0" dirty="0"/>
              <a:t>Sistema turi būti prieinama ir veikti pagrindinėse naršyklėse pvz. Chrome, Firefox, Safari, </a:t>
            </a:r>
            <a:r>
              <a:rPr lang="en-US" sz="1600" b="0" i="0" u="none" strike="noStrike" baseline="0" dirty="0"/>
              <a:t>Edge.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35BC08-06AA-0FA4-998F-5C59991E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9E7D-55D9-1F21-90F1-2B8DA41F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D137C-EA78-FC6B-A5B3-D113B8A5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2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C276-C83A-8497-10F8-D24B9DF1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lt-LT" sz="32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efunkciniai reikalavimai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AEEF6-7060-7DA7-CE6C-F00EC4AA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Autofit/>
          </a:bodyPr>
          <a:lstStyle/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fi-FI" sz="1600" b="0" i="0" u="none" strike="noStrike" baseline="0" dirty="0"/>
              <a:t>Sistema turi būti sukurta taikant moduliais-komponentais.</a:t>
            </a:r>
            <a:endParaRPr lang="en-US" sz="1600" b="0" i="0" u="none" strike="noStrike" baseline="0" dirty="0"/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lt-LT" sz="1600" b="0" i="0" u="none" strike="noStrike" baseline="0" dirty="0"/>
              <a:t>Sistema turi aptikti netinkamų duomenų įvedimą, kur įmanoma tai uždrausti, neleisti įvesti netinkamų atsakymų.</a:t>
            </a:r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lt-LT" sz="1600" b="0" i="0" u="none" strike="noStrike" baseline="0" dirty="0"/>
              <a:t>Sistemoje turi būti realizuoti apsaugos nuo kenkėjiško kodo.</a:t>
            </a:r>
            <a:endParaRPr lang="lt-LT" sz="1600" dirty="0"/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lt-LT" sz="1600" b="0" i="0" u="none" strike="noStrike" baseline="0" dirty="0"/>
              <a:t>Jei sistemoje bus naudojami slapukai, jų panaudojimas turi atitikti galiojančius teisės aktus ir vartotojų privatumo principus.</a:t>
            </a:r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lt-LT" sz="1600" b="0" i="0" u="none" strike="noStrike" baseline="0" dirty="0"/>
              <a:t>Informacija</a:t>
            </a:r>
            <a:r>
              <a:rPr lang="en-US" sz="1600" b="0" i="0" u="none" strike="noStrike" baseline="0" dirty="0"/>
              <a:t> </a:t>
            </a:r>
            <a:r>
              <a:rPr lang="lt-LT" sz="1600" b="0" i="0" u="none" strike="noStrike" baseline="0" dirty="0"/>
              <a:t>sistemoje</a:t>
            </a:r>
            <a:r>
              <a:rPr lang="en-US" sz="1600" b="0" i="0" u="none" strike="noStrike" baseline="0" dirty="0"/>
              <a:t> </a:t>
            </a:r>
            <a:r>
              <a:rPr lang="lt-LT" sz="1600" b="0" i="0" u="none" strike="noStrike" baseline="0" dirty="0"/>
              <a:t>turi būti pateikta dalykine</a:t>
            </a:r>
            <a:r>
              <a:rPr lang="en-US" sz="1600" b="0" i="0" u="none" strike="noStrike" baseline="0" dirty="0"/>
              <a:t>, </a:t>
            </a:r>
            <a:r>
              <a:rPr lang="lt-LT" sz="1600" b="0" i="0" u="none" strike="noStrike" baseline="0" dirty="0"/>
              <a:t>gerai</a:t>
            </a:r>
            <a:r>
              <a:rPr lang="en-US" sz="1600" b="0" i="0" u="none" strike="noStrike" baseline="0" dirty="0"/>
              <a:t> </a:t>
            </a:r>
            <a:r>
              <a:rPr lang="lt-LT" sz="1600" b="0" i="0" u="none" strike="noStrike" baseline="0" dirty="0"/>
              <a:t>suprantama</a:t>
            </a:r>
            <a:r>
              <a:rPr lang="en-US" sz="1600" b="0" i="0" u="none" strike="noStrike" baseline="0" dirty="0"/>
              <a:t> </a:t>
            </a:r>
            <a:r>
              <a:rPr lang="lt-LT" sz="1600" b="0" i="0" u="none" strike="noStrike" baseline="0" dirty="0"/>
              <a:t>kalba</a:t>
            </a:r>
            <a:r>
              <a:rPr lang="lt-LT" sz="1600" dirty="0"/>
              <a:t> (</a:t>
            </a:r>
            <a:r>
              <a:rPr lang="en-US" sz="1600" b="0" i="0" u="none" strike="noStrike" baseline="0" dirty="0" err="1"/>
              <a:t>nenaudojamas</a:t>
            </a:r>
            <a:r>
              <a:rPr lang="lt-LT" sz="1600" dirty="0"/>
              <a:t> </a:t>
            </a:r>
            <a:r>
              <a:rPr lang="en-US" sz="1600" b="0" i="0" u="none" strike="noStrike" baseline="0" dirty="0" err="1"/>
              <a:t>žargonas</a:t>
            </a:r>
            <a:r>
              <a:rPr lang="lt-LT" sz="1600" b="0" i="0" u="none" strike="noStrike" baseline="0" dirty="0"/>
              <a:t>)</a:t>
            </a:r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lt-LT" sz="1600" b="0" i="0" u="none" strike="noStrike" baseline="0" dirty="0"/>
              <a:t>Sistema turi atitikti galiojančius duomenų apsaugos įstatymus ir reglamentus, pvz. bendrąjį duomenų apsaugos reglamentą (BDAR)</a:t>
            </a:r>
            <a:r>
              <a:rPr lang="en-US" sz="1600" b="0" i="0" u="none" strike="noStrike" baseline="0" dirty="0"/>
              <a:t>.</a:t>
            </a:r>
            <a:endParaRPr lang="lt-LT" sz="1600" b="0" i="0" u="none" strike="noStrike" baseline="0" dirty="0"/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Sistema </a:t>
            </a:r>
            <a:r>
              <a:rPr lang="lt-LT" sz="1600" b="0" i="0" u="none" strike="noStrike" baseline="0" dirty="0"/>
              <a:t>yra atviro kodo</a:t>
            </a:r>
            <a:endParaRPr lang="lt-LT" sz="1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8F30C5-304C-C7AE-4CE4-700CF50A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9E7D-55D9-1F21-90F1-2B8DA41F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D137C-EA78-FC6B-A5B3-D113B8A5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3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F44E-83B0-87D1-38FC-25BA973D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Srities analizės modeliai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829D22-E475-EA17-0EF4-145277EE3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12" y="2084832"/>
            <a:ext cx="6962775" cy="2390775"/>
          </a:xfr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2C696C4-8C56-6CC9-0DE2-9C6E0790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B6601-3F7E-6B05-26D8-870F5885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91AE-B724-B5DC-355E-3E26EF0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DBBC4-0C0C-8FDD-F289-49192C72473D}"/>
              </a:ext>
            </a:extLst>
          </p:cNvPr>
          <p:cNvSpPr txBox="1"/>
          <p:nvPr/>
        </p:nvSpPr>
        <p:spPr>
          <a:xfrm>
            <a:off x="5209139" y="4475607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Srities</a:t>
            </a:r>
            <a:r>
              <a:rPr lang="en-US" sz="1200" dirty="0"/>
              <a:t> </a:t>
            </a:r>
            <a:r>
              <a:rPr lang="lt-LT" sz="1200" dirty="0"/>
              <a:t>modelis</a:t>
            </a:r>
          </a:p>
        </p:txBody>
      </p:sp>
    </p:spTree>
    <p:extLst>
      <p:ext uri="{BB962C8B-B14F-4D97-AF65-F5344CB8AC3E}">
        <p14:creationId xmlns:p14="http://schemas.microsoft.com/office/powerpoint/2010/main" val="2925500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0368-1C61-B183-8FF0-309610CC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rchitektūriniai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sprendimai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91D090-3209-6AB6-7FD7-BEA418300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85642"/>
            <a:ext cx="39243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DBCFC-F104-F0E1-62FC-7E70ED60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DBD29-DC0C-0020-E577-ECE609F6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05A56-74D9-D239-75A9-D7FBE02B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6D2990-E318-7FAB-B6F9-F2FCF0B84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2890838"/>
            <a:ext cx="6115050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4E21B-B818-BF20-0B87-78C419D55AC7}"/>
              </a:ext>
            </a:extLst>
          </p:cNvPr>
          <p:cNvSpPr txBox="1"/>
          <p:nvPr/>
        </p:nvSpPr>
        <p:spPr>
          <a:xfrm>
            <a:off x="6096000" y="5805488"/>
            <a:ext cx="4644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b="0" i="0" u="none" strike="noStrike" baseline="0" dirty="0"/>
              <a:t>Sistemos išdėstymo vaizdas</a:t>
            </a:r>
            <a:endParaRPr lang="lt-LT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207B5-37EE-1705-B67D-54FD4685D7BF}"/>
              </a:ext>
            </a:extLst>
          </p:cNvPr>
          <p:cNvSpPr txBox="1"/>
          <p:nvPr/>
        </p:nvSpPr>
        <p:spPr>
          <a:xfrm>
            <a:off x="478052" y="5285942"/>
            <a:ext cx="4644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b="0" i="0" u="none" strike="noStrike" baseline="0" dirty="0"/>
              <a:t>Sistemos išskaidymas į paketus</a:t>
            </a:r>
            <a:endParaRPr lang="lt-LT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314C2-81FE-9107-9B24-681CE7CFD72F}"/>
              </a:ext>
            </a:extLst>
          </p:cNvPr>
          <p:cNvSpPr txBox="1"/>
          <p:nvPr/>
        </p:nvSpPr>
        <p:spPr>
          <a:xfrm>
            <a:off x="1024128" y="1906702"/>
            <a:ext cx="9813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Sistema </a:t>
            </a:r>
            <a:r>
              <a:rPr lang="en-US" dirty="0" err="1"/>
              <a:t>kuriama</a:t>
            </a:r>
            <a:r>
              <a:rPr lang="en-US" dirty="0"/>
              <a:t> </a:t>
            </a:r>
            <a:r>
              <a:rPr lang="en-US" dirty="0" err="1"/>
              <a:t>išskaidžius</a:t>
            </a:r>
            <a:r>
              <a:rPr lang="en-US" dirty="0"/>
              <a:t> į </a:t>
            </a:r>
            <a:r>
              <a:rPr lang="en-US" dirty="0" err="1"/>
              <a:t>atskirus</a:t>
            </a:r>
            <a:r>
              <a:rPr lang="en-US" dirty="0"/>
              <a:t> </a:t>
            </a:r>
            <a:r>
              <a:rPr lang="en-US" dirty="0" err="1"/>
              <a:t>paketus</a:t>
            </a:r>
            <a:r>
              <a:rPr lang="en-US" dirty="0"/>
              <a:t>, </a:t>
            </a:r>
            <a:r>
              <a:rPr lang="en-US" dirty="0" err="1"/>
              <a:t>kurie</a:t>
            </a:r>
            <a:r>
              <a:rPr lang="en-US" dirty="0"/>
              <a:t> </a:t>
            </a:r>
            <a:r>
              <a:rPr lang="en-US" dirty="0" err="1"/>
              <a:t>gali</a:t>
            </a:r>
            <a:r>
              <a:rPr lang="en-US" dirty="0"/>
              <a:t> </a:t>
            </a:r>
            <a:r>
              <a:rPr lang="en-US" dirty="0" err="1"/>
              <a:t>būti</a:t>
            </a:r>
            <a:r>
              <a:rPr lang="en-US" dirty="0"/>
              <a:t> </a:t>
            </a:r>
            <a:r>
              <a:rPr lang="en-US" dirty="0" err="1"/>
              <a:t>lengvai</a:t>
            </a:r>
            <a:r>
              <a:rPr lang="en-US" dirty="0"/>
              <a:t> </a:t>
            </a:r>
            <a:r>
              <a:rPr lang="en-US" dirty="0" err="1"/>
              <a:t>pakeisti</a:t>
            </a:r>
            <a:r>
              <a:rPr lang="en-US" dirty="0"/>
              <a:t>. </a:t>
            </a:r>
            <a:r>
              <a:rPr lang="en-US" dirty="0" err="1"/>
              <a:t>Vartotojo</a:t>
            </a:r>
            <a:r>
              <a:rPr lang="en-US" dirty="0"/>
              <a:t> </a:t>
            </a:r>
            <a:r>
              <a:rPr lang="en-US" dirty="0" err="1"/>
              <a:t>sąsajai</a:t>
            </a:r>
            <a:r>
              <a:rPr lang="en-US" dirty="0"/>
              <a:t> </a:t>
            </a:r>
            <a:r>
              <a:rPr lang="en-US" dirty="0" err="1"/>
              <a:t>kurti</a:t>
            </a:r>
            <a:r>
              <a:rPr lang="en-US" dirty="0"/>
              <a:t> </a:t>
            </a:r>
            <a:r>
              <a:rPr lang="en-US" dirty="0" err="1"/>
              <a:t>naudojamos</a:t>
            </a:r>
            <a:r>
              <a:rPr lang="en-US" dirty="0"/>
              <a:t> Web </a:t>
            </a:r>
            <a:r>
              <a:rPr lang="en-US" dirty="0" err="1"/>
              <a:t>technologijos</a:t>
            </a:r>
            <a:r>
              <a:rPr lang="en-US" dirty="0"/>
              <a:t> </a:t>
            </a:r>
            <a:r>
              <a:rPr lang="en-US" dirty="0" err="1"/>
              <a:t>įgalina</a:t>
            </a:r>
            <a:r>
              <a:rPr lang="en-US" dirty="0"/>
              <a:t> </a:t>
            </a:r>
            <a:r>
              <a:rPr lang="lt-LT" dirty="0"/>
              <a:t>paprastesnę</a:t>
            </a:r>
            <a:r>
              <a:rPr lang="en-US" dirty="0"/>
              <a:t> </a:t>
            </a:r>
            <a:r>
              <a:rPr lang="en-US" dirty="0" err="1"/>
              <a:t>integraciją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perpanaudojamumą</a:t>
            </a:r>
            <a:r>
              <a:rPr lang="en-US" dirty="0"/>
              <a:t>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81934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4710-87FD-E877-9C5F-100FAD83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rojektavimo procese</a:t>
            </a:r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iškilusios ar galinčios iškilti problemos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244F-6949-8DEE-2D0A-91FAF7B01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1800" b="1" dirty="0">
                <a:latin typeface="Arial" panose="020B0604020202020204" pitchFamily="34" charset="0"/>
                <a:cs typeface="Arial" panose="020B0604020202020204" pitchFamily="34" charset="0"/>
              </a:rPr>
              <a:t>Iškilusios problemos: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Nepakankamas bendradarbiavimas su suinteresuotomis šalimis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Nepatenkinamai apsibrėžti reikalavimai – nėra aišku ar baigtinai apsibrėžta sistemos apimtis;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Prastas planavimas ir resursų paskirstymas.</a:t>
            </a:r>
            <a:endParaRPr lang="lt-LT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lt-LT" sz="1800" b="1" dirty="0">
                <a:latin typeface="Arial" panose="020B0604020202020204" pitchFamily="34" charset="0"/>
                <a:cs typeface="Arial" panose="020B0604020202020204" pitchFamily="34" charset="0"/>
              </a:rPr>
              <a:t>Galinčios iškilti problemos: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Reikalavimų pokyčiai, netinkamas pakeitimų valdymas projekto eigoje;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Galimai bus susidurta su duomenų trūkumo problema;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Laiko ir kompetencijos trūkumas.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11FC0-8886-FDF0-F750-3BC86C43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CC417-8ADB-4A8F-A49B-DC894630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77E17-EBEF-B030-5325-670E2D23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2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656D-64CE-97B4-FC47-5A1DBA40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švados</a:t>
            </a:r>
            <a:endParaRPr lang="lt-LT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2407-F917-E60F-7E6C-D479EF246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/>
              <a:t>Sistemos tikslas sukurti patikimą klasifikatorių</a:t>
            </a:r>
            <a:r>
              <a:rPr lang="lt-LT" sz="1800" dirty="0">
                <a:cs typeface="Arial" panose="020B0604020202020204" pitchFamily="34" charset="0"/>
              </a:rPr>
              <a:t> –</a:t>
            </a:r>
            <a:r>
              <a:rPr lang="lt-LT" sz="1800" dirty="0"/>
              <a:t> nepriklausomą</a:t>
            </a:r>
            <a:r>
              <a:rPr lang="lt-LT" sz="1800" dirty="0">
                <a:cs typeface="Arial" panose="020B0604020202020204" pitchFamily="34" charset="0"/>
              </a:rPr>
              <a:t> </a:t>
            </a:r>
            <a:r>
              <a:rPr lang="lt-LT" sz="1800" dirty="0"/>
              <a:t>komponentą;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>
                <a:cs typeface="Arial" panose="020B0604020202020204" pitchFamily="34" charset="0"/>
              </a:rPr>
              <a:t>Atliktos technologijų analizės nustatyta, kad kitų pavyzdžių klasifikatoriams trūkdavo duomenų, todėl sistemai kuriama duomenų valdymo posistemė siekiant surinkti daugiau ekspertų įvertintų nuotraukų, surinkti įvairesnių, sudėtingų atvejų duomenų.</a:t>
            </a:r>
            <a:endParaRPr lang="lt-LT" sz="1800" dirty="0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/>
              <a:t>Sistema išskaidyta į atskirus paketus, kurie gali būti pakeisti naudojant kitas technologijas;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/>
              <a:t>Siekiama, kad projekto galutinis produktas būtų paprastas naudoti.</a:t>
            </a:r>
          </a:p>
          <a:p>
            <a:pPr marL="0" indent="0">
              <a:buNone/>
            </a:pPr>
            <a:endParaRPr lang="lt-LT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43359-43C2-DC6A-3023-387BBC69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0901B-8318-EA70-70A6-F0ED568D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922C-3105-6ADB-6D21-4A752E42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1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0083-E000-855C-CB78-6A9968D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Inžinerinis projektas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6A1E-15CD-DBAB-86DB-39699398E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85999"/>
            <a:ext cx="8625840" cy="389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lang="lt-LT" sz="18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ojekto</a:t>
            </a:r>
            <a:r>
              <a:rPr lang="lt-LT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tema</a:t>
            </a:r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lt-LT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lt-LT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Kompiuterinės regos metodų taikymas automatiniam pažeistos miško medžių lajos (lapų) klasifikavimui</a:t>
            </a:r>
            <a:endParaRPr lang="en-US" sz="1800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lt-LT" sz="18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utorius</a:t>
            </a:r>
            <a:r>
              <a:rPr lang="en-US" sz="18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Tomas </a:t>
            </a: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Poška</a:t>
            </a:r>
            <a:endParaRPr lang="lt-LT" sz="1800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lt-LT" sz="18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adovas</a:t>
            </a:r>
            <a:r>
              <a:rPr lang="en-US" sz="18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Dr. Rytis Maskeliūnas</a:t>
            </a:r>
            <a:endParaRPr lang="en-US"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Užsakovas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Dr. Rytis Maskeliūnas</a:t>
            </a:r>
          </a:p>
          <a:p>
            <a:pPr marL="0" indent="0"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Užsakovo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įstaiga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Kauno technologijos universitetas</a:t>
            </a:r>
            <a:endParaRPr lang="lt-LT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E8582E-AF6D-D2BD-7C97-0A8D70C7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5C820-0314-8891-00DB-45F697EE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19D51-6588-BB79-B1E6-07A19AF9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7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7EFC-0FA7-85C6-9385-7E99D83B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59"/>
            <a:ext cx="10515601" cy="937436"/>
          </a:xfrm>
        </p:spPr>
        <p:txBody>
          <a:bodyPr>
            <a:normAutofit/>
          </a:bodyPr>
          <a:lstStyle/>
          <a:p>
            <a:r>
              <a:rPr lang="lt-LT" sz="32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lt-LT" sz="32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rojekto objektas ir technologiniai bei socialiniai tikslai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1B3C5-A0CD-AC83-F62C-88C776905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spcAft>
                <a:spcPts val="1200"/>
              </a:spcAft>
              <a:buNone/>
            </a:pPr>
            <a:r>
              <a:rPr lang="lt-LT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Šiuo projektu siekiama prisidėti prie ankstyvojo ligų nustatymo ir stebėsenos miškuose pažangos, sukurti patikimą ir tikslią sistemą, skirtą automatizuotam ligų aptikimui ir klasifikavimui miško ekosistemose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lt-LT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lt-LT" sz="1800" b="1" dirty="0">
                <a:latin typeface="Arial" panose="020B0604020202020204" pitchFamily="34" charset="0"/>
                <a:cs typeface="Arial" panose="020B0604020202020204" pitchFamily="34" charset="0"/>
              </a:rPr>
              <a:t>Tikslai:</a:t>
            </a:r>
            <a:endParaRPr lang="lt-LT" sz="18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lt-LT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Patikimai atlikti medžių defoliacijos klasifikavimą;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Išplėsti ir pagreitinti miško medžių sveikatos vertinimo aprėptį ir procesą </a:t>
            </a: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miškų ūkio valdyme.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981572-CA85-FADF-7409-39A16DA9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C114-671E-267D-64B8-EBA84426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F8ED-82CD-453D-5EE8-AA567256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3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170A-E681-5CB9-60A6-27CB3F1D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lt-LT" sz="32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nžinerinio uždavinio formuluotė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C07D-8CB1-D9EC-C004-5CFD7255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Sukurti CNN klasifikatorių skirtą automatizuotam miško medžių ligų aptikimui, defoliacijos nustatymui miško ekosistemose ir duomenų valdymo sistemą skirtą rinkti duomenis reikalingus klasifikatoriaus apmokymui.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E4514F-0AB4-6C2C-258C-BE8A1009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D4F21-F16F-D6A9-67B0-2B716CD8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A783D-A20B-9DF7-E0E9-867E1ACF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3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76C4-49CD-DECB-67A8-DF1B8065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Terminų ir sutrumpinimų aprašymas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B874-A733-6D3B-42E3-F5BC89C31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Defoliacija – priešlaikinis medžių lapų ar spyglių kritimas.</a:t>
            </a:r>
          </a:p>
          <a:p>
            <a:pPr marL="0" indent="0">
              <a:buNone/>
            </a:pP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Laja </a:t>
            </a:r>
            <a:r>
              <a:rPr lang="lt-LT" sz="1800" noProof="1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 sumedėjusių augalų (medžių, krūmų) viršutinė dalis, esanti virš kamieno. Lają sudaro šakų ir lapų visuma.</a:t>
            </a:r>
          </a:p>
          <a:p>
            <a:pPr marL="0" indent="0">
              <a:buNone/>
            </a:pPr>
            <a:r>
              <a:rPr lang="lt-LT" sz="1800" noProof="1">
                <a:latin typeface="Arial" panose="020B0604020202020204" pitchFamily="34" charset="0"/>
                <a:cs typeface="Arial" panose="020B0604020202020204" pitchFamily="34" charset="0"/>
              </a:rPr>
              <a:t>CNN – konvoliuciniai neuroniniai tinklai (angl. convolutional neural network).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CA88D3-FD7A-9CA1-27AE-095DF59C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26C8-0C53-19CD-E506-0876DE5C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D4C84-8F91-6678-D532-71E53743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4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4F12-1E25-7C41-22D0-6EFD3446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Programų sistemos funkcijos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1A84-4D3A-7734-35CE-6EF28E0C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+mj-lt"/>
              <a:buAutoNum type="arabicPeriod"/>
            </a:pPr>
            <a:r>
              <a:rPr lang="lt-LT" sz="1800" dirty="0"/>
              <a:t>Medžio defoliacijos įvertinimas iš pateiktos nuotraukos</a:t>
            </a:r>
          </a:p>
          <a:p>
            <a:pPr marL="361950" indent="-361950">
              <a:buFont typeface="+mj-lt"/>
              <a:buAutoNum type="arabicPeriod"/>
            </a:pPr>
            <a:r>
              <a:rPr lang="lt-LT" sz="1800" dirty="0"/>
              <a:t>Sistemos duomenų statistikos atvaizdavimas</a:t>
            </a:r>
          </a:p>
          <a:p>
            <a:pPr marL="361950" indent="-361950">
              <a:buFont typeface="+mj-lt"/>
              <a:buAutoNum type="arabicPeriod"/>
            </a:pPr>
            <a:r>
              <a:rPr lang="lt-LT" sz="1800" dirty="0"/>
              <a:t>Paskyros valdymas</a:t>
            </a:r>
          </a:p>
          <a:p>
            <a:pPr marL="361950" indent="-361950">
              <a:buFont typeface="+mj-lt"/>
              <a:buAutoNum type="arabicPeriod"/>
            </a:pPr>
            <a:r>
              <a:rPr lang="lt-LT" sz="1800" dirty="0"/>
              <a:t>Duomenų skirtų CNN modeliui apmokinti įkėlimas</a:t>
            </a:r>
          </a:p>
          <a:p>
            <a:pPr marL="361950" indent="-361950">
              <a:buFont typeface="+mj-lt"/>
              <a:buAutoNum type="arabicPeriod"/>
            </a:pPr>
            <a:r>
              <a:rPr lang="lt-LT" sz="1800" dirty="0"/>
              <a:t>Duomenų valdymas</a:t>
            </a:r>
            <a:endParaRPr lang="en-US" sz="18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F07EA0-C718-57BF-FC17-2677D9ED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DD58-9B42-AE03-E6A4-1E3FE8D1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C6CFB-5C07-C237-FFEF-B1A277AF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27C8-22D8-45B0-4CDB-F9F4E8BD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Programų sistemos diagramos</a:t>
            </a:r>
            <a:endParaRPr lang="lt-LT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662BA-8B02-BD81-035B-3787A3F2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1128-FADE-6173-8139-84D15F64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2B234-56A2-3E7D-CF88-EE6AA2AF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7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4A2E60F-E02F-0F0D-271D-D8F5B0E4A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504" y="1835475"/>
            <a:ext cx="3331319" cy="402272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A4E52C-01A7-38CF-F42E-E0194D982668}"/>
              </a:ext>
            </a:extLst>
          </p:cNvPr>
          <p:cNvSpPr txBox="1"/>
          <p:nvPr/>
        </p:nvSpPr>
        <p:spPr>
          <a:xfrm>
            <a:off x="2537254" y="5858200"/>
            <a:ext cx="7117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b="0" i="0" u="none" strike="noStrike" baseline="0" dirty="0"/>
              <a:t>Sistemos panaudojimo atvejų diagrama</a:t>
            </a:r>
            <a:endParaRPr lang="lt-LT" sz="1200" dirty="0"/>
          </a:p>
        </p:txBody>
      </p:sp>
    </p:spTree>
    <p:extLst>
      <p:ext uri="{BB962C8B-B14F-4D97-AF65-F5344CB8AC3E}">
        <p14:creationId xmlns:p14="http://schemas.microsoft.com/office/powerpoint/2010/main" val="262791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C251-1CF3-A2FB-F981-2E140223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Programų sistemos diagramos</a:t>
            </a:r>
            <a:endParaRPr lang="lt-L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AA022-DBF1-AFCD-E633-EB5F80B2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E75D4-A066-2FD5-BB48-7B0EA594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5FB25-3D97-0301-4A08-62F78595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C4899-682D-7B9B-97A5-9134A673CB11}"/>
              </a:ext>
            </a:extLst>
          </p:cNvPr>
          <p:cNvSpPr txBox="1"/>
          <p:nvPr/>
        </p:nvSpPr>
        <p:spPr>
          <a:xfrm>
            <a:off x="2537254" y="4875562"/>
            <a:ext cx="7117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b="0" i="0" u="none" strike="noStrike" baseline="0" dirty="0"/>
              <a:t>Paketo „Naudotojo sąsaja“ klasių diagrama</a:t>
            </a:r>
            <a:endParaRPr lang="lt-LT" sz="12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F90078-3C7A-2E1F-4759-721EF2F58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69" y="1990004"/>
            <a:ext cx="9720262" cy="2885558"/>
          </a:xfrm>
        </p:spPr>
      </p:pic>
    </p:spTree>
    <p:extLst>
      <p:ext uri="{BB962C8B-B14F-4D97-AF65-F5344CB8AC3E}">
        <p14:creationId xmlns:p14="http://schemas.microsoft.com/office/powerpoint/2010/main" val="203460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C251-1CF3-A2FB-F981-2E140223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Programų sistemos diagramos</a:t>
            </a:r>
            <a:endParaRPr lang="lt-L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sasdasdas">
            <a:extLst>
              <a:ext uri="{FF2B5EF4-FFF2-40B4-BE49-F238E27FC236}">
                <a16:creationId xmlns:a16="http://schemas.microsoft.com/office/drawing/2014/main" id="{3A8D897A-A005-5C47-4F99-E4583EA7E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938" y="1881309"/>
            <a:ext cx="9720262" cy="39768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AA022-DBF1-AFCD-E633-EB5F80B2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E75D4-A066-2FD5-BB48-7B0EA594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5FB25-3D97-0301-4A08-62F78595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C4899-682D-7B9B-97A5-9134A673CB11}"/>
              </a:ext>
            </a:extLst>
          </p:cNvPr>
          <p:cNvSpPr txBox="1"/>
          <p:nvPr/>
        </p:nvSpPr>
        <p:spPr>
          <a:xfrm>
            <a:off x="2537254" y="5858200"/>
            <a:ext cx="7117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b="0" i="0" u="none" strike="noStrike" baseline="0" dirty="0"/>
              <a:t>Paketo „Logikos valdymas“ klasių diagrama</a:t>
            </a:r>
            <a:endParaRPr lang="lt-LT" sz="1200" dirty="0"/>
          </a:p>
        </p:txBody>
      </p:sp>
    </p:spTree>
    <p:extLst>
      <p:ext uri="{BB962C8B-B14F-4D97-AF65-F5344CB8AC3E}">
        <p14:creationId xmlns:p14="http://schemas.microsoft.com/office/powerpoint/2010/main" val="655007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28">
      <a:dk1>
        <a:sysClr val="windowText" lastClr="000000"/>
      </a:dk1>
      <a:lt1>
        <a:sysClr val="window" lastClr="FFFFFF"/>
      </a:lt1>
      <a:dk2>
        <a:srgbClr val="000000"/>
      </a:dk2>
      <a:lt2>
        <a:srgbClr val="DFE3E5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1597</TotalTime>
  <Words>930</Words>
  <Application>Microsoft Office PowerPoint</Application>
  <PresentationFormat>Widescreen</PresentationFormat>
  <Paragraphs>129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Tw Cen MT</vt:lpstr>
      <vt:lpstr>Wingdings 3</vt:lpstr>
      <vt:lpstr>Integral</vt:lpstr>
      <vt:lpstr>Kompiuterinės regos metodų taikymas automatiniam pažeistos miško medžių lajos (lapų) klasifikavimui</vt:lpstr>
      <vt:lpstr>Inžinerinis projektas</vt:lpstr>
      <vt:lpstr>Projekto objektas ir technologiniai bei socialiniai tikslai</vt:lpstr>
      <vt:lpstr>Inžinerinio uždavinio formuluotė</vt:lpstr>
      <vt:lpstr>Terminų ir sutrumpinimų aprašymas</vt:lpstr>
      <vt:lpstr>Programų sistemos funkcijos</vt:lpstr>
      <vt:lpstr>Programų sistemos diagramos</vt:lpstr>
      <vt:lpstr>Programų sistemos diagramos</vt:lpstr>
      <vt:lpstr>Programų sistemos diagramos</vt:lpstr>
      <vt:lpstr>Programų sistemos diagramos</vt:lpstr>
      <vt:lpstr>Vartotojui teikiamos paslaugos</vt:lpstr>
      <vt:lpstr>Nefunkciniai reikalavimai</vt:lpstr>
      <vt:lpstr>Nefunkciniai reikalavimai</vt:lpstr>
      <vt:lpstr>Srities analizės modeliai</vt:lpstr>
      <vt:lpstr>Architektūriniai sprendimai</vt:lpstr>
      <vt:lpstr>Projektavimo procese iškilusios ar galinčios iškilti problemos</vt:lpstr>
      <vt:lpstr>Išvados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Poska</dc:creator>
  <cp:lastModifiedBy>Tomas Poska</cp:lastModifiedBy>
  <cp:revision>290</cp:revision>
  <dcterms:created xsi:type="dcterms:W3CDTF">2024-05-15T12:20:02Z</dcterms:created>
  <dcterms:modified xsi:type="dcterms:W3CDTF">2024-05-19T14:37:49Z</dcterms:modified>
</cp:coreProperties>
</file>