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3" r:id="rId5"/>
    <p:sldId id="266" r:id="rId6"/>
    <p:sldId id="265" r:id="rId7"/>
    <p:sldId id="268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DA927-B6BA-8E49-B70B-200358AEA4E2}" v="15" dt="2018-10-08T19:37:47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9" autoAdjust="0"/>
    <p:restoredTop sz="94613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Ramos" userId="7e5c7048-c111-4f26-9f10-3c0ccee12294" providerId="ADAL" clId="{D9BDA927-B6BA-8E49-B70B-200358AEA4E2}"/>
    <pc:docChg chg="undo custSel modSld sldOrd">
      <pc:chgData name="Pedro Ramos" userId="7e5c7048-c111-4f26-9f10-3c0ccee12294" providerId="ADAL" clId="{D9BDA927-B6BA-8E49-B70B-200358AEA4E2}" dt="2018-10-08T19:41:14.707" v="2264" actId="20577"/>
      <pc:docMkLst>
        <pc:docMk/>
      </pc:docMkLst>
      <pc:sldChg chg="modSp">
        <pc:chgData name="Pedro Ramos" userId="7e5c7048-c111-4f26-9f10-3c0ccee12294" providerId="ADAL" clId="{D9BDA927-B6BA-8E49-B70B-200358AEA4E2}" dt="2018-10-08T18:18:38.220" v="2049" actId="1076"/>
        <pc:sldMkLst>
          <pc:docMk/>
          <pc:sldMk cId="1499425084" sldId="257"/>
        </pc:sldMkLst>
        <pc:spChg chg="mod">
          <ac:chgData name="Pedro Ramos" userId="7e5c7048-c111-4f26-9f10-3c0ccee12294" providerId="ADAL" clId="{D9BDA927-B6BA-8E49-B70B-200358AEA4E2}" dt="2018-10-08T18:18:38.220" v="2049" actId="1076"/>
          <ac:spMkLst>
            <pc:docMk/>
            <pc:sldMk cId="1499425084" sldId="257"/>
            <ac:spMk id="7" creationId="{00000000-0000-0000-0000-000000000000}"/>
          </ac:spMkLst>
        </pc:spChg>
      </pc:sldChg>
      <pc:sldChg chg="addSp delSp modSp ord">
        <pc:chgData name="Pedro Ramos" userId="7e5c7048-c111-4f26-9f10-3c0ccee12294" providerId="ADAL" clId="{D9BDA927-B6BA-8E49-B70B-200358AEA4E2}" dt="2018-10-08T19:31:49.468" v="2059" actId="14100"/>
        <pc:sldMkLst>
          <pc:docMk/>
          <pc:sldMk cId="2230354767" sldId="263"/>
        </pc:sldMkLst>
        <pc:picChg chg="add mod">
          <ac:chgData name="Pedro Ramos" userId="7e5c7048-c111-4f26-9f10-3c0ccee12294" providerId="ADAL" clId="{D9BDA927-B6BA-8E49-B70B-200358AEA4E2}" dt="2018-10-08T19:31:49.468" v="2059" actId="14100"/>
          <ac:picMkLst>
            <pc:docMk/>
            <pc:sldMk cId="2230354767" sldId="263"/>
            <ac:picMk id="3" creationId="{5806F7C5-8017-D84A-B27A-E8E86816ACC3}"/>
          </ac:picMkLst>
        </pc:picChg>
        <pc:picChg chg="del">
          <ac:chgData name="Pedro Ramos" userId="7e5c7048-c111-4f26-9f10-3c0ccee12294" providerId="ADAL" clId="{D9BDA927-B6BA-8E49-B70B-200358AEA4E2}" dt="2018-10-08T19:31:36.943" v="2055" actId="478"/>
          <ac:picMkLst>
            <pc:docMk/>
            <pc:sldMk cId="2230354767" sldId="263"/>
            <ac:picMk id="2051" creationId="{00000000-0000-0000-0000-000000000000}"/>
          </ac:picMkLst>
        </pc:picChg>
      </pc:sldChg>
      <pc:sldChg chg="addSp delSp modSp">
        <pc:chgData name="Pedro Ramos" userId="7e5c7048-c111-4f26-9f10-3c0ccee12294" providerId="ADAL" clId="{D9BDA927-B6BA-8E49-B70B-200358AEA4E2}" dt="2018-10-08T19:01:38.499" v="2054" actId="14100"/>
        <pc:sldMkLst>
          <pc:docMk/>
          <pc:sldMk cId="2873722133" sldId="265"/>
        </pc:sldMkLst>
        <pc:picChg chg="add mod">
          <ac:chgData name="Pedro Ramos" userId="7e5c7048-c111-4f26-9f10-3c0ccee12294" providerId="ADAL" clId="{D9BDA927-B6BA-8E49-B70B-200358AEA4E2}" dt="2018-10-08T19:01:38.499" v="2054" actId="14100"/>
          <ac:picMkLst>
            <pc:docMk/>
            <pc:sldMk cId="2873722133" sldId="265"/>
            <ac:picMk id="3" creationId="{99DB1DC1-55F2-8545-B2EC-5397321794E0}"/>
          </ac:picMkLst>
        </pc:picChg>
        <pc:picChg chg="del">
          <ac:chgData name="Pedro Ramos" userId="7e5c7048-c111-4f26-9f10-3c0ccee12294" providerId="ADAL" clId="{D9BDA927-B6BA-8E49-B70B-200358AEA4E2}" dt="2018-10-08T19:01:25.003" v="2051" actId="478"/>
          <ac:picMkLst>
            <pc:docMk/>
            <pc:sldMk cId="2873722133" sldId="265"/>
            <ac:picMk id="1027" creationId="{00000000-0000-0000-0000-000000000000}"/>
          </ac:picMkLst>
        </pc:picChg>
        <pc:picChg chg="del">
          <ac:chgData name="Pedro Ramos" userId="7e5c7048-c111-4f26-9f10-3c0ccee12294" providerId="ADAL" clId="{D9BDA927-B6BA-8E49-B70B-200358AEA4E2}" dt="2018-10-08T19:01:22.597" v="2050" actId="478"/>
          <ac:picMkLst>
            <pc:docMk/>
            <pc:sldMk cId="2873722133" sldId="265"/>
            <ac:picMk id="1028" creationId="{00000000-0000-0000-0000-000000000000}"/>
          </ac:picMkLst>
        </pc:picChg>
      </pc:sldChg>
      <pc:sldChg chg="addSp delSp modSp">
        <pc:chgData name="Pedro Ramos" userId="7e5c7048-c111-4f26-9f10-3c0ccee12294" providerId="ADAL" clId="{D9BDA927-B6BA-8E49-B70B-200358AEA4E2}" dt="2018-10-08T19:41:14.707" v="2264" actId="20577"/>
        <pc:sldMkLst>
          <pc:docMk/>
          <pc:sldMk cId="3301525038" sldId="266"/>
        </pc:sldMkLst>
        <pc:spChg chg="add del mod">
          <ac:chgData name="Pedro Ramos" userId="7e5c7048-c111-4f26-9f10-3c0ccee12294" providerId="ADAL" clId="{D9BDA927-B6BA-8E49-B70B-200358AEA4E2}" dt="2018-10-08T19:37:20.359" v="2171" actId="478"/>
          <ac:spMkLst>
            <pc:docMk/>
            <pc:sldMk cId="3301525038" sldId="266"/>
            <ac:spMk id="4" creationId="{87A887A5-EBFD-054D-AC24-8332B062D222}"/>
          </ac:spMkLst>
        </pc:spChg>
        <pc:spChg chg="add del mod">
          <ac:chgData name="Pedro Ramos" userId="7e5c7048-c111-4f26-9f10-3c0ccee12294" providerId="ADAL" clId="{D9BDA927-B6BA-8E49-B70B-200358AEA4E2}" dt="2018-10-08T19:36:03.349" v="2142" actId="478"/>
          <ac:spMkLst>
            <pc:docMk/>
            <pc:sldMk cId="3301525038" sldId="266"/>
            <ac:spMk id="42" creationId="{D21C11C8-0387-174B-93E1-2D30484E02FA}"/>
          </ac:spMkLst>
        </pc:spChg>
        <pc:spChg chg="add mod">
          <ac:chgData name="Pedro Ramos" userId="7e5c7048-c111-4f26-9f10-3c0ccee12294" providerId="ADAL" clId="{D9BDA927-B6BA-8E49-B70B-200358AEA4E2}" dt="2018-10-08T19:37:35.511" v="2177" actId="1076"/>
          <ac:spMkLst>
            <pc:docMk/>
            <pc:sldMk cId="3301525038" sldId="266"/>
            <ac:spMk id="45" creationId="{9786E1A8-53CB-EB40-9B50-B2D0B1BA7418}"/>
          </ac:spMkLst>
        </pc:spChg>
        <pc:spChg chg="add mod">
          <ac:chgData name="Pedro Ramos" userId="7e5c7048-c111-4f26-9f10-3c0ccee12294" providerId="ADAL" clId="{D9BDA927-B6BA-8E49-B70B-200358AEA4E2}" dt="2018-10-08T19:37:31.010" v="2175" actId="1076"/>
          <ac:spMkLst>
            <pc:docMk/>
            <pc:sldMk cId="3301525038" sldId="266"/>
            <ac:spMk id="46" creationId="{3E7D8AB7-4E5C-E949-8617-AADD0D10FB8D}"/>
          </ac:spMkLst>
        </pc:spChg>
        <pc:spChg chg="mod">
          <ac:chgData name="Pedro Ramos" userId="7e5c7048-c111-4f26-9f10-3c0ccee12294" providerId="ADAL" clId="{D9BDA927-B6BA-8E49-B70B-200358AEA4E2}" dt="2018-10-08T19:41:14.707" v="2264" actId="20577"/>
          <ac:spMkLst>
            <pc:docMk/>
            <pc:sldMk cId="3301525038" sldId="266"/>
            <ac:spMk id="47" creationId="{00000000-0000-0000-0000-000000000000}"/>
          </ac:spMkLst>
        </pc:spChg>
        <pc:spChg chg="mod">
          <ac:chgData name="Pedro Ramos" userId="7e5c7048-c111-4f26-9f10-3c0ccee12294" providerId="ADAL" clId="{D9BDA927-B6BA-8E49-B70B-200358AEA4E2}" dt="2018-10-08T19:34:23.957" v="2114" actId="20577"/>
          <ac:spMkLst>
            <pc:docMk/>
            <pc:sldMk cId="3301525038" sldId="266"/>
            <ac:spMk id="53" creationId="{00000000-0000-0000-0000-000000000000}"/>
          </ac:spMkLst>
        </pc:spChg>
        <pc:spChg chg="add mod">
          <ac:chgData name="Pedro Ramos" userId="7e5c7048-c111-4f26-9f10-3c0ccee12294" providerId="ADAL" clId="{D9BDA927-B6BA-8E49-B70B-200358AEA4E2}" dt="2018-10-08T19:37:58.689" v="2190" actId="20577"/>
          <ac:spMkLst>
            <pc:docMk/>
            <pc:sldMk cId="3301525038" sldId="266"/>
            <ac:spMk id="62" creationId="{5E2239F8-B421-0F46-9E1F-CF3870E74DF6}"/>
          </ac:spMkLst>
        </pc:spChg>
        <pc:spChg chg="mod">
          <ac:chgData name="Pedro Ramos" userId="7e5c7048-c111-4f26-9f10-3c0ccee12294" providerId="ADAL" clId="{D9BDA927-B6BA-8E49-B70B-200358AEA4E2}" dt="2018-10-08T19:40:25.343" v="2228" actId="20577"/>
          <ac:spMkLst>
            <pc:docMk/>
            <pc:sldMk cId="3301525038" sldId="266"/>
            <ac:spMk id="65" creationId="{00000000-0000-0000-0000-000000000000}"/>
          </ac:spMkLst>
        </pc:spChg>
        <pc:spChg chg="mod">
          <ac:chgData name="Pedro Ramos" userId="7e5c7048-c111-4f26-9f10-3c0ccee12294" providerId="ADAL" clId="{D9BDA927-B6BA-8E49-B70B-200358AEA4E2}" dt="2018-10-08T19:36:33.617" v="2149" actId="14100"/>
          <ac:spMkLst>
            <pc:docMk/>
            <pc:sldMk cId="3301525038" sldId="266"/>
            <ac:spMk id="70" creationId="{00000000-0000-0000-0000-000000000000}"/>
          </ac:spMkLst>
        </pc:spChg>
        <pc:spChg chg="mod">
          <ac:chgData name="Pedro Ramos" userId="7e5c7048-c111-4f26-9f10-3c0ccee12294" providerId="ADAL" clId="{D9BDA927-B6BA-8E49-B70B-200358AEA4E2}" dt="2018-10-08T19:40:20.820" v="2223" actId="20577"/>
          <ac:spMkLst>
            <pc:docMk/>
            <pc:sldMk cId="3301525038" sldId="266"/>
            <ac:spMk id="73" creationId="{00000000-0000-0000-0000-000000000000}"/>
          </ac:spMkLst>
        </pc:spChg>
        <pc:spChg chg="mod">
          <ac:chgData name="Pedro Ramos" userId="7e5c7048-c111-4f26-9f10-3c0ccee12294" providerId="ADAL" clId="{D9BDA927-B6BA-8E49-B70B-200358AEA4E2}" dt="2018-10-08T19:40:52.703" v="2246" actId="108"/>
          <ac:spMkLst>
            <pc:docMk/>
            <pc:sldMk cId="3301525038" sldId="266"/>
            <ac:spMk id="77" creationId="{00000000-0000-0000-0000-000000000000}"/>
          </ac:spMkLst>
        </pc:spChg>
        <pc:spChg chg="mod">
          <ac:chgData name="Pedro Ramos" userId="7e5c7048-c111-4f26-9f10-3c0ccee12294" providerId="ADAL" clId="{D9BDA927-B6BA-8E49-B70B-200358AEA4E2}" dt="2018-10-08T19:36:28.208" v="2146" actId="1076"/>
          <ac:spMkLst>
            <pc:docMk/>
            <pc:sldMk cId="3301525038" sldId="266"/>
            <ac:spMk id="84" creationId="{00000000-0000-0000-0000-000000000000}"/>
          </ac:spMkLst>
        </pc:spChg>
        <pc:spChg chg="mod">
          <ac:chgData name="Pedro Ramos" userId="7e5c7048-c111-4f26-9f10-3c0ccee12294" providerId="ADAL" clId="{D9BDA927-B6BA-8E49-B70B-200358AEA4E2}" dt="2018-10-08T19:38:07.291" v="2201" actId="20577"/>
          <ac:spMkLst>
            <pc:docMk/>
            <pc:sldMk cId="3301525038" sldId="266"/>
            <ac:spMk id="89" creationId="{00000000-0000-0000-0000-000000000000}"/>
          </ac:spMkLst>
        </pc:spChg>
        <pc:spChg chg="del">
          <ac:chgData name="Pedro Ramos" userId="7e5c7048-c111-4f26-9f10-3c0ccee12294" providerId="ADAL" clId="{D9BDA927-B6BA-8E49-B70B-200358AEA4E2}" dt="2018-10-08T19:38:19.513" v="2202" actId="478"/>
          <ac:spMkLst>
            <pc:docMk/>
            <pc:sldMk cId="3301525038" sldId="266"/>
            <ac:spMk id="91" creationId="{00000000-0000-0000-0000-000000000000}"/>
          </ac:spMkLst>
        </pc:spChg>
        <pc:picChg chg="add mod">
          <ac:chgData name="Pedro Ramos" userId="7e5c7048-c111-4f26-9f10-3c0ccee12294" providerId="ADAL" clId="{D9BDA927-B6BA-8E49-B70B-200358AEA4E2}" dt="2018-10-08T19:37:32.802" v="2176" actId="1076"/>
          <ac:picMkLst>
            <pc:docMk/>
            <pc:sldMk cId="3301525038" sldId="266"/>
            <ac:picMk id="44" creationId="{E2D4BBCD-1323-4441-98EE-C0549C0DE049}"/>
          </ac:picMkLst>
        </pc:picChg>
        <pc:picChg chg="add mod">
          <ac:chgData name="Pedro Ramos" userId="7e5c7048-c111-4f26-9f10-3c0ccee12294" providerId="ADAL" clId="{D9BDA927-B6BA-8E49-B70B-200358AEA4E2}" dt="2018-10-08T19:37:41.298" v="2179" actId="1076"/>
          <ac:picMkLst>
            <pc:docMk/>
            <pc:sldMk cId="3301525038" sldId="266"/>
            <ac:picMk id="61" creationId="{66E09766-61C6-3F44-A9D3-CABBBD905C2E}"/>
          </ac:picMkLst>
        </pc:picChg>
        <pc:picChg chg="mod">
          <ac:chgData name="Pedro Ramos" userId="7e5c7048-c111-4f26-9f10-3c0ccee12294" providerId="ADAL" clId="{D9BDA927-B6BA-8E49-B70B-200358AEA4E2}" dt="2018-10-08T19:36:56.779" v="2153" actId="1076"/>
          <ac:picMkLst>
            <pc:docMk/>
            <pc:sldMk cId="3301525038" sldId="266"/>
            <ac:picMk id="68" creationId="{00000000-0000-0000-0000-000000000000}"/>
          </ac:picMkLst>
        </pc:picChg>
      </pc:sldChg>
      <pc:sldChg chg="modSp">
        <pc:chgData name="Pedro Ramos" userId="7e5c7048-c111-4f26-9f10-3c0ccee12294" providerId="ADAL" clId="{D9BDA927-B6BA-8E49-B70B-200358AEA4E2}" dt="2018-10-08T19:33:10.603" v="2111" actId="20577"/>
        <pc:sldMkLst>
          <pc:docMk/>
          <pc:sldMk cId="2745754288" sldId="267"/>
        </pc:sldMkLst>
        <pc:spChg chg="mod">
          <ac:chgData name="Pedro Ramos" userId="7e5c7048-c111-4f26-9f10-3c0ccee12294" providerId="ADAL" clId="{D9BDA927-B6BA-8E49-B70B-200358AEA4E2}" dt="2018-10-08T19:33:10.603" v="2111" actId="20577"/>
          <ac:spMkLst>
            <pc:docMk/>
            <pc:sldMk cId="2745754288" sldId="267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9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63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719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5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86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10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93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48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2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4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8150-AC4E-47A0-8C70-98559CB58618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8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Sistemas de Informação Distribuídos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Requisitos de Projecto</a:t>
            </a:r>
          </a:p>
          <a:p>
            <a:r>
              <a:rPr lang="pt-PT" dirty="0"/>
              <a:t>Monitorização de Culturas em Laboratório</a:t>
            </a:r>
          </a:p>
        </p:txBody>
      </p:sp>
    </p:spTree>
    <p:extLst>
      <p:ext uri="{BB962C8B-B14F-4D97-AF65-F5344CB8AC3E}">
        <p14:creationId xmlns:p14="http://schemas.microsoft.com/office/powerpoint/2010/main" val="9488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Monitorização de Culturas em Laboratório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239514" y="1700808"/>
            <a:ext cx="820891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Um laboratório de investigação de um departamento </a:t>
            </a:r>
            <a:r>
              <a:rPr lang="pt-PT" sz="1200" dirty="0" smtClean="0"/>
              <a:t>de biologia </a:t>
            </a:r>
            <a:r>
              <a:rPr lang="pt-PT" sz="1200" dirty="0"/>
              <a:t>necessita de um sistema para monitorizar a evolução de culturas. </a:t>
            </a:r>
            <a:r>
              <a:rPr lang="pt-PT" sz="1200" dirty="0" smtClean="0"/>
              <a:t>Mais concretamente, </a:t>
            </a:r>
            <a:r>
              <a:rPr lang="pt-PT" sz="1200" dirty="0"/>
              <a:t>pretende acompanhar a temperatura e luz a que as culturas estão sujeitas, bem como detectar/antecipar potenciais problemas. </a:t>
            </a:r>
          </a:p>
          <a:p>
            <a:endParaRPr lang="pt-PT" sz="1200" dirty="0"/>
          </a:p>
          <a:p>
            <a:r>
              <a:rPr lang="pt-PT" sz="1200" dirty="0"/>
              <a:t>Numa estufa estão colocados dois sensores que medem a temperatura e quantidade de luz ambiente (que </a:t>
            </a:r>
            <a:r>
              <a:rPr lang="pt-PT" sz="1200" dirty="0" err="1"/>
              <a:t>afecta</a:t>
            </a:r>
            <a:r>
              <a:rPr lang="pt-PT" sz="1200" dirty="0"/>
              <a:t> todas as culturas existentes na estufa).</a:t>
            </a:r>
          </a:p>
          <a:p>
            <a:endParaRPr lang="pt-PT" sz="1200" dirty="0"/>
          </a:p>
          <a:p>
            <a:r>
              <a:rPr lang="pt-PT" sz="1200" dirty="0"/>
              <a:t>Periodicamente os investigadores dirigem-se à estufa para </a:t>
            </a:r>
            <a:r>
              <a:rPr lang="pt-PT" sz="1200" dirty="0" err="1" smtClean="0"/>
              <a:t>efectuarem</a:t>
            </a:r>
            <a:r>
              <a:rPr lang="pt-PT" sz="1200" dirty="0" smtClean="0"/>
              <a:t> </a:t>
            </a:r>
            <a:r>
              <a:rPr lang="pt-PT" sz="1200" dirty="0"/>
              <a:t>manualmente várias medições de variáveis (humidade, ph, </a:t>
            </a:r>
            <a:r>
              <a:rPr lang="pt-PT" sz="1200" dirty="0" err="1"/>
              <a:t>etc</a:t>
            </a:r>
            <a:r>
              <a:rPr lang="pt-PT" sz="1200" dirty="0"/>
              <a:t>) e registá-las num computador que está localizado na estufa. Cada cultura tem um único investigador responsável e apenas ele pode criar, </a:t>
            </a:r>
            <a:r>
              <a:rPr lang="pt-PT" sz="1200" dirty="0" err="1"/>
              <a:t>actualizar</a:t>
            </a:r>
            <a:r>
              <a:rPr lang="pt-PT" sz="1200" dirty="0"/>
              <a:t> e consultar os dados de medições das suas culturas. Esta </a:t>
            </a:r>
            <a:r>
              <a:rPr lang="pt-PT" sz="1200" i="1" dirty="0"/>
              <a:t>protecção de dados </a:t>
            </a:r>
            <a:r>
              <a:rPr lang="pt-PT" sz="1200" dirty="0"/>
              <a:t>é um aspecto importante do sistema. Nem todas as variáveis </a:t>
            </a:r>
            <a:r>
              <a:rPr lang="pt-PT" sz="1200" dirty="0" smtClean="0"/>
              <a:t>necessitam serem </a:t>
            </a:r>
            <a:r>
              <a:rPr lang="pt-PT" sz="1200" dirty="0"/>
              <a:t>lidas e </a:t>
            </a:r>
            <a:r>
              <a:rPr lang="pt-PT" sz="1200" dirty="0" smtClean="0"/>
              <a:t>registadas. </a:t>
            </a:r>
            <a:r>
              <a:rPr lang="pt-PT" sz="1200" dirty="0"/>
              <a:t>Para cada cultura o investigador decide </a:t>
            </a:r>
            <a:r>
              <a:rPr lang="pt-PT" sz="1200" dirty="0" smtClean="0"/>
              <a:t>quais delas </a:t>
            </a:r>
            <a:r>
              <a:rPr lang="pt-PT" sz="1200" dirty="0"/>
              <a:t>devem ser </a:t>
            </a:r>
            <a:r>
              <a:rPr lang="pt-PT" sz="1200" dirty="0" smtClean="0"/>
              <a:t>lidas, </a:t>
            </a:r>
            <a:r>
              <a:rPr lang="pt-PT" sz="1200" dirty="0"/>
              <a:t>e regista </a:t>
            </a:r>
            <a:r>
              <a:rPr lang="pt-PT" sz="1200" dirty="0" smtClean="0"/>
              <a:t>no </a:t>
            </a:r>
            <a:r>
              <a:rPr lang="pt-PT" sz="1200" dirty="0"/>
              <a:t>sistema </a:t>
            </a:r>
            <a:r>
              <a:rPr lang="pt-PT" sz="1200" dirty="0" smtClean="0"/>
              <a:t>qual </a:t>
            </a:r>
            <a:r>
              <a:rPr lang="pt-PT" sz="1200" dirty="0"/>
              <a:t>o intervalo de valores que considera “normal” para </a:t>
            </a:r>
            <a:r>
              <a:rPr lang="pt-PT" sz="1200" dirty="0" smtClean="0"/>
              <a:t>o </a:t>
            </a:r>
            <a:r>
              <a:rPr lang="pt-PT" sz="1200" dirty="0"/>
              <a:t>par variável/cultura. </a:t>
            </a:r>
          </a:p>
          <a:p>
            <a:endParaRPr lang="pt-PT" sz="1200" dirty="0"/>
          </a:p>
          <a:p>
            <a:r>
              <a:rPr lang="pt-PT" sz="1200" dirty="0"/>
              <a:t>Por exemplo, para as culturas hidropónicas de pimento e tomate, fazem-se medições do nível de concentração de mercúrio e chumbo.  Mas numa cultura de bactérias onde se adicionaram antibióticos o que faz sentido medir é o índice de concentração das bactérias, não faz sentido medir o nível de concentração de mercúrio e chumbo.</a:t>
            </a:r>
          </a:p>
          <a:p>
            <a:endParaRPr lang="pt-PT" sz="1200" dirty="0"/>
          </a:p>
        </p:txBody>
      </p:sp>
      <p:sp>
        <p:nvSpPr>
          <p:cNvPr id="4" name="Rectangle 14"/>
          <p:cNvSpPr/>
          <p:nvPr/>
        </p:nvSpPr>
        <p:spPr>
          <a:xfrm>
            <a:off x="107504" y="997978"/>
            <a:ext cx="1445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4994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Monitorização de Culturas em Laboratório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251520" y="141277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1200" dirty="0"/>
          </a:p>
          <a:p>
            <a:r>
              <a:rPr lang="pt-PT" sz="1200" b="1" dirty="0"/>
              <a:t>Alertas</a:t>
            </a:r>
          </a:p>
          <a:p>
            <a:endParaRPr lang="pt-PT" sz="1200" dirty="0"/>
          </a:p>
          <a:p>
            <a:r>
              <a:rPr lang="pt-PT" sz="1200" dirty="0"/>
              <a:t>Existem dois tipos de alertas:</a:t>
            </a:r>
          </a:p>
          <a:p>
            <a:r>
              <a:rPr lang="pt-PT" sz="1200" dirty="0"/>
              <a:t> a) alertas resultantes das medições das variáveis. O investigador, quando insere manualmente um valor de uma </a:t>
            </a:r>
            <a:r>
              <a:rPr lang="pt-PT" sz="1200" dirty="0" smtClean="0"/>
              <a:t>medição, </a:t>
            </a:r>
            <a:r>
              <a:rPr lang="pt-PT" sz="1200" dirty="0"/>
              <a:t>caso o valor ultrapasse os limites será alertado com um aviso (no próprio computador) e com uma mensagem para o telemóvel (por vezes o </a:t>
            </a:r>
            <a:r>
              <a:rPr lang="pt-PT" sz="1200" dirty="0" smtClean="0"/>
              <a:t>investigador </a:t>
            </a:r>
            <a:r>
              <a:rPr lang="pt-PT" sz="1200" dirty="0"/>
              <a:t>pede a um colega </a:t>
            </a:r>
            <a:r>
              <a:rPr lang="pt-PT" sz="1200" dirty="0" smtClean="0"/>
              <a:t>para </a:t>
            </a:r>
            <a:r>
              <a:rPr lang="pt-PT" sz="1200" dirty="0" err="1" smtClean="0"/>
              <a:t>efectuar</a:t>
            </a:r>
            <a:r>
              <a:rPr lang="pt-PT" sz="1200" dirty="0" smtClean="0"/>
              <a:t> </a:t>
            </a:r>
            <a:r>
              <a:rPr lang="pt-PT" sz="1200" dirty="0"/>
              <a:t>a medição, sendo por isso aconselhável que o alerta não apareça somente no monitor do computador).</a:t>
            </a:r>
          </a:p>
          <a:p>
            <a:endParaRPr lang="pt-PT" sz="1200" dirty="0"/>
          </a:p>
          <a:p>
            <a:r>
              <a:rPr lang="pt-PT" sz="1200" dirty="0"/>
              <a:t>b) Alertas resultantes dos sensores de temperatura e luminosidade. O sistema sabe, para toda a estufa, </a:t>
            </a:r>
            <a:r>
              <a:rPr lang="pt-PT" sz="1200" dirty="0" smtClean="0"/>
              <a:t>o </a:t>
            </a:r>
            <a:r>
              <a:rPr lang="pt-PT" sz="1200" dirty="0"/>
              <a:t>intervalo de valores de luminosidade e temperatura </a:t>
            </a:r>
            <a:r>
              <a:rPr lang="pt-PT" sz="1200" dirty="0" smtClean="0"/>
              <a:t>adequado (igual </a:t>
            </a:r>
            <a:r>
              <a:rPr lang="pt-PT" sz="1200" dirty="0"/>
              <a:t>para todas as culturas). Se o sensor </a:t>
            </a:r>
            <a:r>
              <a:rPr lang="pt-PT" sz="1200" dirty="0" err="1"/>
              <a:t>detectar</a:t>
            </a:r>
            <a:r>
              <a:rPr lang="pt-PT" sz="1200" dirty="0"/>
              <a:t> que os valores vão ser ultrapassados </a:t>
            </a:r>
            <a:r>
              <a:rPr lang="pt-PT" sz="1200" dirty="0" smtClean="0"/>
              <a:t>deve </a:t>
            </a:r>
            <a:r>
              <a:rPr lang="pt-PT" sz="1200" dirty="0"/>
              <a:t>notificar por telemóvel o investigador.</a:t>
            </a:r>
          </a:p>
          <a:p>
            <a:endParaRPr lang="pt-PT" sz="1200" dirty="0"/>
          </a:p>
          <a:p>
            <a:r>
              <a:rPr lang="pt-PT" sz="1200" dirty="0"/>
              <a:t>Cada investigador deverá ter a possibilidade de, através de um telemóvel, monitorizar a evolução da temperatura e luminosidade (não apenas a última leitura, mas a evolução </a:t>
            </a:r>
            <a:r>
              <a:rPr lang="pt-PT" sz="1200" dirty="0" smtClean="0"/>
              <a:t>na </a:t>
            </a:r>
            <a:r>
              <a:rPr lang="pt-PT" sz="1200" dirty="0"/>
              <a:t>última hora ou horas) e receber os dois tipos de alertas.</a:t>
            </a:r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r>
              <a:rPr lang="pt-PT" sz="1200" b="1" dirty="0"/>
              <a:t>Registo de Acessos</a:t>
            </a:r>
          </a:p>
          <a:p>
            <a:r>
              <a:rPr lang="pt-PT" sz="1200" dirty="0"/>
              <a:t>É necessário guardar na  base de dados (</a:t>
            </a:r>
            <a:r>
              <a:rPr lang="pt-PT" sz="1200" dirty="0" err="1"/>
              <a:t>mysql</a:t>
            </a:r>
            <a:r>
              <a:rPr lang="pt-PT" sz="1200" dirty="0"/>
              <a:t>) o registo de todas as operações de escrita sobre todas as tabelas (</a:t>
            </a:r>
            <a:r>
              <a:rPr lang="pt-PT" sz="1200" dirty="0" smtClean="0"/>
              <a:t>quais </a:t>
            </a:r>
            <a:r>
              <a:rPr lang="pt-PT" sz="1200" dirty="0"/>
              <a:t>dados foram alterados/inseridos/apagados,  quando e por quem) e o registo de operações de consulta apenas sobre a tabela Medições. Esse registo de alterações (</a:t>
            </a:r>
            <a:r>
              <a:rPr lang="pt-PT" sz="1200" i="1" dirty="0"/>
              <a:t>log) é exportado </a:t>
            </a:r>
            <a:r>
              <a:rPr lang="pt-PT" sz="1200" dirty="0"/>
              <a:t>incrementalmente</a:t>
            </a:r>
            <a:r>
              <a:rPr lang="pt-PT" sz="1200" i="1" dirty="0"/>
              <a:t> </a:t>
            </a:r>
            <a:r>
              <a:rPr lang="pt-PT" sz="1200" dirty="0"/>
              <a:t>(apenas informação nova) e periodicamente para uma base de dados autónoma (também </a:t>
            </a:r>
            <a:r>
              <a:rPr lang="pt-PT" sz="1200" dirty="0" err="1"/>
              <a:t>mysql</a:t>
            </a:r>
            <a:r>
              <a:rPr lang="pt-PT" sz="1200" dirty="0"/>
              <a:t>). Através dessa base de dados (apenas de consulta) um auditor pode analisar se ocorreram utilizações abusivas dos dados (por exemplo, quem é que alterou limites de </a:t>
            </a:r>
            <a:r>
              <a:rPr lang="pt-PT" sz="1200" dirty="0" smtClean="0"/>
              <a:t>temperatura </a:t>
            </a:r>
            <a:r>
              <a:rPr lang="pt-PT" sz="1200" dirty="0"/>
              <a:t>de uma cultura, etc.).</a:t>
            </a:r>
          </a:p>
        </p:txBody>
      </p:sp>
      <p:sp>
        <p:nvSpPr>
          <p:cNvPr id="4" name="Rectangle 14"/>
          <p:cNvSpPr/>
          <p:nvPr/>
        </p:nvSpPr>
        <p:spPr>
          <a:xfrm>
            <a:off x="107504" y="997978"/>
            <a:ext cx="1445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74575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1"/>
          <p:cNvSpPr/>
          <p:nvPr/>
        </p:nvSpPr>
        <p:spPr>
          <a:xfrm>
            <a:off x="28598" y="116632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Funcionalidades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6F7C5-8017-D84A-B27A-E8E86816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47050"/>
            <a:ext cx="6120680" cy="61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5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9" descr="https://encrypted-tbn0.gstatic.com/images?q=tbn:ANd9GcRBY1D0nbu-zLYqNeeNI48c_paOksZJsMKQp2cYkmfNNcFCj5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29" y="1746441"/>
            <a:ext cx="967299" cy="96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Down Arrow 18"/>
          <p:cNvSpPr/>
          <p:nvPr/>
        </p:nvSpPr>
        <p:spPr>
          <a:xfrm rot="16200000">
            <a:off x="4875234" y="884247"/>
            <a:ext cx="184481" cy="2951185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1" name="Rectangle 21"/>
          <p:cNvSpPr/>
          <p:nvPr/>
        </p:nvSpPr>
        <p:spPr>
          <a:xfrm>
            <a:off x="2389555" y="2714303"/>
            <a:ext cx="1168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Base de Dados </a:t>
            </a:r>
          </a:p>
          <a:p>
            <a:r>
              <a:rPr lang="pt-PT" sz="1200" b="1" dirty="0"/>
              <a:t>Mongo DB</a:t>
            </a:r>
          </a:p>
        </p:txBody>
      </p:sp>
      <p:sp>
        <p:nvSpPr>
          <p:cNvPr id="52" name="Rectangle 23"/>
          <p:cNvSpPr/>
          <p:nvPr/>
        </p:nvSpPr>
        <p:spPr>
          <a:xfrm>
            <a:off x="4535078" y="1885897"/>
            <a:ext cx="86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/>
              <a:t>JDBC</a:t>
            </a:r>
          </a:p>
        </p:txBody>
      </p:sp>
      <p:sp>
        <p:nvSpPr>
          <p:cNvPr id="53" name="Rectangle 21"/>
          <p:cNvSpPr/>
          <p:nvPr/>
        </p:nvSpPr>
        <p:spPr>
          <a:xfrm>
            <a:off x="202040" y="2358604"/>
            <a:ext cx="1168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Sensores Temperatura e</a:t>
            </a:r>
          </a:p>
          <a:p>
            <a:r>
              <a:rPr lang="pt-PT" sz="1200" dirty="0"/>
              <a:t>Luz</a:t>
            </a:r>
          </a:p>
        </p:txBody>
      </p:sp>
      <p:pic>
        <p:nvPicPr>
          <p:cNvPr id="54" name="Picture 4" descr="Resultado de imagem para movement sens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63" y="1841867"/>
            <a:ext cx="800200" cy="4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Down Arrow 18"/>
          <p:cNvSpPr/>
          <p:nvPr/>
        </p:nvSpPr>
        <p:spPr>
          <a:xfrm rot="16200000">
            <a:off x="1518582" y="1929352"/>
            <a:ext cx="45719" cy="224273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Down Arrow 18"/>
          <p:cNvSpPr/>
          <p:nvPr/>
        </p:nvSpPr>
        <p:spPr>
          <a:xfrm rot="16200000">
            <a:off x="1524260" y="2131156"/>
            <a:ext cx="45719" cy="224273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Down Arrow 18"/>
          <p:cNvSpPr/>
          <p:nvPr/>
        </p:nvSpPr>
        <p:spPr>
          <a:xfrm rot="16200000">
            <a:off x="1670982" y="2309467"/>
            <a:ext cx="45719" cy="224273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Down Arrow 18"/>
          <p:cNvSpPr/>
          <p:nvPr/>
        </p:nvSpPr>
        <p:spPr>
          <a:xfrm rot="16200000">
            <a:off x="1676660" y="2511271"/>
            <a:ext cx="45719" cy="224273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9" name="Picture 8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11" y="1794341"/>
            <a:ext cx="704489" cy="4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41" y="1535094"/>
            <a:ext cx="704489" cy="4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Down Arrow 18"/>
          <p:cNvSpPr/>
          <p:nvPr/>
        </p:nvSpPr>
        <p:spPr>
          <a:xfrm rot="16200000" flipH="1">
            <a:off x="2135446" y="2066732"/>
            <a:ext cx="220968" cy="443057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7" name="Picture 9" descr="https://encrypted-tbn0.gstatic.com/images?q=tbn:ANd9GcRBY1D0nbu-zLYqNeeNI48c_paOksZJsMKQp2cYkmfNNcFCj5i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692" y="3969098"/>
            <a:ext cx="287466" cy="28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esultado de imagem para user in celula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26" y="3295465"/>
            <a:ext cx="726822" cy="5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7395668" y="4257130"/>
            <a:ext cx="1168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Base de Dados </a:t>
            </a:r>
          </a:p>
          <a:p>
            <a:r>
              <a:rPr lang="pt-PT" sz="1200" b="1" dirty="0" err="1"/>
              <a:t>SqLite</a:t>
            </a:r>
            <a:endParaRPr lang="pt-PT" sz="1200" b="1" dirty="0"/>
          </a:p>
        </p:txBody>
      </p:sp>
      <p:sp>
        <p:nvSpPr>
          <p:cNvPr id="70" name="Down Arrow 18"/>
          <p:cNvSpPr/>
          <p:nvPr/>
        </p:nvSpPr>
        <p:spPr>
          <a:xfrm rot="18940727">
            <a:off x="7177441" y="2707287"/>
            <a:ext cx="304647" cy="647864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3" name="Rectangle 72"/>
          <p:cNvSpPr/>
          <p:nvPr/>
        </p:nvSpPr>
        <p:spPr>
          <a:xfrm>
            <a:off x="5307436" y="4617170"/>
            <a:ext cx="1177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Base de Dados</a:t>
            </a:r>
          </a:p>
          <a:p>
            <a:r>
              <a:rPr lang="pt-PT" sz="1200" b="1" dirty="0" err="1"/>
              <a:t>Mysql</a:t>
            </a:r>
            <a:r>
              <a:rPr lang="pt-PT" sz="1200" b="1" dirty="0"/>
              <a:t> log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028384" y="3861048"/>
            <a:ext cx="10602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i="1" dirty="0"/>
              <a:t>Investigador</a:t>
            </a:r>
          </a:p>
        </p:txBody>
      </p:sp>
      <p:sp>
        <p:nvSpPr>
          <p:cNvPr id="84" name="Rectangle 23"/>
          <p:cNvSpPr/>
          <p:nvPr/>
        </p:nvSpPr>
        <p:spPr>
          <a:xfrm>
            <a:off x="6545492" y="3274821"/>
            <a:ext cx="86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 err="1"/>
              <a:t>Php</a:t>
            </a:r>
            <a:r>
              <a:rPr lang="pt-PT" sz="1200" b="1" dirty="0"/>
              <a:t> e </a:t>
            </a:r>
            <a:r>
              <a:rPr lang="pt-PT" sz="1200" b="1" i="1" dirty="0"/>
              <a:t>Java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3707904" y="1268760"/>
            <a:ext cx="3976473" cy="3949407"/>
            <a:chOff x="3707904" y="1268760"/>
            <a:chExt cx="3976473" cy="3949407"/>
          </a:xfrm>
        </p:grpSpPr>
        <p:sp>
          <p:nvSpPr>
            <p:cNvPr id="76" name="Rectangle 75"/>
            <p:cNvSpPr/>
            <p:nvPr/>
          </p:nvSpPr>
          <p:spPr>
            <a:xfrm>
              <a:off x="3707904" y="4797152"/>
              <a:ext cx="10602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000" i="1" dirty="0"/>
                <a:t>Auditor de Dados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3867276" y="1268760"/>
              <a:ext cx="3817101" cy="3949407"/>
              <a:chOff x="3867276" y="1268760"/>
              <a:chExt cx="3817101" cy="3949407"/>
            </a:xfrm>
          </p:grpSpPr>
          <p:pic>
            <p:nvPicPr>
              <p:cNvPr id="49" name="Picture 11" descr="https://encrypted-tbn0.gstatic.com/images?q=tbn:ANd9GcSlCYmkszq5XnBeYKWRrcKx_hGTYmb6cl-3gD_oDin6AR__j8iceA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3580" y="1808858"/>
                <a:ext cx="726185" cy="895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6516216" y="1268760"/>
                <a:ext cx="11681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sz="1200" dirty="0"/>
                  <a:t>Base de Dados </a:t>
                </a:r>
              </a:p>
              <a:p>
                <a:r>
                  <a:rPr lang="pt-PT" sz="1200" b="1" dirty="0" err="1"/>
                  <a:t>Mysql</a:t>
                </a:r>
                <a:r>
                  <a:rPr lang="pt-PT" sz="1200" b="1" dirty="0"/>
                  <a:t> </a:t>
                </a:r>
                <a:r>
                  <a:rPr lang="pt-PT" sz="1200" b="1" dirty="0" err="1"/>
                  <a:t>Main</a:t>
                </a:r>
                <a:endParaRPr lang="pt-PT" sz="1200" b="1" dirty="0"/>
              </a:p>
            </p:txBody>
          </p:sp>
          <p:pic>
            <p:nvPicPr>
              <p:cNvPr id="71" name="Picture 11" descr="https://encrypted-tbn0.gstatic.com/images?q=tbn:ANd9GcSlCYmkszq5XnBeYKWRrcKx_hGTYmb6cl-3gD_oDin6AR__j8iceA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7436" y="3681066"/>
                <a:ext cx="648072" cy="798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Down Arrow 71"/>
              <p:cNvSpPr/>
              <p:nvPr/>
            </p:nvSpPr>
            <p:spPr>
              <a:xfrm rot="1865711">
                <a:off x="6079764" y="2821681"/>
                <a:ext cx="248974" cy="829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74" name="Picture 73" descr="https://cdn3.iconfinder.com/data/icons/users-6/100/men-computer-1-128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7276" y="3969098"/>
                <a:ext cx="636665" cy="761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Freeform 74"/>
              <p:cNvSpPr/>
              <p:nvPr/>
            </p:nvSpPr>
            <p:spPr>
              <a:xfrm rot="2567513">
                <a:off x="4651108" y="4277611"/>
                <a:ext cx="506678" cy="598206"/>
              </a:xfrm>
              <a:custGeom>
                <a:avLst/>
                <a:gdLst>
                  <a:gd name="connsiteX0" fmla="*/ 0 w 506678"/>
                  <a:gd name="connsiteY0" fmla="*/ 529840 h 598206"/>
                  <a:gd name="connsiteX1" fmla="*/ 34184 w 506678"/>
                  <a:gd name="connsiteY1" fmla="*/ 572569 h 598206"/>
                  <a:gd name="connsiteX2" fmla="*/ 68367 w 506678"/>
                  <a:gd name="connsiteY2" fmla="*/ 581115 h 598206"/>
                  <a:gd name="connsiteX3" fmla="*/ 111096 w 506678"/>
                  <a:gd name="connsiteY3" fmla="*/ 598206 h 598206"/>
                  <a:gd name="connsiteX4" fmla="*/ 341832 w 506678"/>
                  <a:gd name="connsiteY4" fmla="*/ 589660 h 598206"/>
                  <a:gd name="connsiteX5" fmla="*/ 367470 w 506678"/>
                  <a:gd name="connsiteY5" fmla="*/ 581115 h 598206"/>
                  <a:gd name="connsiteX6" fmla="*/ 427290 w 506678"/>
                  <a:gd name="connsiteY6" fmla="*/ 564023 h 598206"/>
                  <a:gd name="connsiteX7" fmla="*/ 444382 w 506678"/>
                  <a:gd name="connsiteY7" fmla="*/ 538386 h 598206"/>
                  <a:gd name="connsiteX8" fmla="*/ 487111 w 506678"/>
                  <a:gd name="connsiteY8" fmla="*/ 487111 h 598206"/>
                  <a:gd name="connsiteX9" fmla="*/ 495657 w 506678"/>
                  <a:gd name="connsiteY9" fmla="*/ 461473 h 598206"/>
                  <a:gd name="connsiteX10" fmla="*/ 495657 w 506678"/>
                  <a:gd name="connsiteY10" fmla="*/ 256374 h 598206"/>
                  <a:gd name="connsiteX11" fmla="*/ 487111 w 506678"/>
                  <a:gd name="connsiteY11" fmla="*/ 230737 h 598206"/>
                  <a:gd name="connsiteX12" fmla="*/ 478565 w 506678"/>
                  <a:gd name="connsiteY12" fmla="*/ 196554 h 598206"/>
                  <a:gd name="connsiteX13" fmla="*/ 452928 w 506678"/>
                  <a:gd name="connsiteY13" fmla="*/ 162371 h 598206"/>
                  <a:gd name="connsiteX14" fmla="*/ 418744 w 506678"/>
                  <a:gd name="connsiteY14" fmla="*/ 111096 h 598206"/>
                  <a:gd name="connsiteX15" fmla="*/ 393107 w 506678"/>
                  <a:gd name="connsiteY15" fmla="*/ 85458 h 598206"/>
                  <a:gd name="connsiteX16" fmla="*/ 341832 w 506678"/>
                  <a:gd name="connsiteY16" fmla="*/ 51275 h 598206"/>
                  <a:gd name="connsiteX17" fmla="*/ 316195 w 506678"/>
                  <a:gd name="connsiteY17" fmla="*/ 25638 h 598206"/>
                  <a:gd name="connsiteX18" fmla="*/ 290557 w 506678"/>
                  <a:gd name="connsiteY18" fmla="*/ 0 h 59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6678" h="598206">
                    <a:moveTo>
                      <a:pt x="0" y="529840"/>
                    </a:moveTo>
                    <a:cubicBezTo>
                      <a:pt x="11395" y="544083"/>
                      <a:pt x="19592" y="561625"/>
                      <a:pt x="34184" y="572569"/>
                    </a:cubicBezTo>
                    <a:cubicBezTo>
                      <a:pt x="43580" y="579616"/>
                      <a:pt x="57225" y="577401"/>
                      <a:pt x="68367" y="581115"/>
                    </a:cubicBezTo>
                    <a:cubicBezTo>
                      <a:pt x="82920" y="585966"/>
                      <a:pt x="96853" y="592509"/>
                      <a:pt x="111096" y="598206"/>
                    </a:cubicBezTo>
                    <a:cubicBezTo>
                      <a:pt x="188008" y="595357"/>
                      <a:pt x="265038" y="594779"/>
                      <a:pt x="341832" y="589660"/>
                    </a:cubicBezTo>
                    <a:cubicBezTo>
                      <a:pt x="350820" y="589061"/>
                      <a:pt x="358808" y="583590"/>
                      <a:pt x="367470" y="581115"/>
                    </a:cubicBezTo>
                    <a:cubicBezTo>
                      <a:pt x="442549" y="559665"/>
                      <a:pt x="365847" y="584505"/>
                      <a:pt x="427290" y="564023"/>
                    </a:cubicBezTo>
                    <a:cubicBezTo>
                      <a:pt x="432987" y="555477"/>
                      <a:pt x="437807" y="546276"/>
                      <a:pt x="444382" y="538386"/>
                    </a:cubicBezTo>
                    <a:cubicBezTo>
                      <a:pt x="499215" y="472586"/>
                      <a:pt x="444675" y="550763"/>
                      <a:pt x="487111" y="487111"/>
                    </a:cubicBezTo>
                    <a:cubicBezTo>
                      <a:pt x="489960" y="478565"/>
                      <a:pt x="493472" y="470212"/>
                      <a:pt x="495657" y="461473"/>
                    </a:cubicBezTo>
                    <a:cubicBezTo>
                      <a:pt x="514778" y="384985"/>
                      <a:pt x="505160" y="360908"/>
                      <a:pt x="495657" y="256374"/>
                    </a:cubicBezTo>
                    <a:cubicBezTo>
                      <a:pt x="494841" y="247403"/>
                      <a:pt x="489586" y="239398"/>
                      <a:pt x="487111" y="230737"/>
                    </a:cubicBezTo>
                    <a:cubicBezTo>
                      <a:pt x="483884" y="219444"/>
                      <a:pt x="483818" y="207059"/>
                      <a:pt x="478565" y="196554"/>
                    </a:cubicBezTo>
                    <a:cubicBezTo>
                      <a:pt x="472195" y="183815"/>
                      <a:pt x="461096" y="174039"/>
                      <a:pt x="452928" y="162371"/>
                    </a:cubicBezTo>
                    <a:cubicBezTo>
                      <a:pt x="441148" y="145543"/>
                      <a:pt x="433269" y="125621"/>
                      <a:pt x="418744" y="111096"/>
                    </a:cubicBezTo>
                    <a:cubicBezTo>
                      <a:pt x="410198" y="102550"/>
                      <a:pt x="402647" y="92878"/>
                      <a:pt x="393107" y="85458"/>
                    </a:cubicBezTo>
                    <a:cubicBezTo>
                      <a:pt x="376893" y="72847"/>
                      <a:pt x="356357" y="65800"/>
                      <a:pt x="341832" y="51275"/>
                    </a:cubicBezTo>
                    <a:cubicBezTo>
                      <a:pt x="333286" y="42729"/>
                      <a:pt x="326251" y="32342"/>
                      <a:pt x="316195" y="25638"/>
                    </a:cubicBezTo>
                    <a:cubicBezTo>
                      <a:pt x="285152" y="4943"/>
                      <a:pt x="290557" y="32645"/>
                      <a:pt x="290557" y="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27984" y="2816970"/>
                <a:ext cx="1599532" cy="58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sz="800" dirty="0"/>
                  <a:t>Exportação Automática, Incremental e periódica (</a:t>
                </a:r>
                <a:r>
                  <a:rPr lang="pt-PT" sz="1200" b="1" dirty="0"/>
                  <a:t>SQL, </a:t>
                </a:r>
                <a:r>
                  <a:rPr lang="pt-PT" sz="1200" b="1" dirty="0" err="1"/>
                  <a:t>Scripts,</a:t>
                </a:r>
                <a:r>
                  <a:rPr lang="pt-PT" sz="800" dirty="0" err="1"/>
                  <a:t>.</a:t>
                </a:r>
                <a:r>
                  <a:rPr lang="pt-PT" sz="1200" b="1" dirty="0" err="1"/>
                  <a:t>PHP</a:t>
                </a:r>
                <a:r>
                  <a:rPr lang="pt-PT" sz="800" dirty="0"/>
                  <a:t>, )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716016" y="4941168"/>
                <a:ext cx="159953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sz="1200" b="1" dirty="0" err="1" smtClean="0"/>
                  <a:t>php</a:t>
                </a:r>
                <a:endParaRPr lang="pt-PT" sz="800" dirty="0"/>
              </a:p>
            </p:txBody>
          </p:sp>
        </p:grpSp>
      </p:grpSp>
      <p:pic>
        <p:nvPicPr>
          <p:cNvPr id="86" name="Picture 85" descr="https://cdn3.iconfinder.com/data/icons/users-6/100/men-computer-1-12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0648"/>
            <a:ext cx="636665" cy="76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5004048" y="1052736"/>
            <a:ext cx="10602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i="1" dirty="0"/>
              <a:t>Administrador</a:t>
            </a:r>
          </a:p>
        </p:txBody>
      </p:sp>
      <p:sp>
        <p:nvSpPr>
          <p:cNvPr id="88" name="Down Arrow 18"/>
          <p:cNvSpPr/>
          <p:nvPr/>
        </p:nvSpPr>
        <p:spPr>
          <a:xfrm rot="19867051">
            <a:off x="6089676" y="1065366"/>
            <a:ext cx="226771" cy="677521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9" name="Rectangle 88"/>
          <p:cNvSpPr/>
          <p:nvPr/>
        </p:nvSpPr>
        <p:spPr>
          <a:xfrm>
            <a:off x="5220072" y="1412776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800" dirty="0"/>
              <a:t>Manutenção de variáveis  e utilizadores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79512" y="260648"/>
            <a:ext cx="3183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 err="1"/>
              <a:t>Arquitectura</a:t>
            </a:r>
            <a:endParaRPr lang="pt-PT" sz="3600" dirty="0"/>
          </a:p>
        </p:txBody>
      </p:sp>
      <p:sp>
        <p:nvSpPr>
          <p:cNvPr id="47" name="Rectangle 30"/>
          <p:cNvSpPr/>
          <p:nvPr/>
        </p:nvSpPr>
        <p:spPr>
          <a:xfrm>
            <a:off x="202041" y="5373216"/>
            <a:ext cx="8402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A partir da base de dados </a:t>
            </a:r>
            <a:r>
              <a:rPr lang="pt-PT" sz="1200" dirty="0" err="1"/>
              <a:t>MySql</a:t>
            </a:r>
            <a:r>
              <a:rPr lang="pt-PT" sz="1200" dirty="0"/>
              <a:t> </a:t>
            </a:r>
            <a:r>
              <a:rPr lang="pt-PT" sz="1200" dirty="0" err="1"/>
              <a:t>Main</a:t>
            </a:r>
            <a:r>
              <a:rPr lang="pt-PT" sz="1200" dirty="0"/>
              <a:t> os dados são exportados para uma base de dados </a:t>
            </a:r>
            <a:r>
              <a:rPr lang="pt-PT" sz="1200" dirty="0" err="1"/>
              <a:t>MySql</a:t>
            </a:r>
            <a:r>
              <a:rPr lang="pt-PT" sz="1200" dirty="0"/>
              <a:t> Log para que possam ser analisados por um auditor (só são exportados os dados que “chegaram”  - quer novos quer alterações de todos -  desde a última exportação). A exportação é feita através de scripts, Php e SQL (sem o recurso ao java).</a:t>
            </a:r>
          </a:p>
          <a:p>
            <a:endParaRPr lang="pt-PT" sz="1200" dirty="0"/>
          </a:p>
          <a:p>
            <a:r>
              <a:rPr lang="pt-PT" sz="1200" dirty="0"/>
              <a:t>A aplicação android, sempre que o solicitar, recebe os dados do </a:t>
            </a:r>
            <a:r>
              <a:rPr lang="pt-PT" sz="1200" dirty="0" err="1"/>
              <a:t>MySql</a:t>
            </a:r>
            <a:r>
              <a:rPr lang="pt-PT" sz="1200" dirty="0"/>
              <a:t> </a:t>
            </a:r>
            <a:r>
              <a:rPr lang="pt-PT" sz="1200" dirty="0" err="1"/>
              <a:t>Main</a:t>
            </a:r>
            <a:r>
              <a:rPr lang="pt-PT" sz="1200" dirty="0"/>
              <a:t> relativos às medições de sensores e alertas.</a:t>
            </a:r>
          </a:p>
        </p:txBody>
      </p:sp>
      <p:sp>
        <p:nvSpPr>
          <p:cNvPr id="66" name="Rectangle 30"/>
          <p:cNvSpPr/>
          <p:nvPr/>
        </p:nvSpPr>
        <p:spPr>
          <a:xfrm>
            <a:off x="119432" y="4080496"/>
            <a:ext cx="36022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Os dados dos sensores são transportados através de uma aplicação </a:t>
            </a:r>
            <a:r>
              <a:rPr lang="pt-PT" sz="1200" dirty="0" err="1"/>
              <a:t>java</a:t>
            </a:r>
            <a:r>
              <a:rPr lang="pt-PT" sz="1200" dirty="0"/>
              <a:t> para uma base de dados mongo. Periodicamente os dados são exportados da base de dados mongo para uma base de dados relacional </a:t>
            </a:r>
            <a:r>
              <a:rPr lang="pt-PT" sz="1200" dirty="0" smtClean="0"/>
              <a:t>(</a:t>
            </a:r>
            <a:r>
              <a:rPr lang="pt-PT" sz="1200" dirty="0" err="1" smtClean="0"/>
              <a:t>Mysql</a:t>
            </a:r>
            <a:r>
              <a:rPr lang="pt-PT" sz="1200" dirty="0" smtClean="0"/>
              <a:t>).</a:t>
            </a:r>
            <a:endParaRPr lang="pt-PT" sz="1200" dirty="0"/>
          </a:p>
        </p:txBody>
      </p:sp>
      <p:pic>
        <p:nvPicPr>
          <p:cNvPr id="44" name="Picture 43" descr="https://cdn3.iconfinder.com/data/icons/users-6/100/men-computer-1-128.png">
            <a:extLst>
              <a:ext uri="{FF2B5EF4-FFF2-40B4-BE49-F238E27FC236}">
                <a16:creationId xmlns:a16="http://schemas.microsoft.com/office/drawing/2014/main" id="{E2D4BBCD-1323-4441-98EE-C0549C0D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55" y="773475"/>
            <a:ext cx="636665" cy="76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786E1A8-53CB-EB40-9B50-B2D0B1BA7418}"/>
              </a:ext>
            </a:extLst>
          </p:cNvPr>
          <p:cNvSpPr/>
          <p:nvPr/>
        </p:nvSpPr>
        <p:spPr>
          <a:xfrm>
            <a:off x="7937291" y="1659390"/>
            <a:ext cx="10602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i="1" dirty="0"/>
              <a:t>Investigador</a:t>
            </a:r>
          </a:p>
        </p:txBody>
      </p:sp>
      <p:sp>
        <p:nvSpPr>
          <p:cNvPr id="46" name="Down Arrow 18">
            <a:extLst>
              <a:ext uri="{FF2B5EF4-FFF2-40B4-BE49-F238E27FC236}">
                <a16:creationId xmlns:a16="http://schemas.microsoft.com/office/drawing/2014/main" id="{3E7D8AB7-4E5C-E949-8617-AADD0D10FB8D}"/>
              </a:ext>
            </a:extLst>
          </p:cNvPr>
          <p:cNvSpPr/>
          <p:nvPr/>
        </p:nvSpPr>
        <p:spPr>
          <a:xfrm rot="1923558">
            <a:off x="7547230" y="1531252"/>
            <a:ext cx="205782" cy="606056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1" name="Picture 8" descr="Image result for java">
            <a:extLst>
              <a:ext uri="{FF2B5EF4-FFF2-40B4-BE49-F238E27FC236}">
                <a16:creationId xmlns:a16="http://schemas.microsoft.com/office/drawing/2014/main" id="{66E09766-61C6-3F44-A9D3-CABBBD905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72" y="572402"/>
            <a:ext cx="704489" cy="4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E2239F8-B421-0F46-9E1F-CF3870E74DF6}"/>
              </a:ext>
            </a:extLst>
          </p:cNvPr>
          <p:cNvSpPr/>
          <p:nvPr/>
        </p:nvSpPr>
        <p:spPr>
          <a:xfrm>
            <a:off x="7830288" y="2046370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800" dirty="0"/>
              <a:t>Manutenção de culturas e medições</a:t>
            </a:r>
          </a:p>
        </p:txBody>
      </p:sp>
    </p:spTree>
    <p:extLst>
      <p:ext uri="{BB962C8B-B14F-4D97-AF65-F5344CB8AC3E}">
        <p14:creationId xmlns:p14="http://schemas.microsoft.com/office/powerpoint/2010/main" val="330152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79512" y="358770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800" dirty="0"/>
              <a:t>Base de </a:t>
            </a:r>
            <a:r>
              <a:rPr lang="pt-PT" sz="2800" dirty="0" smtClean="0"/>
              <a:t>Dados </a:t>
            </a:r>
            <a:r>
              <a:rPr lang="pt-PT" sz="2800" dirty="0" err="1" smtClean="0"/>
              <a:t>MySql</a:t>
            </a:r>
            <a:r>
              <a:rPr lang="pt-PT" sz="2800" dirty="0" smtClean="0"/>
              <a:t> (sem log)</a:t>
            </a:r>
            <a:endParaRPr lang="pt-PT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90675"/>
            <a:ext cx="69818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653828" y="929938"/>
            <a:ext cx="1177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Base de Dados</a:t>
            </a:r>
          </a:p>
          <a:p>
            <a:r>
              <a:rPr lang="pt-PT" sz="1200" b="1" dirty="0" err="1"/>
              <a:t>Mysql</a:t>
            </a:r>
            <a:r>
              <a:rPr lang="pt-PT" sz="1200" b="1" dirty="0"/>
              <a:t> log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291702" y="1225752"/>
            <a:ext cx="6358286" cy="1435247"/>
            <a:chOff x="1326091" y="1268760"/>
            <a:chExt cx="6358286" cy="1435247"/>
          </a:xfrm>
        </p:grpSpPr>
        <p:sp>
          <p:nvSpPr>
            <p:cNvPr id="76" name="Rectangle 75"/>
            <p:cNvSpPr/>
            <p:nvPr/>
          </p:nvSpPr>
          <p:spPr>
            <a:xfrm>
              <a:off x="1326091" y="1326276"/>
              <a:ext cx="10602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000" i="1" dirty="0"/>
                <a:t>Auditor de Dados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412871" y="1268760"/>
              <a:ext cx="6271506" cy="1435247"/>
              <a:chOff x="1412871" y="1268760"/>
              <a:chExt cx="6271506" cy="1435247"/>
            </a:xfrm>
          </p:grpSpPr>
          <p:pic>
            <p:nvPicPr>
              <p:cNvPr id="49" name="Picture 11" descr="https://encrypted-tbn0.gstatic.com/images?q=tbn:ANd9GcSlCYmkszq5XnBeYKWRrcKx_hGTYmb6cl-3gD_oDin6AR__j8iceA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3580" y="1808858"/>
                <a:ext cx="726185" cy="895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6516216" y="1268760"/>
                <a:ext cx="11681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sz="1200" dirty="0"/>
                  <a:t>Base de Dados </a:t>
                </a:r>
              </a:p>
              <a:p>
                <a:r>
                  <a:rPr lang="pt-PT" sz="1200" b="1" dirty="0" err="1"/>
                  <a:t>Mysql</a:t>
                </a:r>
                <a:r>
                  <a:rPr lang="pt-PT" sz="1200" b="1" dirty="0"/>
                  <a:t> </a:t>
                </a:r>
                <a:r>
                  <a:rPr lang="pt-PT" sz="1200" b="1" dirty="0" err="1"/>
                  <a:t>Main</a:t>
                </a:r>
                <a:endParaRPr lang="pt-PT" sz="1200" b="1" dirty="0"/>
              </a:p>
            </p:txBody>
          </p:sp>
          <p:pic>
            <p:nvPicPr>
              <p:cNvPr id="71" name="Picture 11" descr="https://encrypted-tbn0.gstatic.com/images?q=tbn:ANd9GcSlCYmkszq5XnBeYKWRrcKx_hGTYmb6cl-3gD_oDin6AR__j8iceA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2903" y="1457571"/>
                <a:ext cx="648072" cy="798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73" descr="https://cdn3.iconfinder.com/data/icons/users-6/100/men-computer-1-12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871" y="1726386"/>
                <a:ext cx="636665" cy="761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Freeform 74"/>
              <p:cNvSpPr/>
              <p:nvPr/>
            </p:nvSpPr>
            <p:spPr>
              <a:xfrm rot="2567513">
                <a:off x="2296708" y="1950316"/>
                <a:ext cx="506678" cy="598206"/>
              </a:xfrm>
              <a:custGeom>
                <a:avLst/>
                <a:gdLst>
                  <a:gd name="connsiteX0" fmla="*/ 0 w 506678"/>
                  <a:gd name="connsiteY0" fmla="*/ 529840 h 598206"/>
                  <a:gd name="connsiteX1" fmla="*/ 34184 w 506678"/>
                  <a:gd name="connsiteY1" fmla="*/ 572569 h 598206"/>
                  <a:gd name="connsiteX2" fmla="*/ 68367 w 506678"/>
                  <a:gd name="connsiteY2" fmla="*/ 581115 h 598206"/>
                  <a:gd name="connsiteX3" fmla="*/ 111096 w 506678"/>
                  <a:gd name="connsiteY3" fmla="*/ 598206 h 598206"/>
                  <a:gd name="connsiteX4" fmla="*/ 341832 w 506678"/>
                  <a:gd name="connsiteY4" fmla="*/ 589660 h 598206"/>
                  <a:gd name="connsiteX5" fmla="*/ 367470 w 506678"/>
                  <a:gd name="connsiteY5" fmla="*/ 581115 h 598206"/>
                  <a:gd name="connsiteX6" fmla="*/ 427290 w 506678"/>
                  <a:gd name="connsiteY6" fmla="*/ 564023 h 598206"/>
                  <a:gd name="connsiteX7" fmla="*/ 444382 w 506678"/>
                  <a:gd name="connsiteY7" fmla="*/ 538386 h 598206"/>
                  <a:gd name="connsiteX8" fmla="*/ 487111 w 506678"/>
                  <a:gd name="connsiteY8" fmla="*/ 487111 h 598206"/>
                  <a:gd name="connsiteX9" fmla="*/ 495657 w 506678"/>
                  <a:gd name="connsiteY9" fmla="*/ 461473 h 598206"/>
                  <a:gd name="connsiteX10" fmla="*/ 495657 w 506678"/>
                  <a:gd name="connsiteY10" fmla="*/ 256374 h 598206"/>
                  <a:gd name="connsiteX11" fmla="*/ 487111 w 506678"/>
                  <a:gd name="connsiteY11" fmla="*/ 230737 h 598206"/>
                  <a:gd name="connsiteX12" fmla="*/ 478565 w 506678"/>
                  <a:gd name="connsiteY12" fmla="*/ 196554 h 598206"/>
                  <a:gd name="connsiteX13" fmla="*/ 452928 w 506678"/>
                  <a:gd name="connsiteY13" fmla="*/ 162371 h 598206"/>
                  <a:gd name="connsiteX14" fmla="*/ 418744 w 506678"/>
                  <a:gd name="connsiteY14" fmla="*/ 111096 h 598206"/>
                  <a:gd name="connsiteX15" fmla="*/ 393107 w 506678"/>
                  <a:gd name="connsiteY15" fmla="*/ 85458 h 598206"/>
                  <a:gd name="connsiteX16" fmla="*/ 341832 w 506678"/>
                  <a:gd name="connsiteY16" fmla="*/ 51275 h 598206"/>
                  <a:gd name="connsiteX17" fmla="*/ 316195 w 506678"/>
                  <a:gd name="connsiteY17" fmla="*/ 25638 h 598206"/>
                  <a:gd name="connsiteX18" fmla="*/ 290557 w 506678"/>
                  <a:gd name="connsiteY18" fmla="*/ 0 h 59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6678" h="598206">
                    <a:moveTo>
                      <a:pt x="0" y="529840"/>
                    </a:moveTo>
                    <a:cubicBezTo>
                      <a:pt x="11395" y="544083"/>
                      <a:pt x="19592" y="561625"/>
                      <a:pt x="34184" y="572569"/>
                    </a:cubicBezTo>
                    <a:cubicBezTo>
                      <a:pt x="43580" y="579616"/>
                      <a:pt x="57225" y="577401"/>
                      <a:pt x="68367" y="581115"/>
                    </a:cubicBezTo>
                    <a:cubicBezTo>
                      <a:pt x="82920" y="585966"/>
                      <a:pt x="96853" y="592509"/>
                      <a:pt x="111096" y="598206"/>
                    </a:cubicBezTo>
                    <a:cubicBezTo>
                      <a:pt x="188008" y="595357"/>
                      <a:pt x="265038" y="594779"/>
                      <a:pt x="341832" y="589660"/>
                    </a:cubicBezTo>
                    <a:cubicBezTo>
                      <a:pt x="350820" y="589061"/>
                      <a:pt x="358808" y="583590"/>
                      <a:pt x="367470" y="581115"/>
                    </a:cubicBezTo>
                    <a:cubicBezTo>
                      <a:pt x="442549" y="559665"/>
                      <a:pt x="365847" y="584505"/>
                      <a:pt x="427290" y="564023"/>
                    </a:cubicBezTo>
                    <a:cubicBezTo>
                      <a:pt x="432987" y="555477"/>
                      <a:pt x="437807" y="546276"/>
                      <a:pt x="444382" y="538386"/>
                    </a:cubicBezTo>
                    <a:cubicBezTo>
                      <a:pt x="499215" y="472586"/>
                      <a:pt x="444675" y="550763"/>
                      <a:pt x="487111" y="487111"/>
                    </a:cubicBezTo>
                    <a:cubicBezTo>
                      <a:pt x="489960" y="478565"/>
                      <a:pt x="493472" y="470212"/>
                      <a:pt x="495657" y="461473"/>
                    </a:cubicBezTo>
                    <a:cubicBezTo>
                      <a:pt x="514778" y="384985"/>
                      <a:pt x="505160" y="360908"/>
                      <a:pt x="495657" y="256374"/>
                    </a:cubicBezTo>
                    <a:cubicBezTo>
                      <a:pt x="494841" y="247403"/>
                      <a:pt x="489586" y="239398"/>
                      <a:pt x="487111" y="230737"/>
                    </a:cubicBezTo>
                    <a:cubicBezTo>
                      <a:pt x="483884" y="219444"/>
                      <a:pt x="483818" y="207059"/>
                      <a:pt x="478565" y="196554"/>
                    </a:cubicBezTo>
                    <a:cubicBezTo>
                      <a:pt x="472195" y="183815"/>
                      <a:pt x="461096" y="174039"/>
                      <a:pt x="452928" y="162371"/>
                    </a:cubicBezTo>
                    <a:cubicBezTo>
                      <a:pt x="441148" y="145543"/>
                      <a:pt x="433269" y="125621"/>
                      <a:pt x="418744" y="111096"/>
                    </a:cubicBezTo>
                    <a:cubicBezTo>
                      <a:pt x="410198" y="102550"/>
                      <a:pt x="402647" y="92878"/>
                      <a:pt x="393107" y="85458"/>
                    </a:cubicBezTo>
                    <a:cubicBezTo>
                      <a:pt x="376893" y="72847"/>
                      <a:pt x="356357" y="65800"/>
                      <a:pt x="341832" y="51275"/>
                    </a:cubicBezTo>
                    <a:cubicBezTo>
                      <a:pt x="333286" y="42729"/>
                      <a:pt x="326251" y="32342"/>
                      <a:pt x="316195" y="25638"/>
                    </a:cubicBezTo>
                    <a:cubicBezTo>
                      <a:pt x="285152" y="4943"/>
                      <a:pt x="290557" y="32645"/>
                      <a:pt x="290557" y="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pic>
        <p:nvPicPr>
          <p:cNvPr id="86" name="Picture 85" descr="https://cdn3.iconfinder.com/data/icons/users-6/100/men-computer-1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0648"/>
            <a:ext cx="636665" cy="76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5004048" y="1052736"/>
            <a:ext cx="10602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i="1" dirty="0"/>
              <a:t>Administrador</a:t>
            </a:r>
          </a:p>
        </p:txBody>
      </p:sp>
      <p:sp>
        <p:nvSpPr>
          <p:cNvPr id="88" name="Down Arrow 18"/>
          <p:cNvSpPr/>
          <p:nvPr/>
        </p:nvSpPr>
        <p:spPr>
          <a:xfrm rot="19867051">
            <a:off x="6089676" y="1065366"/>
            <a:ext cx="226771" cy="677521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9" name="Rectangle 88"/>
          <p:cNvSpPr/>
          <p:nvPr/>
        </p:nvSpPr>
        <p:spPr>
          <a:xfrm>
            <a:off x="5220072" y="1412776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800" dirty="0"/>
              <a:t>Manutenção de variáveis  e utilizadores</a:t>
            </a:r>
          </a:p>
        </p:txBody>
      </p:sp>
      <p:pic>
        <p:nvPicPr>
          <p:cNvPr id="90" name="Picture 8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71" y="804471"/>
            <a:ext cx="704489" cy="4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179512" y="260648"/>
            <a:ext cx="3183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 smtClean="0"/>
              <a:t>API</a:t>
            </a:r>
            <a:endParaRPr lang="pt-PT" sz="3600" dirty="0"/>
          </a:p>
        </p:txBody>
      </p:sp>
      <p:sp>
        <p:nvSpPr>
          <p:cNvPr id="66" name="Rectangle 30"/>
          <p:cNvSpPr/>
          <p:nvPr/>
        </p:nvSpPr>
        <p:spPr>
          <a:xfrm>
            <a:off x="539552" y="3568838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/>
              <a:t>Têm de existir interfaces bem definidas (API) para:</a:t>
            </a:r>
          </a:p>
          <a:p>
            <a:endParaRPr lang="pt-PT" sz="1200" dirty="0" smtClean="0"/>
          </a:p>
          <a:p>
            <a:pPr marL="228600" indent="-228600">
              <a:buAutoNum type="alphaLcParenR"/>
            </a:pPr>
            <a:r>
              <a:rPr lang="pt-PT" sz="1200" dirty="0" smtClean="0"/>
              <a:t>Auditor poder consultar </a:t>
            </a:r>
            <a:r>
              <a:rPr lang="pt-PT" sz="1200" dirty="0" err="1" smtClean="0"/>
              <a:t>logs</a:t>
            </a:r>
            <a:r>
              <a:rPr lang="pt-PT" sz="1200" dirty="0" smtClean="0"/>
              <a:t>;</a:t>
            </a:r>
          </a:p>
          <a:p>
            <a:pPr marL="228600" indent="-228600">
              <a:buAutoNum type="alphaLcParenR"/>
            </a:pPr>
            <a:r>
              <a:rPr lang="pt-PT" sz="1200" dirty="0" smtClean="0"/>
              <a:t>Administrador </a:t>
            </a:r>
            <a:r>
              <a:rPr lang="pt-PT" sz="1200" dirty="0" err="1" smtClean="0"/>
              <a:t>efectuar</a:t>
            </a:r>
            <a:r>
              <a:rPr lang="pt-PT" sz="1200" dirty="0" smtClean="0"/>
              <a:t> manutenção de Utilizadores (CRUD) e Variáveis (CRD)</a:t>
            </a:r>
          </a:p>
          <a:p>
            <a:pPr marL="228600" indent="-228600">
              <a:buFontTx/>
              <a:buAutoNum type="alphaLcParenR"/>
            </a:pPr>
            <a:r>
              <a:rPr lang="pt-PT" sz="1200" dirty="0" smtClean="0"/>
              <a:t>Investigador </a:t>
            </a:r>
            <a:r>
              <a:rPr lang="pt-PT" sz="1200" dirty="0" err="1"/>
              <a:t>efectuar</a:t>
            </a:r>
            <a:r>
              <a:rPr lang="pt-PT" sz="1200" dirty="0"/>
              <a:t> manutenção de </a:t>
            </a:r>
            <a:r>
              <a:rPr lang="pt-PT" sz="1200" dirty="0" smtClean="0"/>
              <a:t>Culturas</a:t>
            </a:r>
            <a:r>
              <a:rPr lang="pt-PT" sz="1200" dirty="0"/>
              <a:t> </a:t>
            </a:r>
            <a:r>
              <a:rPr lang="pt-PT" sz="1200" dirty="0" smtClean="0"/>
              <a:t>(CRU) </a:t>
            </a:r>
            <a:r>
              <a:rPr lang="pt-PT" sz="1200" dirty="0"/>
              <a:t>e </a:t>
            </a:r>
            <a:r>
              <a:rPr lang="pt-PT" sz="1200" dirty="0" smtClean="0"/>
              <a:t>Medições (CRUD);</a:t>
            </a:r>
          </a:p>
          <a:p>
            <a:pPr marL="228600" indent="-228600">
              <a:buFontTx/>
              <a:buAutoNum type="alphaLcParenR"/>
            </a:pPr>
            <a:endParaRPr lang="pt-PT" sz="1200" dirty="0"/>
          </a:p>
          <a:p>
            <a:r>
              <a:rPr lang="pt-PT" sz="1200" dirty="0" smtClean="0"/>
              <a:t>ou seja, métodos intuitivos e fáceis de utilizar que são chamados por quem não tem de saber como está estruturada a base de dados.</a:t>
            </a:r>
            <a:endParaRPr lang="pt-PT" sz="1200" dirty="0"/>
          </a:p>
        </p:txBody>
      </p:sp>
      <p:pic>
        <p:nvPicPr>
          <p:cNvPr id="44" name="Picture 43" descr="https://cdn3.iconfinder.com/data/icons/users-6/100/men-computer-1-128.png">
            <a:extLst>
              <a:ext uri="{FF2B5EF4-FFF2-40B4-BE49-F238E27FC236}">
                <a16:creationId xmlns:a16="http://schemas.microsoft.com/office/drawing/2014/main" id="{E2D4BBCD-1323-4441-98EE-C0549C0D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55" y="773475"/>
            <a:ext cx="636665" cy="76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786E1A8-53CB-EB40-9B50-B2D0B1BA7418}"/>
              </a:ext>
            </a:extLst>
          </p:cNvPr>
          <p:cNvSpPr/>
          <p:nvPr/>
        </p:nvSpPr>
        <p:spPr>
          <a:xfrm>
            <a:off x="7937291" y="1659390"/>
            <a:ext cx="10602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i="1" dirty="0"/>
              <a:t>Investigador</a:t>
            </a:r>
          </a:p>
        </p:txBody>
      </p:sp>
      <p:sp>
        <p:nvSpPr>
          <p:cNvPr id="46" name="Down Arrow 18">
            <a:extLst>
              <a:ext uri="{FF2B5EF4-FFF2-40B4-BE49-F238E27FC236}">
                <a16:creationId xmlns:a16="http://schemas.microsoft.com/office/drawing/2014/main" id="{3E7D8AB7-4E5C-E949-8617-AADD0D10FB8D}"/>
              </a:ext>
            </a:extLst>
          </p:cNvPr>
          <p:cNvSpPr/>
          <p:nvPr/>
        </p:nvSpPr>
        <p:spPr>
          <a:xfrm rot="1923558">
            <a:off x="7561880" y="1602697"/>
            <a:ext cx="226771" cy="677521"/>
          </a:xfrm>
          <a:prstGeom prst="downArrow">
            <a:avLst>
              <a:gd name="adj1" fmla="val 50000"/>
              <a:gd name="adj2" fmla="val 21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2239F8-B421-0F46-9E1F-CF3870E74DF6}"/>
              </a:ext>
            </a:extLst>
          </p:cNvPr>
          <p:cNvSpPr/>
          <p:nvPr/>
        </p:nvSpPr>
        <p:spPr>
          <a:xfrm>
            <a:off x="7830288" y="2046370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800" dirty="0"/>
              <a:t>Manutenção de culturas e medições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99974" y="2150242"/>
            <a:ext cx="1599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 err="1" smtClean="0"/>
              <a:t>php</a:t>
            </a:r>
            <a:endParaRPr lang="pt-PT" sz="800" dirty="0"/>
          </a:p>
        </p:txBody>
      </p:sp>
      <p:pic>
        <p:nvPicPr>
          <p:cNvPr id="24" name="Picture 8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854" y="541403"/>
            <a:ext cx="704489" cy="4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47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837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Sistemas de Informação Distribuídos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Nogueira Ramos</dc:creator>
  <cp:lastModifiedBy>Pedro Ramos</cp:lastModifiedBy>
  <cp:revision>95</cp:revision>
  <dcterms:created xsi:type="dcterms:W3CDTF">2015-12-03T14:21:13Z</dcterms:created>
  <dcterms:modified xsi:type="dcterms:W3CDTF">2019-01-15T11:23:44Z</dcterms:modified>
</cp:coreProperties>
</file>