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 id="269" r:id="rId14"/>
    <p:sldId id="270" r:id="rId15"/>
    <p:sldId id="271" r:id="rId16"/>
    <p:sldId id="272" r:id="rId17"/>
    <p:sldId id="273" r:id="rId18"/>
    <p:sldId id="274" r:id="rId19"/>
    <p:sldId id="279" r:id="rId20"/>
    <p:sldId id="281" r:id="rId21"/>
    <p:sldId id="280" r:id="rId22"/>
    <p:sldId id="282" r:id="rId23"/>
    <p:sldId id="283" r:id="rId24"/>
    <p:sldId id="284" r:id="rId25"/>
    <p:sldId id="285" r:id="rId26"/>
    <p:sldId id="286" r:id="rId27"/>
    <p:sldId id="287" r:id="rId28"/>
    <p:sldId id="288" r:id="rId29"/>
    <p:sldId id="290" r:id="rId30"/>
    <p:sldId id="291" r:id="rId31"/>
    <p:sldId id="276" r:id="rId32"/>
    <p:sldId id="292" r:id="rId33"/>
    <p:sldId id="293" r:id="rId34"/>
    <p:sldId id="294" r:id="rId35"/>
    <p:sldId id="295" r:id="rId36"/>
    <p:sldId id="296" r:id="rId37"/>
    <p:sldId id="29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00"/>
    <a:srgbClr val="006600"/>
    <a:srgbClr val="E4E4E4"/>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699" autoAdjust="0"/>
  </p:normalViewPr>
  <p:slideViewPr>
    <p:cSldViewPr snapToGrid="0">
      <p:cViewPr varScale="1">
        <p:scale>
          <a:sx n="62" d="100"/>
          <a:sy n="62" d="100"/>
        </p:scale>
        <p:origin x="1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6C4D7-08AF-4BC0-9657-8B77B1FF6852}"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91D16822-644D-4B3E-BBED-EBF4405020C7}">
      <dgm:prSet phldrT="[Text]" custT="1"/>
      <dgm:spPr/>
      <dgm:t>
        <a:bodyPr/>
        <a:lstStyle/>
        <a:p>
          <a:r>
            <a:rPr lang="en-US" sz="2600"/>
            <a:t>Open Source</a:t>
          </a:r>
        </a:p>
      </dgm:t>
    </dgm:pt>
    <dgm:pt modelId="{43487A21-F326-4D8D-AFA4-07C34936601A}" type="parTrans" cxnId="{847B814B-95D6-499F-9371-8987BB2C4423}">
      <dgm:prSet/>
      <dgm:spPr/>
      <dgm:t>
        <a:bodyPr/>
        <a:lstStyle/>
        <a:p>
          <a:endParaRPr lang="en-US" sz="2600"/>
        </a:p>
      </dgm:t>
    </dgm:pt>
    <dgm:pt modelId="{D0799D27-CD50-4E60-8BB5-5F4FCDFE69FF}" type="sibTrans" cxnId="{847B814B-95D6-499F-9371-8987BB2C4423}">
      <dgm:prSet custT="1"/>
      <dgm:spPr/>
      <dgm:t>
        <a:bodyPr/>
        <a:lstStyle/>
        <a:p>
          <a:endParaRPr lang="en-US" sz="2600"/>
        </a:p>
      </dgm:t>
    </dgm:pt>
    <dgm:pt modelId="{277DEFF0-F282-42B0-B4D9-0196A788D8C3}">
      <dgm:prSet phldrT="[Text]" custT="1"/>
      <dgm:spPr/>
      <dgm:t>
        <a:bodyPr/>
        <a:lstStyle/>
        <a:p>
          <a:r>
            <a:rPr lang="en-US" sz="2600"/>
            <a:t>Hiệu năng cao</a:t>
          </a:r>
        </a:p>
      </dgm:t>
    </dgm:pt>
    <dgm:pt modelId="{1909F44C-1036-4B8D-AC60-6D73ADD9932C}" type="parTrans" cxnId="{F17ED391-AA78-408F-9C3F-8F61358217A0}">
      <dgm:prSet/>
      <dgm:spPr/>
      <dgm:t>
        <a:bodyPr/>
        <a:lstStyle/>
        <a:p>
          <a:endParaRPr lang="en-US" sz="2600"/>
        </a:p>
      </dgm:t>
    </dgm:pt>
    <dgm:pt modelId="{C03A0783-3E49-400A-A527-C1E1DA34F4F2}" type="sibTrans" cxnId="{F17ED391-AA78-408F-9C3F-8F61358217A0}">
      <dgm:prSet custT="1"/>
      <dgm:spPr/>
      <dgm:t>
        <a:bodyPr/>
        <a:lstStyle/>
        <a:p>
          <a:r>
            <a:rPr lang="en-US" sz="2600" b="0">
              <a:latin typeface="Calibri" panose="020F0502020204030204" pitchFamily="34" charset="0"/>
              <a:ea typeface="Calibri" panose="020F0502020204030204" pitchFamily="34" charset="0"/>
              <a:cs typeface="Times New Roman" panose="02020603050405020304" pitchFamily="18" charset="0"/>
            </a:rPr>
            <a:t>Rich Query Language</a:t>
          </a:r>
          <a:endParaRPr lang="en-US" sz="2600" b="0"/>
        </a:p>
      </dgm:t>
    </dgm:pt>
    <dgm:pt modelId="{1EC7801E-F29F-4C07-A574-CB0CDAA1F3D5}">
      <dgm:prSet phldrT="[Text]" custT="1"/>
      <dgm:spPr/>
      <dgm:t>
        <a:bodyPr/>
        <a:lstStyle/>
        <a:p>
          <a:r>
            <a:rPr lang="en-US" sz="2600"/>
            <a:t>Dữ liệu linh hoạt</a:t>
          </a:r>
        </a:p>
      </dgm:t>
    </dgm:pt>
    <dgm:pt modelId="{44C9F826-99AC-4906-A7E1-8AFA8A18D97E}" type="parTrans" cxnId="{1B82AB6B-9BFA-4C34-A96E-D62C0586E8EC}">
      <dgm:prSet/>
      <dgm:spPr/>
      <dgm:t>
        <a:bodyPr/>
        <a:lstStyle/>
        <a:p>
          <a:endParaRPr lang="en-US" sz="2600"/>
        </a:p>
      </dgm:t>
    </dgm:pt>
    <dgm:pt modelId="{BD888CD9-FA7A-432E-BCCE-4C9DCC62C60F}" type="sibTrans" cxnId="{1B82AB6B-9BFA-4C34-A96E-D62C0586E8EC}">
      <dgm:prSet custT="1"/>
      <dgm:spPr/>
      <dgm:t>
        <a:bodyPr/>
        <a:lstStyle/>
        <a:p>
          <a:endParaRPr lang="en-US" sz="2600"/>
        </a:p>
      </dgm:t>
    </dgm:pt>
    <dgm:pt modelId="{A577967B-9ADD-43B7-8943-E7B13A89FA00}" type="pres">
      <dgm:prSet presAssocID="{9386C4D7-08AF-4BC0-9657-8B77B1FF6852}" presName="Name0" presStyleCnt="0">
        <dgm:presLayoutVars>
          <dgm:chMax/>
          <dgm:chPref/>
          <dgm:dir/>
          <dgm:animLvl val="lvl"/>
        </dgm:presLayoutVars>
      </dgm:prSet>
      <dgm:spPr/>
    </dgm:pt>
    <dgm:pt modelId="{0FECE166-C739-46B1-91E9-33D3F5FDD981}" type="pres">
      <dgm:prSet presAssocID="{91D16822-644D-4B3E-BBED-EBF4405020C7}" presName="composite" presStyleCnt="0"/>
      <dgm:spPr/>
    </dgm:pt>
    <dgm:pt modelId="{896153C7-68E9-452E-B28C-7875C4B42294}" type="pres">
      <dgm:prSet presAssocID="{91D16822-644D-4B3E-BBED-EBF4405020C7}" presName="Parent1" presStyleLbl="node1" presStyleIdx="0" presStyleCnt="6">
        <dgm:presLayoutVars>
          <dgm:chMax val="1"/>
          <dgm:chPref val="1"/>
          <dgm:bulletEnabled val="1"/>
        </dgm:presLayoutVars>
      </dgm:prSet>
      <dgm:spPr/>
    </dgm:pt>
    <dgm:pt modelId="{7A7C05F7-AD90-4BD1-9626-B450979EC2EC}" type="pres">
      <dgm:prSet presAssocID="{91D16822-644D-4B3E-BBED-EBF4405020C7}" presName="Childtext1" presStyleLbl="revTx" presStyleIdx="0" presStyleCnt="3">
        <dgm:presLayoutVars>
          <dgm:chMax val="0"/>
          <dgm:chPref val="0"/>
          <dgm:bulletEnabled val="1"/>
        </dgm:presLayoutVars>
      </dgm:prSet>
      <dgm:spPr/>
    </dgm:pt>
    <dgm:pt modelId="{7B28B885-170F-4DF8-8DF1-68C4FE54E963}" type="pres">
      <dgm:prSet presAssocID="{91D16822-644D-4B3E-BBED-EBF4405020C7}" presName="BalanceSpacing" presStyleCnt="0"/>
      <dgm:spPr/>
    </dgm:pt>
    <dgm:pt modelId="{2C43102A-E7A9-4C1E-8AF2-EA81C41504F6}" type="pres">
      <dgm:prSet presAssocID="{91D16822-644D-4B3E-BBED-EBF4405020C7}" presName="BalanceSpacing1" presStyleCnt="0"/>
      <dgm:spPr/>
    </dgm:pt>
    <dgm:pt modelId="{7D47208F-B99D-42C9-A916-88236FB26410}" type="pres">
      <dgm:prSet presAssocID="{D0799D27-CD50-4E60-8BB5-5F4FCDFE69FF}" presName="Accent1Text" presStyleLbl="node1" presStyleIdx="1" presStyleCnt="6"/>
      <dgm:spPr/>
    </dgm:pt>
    <dgm:pt modelId="{312A324D-3CDF-4AE5-9B94-1C2B3324AD5B}" type="pres">
      <dgm:prSet presAssocID="{D0799D27-CD50-4E60-8BB5-5F4FCDFE69FF}" presName="spaceBetweenRectangles" presStyleCnt="0"/>
      <dgm:spPr/>
    </dgm:pt>
    <dgm:pt modelId="{2C110743-59E1-4662-B3C3-6355F1D8E95E}" type="pres">
      <dgm:prSet presAssocID="{277DEFF0-F282-42B0-B4D9-0196A788D8C3}" presName="composite" presStyleCnt="0"/>
      <dgm:spPr/>
    </dgm:pt>
    <dgm:pt modelId="{9D3B5F8A-9349-4957-B33D-96140EA4311F}" type="pres">
      <dgm:prSet presAssocID="{277DEFF0-F282-42B0-B4D9-0196A788D8C3}" presName="Parent1" presStyleLbl="node1" presStyleIdx="2" presStyleCnt="6">
        <dgm:presLayoutVars>
          <dgm:chMax val="1"/>
          <dgm:chPref val="1"/>
          <dgm:bulletEnabled val="1"/>
        </dgm:presLayoutVars>
      </dgm:prSet>
      <dgm:spPr/>
    </dgm:pt>
    <dgm:pt modelId="{D09628DC-AB4C-4148-B645-60DA6A0C0BB2}" type="pres">
      <dgm:prSet presAssocID="{277DEFF0-F282-42B0-B4D9-0196A788D8C3}" presName="Childtext1" presStyleLbl="revTx" presStyleIdx="1" presStyleCnt="3">
        <dgm:presLayoutVars>
          <dgm:chMax val="0"/>
          <dgm:chPref val="0"/>
          <dgm:bulletEnabled val="1"/>
        </dgm:presLayoutVars>
      </dgm:prSet>
      <dgm:spPr/>
    </dgm:pt>
    <dgm:pt modelId="{5D101E6F-3362-40A2-8FC6-09D6C516B299}" type="pres">
      <dgm:prSet presAssocID="{277DEFF0-F282-42B0-B4D9-0196A788D8C3}" presName="BalanceSpacing" presStyleCnt="0"/>
      <dgm:spPr/>
    </dgm:pt>
    <dgm:pt modelId="{F6698A5C-78E7-46F6-BAFD-1C95B98BA1CB}" type="pres">
      <dgm:prSet presAssocID="{277DEFF0-F282-42B0-B4D9-0196A788D8C3}" presName="BalanceSpacing1" presStyleCnt="0"/>
      <dgm:spPr/>
    </dgm:pt>
    <dgm:pt modelId="{A0FC53C8-FE9F-4786-AA24-2D2C91CF7B6E}" type="pres">
      <dgm:prSet presAssocID="{C03A0783-3E49-400A-A527-C1E1DA34F4F2}" presName="Accent1Text" presStyleLbl="node1" presStyleIdx="3" presStyleCnt="6"/>
      <dgm:spPr/>
    </dgm:pt>
    <dgm:pt modelId="{9BE32DA3-EC8E-4034-BF7B-7092538D7F58}" type="pres">
      <dgm:prSet presAssocID="{C03A0783-3E49-400A-A527-C1E1DA34F4F2}" presName="spaceBetweenRectangles" presStyleCnt="0"/>
      <dgm:spPr/>
    </dgm:pt>
    <dgm:pt modelId="{8F8C13BC-2649-4445-B63A-3B6226FE9BD0}" type="pres">
      <dgm:prSet presAssocID="{1EC7801E-F29F-4C07-A574-CB0CDAA1F3D5}" presName="composite" presStyleCnt="0"/>
      <dgm:spPr/>
    </dgm:pt>
    <dgm:pt modelId="{688238E0-EB97-474B-82C2-07D9F0221DA6}" type="pres">
      <dgm:prSet presAssocID="{1EC7801E-F29F-4C07-A574-CB0CDAA1F3D5}" presName="Parent1" presStyleLbl="node1" presStyleIdx="4" presStyleCnt="6">
        <dgm:presLayoutVars>
          <dgm:chMax val="1"/>
          <dgm:chPref val="1"/>
          <dgm:bulletEnabled val="1"/>
        </dgm:presLayoutVars>
      </dgm:prSet>
      <dgm:spPr/>
    </dgm:pt>
    <dgm:pt modelId="{2AFC45D9-10DC-4BC0-A1AC-3CDB7804A63D}" type="pres">
      <dgm:prSet presAssocID="{1EC7801E-F29F-4C07-A574-CB0CDAA1F3D5}" presName="Childtext1" presStyleLbl="revTx" presStyleIdx="2" presStyleCnt="3">
        <dgm:presLayoutVars>
          <dgm:chMax val="0"/>
          <dgm:chPref val="0"/>
          <dgm:bulletEnabled val="1"/>
        </dgm:presLayoutVars>
      </dgm:prSet>
      <dgm:spPr/>
    </dgm:pt>
    <dgm:pt modelId="{5762D076-1EB8-4A8A-A2E4-319F99587B0E}" type="pres">
      <dgm:prSet presAssocID="{1EC7801E-F29F-4C07-A574-CB0CDAA1F3D5}" presName="BalanceSpacing" presStyleCnt="0"/>
      <dgm:spPr/>
    </dgm:pt>
    <dgm:pt modelId="{D855A269-70D1-4821-B232-316065F9EA2C}" type="pres">
      <dgm:prSet presAssocID="{1EC7801E-F29F-4C07-A574-CB0CDAA1F3D5}" presName="BalanceSpacing1" presStyleCnt="0"/>
      <dgm:spPr/>
    </dgm:pt>
    <dgm:pt modelId="{DBA27203-2F8D-4A73-BDF6-EEC51BE52D4A}" type="pres">
      <dgm:prSet presAssocID="{BD888CD9-FA7A-432E-BCCE-4C9DCC62C60F}" presName="Accent1Text" presStyleLbl="node1" presStyleIdx="5" presStyleCnt="6"/>
      <dgm:spPr/>
    </dgm:pt>
  </dgm:ptLst>
  <dgm:cxnLst>
    <dgm:cxn modelId="{DFE68E3E-48A3-4483-9F3C-C3BCA17B4525}" type="presOf" srcId="{C03A0783-3E49-400A-A527-C1E1DA34F4F2}" destId="{A0FC53C8-FE9F-4786-AA24-2D2C91CF7B6E}" srcOrd="0" destOrd="0" presId="urn:microsoft.com/office/officeart/2008/layout/AlternatingHexagons"/>
    <dgm:cxn modelId="{847B814B-95D6-499F-9371-8987BB2C4423}" srcId="{9386C4D7-08AF-4BC0-9657-8B77B1FF6852}" destId="{91D16822-644D-4B3E-BBED-EBF4405020C7}" srcOrd="0" destOrd="0" parTransId="{43487A21-F326-4D8D-AFA4-07C34936601A}" sibTransId="{D0799D27-CD50-4E60-8BB5-5F4FCDFE69FF}"/>
    <dgm:cxn modelId="{1B82AB6B-9BFA-4C34-A96E-D62C0586E8EC}" srcId="{9386C4D7-08AF-4BC0-9657-8B77B1FF6852}" destId="{1EC7801E-F29F-4C07-A574-CB0CDAA1F3D5}" srcOrd="2" destOrd="0" parTransId="{44C9F826-99AC-4906-A7E1-8AFA8A18D97E}" sibTransId="{BD888CD9-FA7A-432E-BCCE-4C9DCC62C60F}"/>
    <dgm:cxn modelId="{F17ED391-AA78-408F-9C3F-8F61358217A0}" srcId="{9386C4D7-08AF-4BC0-9657-8B77B1FF6852}" destId="{277DEFF0-F282-42B0-B4D9-0196A788D8C3}" srcOrd="1" destOrd="0" parTransId="{1909F44C-1036-4B8D-AC60-6D73ADD9932C}" sibTransId="{C03A0783-3E49-400A-A527-C1E1DA34F4F2}"/>
    <dgm:cxn modelId="{CE530493-B457-44B4-B719-743FE69CC9BE}" type="presOf" srcId="{D0799D27-CD50-4E60-8BB5-5F4FCDFE69FF}" destId="{7D47208F-B99D-42C9-A916-88236FB26410}" srcOrd="0" destOrd="0" presId="urn:microsoft.com/office/officeart/2008/layout/AlternatingHexagons"/>
    <dgm:cxn modelId="{551CEF98-46C2-4A17-995A-9584B7CFBEDC}" type="presOf" srcId="{91D16822-644D-4B3E-BBED-EBF4405020C7}" destId="{896153C7-68E9-452E-B28C-7875C4B42294}" srcOrd="0" destOrd="0" presId="urn:microsoft.com/office/officeart/2008/layout/AlternatingHexagons"/>
    <dgm:cxn modelId="{6A8798AC-3B8C-4CF1-8C43-A2F0AA6400C0}" type="presOf" srcId="{277DEFF0-F282-42B0-B4D9-0196A788D8C3}" destId="{9D3B5F8A-9349-4957-B33D-96140EA4311F}" srcOrd="0" destOrd="0" presId="urn:microsoft.com/office/officeart/2008/layout/AlternatingHexagons"/>
    <dgm:cxn modelId="{D76CB2BC-F118-4045-8C98-7384FF4906F3}" type="presOf" srcId="{1EC7801E-F29F-4C07-A574-CB0CDAA1F3D5}" destId="{688238E0-EB97-474B-82C2-07D9F0221DA6}" srcOrd="0" destOrd="0" presId="urn:microsoft.com/office/officeart/2008/layout/AlternatingHexagons"/>
    <dgm:cxn modelId="{5C6586C3-70D1-4983-849E-0EB571C7C552}" type="presOf" srcId="{BD888CD9-FA7A-432E-BCCE-4C9DCC62C60F}" destId="{DBA27203-2F8D-4A73-BDF6-EEC51BE52D4A}" srcOrd="0" destOrd="0" presId="urn:microsoft.com/office/officeart/2008/layout/AlternatingHexagons"/>
    <dgm:cxn modelId="{CEF2E1E3-8E11-41CC-BBCA-76E08CC3E942}" type="presOf" srcId="{9386C4D7-08AF-4BC0-9657-8B77B1FF6852}" destId="{A577967B-9ADD-43B7-8943-E7B13A89FA00}" srcOrd="0" destOrd="0" presId="urn:microsoft.com/office/officeart/2008/layout/AlternatingHexagons"/>
    <dgm:cxn modelId="{7F1E72E0-8B3F-407A-BD85-263693F5E243}" type="presParOf" srcId="{A577967B-9ADD-43B7-8943-E7B13A89FA00}" destId="{0FECE166-C739-46B1-91E9-33D3F5FDD981}" srcOrd="0" destOrd="0" presId="urn:microsoft.com/office/officeart/2008/layout/AlternatingHexagons"/>
    <dgm:cxn modelId="{B3550924-6416-4682-9082-99B97D84DD21}" type="presParOf" srcId="{0FECE166-C739-46B1-91E9-33D3F5FDD981}" destId="{896153C7-68E9-452E-B28C-7875C4B42294}" srcOrd="0" destOrd="0" presId="urn:microsoft.com/office/officeart/2008/layout/AlternatingHexagons"/>
    <dgm:cxn modelId="{D9CA27D6-040F-481C-9350-7A8C7AABEA48}" type="presParOf" srcId="{0FECE166-C739-46B1-91E9-33D3F5FDD981}" destId="{7A7C05F7-AD90-4BD1-9626-B450979EC2EC}" srcOrd="1" destOrd="0" presId="urn:microsoft.com/office/officeart/2008/layout/AlternatingHexagons"/>
    <dgm:cxn modelId="{C2078850-50D8-41B5-B290-3C4AC01DD1ED}" type="presParOf" srcId="{0FECE166-C739-46B1-91E9-33D3F5FDD981}" destId="{7B28B885-170F-4DF8-8DF1-68C4FE54E963}" srcOrd="2" destOrd="0" presId="urn:microsoft.com/office/officeart/2008/layout/AlternatingHexagons"/>
    <dgm:cxn modelId="{0069C086-DEB4-40C5-8250-4D698FCC12C6}" type="presParOf" srcId="{0FECE166-C739-46B1-91E9-33D3F5FDD981}" destId="{2C43102A-E7A9-4C1E-8AF2-EA81C41504F6}" srcOrd="3" destOrd="0" presId="urn:microsoft.com/office/officeart/2008/layout/AlternatingHexagons"/>
    <dgm:cxn modelId="{00CFE0F6-80AB-42CC-9AF0-4D6B94937415}" type="presParOf" srcId="{0FECE166-C739-46B1-91E9-33D3F5FDD981}" destId="{7D47208F-B99D-42C9-A916-88236FB26410}" srcOrd="4" destOrd="0" presId="urn:microsoft.com/office/officeart/2008/layout/AlternatingHexagons"/>
    <dgm:cxn modelId="{0CE2407B-4DC4-42BE-B5D5-18DEA8D5FD39}" type="presParOf" srcId="{A577967B-9ADD-43B7-8943-E7B13A89FA00}" destId="{312A324D-3CDF-4AE5-9B94-1C2B3324AD5B}" srcOrd="1" destOrd="0" presId="urn:microsoft.com/office/officeart/2008/layout/AlternatingHexagons"/>
    <dgm:cxn modelId="{DA77D8E4-22AA-4AB2-B39E-478850BD0DB4}" type="presParOf" srcId="{A577967B-9ADD-43B7-8943-E7B13A89FA00}" destId="{2C110743-59E1-4662-B3C3-6355F1D8E95E}" srcOrd="2" destOrd="0" presId="urn:microsoft.com/office/officeart/2008/layout/AlternatingHexagons"/>
    <dgm:cxn modelId="{3980BFFE-790F-4887-9F4C-125D8290D2DE}" type="presParOf" srcId="{2C110743-59E1-4662-B3C3-6355F1D8E95E}" destId="{9D3B5F8A-9349-4957-B33D-96140EA4311F}" srcOrd="0" destOrd="0" presId="urn:microsoft.com/office/officeart/2008/layout/AlternatingHexagons"/>
    <dgm:cxn modelId="{6A128897-0C7D-47B2-810B-58578BBC614C}" type="presParOf" srcId="{2C110743-59E1-4662-B3C3-6355F1D8E95E}" destId="{D09628DC-AB4C-4148-B645-60DA6A0C0BB2}" srcOrd="1" destOrd="0" presId="urn:microsoft.com/office/officeart/2008/layout/AlternatingHexagons"/>
    <dgm:cxn modelId="{A02703D6-7217-49A9-8376-2DFF2E411A0C}" type="presParOf" srcId="{2C110743-59E1-4662-B3C3-6355F1D8E95E}" destId="{5D101E6F-3362-40A2-8FC6-09D6C516B299}" srcOrd="2" destOrd="0" presId="urn:microsoft.com/office/officeart/2008/layout/AlternatingHexagons"/>
    <dgm:cxn modelId="{EAC6B63B-C741-4358-A26C-197DB456B62F}" type="presParOf" srcId="{2C110743-59E1-4662-B3C3-6355F1D8E95E}" destId="{F6698A5C-78E7-46F6-BAFD-1C95B98BA1CB}" srcOrd="3" destOrd="0" presId="urn:microsoft.com/office/officeart/2008/layout/AlternatingHexagons"/>
    <dgm:cxn modelId="{AC1E985E-D5E6-40C8-A9E6-06F7C24AAC9F}" type="presParOf" srcId="{2C110743-59E1-4662-B3C3-6355F1D8E95E}" destId="{A0FC53C8-FE9F-4786-AA24-2D2C91CF7B6E}" srcOrd="4" destOrd="0" presId="urn:microsoft.com/office/officeart/2008/layout/AlternatingHexagons"/>
    <dgm:cxn modelId="{E9EDA5A7-BEA3-4B9A-A38F-A942897BA56D}" type="presParOf" srcId="{A577967B-9ADD-43B7-8943-E7B13A89FA00}" destId="{9BE32DA3-EC8E-4034-BF7B-7092538D7F58}" srcOrd="3" destOrd="0" presId="urn:microsoft.com/office/officeart/2008/layout/AlternatingHexagons"/>
    <dgm:cxn modelId="{59010F7B-A46F-4B4B-BD9F-6D802056328D}" type="presParOf" srcId="{A577967B-9ADD-43B7-8943-E7B13A89FA00}" destId="{8F8C13BC-2649-4445-B63A-3B6226FE9BD0}" srcOrd="4" destOrd="0" presId="urn:microsoft.com/office/officeart/2008/layout/AlternatingHexagons"/>
    <dgm:cxn modelId="{718398E6-C8E6-4987-892A-120BC1ACEAC6}" type="presParOf" srcId="{8F8C13BC-2649-4445-B63A-3B6226FE9BD0}" destId="{688238E0-EB97-474B-82C2-07D9F0221DA6}" srcOrd="0" destOrd="0" presId="urn:microsoft.com/office/officeart/2008/layout/AlternatingHexagons"/>
    <dgm:cxn modelId="{047260B1-EE47-47F8-9212-433BB23F97C9}" type="presParOf" srcId="{8F8C13BC-2649-4445-B63A-3B6226FE9BD0}" destId="{2AFC45D9-10DC-4BC0-A1AC-3CDB7804A63D}" srcOrd="1" destOrd="0" presId="urn:microsoft.com/office/officeart/2008/layout/AlternatingHexagons"/>
    <dgm:cxn modelId="{B390EE4C-8495-4135-88A1-4FB77D9D58D7}" type="presParOf" srcId="{8F8C13BC-2649-4445-B63A-3B6226FE9BD0}" destId="{5762D076-1EB8-4A8A-A2E4-319F99587B0E}" srcOrd="2" destOrd="0" presId="urn:microsoft.com/office/officeart/2008/layout/AlternatingHexagons"/>
    <dgm:cxn modelId="{52BA2389-757C-49CE-B0DB-EECF2DA6D002}" type="presParOf" srcId="{8F8C13BC-2649-4445-B63A-3B6226FE9BD0}" destId="{D855A269-70D1-4821-B232-316065F9EA2C}" srcOrd="3" destOrd="0" presId="urn:microsoft.com/office/officeart/2008/layout/AlternatingHexagons"/>
    <dgm:cxn modelId="{6C7431D6-7054-4953-B41A-FCC704DF71CC}" type="presParOf" srcId="{8F8C13BC-2649-4445-B63A-3B6226FE9BD0}" destId="{DBA27203-2F8D-4A73-BDF6-EEC51BE52D4A}"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153C7-68E9-452E-B28C-7875C4B42294}">
      <dsp:nvSpPr>
        <dsp:cNvPr id="0" name=""/>
        <dsp:cNvSpPr/>
      </dsp:nvSpPr>
      <dsp:spPr>
        <a:xfrm rot="5400000">
          <a:off x="3816009" y="148253"/>
          <a:ext cx="2275208" cy="197943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Open Source</a:t>
          </a:r>
        </a:p>
      </dsp:txBody>
      <dsp:txXfrm rot="-5400000">
        <a:off x="4272358" y="354918"/>
        <a:ext cx="1362509" cy="1566102"/>
      </dsp:txXfrm>
    </dsp:sp>
    <dsp:sp modelId="{7A7C05F7-AD90-4BD1-9626-B450979EC2EC}">
      <dsp:nvSpPr>
        <dsp:cNvPr id="0" name=""/>
        <dsp:cNvSpPr/>
      </dsp:nvSpPr>
      <dsp:spPr>
        <a:xfrm>
          <a:off x="6003395" y="455407"/>
          <a:ext cx="2539132" cy="1365125"/>
        </a:xfrm>
        <a:prstGeom prst="rect">
          <a:avLst/>
        </a:prstGeom>
        <a:noFill/>
        <a:ln>
          <a:noFill/>
        </a:ln>
        <a:effectLst/>
      </dsp:spPr>
      <dsp:style>
        <a:lnRef idx="0">
          <a:scrgbClr r="0" g="0" b="0"/>
        </a:lnRef>
        <a:fillRef idx="0">
          <a:scrgbClr r="0" g="0" b="0"/>
        </a:fillRef>
        <a:effectRef idx="0">
          <a:scrgbClr r="0" g="0" b="0"/>
        </a:effectRef>
        <a:fontRef idx="minor"/>
      </dsp:style>
    </dsp:sp>
    <dsp:sp modelId="{7D47208F-B99D-42C9-A916-88236FB26410}">
      <dsp:nvSpPr>
        <dsp:cNvPr id="0" name=""/>
        <dsp:cNvSpPr/>
      </dsp:nvSpPr>
      <dsp:spPr>
        <a:xfrm rot="5400000">
          <a:off x="1678223" y="148253"/>
          <a:ext cx="2275208" cy="1979431"/>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2134572" y="354918"/>
        <a:ext cx="1362509" cy="1566102"/>
      </dsp:txXfrm>
    </dsp:sp>
    <dsp:sp modelId="{9D3B5F8A-9349-4957-B33D-96140EA4311F}">
      <dsp:nvSpPr>
        <dsp:cNvPr id="0" name=""/>
        <dsp:cNvSpPr/>
      </dsp:nvSpPr>
      <dsp:spPr>
        <a:xfrm rot="5400000">
          <a:off x="2743021" y="2079451"/>
          <a:ext cx="2275208" cy="1979431"/>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Hiệu năng cao</a:t>
          </a:r>
        </a:p>
      </dsp:txBody>
      <dsp:txXfrm rot="-5400000">
        <a:off x="3199370" y="2286116"/>
        <a:ext cx="1362509" cy="1566102"/>
      </dsp:txXfrm>
    </dsp:sp>
    <dsp:sp modelId="{D09628DC-AB4C-4148-B645-60DA6A0C0BB2}">
      <dsp:nvSpPr>
        <dsp:cNvPr id="0" name=""/>
        <dsp:cNvSpPr/>
      </dsp:nvSpPr>
      <dsp:spPr>
        <a:xfrm>
          <a:off x="351776" y="2386604"/>
          <a:ext cx="2457225" cy="1365125"/>
        </a:xfrm>
        <a:prstGeom prst="rect">
          <a:avLst/>
        </a:prstGeom>
        <a:noFill/>
        <a:ln>
          <a:noFill/>
        </a:ln>
        <a:effectLst/>
      </dsp:spPr>
      <dsp:style>
        <a:lnRef idx="0">
          <a:scrgbClr r="0" g="0" b="0"/>
        </a:lnRef>
        <a:fillRef idx="0">
          <a:scrgbClr r="0" g="0" b="0"/>
        </a:fillRef>
        <a:effectRef idx="0">
          <a:scrgbClr r="0" g="0" b="0"/>
        </a:effectRef>
        <a:fontRef idx="minor"/>
      </dsp:style>
    </dsp:sp>
    <dsp:sp modelId="{A0FC53C8-FE9F-4786-AA24-2D2C91CF7B6E}">
      <dsp:nvSpPr>
        <dsp:cNvPr id="0" name=""/>
        <dsp:cNvSpPr/>
      </dsp:nvSpPr>
      <dsp:spPr>
        <a:xfrm rot="5400000">
          <a:off x="4880807" y="2079451"/>
          <a:ext cx="2275208" cy="1979431"/>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0" kern="1200">
              <a:latin typeface="Calibri" panose="020F0502020204030204" pitchFamily="34" charset="0"/>
              <a:ea typeface="Calibri" panose="020F0502020204030204" pitchFamily="34" charset="0"/>
              <a:cs typeface="Times New Roman" panose="02020603050405020304" pitchFamily="18" charset="0"/>
            </a:rPr>
            <a:t>Rich Query Language</a:t>
          </a:r>
          <a:endParaRPr lang="en-US" sz="2600" b="0" kern="1200"/>
        </a:p>
      </dsp:txBody>
      <dsp:txXfrm rot="-5400000">
        <a:off x="5337156" y="2286116"/>
        <a:ext cx="1362509" cy="1566102"/>
      </dsp:txXfrm>
    </dsp:sp>
    <dsp:sp modelId="{688238E0-EB97-474B-82C2-07D9F0221DA6}">
      <dsp:nvSpPr>
        <dsp:cNvPr id="0" name=""/>
        <dsp:cNvSpPr/>
      </dsp:nvSpPr>
      <dsp:spPr>
        <a:xfrm rot="5400000">
          <a:off x="3816009" y="4010648"/>
          <a:ext cx="2275208" cy="1979431"/>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Dữ liệu linh hoạt</a:t>
          </a:r>
        </a:p>
      </dsp:txBody>
      <dsp:txXfrm rot="-5400000">
        <a:off x="4272358" y="4217313"/>
        <a:ext cx="1362509" cy="1566102"/>
      </dsp:txXfrm>
    </dsp:sp>
    <dsp:sp modelId="{2AFC45D9-10DC-4BC0-A1AC-3CDB7804A63D}">
      <dsp:nvSpPr>
        <dsp:cNvPr id="0" name=""/>
        <dsp:cNvSpPr/>
      </dsp:nvSpPr>
      <dsp:spPr>
        <a:xfrm>
          <a:off x="6003395" y="4317801"/>
          <a:ext cx="2539132" cy="1365125"/>
        </a:xfrm>
        <a:prstGeom prst="rect">
          <a:avLst/>
        </a:prstGeom>
        <a:noFill/>
        <a:ln>
          <a:noFill/>
        </a:ln>
        <a:effectLst/>
      </dsp:spPr>
      <dsp:style>
        <a:lnRef idx="0">
          <a:scrgbClr r="0" g="0" b="0"/>
        </a:lnRef>
        <a:fillRef idx="0">
          <a:scrgbClr r="0" g="0" b="0"/>
        </a:fillRef>
        <a:effectRef idx="0">
          <a:scrgbClr r="0" g="0" b="0"/>
        </a:effectRef>
        <a:fontRef idx="minor"/>
      </dsp:style>
    </dsp:sp>
    <dsp:sp modelId="{DBA27203-2F8D-4A73-BDF6-EEC51BE52D4A}">
      <dsp:nvSpPr>
        <dsp:cNvPr id="0" name=""/>
        <dsp:cNvSpPr/>
      </dsp:nvSpPr>
      <dsp:spPr>
        <a:xfrm rot="5400000">
          <a:off x="1678223" y="4010648"/>
          <a:ext cx="2275208" cy="197943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2134572" y="4217313"/>
        <a:ext cx="1362509" cy="156610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E0E4A-8C4F-4624-908B-97FA75F2E97A}"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8212C-FFF9-44CE-BACB-947C8B7A6110}" type="slidenum">
              <a:rPr lang="en-US" smtClean="0"/>
              <a:t>‹#›</a:t>
            </a:fld>
            <a:endParaRPr lang="en-US"/>
          </a:p>
        </p:txBody>
      </p:sp>
    </p:spTree>
    <p:extLst>
      <p:ext uri="{BB962C8B-B14F-4D97-AF65-F5344CB8AC3E}">
        <p14:creationId xmlns:p14="http://schemas.microsoft.com/office/powerpoint/2010/main" val="189814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java.com/mongodb/danh-chi-muc-la-gi-danh-chi-muc-trong-mongodb.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Open Source:</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là phần mềm mã nguồn mở miễn phí, có cộng đồng phát triển rất lớn</a:t>
            </a:r>
          </a:p>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Hiệu năng cao:</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Tốc độ truy của MongoDB nhanh hơn hẳn so với các hệ quản trị cơ sở dữ liệu quan hệ (RDBMS).</a:t>
            </a:r>
          </a:p>
          <a:p>
            <a:pPr marL="285750" indent="-285750">
              <a:lnSpc>
                <a:spcPct val="107000"/>
              </a:lnSpc>
              <a:spcAft>
                <a:spcPts val="0"/>
              </a:spcAft>
              <a:buFont typeface="Arial" panose="020B0604020202020204" pitchFamily="34" charset="0"/>
              <a:buChar char="•"/>
            </a:pPr>
            <a:r>
              <a:rPr lang="en-US" sz="2000">
                <a:latin typeface="Calibri" panose="020F0502020204030204" pitchFamily="34" charset="0"/>
                <a:ea typeface="Calibri" panose="020F0502020204030204" pitchFamily="34" charset="0"/>
                <a:cs typeface="Times New Roman" panose="02020603050405020304" pitchFamily="18" charset="0"/>
              </a:rPr>
              <a:t>Tại sao MongoDB có hiệu năng cao như thế? Có các lý do sau:</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lưu dữ liệu dạng JSON, khi bạn insert nhiều đối tượng thì nó sẽ là insert một mảng JSON gần như với trường hợp insert 1 đối tượng</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Dữ liệu trong MongoDB không có sự ràng buộc lẫn nhau như trong RDBMS, khi insert, xóa hay update nó không cần phải mất thời gian kiểm tra xem có thỏa mãn các bảng liên quan như trong RDBMS.</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Dữ liệu trong MongoDB được </a:t>
            </a:r>
            <a:r>
              <a:rPr lang="en-US" sz="200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đánh chỉ mục</a:t>
            </a: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đánh index</a:t>
            </a:r>
            <a:r>
              <a:rPr lang="en-US" sz="2000">
                <a:latin typeface="Calibri" panose="020F0502020204030204" pitchFamily="34" charset="0"/>
                <a:ea typeface="Calibri" panose="020F0502020204030204" pitchFamily="34" charset="0"/>
                <a:cs typeface="Times New Roman" panose="02020603050405020304" pitchFamily="18" charset="0"/>
              </a:rPr>
              <a:t>) nên khi truy vấn nó sẽ tìm rất nhanh.</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Khi thực hiện insert, find… MongoDB sẽ khóa các thao tác khác lại, ví dụ khi nó thực hiện find(), trong quá trình find mà có thêm thao tác insert, update thì nó sẽ dừng hết lại để chờ find() xong đã.</a:t>
            </a:r>
          </a:p>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Dữ liệu linh hoạt: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là document database, dữ liệu lưu dưới dạng JSON, không bị bó buộc về số lượng field, kiểu dữ liệu… bạn có thể insert thoải mái dữ liệu mà mình muốn.</a:t>
            </a:r>
          </a:p>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Là Rich Query Language:</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là một rich query language tức là nó có sẵn các method để thực hiện create, read, update, delete dữ liệu (CRUD)</a:t>
            </a:r>
          </a:p>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6</a:t>
            </a:fld>
            <a:endParaRPr lang="en-US"/>
          </a:p>
        </p:txBody>
      </p:sp>
    </p:spTree>
    <p:extLst>
      <p:ext uri="{BB962C8B-B14F-4D97-AF65-F5344CB8AC3E}">
        <p14:creationId xmlns:p14="http://schemas.microsoft.com/office/powerpoint/2010/main" val="273192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8</a:t>
            </a:fld>
            <a:endParaRPr lang="en-US"/>
          </a:p>
        </p:txBody>
      </p:sp>
    </p:spTree>
    <p:extLst>
      <p:ext uri="{BB962C8B-B14F-4D97-AF65-F5344CB8AC3E}">
        <p14:creationId xmlns:p14="http://schemas.microsoft.com/office/powerpoint/2010/main" val="25522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9</a:t>
            </a:fld>
            <a:endParaRPr lang="en-US"/>
          </a:p>
        </p:txBody>
      </p:sp>
    </p:spTree>
    <p:extLst>
      <p:ext uri="{BB962C8B-B14F-4D97-AF65-F5344CB8AC3E}">
        <p14:creationId xmlns:p14="http://schemas.microsoft.com/office/powerpoint/2010/main" val="356220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10</a:t>
            </a:fld>
            <a:endParaRPr lang="en-US"/>
          </a:p>
        </p:txBody>
      </p:sp>
    </p:spTree>
    <p:extLst>
      <p:ext uri="{BB962C8B-B14F-4D97-AF65-F5344CB8AC3E}">
        <p14:creationId xmlns:p14="http://schemas.microsoft.com/office/powerpoint/2010/main" val="373991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17</a:t>
            </a:fld>
            <a:endParaRPr lang="en-US"/>
          </a:p>
        </p:txBody>
      </p:sp>
    </p:spTree>
    <p:extLst>
      <p:ext uri="{BB962C8B-B14F-4D97-AF65-F5344CB8AC3E}">
        <p14:creationId xmlns:p14="http://schemas.microsoft.com/office/powerpoint/2010/main" val="278173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37</a:t>
            </a:fld>
            <a:endParaRPr lang="en-US"/>
          </a:p>
        </p:txBody>
      </p:sp>
    </p:spTree>
    <p:extLst>
      <p:ext uri="{BB962C8B-B14F-4D97-AF65-F5344CB8AC3E}">
        <p14:creationId xmlns:p14="http://schemas.microsoft.com/office/powerpoint/2010/main" val="58064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3BED-7E96-4E1B-A670-39881CA07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3DEEBB-9F50-4EA9-B67A-12EE98D7E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94767-C5EA-4055-BCEA-EDF41DC20361}"/>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5" name="Footer Placeholder 4">
            <a:extLst>
              <a:ext uri="{FF2B5EF4-FFF2-40B4-BE49-F238E27FC236}">
                <a16:creationId xmlns:a16="http://schemas.microsoft.com/office/drawing/2014/main" id="{80A89F97-4A19-4203-8F50-D79131D59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A3AE8-9D95-49DC-9015-D60B20D5ACE4}"/>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407830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DC2C-B75B-423E-BFA1-7DF45AE2EF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3C019-F58B-4BC3-B3D1-D00490144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69D2B-74BD-48CD-B9A6-36C085BA02C3}"/>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5" name="Footer Placeholder 4">
            <a:extLst>
              <a:ext uri="{FF2B5EF4-FFF2-40B4-BE49-F238E27FC236}">
                <a16:creationId xmlns:a16="http://schemas.microsoft.com/office/drawing/2014/main" id="{5953469A-CC1E-4E12-8B11-49CA5931B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15430-3AF7-4587-BA7D-6FE9153ADC87}"/>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210006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C80867-B14A-49CD-A854-AB40FB623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C7D9AC-B801-4101-A7EB-486A6CCB4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72827-ECE2-4C5F-B173-383BAD9ACFF8}"/>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5" name="Footer Placeholder 4">
            <a:extLst>
              <a:ext uri="{FF2B5EF4-FFF2-40B4-BE49-F238E27FC236}">
                <a16:creationId xmlns:a16="http://schemas.microsoft.com/office/drawing/2014/main" id="{3F681B74-5576-4AB5-958E-15BB1B633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FE841-A167-4E1F-AED5-9D2D2464F056}"/>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148844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1C39-4ED5-458B-9628-068DE33E7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EC009-8B22-4987-A88B-E9BE7C33A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449C2-9E2D-47DC-A79E-CE7FFF2A8B3A}"/>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5" name="Footer Placeholder 4">
            <a:extLst>
              <a:ext uri="{FF2B5EF4-FFF2-40B4-BE49-F238E27FC236}">
                <a16:creationId xmlns:a16="http://schemas.microsoft.com/office/drawing/2014/main" id="{721499FB-52D6-4C58-BAED-6CFB73920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E213B-D241-4FBC-A93D-8EBC4F94CE6C}"/>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98329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079A-4144-4ED2-8A43-6A02FF491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754F-EA02-4087-B569-FE6BCD085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319A3-36F0-4ED8-A925-009F62BDE916}"/>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5" name="Footer Placeholder 4">
            <a:extLst>
              <a:ext uri="{FF2B5EF4-FFF2-40B4-BE49-F238E27FC236}">
                <a16:creationId xmlns:a16="http://schemas.microsoft.com/office/drawing/2014/main" id="{4EF34BE1-257D-4431-9C11-E516F2273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AB5BF-06DA-4699-9BB9-A156C27825A0}"/>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51388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5482-B3CF-4D61-A55F-BA15AA278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CA669-168D-464F-8D51-6A8467B22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6371CA-3385-4F24-88D3-267067BBA0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03B68E-5EEA-4C10-A484-54B7BD825A85}"/>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6" name="Footer Placeholder 5">
            <a:extLst>
              <a:ext uri="{FF2B5EF4-FFF2-40B4-BE49-F238E27FC236}">
                <a16:creationId xmlns:a16="http://schemas.microsoft.com/office/drawing/2014/main" id="{CF6A68F6-27B7-4749-BD6F-D3C422AD6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A2CA-DD5D-4315-8EB0-F544FA9F01CC}"/>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297858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4AF3-EECB-4FD6-BDCE-4B83A3EE26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01934-0ECA-4244-9D97-72BD78E56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F85DA-1915-42CD-A4E9-B46CBC263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903732-1589-44CC-85DD-DB11B8F17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54647-772E-48A3-A135-E3B0D8657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E9EF87-E50A-481F-B731-9925C338B40E}"/>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8" name="Footer Placeholder 7">
            <a:extLst>
              <a:ext uri="{FF2B5EF4-FFF2-40B4-BE49-F238E27FC236}">
                <a16:creationId xmlns:a16="http://schemas.microsoft.com/office/drawing/2014/main" id="{F97F5289-DE81-4D8C-8825-BEBCDF084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17B964-8BFB-4257-ABC2-8AF775553F63}"/>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55887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B72B-9C3F-4C86-B35B-BBA825835C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81BD8-6BA2-49BB-8C35-3DBCB94A9A08}"/>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4" name="Footer Placeholder 3">
            <a:extLst>
              <a:ext uri="{FF2B5EF4-FFF2-40B4-BE49-F238E27FC236}">
                <a16:creationId xmlns:a16="http://schemas.microsoft.com/office/drawing/2014/main" id="{79D25401-D676-4558-A83F-40A5581755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060FB-E534-4177-8920-0E6D580A2983}"/>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63414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2C077-085F-4745-BD73-1EBDED5C2A59}"/>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3" name="Footer Placeholder 2">
            <a:extLst>
              <a:ext uri="{FF2B5EF4-FFF2-40B4-BE49-F238E27FC236}">
                <a16:creationId xmlns:a16="http://schemas.microsoft.com/office/drawing/2014/main" id="{9F091252-6B5B-4AFA-ACEB-9C7F3542C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5E631A-1375-48C8-83AF-F9B6625C36AB}"/>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37082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FF8F-CCCF-4FF8-9439-69C3E8485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A996D-3F4F-4259-AB55-69ECBE25D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2D5F8-9A66-4A7E-8CEE-1071BE786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C2CE1-81C9-454A-A693-5B484B619EAE}"/>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6" name="Footer Placeholder 5">
            <a:extLst>
              <a:ext uri="{FF2B5EF4-FFF2-40B4-BE49-F238E27FC236}">
                <a16:creationId xmlns:a16="http://schemas.microsoft.com/office/drawing/2014/main" id="{C23E8DA3-B3A5-40AC-8BA5-5B60B11FD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592C0-0B47-4887-B94B-E73BC9E075A9}"/>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82425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D5F3-84F6-4080-9592-470EAF177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07712-17A3-4822-BB61-595EDF890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D4E4F0-324A-42CB-A8D9-32A352C05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409AC-D774-496B-B669-A98BE908B6CD}"/>
              </a:ext>
            </a:extLst>
          </p:cNvPr>
          <p:cNvSpPr>
            <a:spLocks noGrp="1"/>
          </p:cNvSpPr>
          <p:nvPr>
            <p:ph type="dt" sz="half" idx="10"/>
          </p:nvPr>
        </p:nvSpPr>
        <p:spPr/>
        <p:txBody>
          <a:bodyPr/>
          <a:lstStyle/>
          <a:p>
            <a:fld id="{3A3AB252-50D9-4F50-BA8D-FB93EDDF0D1D}" type="datetimeFigureOut">
              <a:rPr lang="en-US" smtClean="0"/>
              <a:t>11/20/2019</a:t>
            </a:fld>
            <a:endParaRPr lang="en-US"/>
          </a:p>
        </p:txBody>
      </p:sp>
      <p:sp>
        <p:nvSpPr>
          <p:cNvPr id="6" name="Footer Placeholder 5">
            <a:extLst>
              <a:ext uri="{FF2B5EF4-FFF2-40B4-BE49-F238E27FC236}">
                <a16:creationId xmlns:a16="http://schemas.microsoft.com/office/drawing/2014/main" id="{D124DDBC-E0A1-4648-B42E-7A0C5F0E0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5096F-914D-4921-8641-FF078D24EAFA}"/>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21765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ACBA0-84A6-4543-A9C6-B455B0A98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F6946-FB46-46DD-823D-B85578BEC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6E3FC-0DAC-4362-B504-6D51E077E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AB252-50D9-4F50-BA8D-FB93EDDF0D1D}" type="datetimeFigureOut">
              <a:rPr lang="en-US" smtClean="0"/>
              <a:t>11/20/2019</a:t>
            </a:fld>
            <a:endParaRPr lang="en-US"/>
          </a:p>
        </p:txBody>
      </p:sp>
      <p:sp>
        <p:nvSpPr>
          <p:cNvPr id="5" name="Footer Placeholder 4">
            <a:extLst>
              <a:ext uri="{FF2B5EF4-FFF2-40B4-BE49-F238E27FC236}">
                <a16:creationId xmlns:a16="http://schemas.microsoft.com/office/drawing/2014/main" id="{1DA33C1B-3CA3-4542-892C-AFF1FE000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C5033E-45B3-4BC6-94E7-073C6A452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133EA-7037-4AB6-8B35-0690D75271F1}" type="slidenum">
              <a:rPr lang="en-US" smtClean="0"/>
              <a:t>‹#›</a:t>
            </a:fld>
            <a:endParaRPr lang="en-US"/>
          </a:p>
        </p:txBody>
      </p:sp>
    </p:spTree>
    <p:extLst>
      <p:ext uri="{BB962C8B-B14F-4D97-AF65-F5344CB8AC3E}">
        <p14:creationId xmlns:p14="http://schemas.microsoft.com/office/powerpoint/2010/main" val="354419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401C70EA-DA97-46A3-90FF-5219A8695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851259" cy="1384663"/>
          </a:xfrm>
          <a:prstGeom prst="rect">
            <a:avLst/>
          </a:prstGeom>
        </p:spPr>
      </p:pic>
      <p:sp>
        <p:nvSpPr>
          <p:cNvPr id="7" name="TextBox 6">
            <a:extLst>
              <a:ext uri="{FF2B5EF4-FFF2-40B4-BE49-F238E27FC236}">
                <a16:creationId xmlns:a16="http://schemas.microsoft.com/office/drawing/2014/main" id="{85BA8610-168F-4ADD-A73E-086C8BAE3485}"/>
              </a:ext>
            </a:extLst>
          </p:cNvPr>
          <p:cNvSpPr txBox="1"/>
          <p:nvPr/>
        </p:nvSpPr>
        <p:spPr>
          <a:xfrm>
            <a:off x="2509743" y="276832"/>
            <a:ext cx="8593250" cy="830997"/>
          </a:xfrm>
          <a:prstGeom prst="rect">
            <a:avLst/>
          </a:prstGeom>
          <a:noFill/>
        </p:spPr>
        <p:txBody>
          <a:bodyPr wrap="none" rtlCol="0">
            <a:spAutoFit/>
          </a:bodyPr>
          <a:lstStyle/>
          <a:p>
            <a:pPr algn="ctr"/>
            <a:r>
              <a:rPr lang="en-US" sz="2400" b="1">
                <a:latin typeface="Times New Roman" panose="02020603050405020304" pitchFamily="18" charset="0"/>
                <a:cs typeface="Times New Roman" panose="02020603050405020304" pitchFamily="18" charset="0"/>
              </a:rPr>
              <a:t>TR</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ỜNG ĐẠI HỌC S</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 PHẠM THÀNH PHỐ HỒ CHÍ MINH</a:t>
            </a:r>
          </a:p>
          <a:p>
            <a:pPr algn="ctr"/>
            <a:r>
              <a:rPr lang="en-US" sz="2400" b="1">
                <a:latin typeface="Times New Roman" panose="02020603050405020304" pitchFamily="18" charset="0"/>
                <a:cs typeface="Times New Roman" panose="02020603050405020304" pitchFamily="18" charset="0"/>
              </a:rPr>
              <a:t>KHOA CÔNG NGHỆ THÔNG TIN</a:t>
            </a:r>
          </a:p>
        </p:txBody>
      </p:sp>
      <p:pic>
        <p:nvPicPr>
          <p:cNvPr id="1026" name="Picture 2" descr="Kết quả hình ảnh cho mongoDB ICON">
            <a:extLst>
              <a:ext uri="{FF2B5EF4-FFF2-40B4-BE49-F238E27FC236}">
                <a16:creationId xmlns:a16="http://schemas.microsoft.com/office/drawing/2014/main" id="{A9217FD6-39CE-4576-953B-67DFB322349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9" b="89872" l="833" r="97976">
                        <a14:foregroundMark x1="11548" y1="33877" x2="6190" y2="43073"/>
                        <a14:foregroundMark x1="6190" y1="43073" x2="5119" y2="51455"/>
                        <a14:foregroundMark x1="5119" y1="51455" x2="7976" y2="58324"/>
                        <a14:foregroundMark x1="4881" y1="41094" x2="1190" y2="49476"/>
                        <a14:foregroundMark x1="44048" y1="47846" x2="44762" y2="74272"/>
                        <a14:foregroundMark x1="44762" y1="74272" x2="45357" y2="71828"/>
                        <a14:foregroundMark x1="80595" y1="47963" x2="80238" y2="67288"/>
                        <a14:foregroundMark x1="93095" y1="48778" x2="94048" y2="53667"/>
                        <a14:foregroundMark x1="96190" y1="61350" x2="97024" y2="68335"/>
                        <a14:foregroundMark x1="97024" y1="68335" x2="95238" y2="71944"/>
                        <a14:foregroundMark x1="56669" y1="26739" x2="57500" y2="26659"/>
                        <a14:foregroundMark x1="49814" y1="27400" x2="52630" y2="27129"/>
                        <a14:foregroundMark x1="44525" y1="27911" x2="47171" y2="27656"/>
                        <a14:foregroundMark x1="39405" y1="28405" x2="40475" y2="28302"/>
                        <a14:foregroundMark x1="91882" y1="26659" x2="92857" y2="26659"/>
                        <a14:foregroundMark x1="84958" y1="26659" x2="87817" y2="26659"/>
                        <a14:foregroundMark x1="82702" y1="26659" x2="84302" y2="26659"/>
                        <a14:foregroundMark x1="81086" y1="26659" x2="82470" y2="26659"/>
                        <a14:foregroundMark x1="68096" y1="26659" x2="77017" y2="26659"/>
                        <a14:foregroundMark x1="61548" y1="26659" x2="64047" y2="26659"/>
                        <a14:foregroundMark x1="57500" y1="26659" x2="59832" y2="26659"/>
                        <a14:foregroundMark x1="65978" y1="35372" x2="65336" y2="35430"/>
                        <a14:foregroundMark x1="77044" y1="34361" x2="75979" y2="34458"/>
                        <a14:foregroundMark x1="87234" y1="33431" x2="81089" y2="33992"/>
                        <a14:foregroundMark x1="47061" y1="33515" x2="45477" y2="32727"/>
                        <a14:foregroundMark x1="49524" y1="45285" x2="57500" y2="45751"/>
                        <a14:foregroundMark x1="57500" y1="45751" x2="64762" y2="48196"/>
                        <a14:foregroundMark x1="64762" y1="48196" x2="64881" y2="48196"/>
                        <a14:foregroundMark x1="66190" y1="50990" x2="65833" y2="67404"/>
                        <a14:foregroundMark x1="69762" y1="27590" x2="69762" y2="32596"/>
                        <a14:foregroundMark x1="96319" y1="26870" x2="96190" y2="26193"/>
                        <a14:backgroundMark x1="43452" y1="29919" x2="43452" y2="34342"/>
                        <a14:backgroundMark x1="57262" y1="35623" x2="64524" y2="35041"/>
                        <a14:backgroundMark x1="56071" y1="35390" x2="50595" y2="35274"/>
                        <a14:backgroundMark x1="54524" y1="22817" x2="54762" y2="30617"/>
                        <a14:backgroundMark x1="66071" y1="25146" x2="66071" y2="29336"/>
                        <a14:backgroundMark x1="96111" y1="28291" x2="96328" y2="29561"/>
                        <a14:backgroundMark x1="95768" y1="28437" x2="96329" y2="29561"/>
                        <a14:backgroundMark x1="90000" y1="24913" x2="89048" y2="35972"/>
                        <a14:backgroundMark x1="95238" y1="28056" x2="95476" y2="29569"/>
                        <a14:backgroundMark x1="93690" y1="28522" x2="95833" y2="32014"/>
                        <a14:backgroundMark x1="93929" y1="27590" x2="96071" y2="32596"/>
                        <a14:backgroundMark x1="93095" y1="27241" x2="95833" y2="27008"/>
                        <a14:backgroundMark x1="94643" y1="27241" x2="92500" y2="29686"/>
                        <a14:backgroundMark x1="96190" y1="27590" x2="96190" y2="27590"/>
                        <a14:backgroundMark x1="96190" y1="27590" x2="96190" y2="27590"/>
                        <a14:backgroundMark x1="95833" y1="28056" x2="96190" y2="27590"/>
                        <a14:backgroundMark x1="96786" y1="31083" x2="96429" y2="32945"/>
                        <a14:backgroundMark x1="96071" y1="27008" x2="96190" y2="28172"/>
                        <a14:backgroundMark x1="79286" y1="24331" x2="78571" y2="31432"/>
                        <a14:backgroundMark x1="78571" y1="31432" x2="79286" y2="35390"/>
                        <a14:backgroundMark x1="71667" y1="39464" x2="72857" y2="34692"/>
                        <a14:backgroundMark x1="65595" y1="35972" x2="75238" y2="35623"/>
                        <a14:backgroundMark x1="65476" y1="35972" x2="64881" y2="38533"/>
                        <a14:backgroundMark x1="41905" y1="30501" x2="41905" y2="30501"/>
                        <a14:backgroundMark x1="41905" y1="30151" x2="41905" y2="29336"/>
                        <a14:backgroundMark x1="42024" y1="28987" x2="42024" y2="28987"/>
                        <a14:backgroundMark x1="42024" y1="28754" x2="42024" y2="28754"/>
                        <a14:backgroundMark x1="42619" y1="27241" x2="42619" y2="27241"/>
                        <a14:backgroundMark x1="42619" y1="27241" x2="42619" y2="27241"/>
                        <a14:backgroundMark x1="43690" y1="27241" x2="43690" y2="27241"/>
                        <a14:backgroundMark x1="43690" y1="27241" x2="43690" y2="27241"/>
                        <a14:backgroundMark x1="42500" y1="27241" x2="42500" y2="29569"/>
                        <a14:backgroundMark x1="43452" y1="28405" x2="42857" y2="30617"/>
                        <a14:backgroundMark x1="44405" y1="28056" x2="44405" y2="30151"/>
                        <a14:backgroundMark x1="49286" y1="28056" x2="49286" y2="28056"/>
                        <a14:backgroundMark x1="48929" y1="28056" x2="48929" y2="28056"/>
                        <a14:backgroundMark x1="48333" y1="28056" x2="48333" y2="28056"/>
                        <a14:backgroundMark x1="49881" y1="28056" x2="48333" y2="28056"/>
                        <a14:backgroundMark x1="49643" y1="27241" x2="47976" y2="28405"/>
                        <a14:backgroundMark x1="49643" y1="27474" x2="48690" y2="37951"/>
                        <a14:backgroundMark x1="61548" y1="26659" x2="60000" y2="26892"/>
                        <a14:backgroundMark x1="65476" y1="35623" x2="58333" y2="36787"/>
                        <a14:backgroundMark x1="58333" y1="36787" x2="56071" y2="35623"/>
                        <a14:backgroundMark x1="83571" y1="26426" x2="83571" y2="27241"/>
                        <a14:backgroundMark x1="84405" y1="27241" x2="84405" y2="28056"/>
                        <a14:backgroundMark x1="85476" y1="27823" x2="84405" y2="26892"/>
                        <a14:backgroundMark x1="83810" y1="29336" x2="82381" y2="26426"/>
                        <a14:backgroundMark x1="84524" y1="28987" x2="82738" y2="26892"/>
                      </a14:backgroundRemoval>
                    </a14:imgEffect>
                  </a14:imgLayer>
                </a14:imgProps>
              </a:ext>
              <a:ext uri="{28A0092B-C50C-407E-A947-70E740481C1C}">
                <a14:useLocalDpi xmlns:a14="http://schemas.microsoft.com/office/drawing/2010/main" val="0"/>
              </a:ext>
            </a:extLst>
          </a:blip>
          <a:srcRect/>
          <a:stretch>
            <a:fillRect/>
          </a:stretch>
        </p:blipFill>
        <p:spPr bwMode="auto">
          <a:xfrm>
            <a:off x="5795554" y="1384661"/>
            <a:ext cx="4145280" cy="423949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AC8B80B2-C0B3-4058-94BD-485725094832}"/>
              </a:ext>
            </a:extLst>
          </p:cNvPr>
          <p:cNvCxnSpPr>
            <a:cxnSpLocks/>
          </p:cNvCxnSpPr>
          <p:nvPr/>
        </p:nvCxnSpPr>
        <p:spPr>
          <a:xfrm>
            <a:off x="5355772" y="1815737"/>
            <a:ext cx="0" cy="3317966"/>
          </a:xfrm>
          <a:prstGeom prst="line">
            <a:avLst/>
          </a:prstGeom>
          <a:ln w="762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CDDC2D2-EA14-4049-B89F-2D00B44FA4E8}"/>
              </a:ext>
            </a:extLst>
          </p:cNvPr>
          <p:cNvSpPr txBox="1"/>
          <p:nvPr/>
        </p:nvSpPr>
        <p:spPr>
          <a:xfrm>
            <a:off x="2536428" y="2150284"/>
            <a:ext cx="2667718" cy="1938992"/>
          </a:xfrm>
          <a:prstGeom prst="rect">
            <a:avLst/>
          </a:prstGeom>
          <a:noFill/>
        </p:spPr>
        <p:txBody>
          <a:bodyPr wrap="none" rtlCol="0">
            <a:spAutoFit/>
          </a:bodyPr>
          <a:lstStyle/>
          <a:p>
            <a:pPr algn="r"/>
            <a:r>
              <a:rPr lang="en-US" sz="6000">
                <a:latin typeface="Bahnschrift Condensed" panose="020B0502040204020203" pitchFamily="34" charset="0"/>
              </a:rPr>
              <a:t>Advanced</a:t>
            </a:r>
            <a:br>
              <a:rPr lang="en-US" sz="6000">
                <a:latin typeface="Bahnschrift Condensed" panose="020B0502040204020203" pitchFamily="34" charset="0"/>
              </a:rPr>
            </a:br>
            <a:r>
              <a:rPr lang="en-US" sz="6000">
                <a:latin typeface="Bahnschrift Condensed" panose="020B0502040204020203" pitchFamily="34" charset="0"/>
              </a:rPr>
              <a:t>Database</a:t>
            </a:r>
          </a:p>
        </p:txBody>
      </p:sp>
      <p:sp>
        <p:nvSpPr>
          <p:cNvPr id="15" name="TextBox 14">
            <a:extLst>
              <a:ext uri="{FF2B5EF4-FFF2-40B4-BE49-F238E27FC236}">
                <a16:creationId xmlns:a16="http://schemas.microsoft.com/office/drawing/2014/main" id="{647DC8FA-1A12-43BF-AD47-0C7E8EC3144B}"/>
              </a:ext>
            </a:extLst>
          </p:cNvPr>
          <p:cNvSpPr txBox="1"/>
          <p:nvPr/>
        </p:nvSpPr>
        <p:spPr>
          <a:xfrm>
            <a:off x="875058" y="5426112"/>
            <a:ext cx="4480714" cy="830997"/>
          </a:xfrm>
          <a:prstGeom prst="rect">
            <a:avLst/>
          </a:prstGeom>
          <a:noFill/>
        </p:spPr>
        <p:txBody>
          <a:bodyPr wrap="none" rtlCol="0">
            <a:spAutoFit/>
          </a:bodyPr>
          <a:lstStyle/>
          <a:p>
            <a:r>
              <a:rPr lang="en-US" sz="2400">
                <a:latin typeface="Bahnschrift Light" panose="020B0502040204020203" pitchFamily="34" charset="0"/>
              </a:rPr>
              <a:t>GVHD: Th.S L</a:t>
            </a:r>
            <a:r>
              <a:rPr lang="vi-VN" sz="2400">
                <a:latin typeface="Bahnschrift Light" panose="020B0502040204020203" pitchFamily="34" charset="0"/>
              </a:rPr>
              <a:t>ư</a:t>
            </a:r>
            <a:r>
              <a:rPr lang="en-US" sz="2400">
                <a:latin typeface="Bahnschrift Light" panose="020B0502040204020203" pitchFamily="34" charset="0"/>
              </a:rPr>
              <a:t>ơng Trần Hy Hiến</a:t>
            </a:r>
            <a:br>
              <a:rPr lang="en-US" sz="2400">
                <a:latin typeface="Bahnschrift Light" panose="020B0502040204020203" pitchFamily="34" charset="0"/>
              </a:rPr>
            </a:br>
            <a:r>
              <a:rPr lang="en-US" sz="2400">
                <a:latin typeface="Bahnschrift Light" panose="020B0502040204020203" pitchFamily="34" charset="0"/>
              </a:rPr>
              <a:t>Thực hiện đề tài: Nhóm 5</a:t>
            </a:r>
          </a:p>
        </p:txBody>
      </p:sp>
    </p:spTree>
    <p:extLst>
      <p:ext uri="{BB962C8B-B14F-4D97-AF65-F5344CB8AC3E}">
        <p14:creationId xmlns:p14="http://schemas.microsoft.com/office/powerpoint/2010/main" val="133522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6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9FF819A1-FCB7-4406-8FCE-72FCB44E20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943" y="961812"/>
            <a:ext cx="6281513"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58B4E6-FD3D-4883-B78B-82714C0E720B}"/>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100360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9648153-C134-47E9-9261-C2E8DD30B2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28BD06-8289-4F26-A6AC-71ECF2607A1C}"/>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81838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AC21DF9C-E318-41F5-A6BB-929E8BE14C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E72A23-C906-46A6-90EC-2CCC1F9FAF58}"/>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77129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AF2EB6CC-0D10-46E6-B432-A757C212CC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7FF210-1801-4061-9746-0F0836BE85C9}"/>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60657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11832F2E-A280-4BD8-A7D0-699829C7F4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28B645-1792-4343-8FF7-39C53042A75F}"/>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338107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24C944FF-8042-4DEC-960C-BF2DF71DCB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E117ED-A3EB-42E9-98E3-B4177B601A82}"/>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79203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6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2329B376-6BA3-4313-BD4C-76D6D7D9C2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91943" y="961812"/>
            <a:ext cx="6281513"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E7A71C-20C3-48A0-BB74-6A513F5DC7BC}"/>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389526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45D653-CE56-42C0-8114-94F51E570B49}"/>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Cấu hình</a:t>
            </a:r>
            <a:br>
              <a:rPr lang="en-US" sz="2600" kern="1200">
                <a:latin typeface="+mj-lt"/>
                <a:ea typeface="+mj-ea"/>
                <a:cs typeface="+mj-cs"/>
              </a:rPr>
            </a:br>
            <a:r>
              <a:rPr lang="en-US" sz="2600" kern="1200">
                <a:latin typeface="+mj-lt"/>
                <a:ea typeface="+mj-ea"/>
                <a:cs typeface="+mj-cs"/>
              </a:rPr>
              <a:t>MongoDB</a:t>
            </a:r>
          </a:p>
        </p:txBody>
      </p:sp>
      <p:pic>
        <p:nvPicPr>
          <p:cNvPr id="3" name="Picture 2" descr="A screenshot of a cell phone&#10;&#10;Description automatically generated">
            <a:extLst>
              <a:ext uri="{FF2B5EF4-FFF2-40B4-BE49-F238E27FC236}">
                <a16:creationId xmlns:a16="http://schemas.microsoft.com/office/drawing/2014/main" id="{9DECB0D2-68AA-41B5-88FD-9D6D081FA4C2}"/>
              </a:ext>
            </a:extLst>
          </p:cNvPr>
          <p:cNvPicPr/>
          <p:nvPr/>
        </p:nvPicPr>
        <p:blipFill>
          <a:blip r:embed="rId3"/>
          <a:stretch>
            <a:fillRect/>
          </a:stretch>
        </p:blipFill>
        <p:spPr>
          <a:xfrm>
            <a:off x="4038600" y="1639347"/>
            <a:ext cx="7188199" cy="3575916"/>
          </a:xfrm>
          <a:prstGeom prst="rect">
            <a:avLst/>
          </a:prstGeom>
        </p:spPr>
      </p:pic>
    </p:spTree>
    <p:extLst>
      <p:ext uri="{BB962C8B-B14F-4D97-AF65-F5344CB8AC3E}">
        <p14:creationId xmlns:p14="http://schemas.microsoft.com/office/powerpoint/2010/main" val="314491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Cấu hình MongoDB</a:t>
            </a:r>
          </a:p>
        </p:txBody>
      </p:sp>
      <p:pic>
        <p:nvPicPr>
          <p:cNvPr id="6" name="Picture 5" descr="A screenshot of a cell phone&#10;&#10;Description automatically generated">
            <a:extLst>
              <a:ext uri="{FF2B5EF4-FFF2-40B4-BE49-F238E27FC236}">
                <a16:creationId xmlns:a16="http://schemas.microsoft.com/office/drawing/2014/main" id="{67D4D486-2797-4C37-B57E-153F7165235C}"/>
              </a:ext>
            </a:extLst>
          </p:cNvPr>
          <p:cNvPicPr/>
          <p:nvPr/>
        </p:nvPicPr>
        <p:blipFill rotWithShape="1">
          <a:blip r:embed="rId2"/>
          <a:srcRect r="30041" b="64362"/>
          <a:stretch/>
        </p:blipFill>
        <p:spPr>
          <a:xfrm>
            <a:off x="3788245" y="3213482"/>
            <a:ext cx="7138060" cy="2079183"/>
          </a:xfrm>
          <a:prstGeom prst="rect">
            <a:avLst/>
          </a:prstGeom>
        </p:spPr>
      </p:pic>
      <p:sp>
        <p:nvSpPr>
          <p:cNvPr id="9" name="Rectangle 8">
            <a:extLst>
              <a:ext uri="{FF2B5EF4-FFF2-40B4-BE49-F238E27FC236}">
                <a16:creationId xmlns:a16="http://schemas.microsoft.com/office/drawing/2014/main" id="{E2CC2BD3-9B26-4F9F-B75C-9FE302020C5F}"/>
              </a:ext>
            </a:extLst>
          </p:cNvPr>
          <p:cNvSpPr/>
          <p:nvPr/>
        </p:nvSpPr>
        <p:spPr>
          <a:xfrm>
            <a:off x="3788245" y="2074363"/>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cd C:\xxxxx\MongoDB\bin</a:t>
            </a:r>
            <a:endParaRPr lang="en-US" sz="200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774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Cấu hình MongoDB</a:t>
            </a:r>
          </a:p>
        </p:txBody>
      </p:sp>
      <p:pic>
        <p:nvPicPr>
          <p:cNvPr id="9" name="Picture 8">
            <a:extLst>
              <a:ext uri="{FF2B5EF4-FFF2-40B4-BE49-F238E27FC236}">
                <a16:creationId xmlns:a16="http://schemas.microsoft.com/office/drawing/2014/main" id="{3C61C38E-6C69-4B29-AA5C-070E0EEE5F56}"/>
              </a:ext>
            </a:extLst>
          </p:cNvPr>
          <p:cNvPicPr/>
          <p:nvPr/>
        </p:nvPicPr>
        <p:blipFill rotWithShape="1">
          <a:blip r:embed="rId2"/>
          <a:srcRect r="4326" b="50000"/>
          <a:stretch/>
        </p:blipFill>
        <p:spPr>
          <a:xfrm>
            <a:off x="3782726" y="2887776"/>
            <a:ext cx="8409274" cy="2242163"/>
          </a:xfrm>
          <a:prstGeom prst="rect">
            <a:avLst/>
          </a:prstGeom>
        </p:spPr>
      </p:pic>
      <p:sp>
        <p:nvSpPr>
          <p:cNvPr id="11" name="Rectangle 10">
            <a:extLst>
              <a:ext uri="{FF2B5EF4-FFF2-40B4-BE49-F238E27FC236}">
                <a16:creationId xmlns:a16="http://schemas.microsoft.com/office/drawing/2014/main" id="{02B4714F-AE9B-40F9-BC84-A3C084006600}"/>
              </a:ext>
            </a:extLst>
          </p:cNvPr>
          <p:cNvSpPr/>
          <p:nvPr/>
        </p:nvSpPr>
        <p:spPr>
          <a:xfrm>
            <a:off x="3782726" y="1854970"/>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mongod.exe --config E:\MongoStore\config.txt</a:t>
            </a:r>
            <a:endParaRPr lang="en-US"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801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Kết quả hình ảnh cho mongoDB ICON">
            <a:extLst>
              <a:ext uri="{FF2B5EF4-FFF2-40B4-BE49-F238E27FC236}">
                <a16:creationId xmlns:a16="http://schemas.microsoft.com/office/drawing/2014/main" id="{F09F0764-DD19-42A2-8245-357995E06B1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79" b="89872" l="833" r="97976">
                        <a14:foregroundMark x1="11548" y1="33877" x2="6190" y2="43073"/>
                        <a14:foregroundMark x1="6190" y1="43073" x2="5119" y2="51455"/>
                        <a14:foregroundMark x1="5119" y1="51455" x2="7976" y2="58324"/>
                        <a14:foregroundMark x1="4881" y1="41094" x2="1190" y2="49476"/>
                        <a14:foregroundMark x1="44048" y1="47846" x2="44762" y2="74272"/>
                        <a14:foregroundMark x1="44762" y1="74272" x2="45357" y2="71828"/>
                        <a14:foregroundMark x1="80595" y1="47963" x2="80238" y2="67288"/>
                        <a14:foregroundMark x1="93095" y1="48778" x2="94048" y2="53667"/>
                        <a14:foregroundMark x1="96190" y1="61350" x2="97024" y2="68335"/>
                        <a14:foregroundMark x1="97024" y1="68335" x2="95238" y2="71944"/>
                        <a14:foregroundMark x1="56669" y1="26739" x2="57500" y2="26659"/>
                        <a14:foregroundMark x1="49814" y1="27400" x2="52630" y2="27129"/>
                        <a14:foregroundMark x1="44525" y1="27911" x2="47171" y2="27656"/>
                        <a14:foregroundMark x1="39405" y1="28405" x2="40475" y2="28302"/>
                        <a14:foregroundMark x1="91882" y1="26659" x2="92857" y2="26659"/>
                        <a14:foregroundMark x1="84958" y1="26659" x2="87817" y2="26659"/>
                        <a14:foregroundMark x1="82702" y1="26659" x2="84302" y2="26659"/>
                        <a14:foregroundMark x1="81086" y1="26659" x2="82470" y2="26659"/>
                        <a14:foregroundMark x1="68096" y1="26659" x2="77017" y2="26659"/>
                        <a14:foregroundMark x1="61548" y1="26659" x2="64047" y2="26659"/>
                        <a14:foregroundMark x1="57500" y1="26659" x2="59832" y2="26659"/>
                        <a14:foregroundMark x1="65978" y1="35372" x2="65336" y2="35430"/>
                        <a14:foregroundMark x1="77044" y1="34361" x2="75979" y2="34458"/>
                        <a14:foregroundMark x1="87234" y1="33431" x2="81089" y2="33992"/>
                        <a14:foregroundMark x1="47061" y1="33515" x2="45477" y2="32727"/>
                        <a14:foregroundMark x1="49524" y1="45285" x2="57500" y2="45751"/>
                        <a14:foregroundMark x1="57500" y1="45751" x2="64762" y2="48196"/>
                        <a14:foregroundMark x1="64762" y1="48196" x2="64881" y2="48196"/>
                        <a14:foregroundMark x1="66190" y1="50990" x2="65833" y2="67404"/>
                        <a14:foregroundMark x1="69762" y1="27590" x2="69762" y2="32596"/>
                        <a14:foregroundMark x1="96319" y1="26870" x2="96190" y2="26193"/>
                        <a14:backgroundMark x1="43452" y1="29919" x2="43452" y2="34342"/>
                        <a14:backgroundMark x1="57262" y1="35623" x2="64524" y2="35041"/>
                        <a14:backgroundMark x1="56071" y1="35390" x2="50595" y2="35274"/>
                        <a14:backgroundMark x1="54524" y1="22817" x2="54762" y2="30617"/>
                        <a14:backgroundMark x1="66071" y1="25146" x2="66071" y2="29336"/>
                        <a14:backgroundMark x1="96111" y1="28291" x2="96328" y2="29561"/>
                        <a14:backgroundMark x1="95768" y1="28437" x2="96329" y2="29561"/>
                        <a14:backgroundMark x1="90000" y1="24913" x2="89048" y2="35972"/>
                        <a14:backgroundMark x1="95238" y1="28056" x2="95476" y2="29569"/>
                        <a14:backgroundMark x1="93690" y1="28522" x2="95833" y2="32014"/>
                        <a14:backgroundMark x1="93929" y1="27590" x2="96071" y2="32596"/>
                        <a14:backgroundMark x1="93095" y1="27241" x2="95833" y2="27008"/>
                        <a14:backgroundMark x1="94643" y1="27241" x2="92500" y2="29686"/>
                        <a14:backgroundMark x1="96190" y1="27590" x2="96190" y2="27590"/>
                        <a14:backgroundMark x1="96190" y1="27590" x2="96190" y2="27590"/>
                        <a14:backgroundMark x1="95833" y1="28056" x2="96190" y2="27590"/>
                        <a14:backgroundMark x1="96786" y1="31083" x2="96429" y2="32945"/>
                        <a14:backgroundMark x1="96071" y1="27008" x2="96190" y2="28172"/>
                        <a14:backgroundMark x1="79286" y1="24331" x2="78571" y2="31432"/>
                        <a14:backgroundMark x1="78571" y1="31432" x2="79286" y2="35390"/>
                        <a14:backgroundMark x1="71667" y1="39464" x2="72857" y2="34692"/>
                        <a14:backgroundMark x1="65595" y1="35972" x2="75238" y2="35623"/>
                        <a14:backgroundMark x1="65476" y1="35972" x2="64881" y2="38533"/>
                        <a14:backgroundMark x1="41905" y1="30501" x2="41905" y2="30501"/>
                        <a14:backgroundMark x1="41905" y1="30151" x2="41905" y2="29336"/>
                        <a14:backgroundMark x1="42024" y1="28987" x2="42024" y2="28987"/>
                        <a14:backgroundMark x1="42024" y1="28754" x2="42024" y2="28754"/>
                        <a14:backgroundMark x1="42619" y1="27241" x2="42619" y2="27241"/>
                        <a14:backgroundMark x1="42619" y1="27241" x2="42619" y2="27241"/>
                        <a14:backgroundMark x1="43690" y1="27241" x2="43690" y2="27241"/>
                        <a14:backgroundMark x1="43690" y1="27241" x2="43690" y2="27241"/>
                        <a14:backgroundMark x1="42500" y1="27241" x2="42500" y2="29569"/>
                        <a14:backgroundMark x1="43452" y1="28405" x2="42857" y2="30617"/>
                        <a14:backgroundMark x1="44405" y1="28056" x2="44405" y2="30151"/>
                        <a14:backgroundMark x1="49286" y1="28056" x2="49286" y2="28056"/>
                        <a14:backgroundMark x1="48929" y1="28056" x2="48929" y2="28056"/>
                        <a14:backgroundMark x1="48333" y1="28056" x2="48333" y2="28056"/>
                        <a14:backgroundMark x1="49881" y1="28056" x2="48333" y2="28056"/>
                        <a14:backgroundMark x1="49643" y1="27241" x2="47976" y2="28405"/>
                        <a14:backgroundMark x1="49643" y1="27474" x2="48690" y2="37951"/>
                        <a14:backgroundMark x1="61548" y1="26659" x2="60000" y2="26892"/>
                        <a14:backgroundMark x1="65476" y1="35623" x2="58333" y2="36787"/>
                        <a14:backgroundMark x1="58333" y1="36787" x2="56071" y2="35623"/>
                        <a14:backgroundMark x1="83571" y1="26426" x2="83571" y2="27241"/>
                        <a14:backgroundMark x1="84405" y1="27241" x2="84405" y2="28056"/>
                        <a14:backgroundMark x1="85476" y1="27823" x2="84405" y2="26892"/>
                        <a14:backgroundMark x1="83810" y1="29336" x2="82381" y2="26426"/>
                        <a14:backgroundMark x1="84524" y1="28987" x2="82738" y2="26892"/>
                      </a14:backgroundRemoval>
                    </a14:imgEffect>
                  </a14:imgLayer>
                </a14:imgProps>
              </a:ext>
              <a:ext uri="{28A0092B-C50C-407E-A947-70E740481C1C}">
                <a14:useLocalDpi xmlns:a14="http://schemas.microsoft.com/office/drawing/2010/main" val="0"/>
              </a:ext>
            </a:extLst>
          </a:blip>
          <a:srcRect/>
          <a:stretch>
            <a:fillRect/>
          </a:stretch>
        </p:blipFill>
        <p:spPr bwMode="auto">
          <a:xfrm>
            <a:off x="402603" y="1309254"/>
            <a:ext cx="4145280" cy="423949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61DE90F-C7A2-4668-B45D-B769EC2345C4}"/>
              </a:ext>
            </a:extLst>
          </p:cNvPr>
          <p:cNvCxnSpPr/>
          <p:nvPr/>
        </p:nvCxnSpPr>
        <p:spPr>
          <a:xfrm>
            <a:off x="5120640" y="239151"/>
            <a:ext cx="0" cy="6189784"/>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C60C78D8-2814-4323-8AEC-41FDEDEDF3F1}"/>
              </a:ext>
            </a:extLst>
          </p:cNvPr>
          <p:cNvSpPr/>
          <p:nvPr/>
        </p:nvSpPr>
        <p:spPr>
          <a:xfrm>
            <a:off x="5464628" y="1779477"/>
            <a:ext cx="6592388" cy="3299045"/>
          </a:xfrm>
          <a:prstGeom prst="rect">
            <a:avLst/>
          </a:prstGeom>
        </p:spPr>
        <p:txBody>
          <a:bodyPr wrap="square">
            <a:spAutoFit/>
          </a:bodyPr>
          <a:lstStyle/>
          <a:p>
            <a:pPr>
              <a:lnSpc>
                <a:spcPct val="107000"/>
              </a:lnSpc>
              <a:spcAft>
                <a:spcPts val="0"/>
              </a:spcAft>
            </a:pPr>
            <a:r>
              <a:rPr lang="en-US" sz="2800">
                <a:latin typeface="Book Antiqua" panose="02040602050305030304" pitchFamily="18" charset="0"/>
                <a:ea typeface="Calibri" panose="020F0502020204030204" pitchFamily="34" charset="0"/>
                <a:cs typeface="Times New Roman" panose="02020603050405020304" pitchFamily="18" charset="0"/>
              </a:rPr>
              <a:t>MongoDB là một mã nguồn mở và là một tập tài liệu dùng cơ chế NoSQL để truy vấn, nó được viết bởi ngôn ngữ C++. Chính vì được viết bởi C++ nên nó có khả năng tính toán với tốc độ cao chứ không giống như các hệ quản trị CSDL hiện nay.</a:t>
            </a:r>
          </a:p>
        </p:txBody>
      </p:sp>
    </p:spTree>
    <p:extLst>
      <p:ext uri="{BB962C8B-B14F-4D97-AF65-F5344CB8AC3E}">
        <p14:creationId xmlns:p14="http://schemas.microsoft.com/office/powerpoint/2010/main" val="422845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Kh</a:t>
            </a:r>
            <a:r>
              <a:rPr lang="en-US" sz="2600">
                <a:latin typeface="+mj-lt"/>
                <a:ea typeface="+mj-ea"/>
                <a:cs typeface="+mj-cs"/>
              </a:rPr>
              <a:t>ởi chạy </a:t>
            </a:r>
            <a:r>
              <a:rPr lang="en-US" sz="2600" kern="1200">
                <a:latin typeface="+mj-lt"/>
                <a:ea typeface="+mj-ea"/>
                <a:cs typeface="+mj-cs"/>
              </a:rPr>
              <a:t>MongoDB</a:t>
            </a:r>
          </a:p>
        </p:txBody>
      </p:sp>
      <p:sp>
        <p:nvSpPr>
          <p:cNvPr id="7" name="Rectangle 6">
            <a:extLst>
              <a:ext uri="{FF2B5EF4-FFF2-40B4-BE49-F238E27FC236}">
                <a16:creationId xmlns:a16="http://schemas.microsoft.com/office/drawing/2014/main" id="{165FD538-2E65-456B-AC9C-DCFCE8691D5C}"/>
              </a:ext>
            </a:extLst>
          </p:cNvPr>
          <p:cNvSpPr/>
          <p:nvPr/>
        </p:nvSpPr>
        <p:spPr>
          <a:xfrm>
            <a:off x="3715920" y="2604926"/>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cd C:\xxxxx\MongoDB\bin</a:t>
            </a:r>
            <a:endParaRPr lang="en-US" sz="2000">
              <a:solidFill>
                <a:srgbClr val="FF0000"/>
              </a:solidFill>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6D0A1B2-19E5-40C5-AE96-32559E9B1086}"/>
              </a:ext>
            </a:extLst>
          </p:cNvPr>
          <p:cNvSpPr/>
          <p:nvPr/>
        </p:nvSpPr>
        <p:spPr>
          <a:xfrm>
            <a:off x="3715920" y="3722510"/>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mongo</a:t>
            </a:r>
            <a:endParaRPr lang="en-US" sz="200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72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&gt;use DATABASE_NAME</a:t>
            </a:r>
          </a:p>
        </p:txBody>
      </p:sp>
      <p:pic>
        <p:nvPicPr>
          <p:cNvPr id="7" name="Picture 6">
            <a:extLst>
              <a:ext uri="{FF2B5EF4-FFF2-40B4-BE49-F238E27FC236}">
                <a16:creationId xmlns:a16="http://schemas.microsoft.com/office/drawing/2014/main" id="{514D5E37-43B7-42DA-B8D0-BED237466605}"/>
              </a:ext>
            </a:extLst>
          </p:cNvPr>
          <p:cNvPicPr/>
          <p:nvPr/>
        </p:nvPicPr>
        <p:blipFill rotWithShape="1">
          <a:blip r:embed="rId2"/>
          <a:srcRect r="42967" b="57028"/>
          <a:stretch/>
        </p:blipFill>
        <p:spPr>
          <a:xfrm>
            <a:off x="3817707" y="1456522"/>
            <a:ext cx="6116707" cy="1592362"/>
          </a:xfrm>
          <a:prstGeom prst="rect">
            <a:avLst/>
          </a:prstGeom>
        </p:spPr>
      </p:pic>
      <p:sp>
        <p:nvSpPr>
          <p:cNvPr id="10" name="Rectangle 9">
            <a:extLst>
              <a:ext uri="{FF2B5EF4-FFF2-40B4-BE49-F238E27FC236}">
                <a16:creationId xmlns:a16="http://schemas.microsoft.com/office/drawing/2014/main" id="{DE40A4E9-40BA-4D10-8CBB-3AC6F9A7648F}"/>
              </a:ext>
            </a:extLst>
          </p:cNvPr>
          <p:cNvSpPr/>
          <p:nvPr/>
        </p:nvSpPr>
        <p:spPr>
          <a:xfrm>
            <a:off x="3817707" y="4014291"/>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&gt;db</a:t>
            </a:r>
            <a:endParaRPr lang="en-US" sz="2000">
              <a:solidFill>
                <a:srgbClr val="FF0000"/>
              </a:solidFill>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2594493" cy="461665"/>
          </a:xfrm>
          <a:prstGeom prst="rect">
            <a:avLst/>
          </a:prstGeom>
          <a:noFill/>
        </p:spPr>
        <p:txBody>
          <a:bodyPr wrap="none" rtlCol="0">
            <a:spAutoFit/>
          </a:bodyPr>
          <a:lstStyle/>
          <a:p>
            <a:r>
              <a:rPr lang="en-US" sz="2400" b="1"/>
              <a:t>Lựa chọn database</a:t>
            </a:r>
          </a:p>
        </p:txBody>
      </p:sp>
      <p:sp>
        <p:nvSpPr>
          <p:cNvPr id="5" name="TextBox 4">
            <a:extLst>
              <a:ext uri="{FF2B5EF4-FFF2-40B4-BE49-F238E27FC236}">
                <a16:creationId xmlns:a16="http://schemas.microsoft.com/office/drawing/2014/main" id="{F9FB7647-719D-414C-BEFA-402F4A8D60A7}"/>
              </a:ext>
            </a:extLst>
          </p:cNvPr>
          <p:cNvSpPr txBox="1"/>
          <p:nvPr/>
        </p:nvSpPr>
        <p:spPr>
          <a:xfrm>
            <a:off x="3777818" y="3566037"/>
            <a:ext cx="4860818" cy="461665"/>
          </a:xfrm>
          <a:prstGeom prst="rect">
            <a:avLst/>
          </a:prstGeom>
          <a:noFill/>
        </p:spPr>
        <p:txBody>
          <a:bodyPr wrap="none" rtlCol="0">
            <a:spAutoFit/>
          </a:bodyPr>
          <a:lstStyle/>
          <a:p>
            <a:r>
              <a:rPr lang="en-US" sz="2400" b="1"/>
              <a:t>Kiểm tra đang sử dụng database nào</a:t>
            </a:r>
          </a:p>
        </p:txBody>
      </p:sp>
      <p:pic>
        <p:nvPicPr>
          <p:cNvPr id="12" name="Picture 11">
            <a:extLst>
              <a:ext uri="{FF2B5EF4-FFF2-40B4-BE49-F238E27FC236}">
                <a16:creationId xmlns:a16="http://schemas.microsoft.com/office/drawing/2014/main" id="{EFFEEC6F-5535-43FE-951B-6A8E736E2836}"/>
              </a:ext>
            </a:extLst>
          </p:cNvPr>
          <p:cNvPicPr/>
          <p:nvPr/>
        </p:nvPicPr>
        <p:blipFill rotWithShape="1">
          <a:blip r:embed="rId3"/>
          <a:srcRect r="62864" b="46848"/>
          <a:stretch/>
        </p:blipFill>
        <p:spPr>
          <a:xfrm>
            <a:off x="3777818" y="4655861"/>
            <a:ext cx="4358792" cy="1811466"/>
          </a:xfrm>
          <a:prstGeom prst="rect">
            <a:avLst/>
          </a:prstGeom>
        </p:spPr>
      </p:pic>
    </p:spTree>
    <p:extLst>
      <p:ext uri="{BB962C8B-B14F-4D97-AF65-F5344CB8AC3E}">
        <p14:creationId xmlns:p14="http://schemas.microsoft.com/office/powerpoint/2010/main" val="1236751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&gt;show dbs</a:t>
            </a:r>
          </a:p>
        </p:txBody>
      </p:sp>
      <p:sp>
        <p:nvSpPr>
          <p:cNvPr id="10" name="Rectangle 9">
            <a:extLst>
              <a:ext uri="{FF2B5EF4-FFF2-40B4-BE49-F238E27FC236}">
                <a16:creationId xmlns:a16="http://schemas.microsoft.com/office/drawing/2014/main" id="{DE40A4E9-40BA-4D10-8CBB-3AC6F9A7648F}"/>
              </a:ext>
            </a:extLst>
          </p:cNvPr>
          <p:cNvSpPr/>
          <p:nvPr/>
        </p:nvSpPr>
        <p:spPr>
          <a:xfrm>
            <a:off x="3817707" y="4014291"/>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&gt;db.dropDatabase()</a:t>
            </a:r>
            <a:endParaRPr lang="en-US" sz="3200" b="1">
              <a:solidFill>
                <a:srgbClr val="FF0000"/>
              </a:solidFill>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4835234" cy="461665"/>
          </a:xfrm>
          <a:prstGeom prst="rect">
            <a:avLst/>
          </a:prstGeom>
          <a:noFill/>
        </p:spPr>
        <p:txBody>
          <a:bodyPr wrap="none" rtlCol="0">
            <a:spAutoFit/>
          </a:bodyPr>
          <a:lstStyle/>
          <a:p>
            <a:r>
              <a:rPr lang="en-US" sz="2400" b="1"/>
              <a:t>Show danh sách các DB trong server.</a:t>
            </a:r>
          </a:p>
        </p:txBody>
      </p:sp>
      <p:sp>
        <p:nvSpPr>
          <p:cNvPr id="5" name="TextBox 4">
            <a:extLst>
              <a:ext uri="{FF2B5EF4-FFF2-40B4-BE49-F238E27FC236}">
                <a16:creationId xmlns:a16="http://schemas.microsoft.com/office/drawing/2014/main" id="{F9FB7647-719D-414C-BEFA-402F4A8D60A7}"/>
              </a:ext>
            </a:extLst>
          </p:cNvPr>
          <p:cNvSpPr txBox="1"/>
          <p:nvPr/>
        </p:nvSpPr>
        <p:spPr>
          <a:xfrm>
            <a:off x="3777818" y="3566037"/>
            <a:ext cx="1902572" cy="461665"/>
          </a:xfrm>
          <a:prstGeom prst="rect">
            <a:avLst/>
          </a:prstGeom>
          <a:noFill/>
        </p:spPr>
        <p:txBody>
          <a:bodyPr wrap="none" rtlCol="0">
            <a:spAutoFit/>
          </a:bodyPr>
          <a:lstStyle/>
          <a:p>
            <a:r>
              <a:rPr lang="en-US" sz="2400" b="1"/>
              <a:t>Xóa database</a:t>
            </a:r>
          </a:p>
        </p:txBody>
      </p:sp>
      <p:pic>
        <p:nvPicPr>
          <p:cNvPr id="13" name="Picture 12">
            <a:extLst>
              <a:ext uri="{FF2B5EF4-FFF2-40B4-BE49-F238E27FC236}">
                <a16:creationId xmlns:a16="http://schemas.microsoft.com/office/drawing/2014/main" id="{6A1D08F8-BE23-451F-9BAB-A0B15C8E120C}"/>
              </a:ext>
            </a:extLst>
          </p:cNvPr>
          <p:cNvPicPr/>
          <p:nvPr/>
        </p:nvPicPr>
        <p:blipFill rotWithShape="1">
          <a:blip r:embed="rId2"/>
          <a:srcRect r="57127" b="43461"/>
          <a:stretch/>
        </p:blipFill>
        <p:spPr>
          <a:xfrm>
            <a:off x="3817706" y="1369412"/>
            <a:ext cx="4117425" cy="1922551"/>
          </a:xfrm>
          <a:prstGeom prst="rect">
            <a:avLst/>
          </a:prstGeom>
        </p:spPr>
      </p:pic>
      <p:pic>
        <p:nvPicPr>
          <p:cNvPr id="14" name="Picture 13">
            <a:extLst>
              <a:ext uri="{FF2B5EF4-FFF2-40B4-BE49-F238E27FC236}">
                <a16:creationId xmlns:a16="http://schemas.microsoft.com/office/drawing/2014/main" id="{1AD396AE-3B15-4EE3-8B2D-64C81BDCD5FF}"/>
              </a:ext>
            </a:extLst>
          </p:cNvPr>
          <p:cNvPicPr/>
          <p:nvPr/>
        </p:nvPicPr>
        <p:blipFill rotWithShape="1">
          <a:blip r:embed="rId3"/>
          <a:srcRect r="48001" b="35602"/>
          <a:stretch/>
        </p:blipFill>
        <p:spPr>
          <a:xfrm>
            <a:off x="3777817" y="4655861"/>
            <a:ext cx="4157313" cy="2127726"/>
          </a:xfrm>
          <a:prstGeom prst="rect">
            <a:avLst/>
          </a:prstGeom>
        </p:spPr>
      </p:pic>
    </p:spTree>
    <p:extLst>
      <p:ext uri="{BB962C8B-B14F-4D97-AF65-F5344CB8AC3E}">
        <p14:creationId xmlns:p14="http://schemas.microsoft.com/office/powerpoint/2010/main" val="14189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&gt;use DATABASE_NAME</a:t>
            </a:r>
          </a:p>
        </p:txBody>
      </p:sp>
      <p:pic>
        <p:nvPicPr>
          <p:cNvPr id="7" name="Picture 6">
            <a:extLst>
              <a:ext uri="{FF2B5EF4-FFF2-40B4-BE49-F238E27FC236}">
                <a16:creationId xmlns:a16="http://schemas.microsoft.com/office/drawing/2014/main" id="{514D5E37-43B7-42DA-B8D0-BED237466605}"/>
              </a:ext>
            </a:extLst>
          </p:cNvPr>
          <p:cNvPicPr/>
          <p:nvPr/>
        </p:nvPicPr>
        <p:blipFill rotWithShape="1">
          <a:blip r:embed="rId2"/>
          <a:srcRect r="42967" b="57028"/>
          <a:stretch/>
        </p:blipFill>
        <p:spPr>
          <a:xfrm>
            <a:off x="3817707" y="1456522"/>
            <a:ext cx="6116707" cy="1592362"/>
          </a:xfrm>
          <a:prstGeom prst="rect">
            <a:avLst/>
          </a:prstGeom>
        </p:spPr>
      </p:pic>
      <p:sp>
        <p:nvSpPr>
          <p:cNvPr id="10" name="Rectangle 9">
            <a:extLst>
              <a:ext uri="{FF2B5EF4-FFF2-40B4-BE49-F238E27FC236}">
                <a16:creationId xmlns:a16="http://schemas.microsoft.com/office/drawing/2014/main" id="{DE40A4E9-40BA-4D10-8CBB-3AC6F9A7648F}"/>
              </a:ext>
            </a:extLst>
          </p:cNvPr>
          <p:cNvSpPr/>
          <p:nvPr/>
        </p:nvSpPr>
        <p:spPr>
          <a:xfrm>
            <a:off x="3817707" y="4014291"/>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&gt;db</a:t>
            </a:r>
            <a:endParaRPr lang="en-US" sz="2000">
              <a:solidFill>
                <a:srgbClr val="FF0000"/>
              </a:solidFill>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2594493" cy="461665"/>
          </a:xfrm>
          <a:prstGeom prst="rect">
            <a:avLst/>
          </a:prstGeom>
          <a:noFill/>
        </p:spPr>
        <p:txBody>
          <a:bodyPr wrap="none" rtlCol="0">
            <a:spAutoFit/>
          </a:bodyPr>
          <a:lstStyle/>
          <a:p>
            <a:r>
              <a:rPr lang="en-US" sz="2400" b="1"/>
              <a:t>Lựa chọn database</a:t>
            </a:r>
          </a:p>
        </p:txBody>
      </p:sp>
      <p:sp>
        <p:nvSpPr>
          <p:cNvPr id="5" name="TextBox 4">
            <a:extLst>
              <a:ext uri="{FF2B5EF4-FFF2-40B4-BE49-F238E27FC236}">
                <a16:creationId xmlns:a16="http://schemas.microsoft.com/office/drawing/2014/main" id="{F9FB7647-719D-414C-BEFA-402F4A8D60A7}"/>
              </a:ext>
            </a:extLst>
          </p:cNvPr>
          <p:cNvSpPr txBox="1"/>
          <p:nvPr/>
        </p:nvSpPr>
        <p:spPr>
          <a:xfrm>
            <a:off x="3777818" y="3566037"/>
            <a:ext cx="4860818" cy="461665"/>
          </a:xfrm>
          <a:prstGeom prst="rect">
            <a:avLst/>
          </a:prstGeom>
          <a:noFill/>
        </p:spPr>
        <p:txBody>
          <a:bodyPr wrap="none" rtlCol="0">
            <a:spAutoFit/>
          </a:bodyPr>
          <a:lstStyle/>
          <a:p>
            <a:r>
              <a:rPr lang="en-US" sz="2400" b="1"/>
              <a:t>Kiểm tra đang sử dụng database nào</a:t>
            </a:r>
          </a:p>
        </p:txBody>
      </p:sp>
      <p:pic>
        <p:nvPicPr>
          <p:cNvPr id="12" name="Picture 11">
            <a:extLst>
              <a:ext uri="{FF2B5EF4-FFF2-40B4-BE49-F238E27FC236}">
                <a16:creationId xmlns:a16="http://schemas.microsoft.com/office/drawing/2014/main" id="{EFFEEC6F-5535-43FE-951B-6A8E736E2836}"/>
              </a:ext>
            </a:extLst>
          </p:cNvPr>
          <p:cNvPicPr/>
          <p:nvPr/>
        </p:nvPicPr>
        <p:blipFill rotWithShape="1">
          <a:blip r:embed="rId3"/>
          <a:srcRect r="62864" b="46848"/>
          <a:stretch/>
        </p:blipFill>
        <p:spPr>
          <a:xfrm>
            <a:off x="3777818" y="4655861"/>
            <a:ext cx="4358792" cy="1811466"/>
          </a:xfrm>
          <a:prstGeom prst="rect">
            <a:avLst/>
          </a:prstGeom>
        </p:spPr>
      </p:pic>
    </p:spTree>
    <p:extLst>
      <p:ext uri="{BB962C8B-B14F-4D97-AF65-F5344CB8AC3E}">
        <p14:creationId xmlns:p14="http://schemas.microsoft.com/office/powerpoint/2010/main" val="191999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&gt;db.createCollection(“name”)</a:t>
            </a:r>
          </a:p>
        </p:txBody>
      </p:sp>
      <p:sp>
        <p:nvSpPr>
          <p:cNvPr id="10" name="Rectangle 9">
            <a:extLst>
              <a:ext uri="{FF2B5EF4-FFF2-40B4-BE49-F238E27FC236}">
                <a16:creationId xmlns:a16="http://schemas.microsoft.com/office/drawing/2014/main" id="{DE40A4E9-40BA-4D10-8CBB-3AC6F9A7648F}"/>
              </a:ext>
            </a:extLst>
          </p:cNvPr>
          <p:cNvSpPr/>
          <p:nvPr/>
        </p:nvSpPr>
        <p:spPr>
          <a:xfrm>
            <a:off x="3817706" y="1720071"/>
            <a:ext cx="7066087"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&gt;db.COLLECTION_NAME.drop()</a:t>
            </a: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57956"/>
            <a:ext cx="6301966" cy="461665"/>
          </a:xfrm>
          <a:prstGeom prst="rect">
            <a:avLst/>
          </a:prstGeom>
          <a:noFill/>
        </p:spPr>
        <p:txBody>
          <a:bodyPr wrap="square" rtlCol="0">
            <a:spAutoFit/>
          </a:bodyPr>
          <a:lstStyle/>
          <a:p>
            <a:r>
              <a:rPr lang="en-US" sz="2400" b="1"/>
              <a:t>Tạo một Collection</a:t>
            </a:r>
          </a:p>
        </p:txBody>
      </p:sp>
      <p:sp>
        <p:nvSpPr>
          <p:cNvPr id="2" name="Rectangle 1">
            <a:extLst>
              <a:ext uri="{FF2B5EF4-FFF2-40B4-BE49-F238E27FC236}">
                <a16:creationId xmlns:a16="http://schemas.microsoft.com/office/drawing/2014/main" id="{6BCB9733-52A1-4724-894F-16205274E679}"/>
              </a:ext>
            </a:extLst>
          </p:cNvPr>
          <p:cNvSpPr/>
          <p:nvPr/>
        </p:nvSpPr>
        <p:spPr>
          <a:xfrm>
            <a:off x="3777818" y="1281286"/>
            <a:ext cx="2602572" cy="461665"/>
          </a:xfrm>
          <a:prstGeom prst="rect">
            <a:avLst/>
          </a:prstGeom>
        </p:spPr>
        <p:txBody>
          <a:bodyPr wrap="none">
            <a:spAutoFit/>
          </a:bodyPr>
          <a:lstStyle/>
          <a:p>
            <a:r>
              <a:rPr lang="en-US" sz="2400" b="1"/>
              <a:t>Xóa một Collection</a:t>
            </a:r>
          </a:p>
        </p:txBody>
      </p:sp>
      <p:pic>
        <p:nvPicPr>
          <p:cNvPr id="13" name="Picture 12">
            <a:extLst>
              <a:ext uri="{FF2B5EF4-FFF2-40B4-BE49-F238E27FC236}">
                <a16:creationId xmlns:a16="http://schemas.microsoft.com/office/drawing/2014/main" id="{C1A9F942-9785-4C5B-9FDF-F95D802B2BC1}"/>
              </a:ext>
            </a:extLst>
          </p:cNvPr>
          <p:cNvPicPr/>
          <p:nvPr/>
        </p:nvPicPr>
        <p:blipFill rotWithShape="1">
          <a:blip r:embed="rId2"/>
          <a:srcRect r="45215" b="37310"/>
          <a:stretch/>
        </p:blipFill>
        <p:spPr>
          <a:xfrm>
            <a:off x="3777817" y="2515756"/>
            <a:ext cx="6001613" cy="2709275"/>
          </a:xfrm>
          <a:prstGeom prst="rect">
            <a:avLst/>
          </a:prstGeom>
        </p:spPr>
      </p:pic>
    </p:spTree>
    <p:extLst>
      <p:ext uri="{BB962C8B-B14F-4D97-AF65-F5344CB8AC3E}">
        <p14:creationId xmlns:p14="http://schemas.microsoft.com/office/powerpoint/2010/main" val="374964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6" y="819622"/>
            <a:ext cx="7883513" cy="1254742"/>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&gt;db.COLLECTION_NAME.insertOne</a:t>
            </a:r>
            <a:r>
              <a:rPr kumimoji="0" lang="en-US" altLang="en-US" sz="2400" b="0" i="0" u="none" strike="noStrike" cap="none" normalizeH="0" baseline="0">
                <a:ln>
                  <a:noFill/>
                </a:ln>
                <a:solidFill>
                  <a:srgbClr val="FF0000"/>
                </a:solidFill>
                <a:effectLs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document)</a:t>
            </a:r>
            <a:endParaRPr kumimoji="0" lang="en-US" altLang="en-US" sz="2400" b="0" i="0" u="none" strike="noStrike" cap="none" normalizeH="0" baseline="0">
              <a:ln>
                <a:noFill/>
              </a:ln>
              <a:solidFill>
                <a:srgbClr val="FF0000"/>
              </a:solidFill>
              <a:effectLst/>
            </a:endParaRPr>
          </a:p>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0D0D0D"/>
                </a:solidFill>
                <a:effectLst/>
                <a:ea typeface="Calibri" panose="020F0502020204030204" pitchFamily="34" charset="0"/>
                <a:cs typeface="Calibri" panose="020F0502020204030204" pitchFamily="34" charset="0"/>
              </a:rPr>
              <a:t>hoặc</a:t>
            </a:r>
            <a:endParaRPr kumimoji="0" lang="en-US" altLang="en-US" sz="2400" b="0" i="0" u="none" strike="noStrike" cap="none" normalizeH="0" baseline="0">
              <a:ln>
                <a:noFill/>
              </a:ln>
              <a:solidFill>
                <a:schemeClr val="tx1"/>
              </a:solidFill>
              <a:effectLst/>
            </a:endParaRPr>
          </a:p>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&gt;db.COLLECTION_NAME.insert</a:t>
            </a:r>
            <a:r>
              <a:rPr kumimoji="0" lang="en-US" altLang="en-US" sz="2400" b="0" i="0" u="none" strike="noStrike" cap="none" normalizeH="0" baseline="0">
                <a:ln>
                  <a:noFill/>
                </a:ln>
                <a:solidFill>
                  <a:srgbClr val="FF0000"/>
                </a:solidFill>
                <a:effectLs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document)</a:t>
            </a:r>
            <a:endParaRPr kumimoji="0" lang="en-US" altLang="en-US" sz="2400" b="0" i="0" u="none" strike="noStrike" cap="none" normalizeH="0" baseline="0">
              <a:ln>
                <a:noFill/>
              </a:ln>
              <a:solidFill>
                <a:srgbClr val="FF0000"/>
              </a:solidFill>
              <a:effectLst/>
            </a:endParaRPr>
          </a:p>
        </p:txBody>
      </p:sp>
      <p:sp>
        <p:nvSpPr>
          <p:cNvPr id="2" name="Rectangle 1">
            <a:extLst>
              <a:ext uri="{FF2B5EF4-FFF2-40B4-BE49-F238E27FC236}">
                <a16:creationId xmlns:a16="http://schemas.microsoft.com/office/drawing/2014/main" id="{435A07D8-95F1-4E87-822E-B3947DD013BC}"/>
              </a:ext>
            </a:extLst>
          </p:cNvPr>
          <p:cNvSpPr>
            <a:spLocks noChangeArrowheads="1"/>
          </p:cNvSpPr>
          <p:nvPr/>
        </p:nvSpPr>
        <p:spPr bwMode="auto">
          <a:xfrm>
            <a:off x="3817706" y="298341"/>
            <a:ext cx="2914901" cy="461665"/>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87925" algn="l"/>
              </a:tabLst>
              <a:defRPr>
                <a:solidFill>
                  <a:schemeClr val="tx1"/>
                </a:solidFill>
                <a:latin typeface="Arial" panose="020B0604020202020204" pitchFamily="34" charset="0"/>
              </a:defRPr>
            </a:lvl1pPr>
            <a:lvl2pPr eaLnBrk="0" fontAlgn="base" hangingPunct="0">
              <a:spcBef>
                <a:spcPct val="0"/>
              </a:spcBef>
              <a:spcAft>
                <a:spcPct val="0"/>
              </a:spcAft>
              <a:tabLst>
                <a:tab pos="4987925" algn="l"/>
              </a:tabLst>
              <a:defRPr>
                <a:solidFill>
                  <a:schemeClr val="tx1"/>
                </a:solidFill>
                <a:latin typeface="Arial" panose="020B0604020202020204" pitchFamily="34" charset="0"/>
              </a:defRPr>
            </a:lvl2pPr>
            <a:lvl3pPr eaLnBrk="0" fontAlgn="base" hangingPunct="0">
              <a:spcBef>
                <a:spcPct val="0"/>
              </a:spcBef>
              <a:spcAft>
                <a:spcPct val="0"/>
              </a:spcAft>
              <a:tabLst>
                <a:tab pos="4987925" algn="l"/>
              </a:tabLst>
              <a:defRPr>
                <a:solidFill>
                  <a:schemeClr val="tx1"/>
                </a:solidFill>
                <a:latin typeface="Arial" panose="020B0604020202020204" pitchFamily="34" charset="0"/>
              </a:defRPr>
            </a:lvl3pPr>
            <a:lvl4pPr eaLnBrk="0" fontAlgn="base" hangingPunct="0">
              <a:spcBef>
                <a:spcPct val="0"/>
              </a:spcBef>
              <a:spcAft>
                <a:spcPct val="0"/>
              </a:spcAft>
              <a:tabLst>
                <a:tab pos="4987925" algn="l"/>
              </a:tabLst>
              <a:defRPr>
                <a:solidFill>
                  <a:schemeClr val="tx1"/>
                </a:solidFill>
                <a:latin typeface="Arial" panose="020B0604020202020204" pitchFamily="34" charset="0"/>
              </a:defRPr>
            </a:lvl4pPr>
            <a:lvl5pPr eaLnBrk="0" fontAlgn="base" hangingPunct="0">
              <a:spcBef>
                <a:spcPct val="0"/>
              </a:spcBef>
              <a:spcAft>
                <a:spcPct val="0"/>
              </a:spcAft>
              <a:tabLst>
                <a:tab pos="4987925" algn="l"/>
              </a:tabLst>
              <a:defRPr>
                <a:solidFill>
                  <a:schemeClr val="tx1"/>
                </a:solidFill>
                <a:latin typeface="Arial" panose="020B0604020202020204" pitchFamily="34" charset="0"/>
              </a:defRPr>
            </a:lvl5pPr>
            <a:lvl6pPr eaLnBrk="0" fontAlgn="base" hangingPunct="0">
              <a:spcBef>
                <a:spcPct val="0"/>
              </a:spcBef>
              <a:spcAft>
                <a:spcPct val="0"/>
              </a:spcAft>
              <a:tabLst>
                <a:tab pos="4987925" algn="l"/>
              </a:tabLst>
              <a:defRPr>
                <a:solidFill>
                  <a:schemeClr val="tx1"/>
                </a:solidFill>
                <a:latin typeface="Arial" panose="020B0604020202020204" pitchFamily="34" charset="0"/>
              </a:defRPr>
            </a:lvl6pPr>
            <a:lvl7pPr eaLnBrk="0" fontAlgn="base" hangingPunct="0">
              <a:spcBef>
                <a:spcPct val="0"/>
              </a:spcBef>
              <a:spcAft>
                <a:spcPct val="0"/>
              </a:spcAft>
              <a:tabLst>
                <a:tab pos="4987925" algn="l"/>
              </a:tabLst>
              <a:defRPr>
                <a:solidFill>
                  <a:schemeClr val="tx1"/>
                </a:solidFill>
                <a:latin typeface="Arial" panose="020B0604020202020204" pitchFamily="34" charset="0"/>
              </a:defRPr>
            </a:lvl7pPr>
            <a:lvl8pPr eaLnBrk="0" fontAlgn="base" hangingPunct="0">
              <a:spcBef>
                <a:spcPct val="0"/>
              </a:spcBef>
              <a:spcAft>
                <a:spcPct val="0"/>
              </a:spcAft>
              <a:tabLst>
                <a:tab pos="4987925" algn="l"/>
              </a:tabLst>
              <a:defRPr>
                <a:solidFill>
                  <a:schemeClr val="tx1"/>
                </a:solidFill>
                <a:latin typeface="Arial" panose="020B0604020202020204" pitchFamily="34" charset="0"/>
              </a:defRPr>
            </a:lvl8pPr>
            <a:lvl9pPr eaLnBrk="0" fontAlgn="base" hangingPunct="0">
              <a:spcBef>
                <a:spcPct val="0"/>
              </a:spcBef>
              <a:spcAft>
                <a:spcPct val="0"/>
              </a:spcAft>
              <a:tabLst>
                <a:tab pos="4987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1" i="0" u="none" strike="noStrike" cap="none" normalizeH="0" baseline="0">
                <a:ln>
                  <a:noFill/>
                </a:ln>
                <a:effectLst/>
                <a:latin typeface="Calibri" panose="020F0502020204030204" pitchFamily="34" charset="0"/>
                <a:ea typeface="Calibri" panose="020F0502020204030204" pitchFamily="34" charset="0"/>
                <a:cs typeface="Times New Roman" panose="02020603050405020304" pitchFamily="18" charset="0"/>
              </a:rPr>
              <a:t>Insert một Document</a:t>
            </a:r>
            <a:endParaRPr kumimoji="0" lang="en-US" altLang="en-US" sz="2000" b="1" i="0" u="none" strike="noStrike" cap="none" normalizeH="0" baseline="0">
              <a:ln>
                <a:noFill/>
              </a:ln>
              <a:effectLst/>
            </a:endParaRPr>
          </a:p>
        </p:txBody>
      </p:sp>
      <p:pic>
        <p:nvPicPr>
          <p:cNvPr id="13" name="Picture 12">
            <a:extLst>
              <a:ext uri="{FF2B5EF4-FFF2-40B4-BE49-F238E27FC236}">
                <a16:creationId xmlns:a16="http://schemas.microsoft.com/office/drawing/2014/main" id="{6BB31731-9E00-416E-A83D-19F55A38A6DF}"/>
              </a:ext>
            </a:extLst>
          </p:cNvPr>
          <p:cNvPicPr/>
          <p:nvPr/>
        </p:nvPicPr>
        <p:blipFill rotWithShape="1">
          <a:blip r:embed="rId2"/>
          <a:srcRect r="7323" b="19581"/>
          <a:stretch/>
        </p:blipFill>
        <p:spPr>
          <a:xfrm>
            <a:off x="3817706" y="2204940"/>
            <a:ext cx="7883512" cy="4195860"/>
          </a:xfrm>
          <a:prstGeom prst="rect">
            <a:avLst/>
          </a:prstGeom>
        </p:spPr>
      </p:pic>
    </p:spTree>
    <p:extLst>
      <p:ext uri="{BB962C8B-B14F-4D97-AF65-F5344CB8AC3E}">
        <p14:creationId xmlns:p14="http://schemas.microsoft.com/office/powerpoint/2010/main" val="336638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pic>
        <p:nvPicPr>
          <p:cNvPr id="13" name="Picture 12">
            <a:extLst>
              <a:ext uri="{FF2B5EF4-FFF2-40B4-BE49-F238E27FC236}">
                <a16:creationId xmlns:a16="http://schemas.microsoft.com/office/drawing/2014/main" id="{EEBE2838-1E36-4FD8-86A9-B35FBA4DD34C}"/>
              </a:ext>
            </a:extLst>
          </p:cNvPr>
          <p:cNvPicPr/>
          <p:nvPr/>
        </p:nvPicPr>
        <p:blipFill rotWithShape="1">
          <a:blip r:embed="rId2"/>
          <a:srcRect b="26546"/>
          <a:stretch/>
        </p:blipFill>
        <p:spPr>
          <a:xfrm>
            <a:off x="3561724" y="1937288"/>
            <a:ext cx="8460985" cy="2846350"/>
          </a:xfrm>
          <a:prstGeom prst="rect">
            <a:avLst/>
          </a:prstGeom>
        </p:spPr>
      </p:pic>
    </p:spTree>
    <p:extLst>
      <p:ext uri="{BB962C8B-B14F-4D97-AF65-F5344CB8AC3E}">
        <p14:creationId xmlns:p14="http://schemas.microsoft.com/office/powerpoint/2010/main" val="42298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4" name="TextBox 3">
            <a:extLst>
              <a:ext uri="{FF2B5EF4-FFF2-40B4-BE49-F238E27FC236}">
                <a16:creationId xmlns:a16="http://schemas.microsoft.com/office/drawing/2014/main" id="{30B02906-7CDD-4490-AF4F-F3F20CB1AF0A}"/>
              </a:ext>
            </a:extLst>
          </p:cNvPr>
          <p:cNvSpPr txBox="1"/>
          <p:nvPr/>
        </p:nvSpPr>
        <p:spPr>
          <a:xfrm>
            <a:off x="3392434" y="493978"/>
            <a:ext cx="3213059" cy="461665"/>
          </a:xfrm>
          <a:prstGeom prst="rect">
            <a:avLst/>
          </a:prstGeom>
          <a:noFill/>
        </p:spPr>
        <p:txBody>
          <a:bodyPr wrap="none" rtlCol="0">
            <a:spAutoFit/>
          </a:bodyPr>
          <a:lstStyle/>
          <a:p>
            <a:r>
              <a:rPr lang="en-US" sz="2400" b="1"/>
              <a:t>Insert nhiều documents</a:t>
            </a:r>
          </a:p>
        </p:txBody>
      </p:sp>
      <p:sp>
        <p:nvSpPr>
          <p:cNvPr id="6" name="Rectangle 2">
            <a:extLst>
              <a:ext uri="{FF2B5EF4-FFF2-40B4-BE49-F238E27FC236}">
                <a16:creationId xmlns:a16="http://schemas.microsoft.com/office/drawing/2014/main" id="{75C784EB-D30E-49A0-A14E-D1F83EFB08F6}"/>
              </a:ext>
            </a:extLst>
          </p:cNvPr>
          <p:cNvSpPr>
            <a:spLocks noChangeArrowheads="1"/>
          </p:cNvSpPr>
          <p:nvPr/>
        </p:nvSpPr>
        <p:spPr bwMode="auto">
          <a:xfrm>
            <a:off x="3392434" y="1059621"/>
            <a:ext cx="8684237" cy="1200329"/>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87925" algn="l"/>
              </a:tabLst>
              <a:defRPr>
                <a:solidFill>
                  <a:schemeClr val="tx1"/>
                </a:solidFill>
                <a:latin typeface="Arial" panose="020B0604020202020204" pitchFamily="34" charset="0"/>
              </a:defRPr>
            </a:lvl1pPr>
            <a:lvl2pPr eaLnBrk="0" fontAlgn="base" hangingPunct="0">
              <a:spcBef>
                <a:spcPct val="0"/>
              </a:spcBef>
              <a:spcAft>
                <a:spcPct val="0"/>
              </a:spcAft>
              <a:tabLst>
                <a:tab pos="4987925" algn="l"/>
              </a:tabLst>
              <a:defRPr>
                <a:solidFill>
                  <a:schemeClr val="tx1"/>
                </a:solidFill>
                <a:latin typeface="Arial" panose="020B0604020202020204" pitchFamily="34" charset="0"/>
              </a:defRPr>
            </a:lvl2pPr>
            <a:lvl3pPr eaLnBrk="0" fontAlgn="base" hangingPunct="0">
              <a:spcBef>
                <a:spcPct val="0"/>
              </a:spcBef>
              <a:spcAft>
                <a:spcPct val="0"/>
              </a:spcAft>
              <a:tabLst>
                <a:tab pos="4987925" algn="l"/>
              </a:tabLst>
              <a:defRPr>
                <a:solidFill>
                  <a:schemeClr val="tx1"/>
                </a:solidFill>
                <a:latin typeface="Arial" panose="020B0604020202020204" pitchFamily="34" charset="0"/>
              </a:defRPr>
            </a:lvl3pPr>
            <a:lvl4pPr eaLnBrk="0" fontAlgn="base" hangingPunct="0">
              <a:spcBef>
                <a:spcPct val="0"/>
              </a:spcBef>
              <a:spcAft>
                <a:spcPct val="0"/>
              </a:spcAft>
              <a:tabLst>
                <a:tab pos="4987925" algn="l"/>
              </a:tabLst>
              <a:defRPr>
                <a:solidFill>
                  <a:schemeClr val="tx1"/>
                </a:solidFill>
                <a:latin typeface="Arial" panose="020B0604020202020204" pitchFamily="34" charset="0"/>
              </a:defRPr>
            </a:lvl4pPr>
            <a:lvl5pPr eaLnBrk="0" fontAlgn="base" hangingPunct="0">
              <a:spcBef>
                <a:spcPct val="0"/>
              </a:spcBef>
              <a:spcAft>
                <a:spcPct val="0"/>
              </a:spcAft>
              <a:tabLst>
                <a:tab pos="4987925" algn="l"/>
              </a:tabLst>
              <a:defRPr>
                <a:solidFill>
                  <a:schemeClr val="tx1"/>
                </a:solidFill>
                <a:latin typeface="Arial" panose="020B0604020202020204" pitchFamily="34" charset="0"/>
              </a:defRPr>
            </a:lvl5pPr>
            <a:lvl6pPr eaLnBrk="0" fontAlgn="base" hangingPunct="0">
              <a:spcBef>
                <a:spcPct val="0"/>
              </a:spcBef>
              <a:spcAft>
                <a:spcPct val="0"/>
              </a:spcAft>
              <a:tabLst>
                <a:tab pos="4987925" algn="l"/>
              </a:tabLst>
              <a:defRPr>
                <a:solidFill>
                  <a:schemeClr val="tx1"/>
                </a:solidFill>
                <a:latin typeface="Arial" panose="020B0604020202020204" pitchFamily="34" charset="0"/>
              </a:defRPr>
            </a:lvl6pPr>
            <a:lvl7pPr eaLnBrk="0" fontAlgn="base" hangingPunct="0">
              <a:spcBef>
                <a:spcPct val="0"/>
              </a:spcBef>
              <a:spcAft>
                <a:spcPct val="0"/>
              </a:spcAft>
              <a:tabLst>
                <a:tab pos="4987925" algn="l"/>
              </a:tabLst>
              <a:defRPr>
                <a:solidFill>
                  <a:schemeClr val="tx1"/>
                </a:solidFill>
                <a:latin typeface="Arial" panose="020B0604020202020204" pitchFamily="34" charset="0"/>
              </a:defRPr>
            </a:lvl7pPr>
            <a:lvl8pPr eaLnBrk="0" fontAlgn="base" hangingPunct="0">
              <a:spcBef>
                <a:spcPct val="0"/>
              </a:spcBef>
              <a:spcAft>
                <a:spcPct val="0"/>
              </a:spcAft>
              <a:tabLst>
                <a:tab pos="4987925" algn="l"/>
              </a:tabLst>
              <a:defRPr>
                <a:solidFill>
                  <a:schemeClr val="tx1"/>
                </a:solidFill>
                <a:latin typeface="Arial" panose="020B0604020202020204" pitchFamily="34" charset="0"/>
              </a:defRPr>
            </a:lvl8pPr>
            <a:lvl9pPr eaLnBrk="0" fontAlgn="base" hangingPunct="0">
              <a:spcBef>
                <a:spcPct val="0"/>
              </a:spcBef>
              <a:spcAft>
                <a:spcPct val="0"/>
              </a:spcAft>
              <a:tabLst>
                <a:tab pos="4987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&gt;db.COLLECTION_NAME.insertMany</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   {document},   {document}</a:t>
            </a:r>
            <a:r>
              <a:rPr lang="en-US" altLang="en-US" sz="2400">
                <a:solidFill>
                  <a:srgbClr val="FF0000"/>
                </a:solidFill>
                <a:latin typeface="+mn-lt"/>
              </a:rPr>
              <a:t>  </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a:t>
            </a:r>
            <a:endParaRPr kumimoji="0" lang="en-US" altLang="en-US" sz="2400" b="0" i="0" u="none" strike="noStrike" cap="none" normalizeH="0" baseline="0">
              <a:ln>
                <a:noFill/>
              </a:ln>
              <a:solidFill>
                <a:srgbClr val="FF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0" i="0" u="none" strike="noStrike" cap="none" normalizeH="0" baseline="0">
                <a:ln>
                  <a:noFill/>
                </a:ln>
                <a:solidFill>
                  <a:srgbClr val="0D0D0D"/>
                </a:solidFill>
                <a:effectLst/>
                <a:latin typeface="+mn-lt"/>
                <a:ea typeface="Calibri" panose="020F0502020204030204" pitchFamily="34" charset="0"/>
                <a:cs typeface="Calibri" panose="020F0502020204030204" pitchFamily="34" charset="0"/>
              </a:rPr>
              <a:t>hoặc</a:t>
            </a:r>
            <a:endParaRPr kumimoji="0" lang="en-US" altLang="en-US" sz="2400" b="0" i="0" u="none" strike="noStrike" cap="none" normalizeH="0" baseline="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&gt;db.COLLECTION_NAME.insert</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   {document},</a:t>
            </a:r>
            <a:r>
              <a:rPr lang="en-US" altLang="en-US" sz="2400">
                <a:solidFill>
                  <a:srgbClr val="FF0000"/>
                </a:solidFill>
                <a:latin typeface="+mn-lt"/>
                <a:ea typeface="Calibri" panose="020F0502020204030204" pitchFamily="34" charset="0"/>
                <a:cs typeface="Times New Roman" panose="02020603050405020304" pitchFamily="18" charset="0"/>
              </a:rPr>
              <a:t>   </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{document}</a:t>
            </a:r>
            <a:r>
              <a:rPr lang="en-US" altLang="en-US" sz="2400">
                <a:solidFill>
                  <a:srgbClr val="FF0000"/>
                </a:solidFill>
                <a:latin typeface="+mn-lt"/>
              </a:rPr>
              <a:t>  </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a:t>
            </a:r>
            <a:endParaRPr kumimoji="0" lang="en-US" altLang="en-US" sz="2400" b="0" i="0" u="none" strike="noStrike" cap="none" normalizeH="0" baseline="0">
              <a:ln>
                <a:noFill/>
              </a:ln>
              <a:solidFill>
                <a:srgbClr val="FF0000"/>
              </a:solidFill>
              <a:effectLst/>
              <a:latin typeface="+mn-lt"/>
            </a:endParaRPr>
          </a:p>
        </p:txBody>
      </p:sp>
      <p:pic>
        <p:nvPicPr>
          <p:cNvPr id="13" name="Picture 12">
            <a:extLst>
              <a:ext uri="{FF2B5EF4-FFF2-40B4-BE49-F238E27FC236}">
                <a16:creationId xmlns:a16="http://schemas.microsoft.com/office/drawing/2014/main" id="{273B2491-F88D-4AAE-AC1A-1FF50C4D8F48}"/>
              </a:ext>
            </a:extLst>
          </p:cNvPr>
          <p:cNvPicPr/>
          <p:nvPr/>
        </p:nvPicPr>
        <p:blipFill rotWithShape="1">
          <a:blip r:embed="rId2"/>
          <a:srcRect r="1814" b="18926"/>
          <a:stretch/>
        </p:blipFill>
        <p:spPr>
          <a:xfrm>
            <a:off x="3633693" y="2558840"/>
            <a:ext cx="8442978" cy="3805182"/>
          </a:xfrm>
          <a:prstGeom prst="rect">
            <a:avLst/>
          </a:prstGeom>
        </p:spPr>
      </p:pic>
    </p:spTree>
    <p:extLst>
      <p:ext uri="{BB962C8B-B14F-4D97-AF65-F5344CB8AC3E}">
        <p14:creationId xmlns:p14="http://schemas.microsoft.com/office/powerpoint/2010/main" val="2953323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&gt;db.COLLECTION_NAME.find()</a:t>
            </a:r>
            <a:endParaRPr kumimoji="0" lang="en-US" altLang="en-US" sz="4800" b="0" i="0" u="none" strike="noStrike" cap="none" normalizeH="0" baseline="0">
              <a:ln>
                <a:noFill/>
              </a:ln>
              <a:solidFill>
                <a:srgbClr val="FF0000"/>
              </a:solidFill>
              <a:effectLst/>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7899214" cy="461665"/>
          </a:xfrm>
          <a:prstGeom prst="rect">
            <a:avLst/>
          </a:prstGeom>
          <a:noFill/>
        </p:spPr>
        <p:txBody>
          <a:bodyPr wrap="none" rtlCol="0">
            <a:spAutoFit/>
          </a:bodyPr>
          <a:lstStyle/>
          <a:p>
            <a:r>
              <a:rPr lang="en-US" sz="2400" b="1"/>
              <a:t>Lệnh tìm kiếm, đây cũng là lệnh xem dữ liệu trong Collection</a:t>
            </a:r>
          </a:p>
        </p:txBody>
      </p:sp>
      <p:pic>
        <p:nvPicPr>
          <p:cNvPr id="14" name="Picture 13">
            <a:extLst>
              <a:ext uri="{FF2B5EF4-FFF2-40B4-BE49-F238E27FC236}">
                <a16:creationId xmlns:a16="http://schemas.microsoft.com/office/drawing/2014/main" id="{71033A7F-576E-4713-A602-194077E302A8}"/>
              </a:ext>
            </a:extLst>
          </p:cNvPr>
          <p:cNvPicPr/>
          <p:nvPr/>
        </p:nvPicPr>
        <p:blipFill rotWithShape="1">
          <a:blip r:embed="rId2"/>
          <a:srcRect b="24069"/>
          <a:stretch/>
        </p:blipFill>
        <p:spPr>
          <a:xfrm>
            <a:off x="3777818" y="1489311"/>
            <a:ext cx="7899214" cy="2090798"/>
          </a:xfrm>
          <a:prstGeom prst="rect">
            <a:avLst/>
          </a:prstGeom>
        </p:spPr>
      </p:pic>
      <p:sp>
        <p:nvSpPr>
          <p:cNvPr id="16" name="Rectangle 15">
            <a:extLst>
              <a:ext uri="{FF2B5EF4-FFF2-40B4-BE49-F238E27FC236}">
                <a16:creationId xmlns:a16="http://schemas.microsoft.com/office/drawing/2014/main" id="{4D115BE3-3D66-4A22-B547-50D0990E6CB1}"/>
              </a:ext>
            </a:extLst>
          </p:cNvPr>
          <p:cNvSpPr/>
          <p:nvPr/>
        </p:nvSpPr>
        <p:spPr>
          <a:xfrm>
            <a:off x="3777818" y="4057026"/>
            <a:ext cx="7066088"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&gt;db.COLLECTION_NAME.find(key:value)</a:t>
            </a:r>
            <a:endParaRPr kumimoji="0" lang="en-US" altLang="en-US" sz="4800" b="0" i="0" u="none" strike="noStrike" cap="none" normalizeH="0" baseline="0">
              <a:ln>
                <a:noFill/>
              </a:ln>
              <a:solidFill>
                <a:srgbClr val="FF0000"/>
              </a:solidFill>
              <a:effectLst/>
            </a:endParaRPr>
          </a:p>
        </p:txBody>
      </p:sp>
      <p:sp>
        <p:nvSpPr>
          <p:cNvPr id="18" name="TextBox 17">
            <a:extLst>
              <a:ext uri="{FF2B5EF4-FFF2-40B4-BE49-F238E27FC236}">
                <a16:creationId xmlns:a16="http://schemas.microsoft.com/office/drawing/2014/main" id="{E2CAF634-0B0E-4B64-B96F-09C642122BFC}"/>
              </a:ext>
            </a:extLst>
          </p:cNvPr>
          <p:cNvSpPr txBox="1"/>
          <p:nvPr/>
        </p:nvSpPr>
        <p:spPr>
          <a:xfrm>
            <a:off x="3737929" y="3628078"/>
            <a:ext cx="540244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Tìm kiếm thỏa mãn điều kiện cho tr</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ớc</a:t>
            </a:r>
          </a:p>
        </p:txBody>
      </p:sp>
      <p:pic>
        <p:nvPicPr>
          <p:cNvPr id="19" name="Picture 18">
            <a:extLst>
              <a:ext uri="{FF2B5EF4-FFF2-40B4-BE49-F238E27FC236}">
                <a16:creationId xmlns:a16="http://schemas.microsoft.com/office/drawing/2014/main" id="{37767860-5C64-40AA-B8EB-792561D0F82B}"/>
              </a:ext>
            </a:extLst>
          </p:cNvPr>
          <p:cNvPicPr/>
          <p:nvPr/>
        </p:nvPicPr>
        <p:blipFill rotWithShape="1">
          <a:blip r:embed="rId3"/>
          <a:srcRect l="-1" r="1326" b="55619"/>
          <a:stretch/>
        </p:blipFill>
        <p:spPr>
          <a:xfrm>
            <a:off x="3777818" y="4659034"/>
            <a:ext cx="7899214" cy="1379345"/>
          </a:xfrm>
          <a:prstGeom prst="rect">
            <a:avLst/>
          </a:prstGeom>
        </p:spPr>
      </p:pic>
    </p:spTree>
    <p:extLst>
      <p:ext uri="{BB962C8B-B14F-4D97-AF65-F5344CB8AC3E}">
        <p14:creationId xmlns:p14="http://schemas.microsoft.com/office/powerpoint/2010/main" val="103676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2588218" y="819621"/>
            <a:ext cx="9376474"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&gt;db.COLLECTION_NAME.update(SELECTIOIN_CRITERIA, UPDATED_DATA)</a:t>
            </a: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4446345" cy="461665"/>
          </a:xfrm>
          <a:prstGeom prst="rect">
            <a:avLst/>
          </a:prstGeom>
          <a:noFill/>
        </p:spPr>
        <p:txBody>
          <a:bodyPr wrap="none" rtlCol="0">
            <a:spAutoFit/>
          </a:bodyPr>
          <a:lstStyle/>
          <a:p>
            <a:r>
              <a:rPr lang="en-US" sz="2400" b="1"/>
              <a:t>Lệnh cập nhật dữ liệu – UPDATE </a:t>
            </a:r>
          </a:p>
        </p:txBody>
      </p:sp>
      <p:pic>
        <p:nvPicPr>
          <p:cNvPr id="13" name="Picture 12">
            <a:extLst>
              <a:ext uri="{FF2B5EF4-FFF2-40B4-BE49-F238E27FC236}">
                <a16:creationId xmlns:a16="http://schemas.microsoft.com/office/drawing/2014/main" id="{37EC0617-10C8-42CA-AD00-416CA7E9E68B}"/>
              </a:ext>
            </a:extLst>
          </p:cNvPr>
          <p:cNvPicPr/>
          <p:nvPr/>
        </p:nvPicPr>
        <p:blipFill rotWithShape="1">
          <a:blip r:embed="rId2"/>
          <a:srcRect b="32008"/>
          <a:stretch/>
        </p:blipFill>
        <p:spPr>
          <a:xfrm>
            <a:off x="3514347" y="1479389"/>
            <a:ext cx="8450345" cy="2104594"/>
          </a:xfrm>
          <a:prstGeom prst="rect">
            <a:avLst/>
          </a:prstGeom>
        </p:spPr>
      </p:pic>
      <p:pic>
        <p:nvPicPr>
          <p:cNvPr id="14" name="Picture 13">
            <a:extLst>
              <a:ext uri="{FF2B5EF4-FFF2-40B4-BE49-F238E27FC236}">
                <a16:creationId xmlns:a16="http://schemas.microsoft.com/office/drawing/2014/main" id="{0112086C-998C-4CDA-8155-2DE80B48070C}"/>
              </a:ext>
            </a:extLst>
          </p:cNvPr>
          <p:cNvPicPr/>
          <p:nvPr/>
        </p:nvPicPr>
        <p:blipFill rotWithShape="1">
          <a:blip r:embed="rId3"/>
          <a:srcRect r="3979" b="15036"/>
          <a:stretch/>
        </p:blipFill>
        <p:spPr>
          <a:xfrm>
            <a:off x="3514347" y="4076395"/>
            <a:ext cx="8450345" cy="2353984"/>
          </a:xfrm>
          <a:prstGeom prst="rect">
            <a:avLst/>
          </a:prstGeom>
        </p:spPr>
      </p:pic>
    </p:spTree>
    <p:extLst>
      <p:ext uri="{BB962C8B-B14F-4D97-AF65-F5344CB8AC3E}">
        <p14:creationId xmlns:p14="http://schemas.microsoft.com/office/powerpoint/2010/main" val="381272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B6129-3BAB-4B2B-8AE4-2DF85DDF95C0}"/>
              </a:ext>
            </a:extLst>
          </p:cNvPr>
          <p:cNvSpPr/>
          <p:nvPr/>
        </p:nvSpPr>
        <p:spPr>
          <a:xfrm>
            <a:off x="500742" y="587216"/>
            <a:ext cx="5155475" cy="1569660"/>
          </a:xfrm>
          <a:prstGeom prst="rect">
            <a:avLst/>
          </a:prstGeom>
        </p:spPr>
        <p:txBody>
          <a:bodyPr wrap="square">
            <a:spAutoFit/>
          </a:bodyPr>
          <a:lstStyle/>
          <a:p>
            <a:r>
              <a:rPr lang="en-US" sz="2400">
                <a:latin typeface="Book Antiqua" panose="02040602050305030304" pitchFamily="18" charset="0"/>
                <a:ea typeface="Calibri" panose="020F0502020204030204" pitchFamily="34" charset="0"/>
                <a:cs typeface="Times New Roman" panose="02020603050405020304" pitchFamily="18" charset="0"/>
              </a:rPr>
              <a:t>Mỗi một table (bảng dữ liệu) trong SQL sử dụng thì trong MongoDB gọi là collection (tập hợp)</a:t>
            </a:r>
            <a:br>
              <a:rPr lang="en-US" sz="2400">
                <a:latin typeface="Book Antiqua" panose="02040602050305030304" pitchFamily="18" charset="0"/>
                <a:ea typeface="Calibri" panose="020F0502020204030204" pitchFamily="34" charset="0"/>
                <a:cs typeface="Times New Roman" panose="02020603050405020304" pitchFamily="18" charset="0"/>
              </a:rPr>
            </a:br>
            <a:endParaRPr lang="en-US" sz="2400">
              <a:latin typeface="Book Antiqua" panose="02040602050305030304" pitchFamily="18" charset="0"/>
            </a:endParaRPr>
          </a:p>
        </p:txBody>
      </p:sp>
      <p:pic>
        <p:nvPicPr>
          <p:cNvPr id="3" name="Picture 2">
            <a:extLst>
              <a:ext uri="{FF2B5EF4-FFF2-40B4-BE49-F238E27FC236}">
                <a16:creationId xmlns:a16="http://schemas.microsoft.com/office/drawing/2014/main" id="{2340E828-E7FD-4231-92E8-A16D0E01A1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1" y="587216"/>
            <a:ext cx="5472160" cy="2051481"/>
          </a:xfrm>
          <a:prstGeom prst="rect">
            <a:avLst/>
          </a:prstGeom>
          <a:noFill/>
          <a:ln>
            <a:noFill/>
          </a:ln>
        </p:spPr>
      </p:pic>
      <p:pic>
        <p:nvPicPr>
          <p:cNvPr id="4" name="Picture 3">
            <a:extLst>
              <a:ext uri="{FF2B5EF4-FFF2-40B4-BE49-F238E27FC236}">
                <a16:creationId xmlns:a16="http://schemas.microsoft.com/office/drawing/2014/main" id="{FA2E2E2B-8714-4D80-BA28-33268F406C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91348" y="4219304"/>
            <a:ext cx="5817326" cy="1841862"/>
          </a:xfrm>
          <a:prstGeom prst="rect">
            <a:avLst/>
          </a:prstGeom>
          <a:noFill/>
          <a:ln>
            <a:noFill/>
          </a:ln>
        </p:spPr>
      </p:pic>
      <p:sp>
        <p:nvSpPr>
          <p:cNvPr id="5" name="Rectangle 4">
            <a:extLst>
              <a:ext uri="{FF2B5EF4-FFF2-40B4-BE49-F238E27FC236}">
                <a16:creationId xmlns:a16="http://schemas.microsoft.com/office/drawing/2014/main" id="{B78C4A35-A57C-49B2-B1D7-45193D098BE3}"/>
              </a:ext>
            </a:extLst>
          </p:cNvPr>
          <p:cNvSpPr/>
          <p:nvPr/>
        </p:nvSpPr>
        <p:spPr>
          <a:xfrm>
            <a:off x="174172" y="4048536"/>
            <a:ext cx="5612674" cy="2445478"/>
          </a:xfrm>
          <a:prstGeom prst="rect">
            <a:avLst/>
          </a:prstGeom>
        </p:spPr>
        <p:txBody>
          <a:bodyPr wrap="square">
            <a:spAutoFit/>
          </a:bodyPr>
          <a:lstStyle/>
          <a:p>
            <a:pPr>
              <a:lnSpc>
                <a:spcPct val="107000"/>
              </a:lnSpc>
              <a:spcAft>
                <a:spcPts val="0"/>
              </a:spcAft>
            </a:pPr>
            <a:r>
              <a:rPr lang="en-US" sz="2400">
                <a:latin typeface="Book Antiqua" panose="02040602050305030304" pitchFamily="18" charset="0"/>
                <a:ea typeface="Calibri" panose="020F0502020204030204" pitchFamily="34" charset="0"/>
                <a:cs typeface="Times New Roman" panose="02020603050405020304" pitchFamily="18" charset="0"/>
              </a:rPr>
              <a:t>Một bản ghi của MongoDB được lưu trữ dưới dạng document (tài liệu), nó được ghi xuống với cấu trúc field (trường) và value (giá trị). Nó giống như là một đối tượng JSON có dạng như sau:</a:t>
            </a:r>
          </a:p>
        </p:txBody>
      </p:sp>
      <p:cxnSp>
        <p:nvCxnSpPr>
          <p:cNvPr id="9" name="Straight Connector 8">
            <a:extLst>
              <a:ext uri="{FF2B5EF4-FFF2-40B4-BE49-F238E27FC236}">
                <a16:creationId xmlns:a16="http://schemas.microsoft.com/office/drawing/2014/main" id="{157450DA-715B-4ACC-B407-2E2F98D5802E}"/>
              </a:ext>
            </a:extLst>
          </p:cNvPr>
          <p:cNvCxnSpPr>
            <a:cxnSpLocks/>
          </p:cNvCxnSpPr>
          <p:nvPr/>
        </p:nvCxnSpPr>
        <p:spPr>
          <a:xfrm>
            <a:off x="855617" y="3429000"/>
            <a:ext cx="1048076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384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6"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500"/>
                                        <p:tgtEl>
                                          <p:spTgt spid="5"/>
                                        </p:tgtEl>
                                      </p:cBhvr>
                                    </p:animEffect>
                                  </p:childTnLst>
                                </p:cTn>
                              </p:par>
                              <p:par>
                                <p:cTn id="20" presetID="6"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6" y="819621"/>
            <a:ext cx="7465059"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&gt;db.COLLECTION_NAME.remove(SELECTIOIN_CRITERIA)</a:t>
            </a: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2682657" cy="461665"/>
          </a:xfrm>
          <a:prstGeom prst="rect">
            <a:avLst/>
          </a:prstGeom>
          <a:noFill/>
        </p:spPr>
        <p:txBody>
          <a:bodyPr wrap="none" rtlCol="0">
            <a:spAutoFit/>
          </a:bodyPr>
          <a:lstStyle/>
          <a:p>
            <a:r>
              <a:rPr lang="en-US" sz="2400" b="1"/>
              <a:t>Lệnh xóa - REMOVE</a:t>
            </a:r>
          </a:p>
        </p:txBody>
      </p:sp>
      <p:pic>
        <p:nvPicPr>
          <p:cNvPr id="14" name="Picture 13">
            <a:extLst>
              <a:ext uri="{FF2B5EF4-FFF2-40B4-BE49-F238E27FC236}">
                <a16:creationId xmlns:a16="http://schemas.microsoft.com/office/drawing/2014/main" id="{7B3D394E-6E2F-4D0C-A0D2-5134D8BA14EE}"/>
              </a:ext>
            </a:extLst>
          </p:cNvPr>
          <p:cNvPicPr/>
          <p:nvPr/>
        </p:nvPicPr>
        <p:blipFill rotWithShape="1">
          <a:blip r:embed="rId2"/>
          <a:srcRect b="29090"/>
          <a:stretch/>
        </p:blipFill>
        <p:spPr>
          <a:xfrm>
            <a:off x="3777817" y="1430366"/>
            <a:ext cx="8140380" cy="2228566"/>
          </a:xfrm>
          <a:prstGeom prst="rect">
            <a:avLst/>
          </a:prstGeom>
        </p:spPr>
      </p:pic>
      <p:pic>
        <p:nvPicPr>
          <p:cNvPr id="16" name="Picture 15">
            <a:extLst>
              <a:ext uri="{FF2B5EF4-FFF2-40B4-BE49-F238E27FC236}">
                <a16:creationId xmlns:a16="http://schemas.microsoft.com/office/drawing/2014/main" id="{360FDBD2-3BBF-4BDB-96D3-CA40B14FE194}"/>
              </a:ext>
            </a:extLst>
          </p:cNvPr>
          <p:cNvPicPr/>
          <p:nvPr/>
        </p:nvPicPr>
        <p:blipFill rotWithShape="1">
          <a:blip r:embed="rId3"/>
          <a:srcRect b="19091"/>
          <a:stretch/>
        </p:blipFill>
        <p:spPr>
          <a:xfrm>
            <a:off x="3777817" y="3880437"/>
            <a:ext cx="8140380" cy="2417722"/>
          </a:xfrm>
          <a:prstGeom prst="rect">
            <a:avLst/>
          </a:prstGeom>
        </p:spPr>
      </p:pic>
    </p:spTree>
    <p:extLst>
      <p:ext uri="{BB962C8B-B14F-4D97-AF65-F5344CB8AC3E}">
        <p14:creationId xmlns:p14="http://schemas.microsoft.com/office/powerpoint/2010/main" val="4122138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83493-A74D-4DC4-A488-7D35F661952D}"/>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0E505A-F085-43C3-A64F-A4CAEAF57969}"/>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9A50F96-0631-48C1-8001-CFD617AF73E3}"/>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
        <p:nvSpPr>
          <p:cNvPr id="5" name="Rectangle 4">
            <a:extLst>
              <a:ext uri="{FF2B5EF4-FFF2-40B4-BE49-F238E27FC236}">
                <a16:creationId xmlns:a16="http://schemas.microsoft.com/office/drawing/2014/main" id="{0F3CED5B-069F-4F02-85CC-4A4BF63C3665}"/>
              </a:ext>
            </a:extLst>
          </p:cNvPr>
          <p:cNvSpPr/>
          <p:nvPr/>
        </p:nvSpPr>
        <p:spPr>
          <a:xfrm>
            <a:off x="402955" y="2092271"/>
            <a:ext cx="11639227" cy="1915974"/>
          </a:xfrm>
          <a:prstGeom prst="rect">
            <a:avLst/>
          </a:prstGeom>
        </p:spPr>
        <p:txBody>
          <a:bodyPr wrap="square">
            <a:spAutoFit/>
          </a:bodyPr>
          <a:lstStyle/>
          <a:p>
            <a:pPr>
              <a:lnSpc>
                <a:spcPct val="107000"/>
              </a:lnSpc>
              <a:spcAft>
                <a:spcPts val="0"/>
              </a:spcAft>
            </a:pPr>
            <a:r>
              <a:rPr lang="en-US" sz="2800">
                <a:latin typeface="Calibri" panose="020F0502020204030204" pitchFamily="34" charset="0"/>
                <a:ea typeface="Calibri" panose="020F0502020204030204" pitchFamily="34" charset="0"/>
                <a:cs typeface="Times New Roman" panose="02020603050405020304" pitchFamily="18" charset="0"/>
              </a:rPr>
              <a:t>Để truy vấn dữ liệu MongoDB trên C# .Net, cần phải cài đặt các gói NuGet sau:</a:t>
            </a:r>
          </a:p>
          <a:p>
            <a:pPr marL="342900" lvl="0" indent="-342900">
              <a:lnSpc>
                <a:spcPct val="107000"/>
              </a:lnSpc>
              <a:spcAft>
                <a:spcPts val="0"/>
              </a:spcAft>
              <a:buFont typeface="Symbol" panose="05050102010706020507" pitchFamily="18" charset="2"/>
              <a:buChar char=""/>
            </a:pPr>
            <a:r>
              <a:rPr lang="en-US" sz="2800" b="1">
                <a:solidFill>
                  <a:srgbClr val="385623"/>
                </a:solidFill>
                <a:latin typeface="Calibri" panose="020F0502020204030204" pitchFamily="34" charset="0"/>
                <a:ea typeface="Calibri" panose="020F0502020204030204" pitchFamily="34" charset="0"/>
                <a:cs typeface="Times New Roman" panose="02020603050405020304" pitchFamily="18" charset="0"/>
              </a:rPr>
              <a:t>MongoDB.Bson </a:t>
            </a:r>
            <a:endParaRPr lang="en-US" sz="28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a:solidFill>
                  <a:srgbClr val="385623"/>
                </a:solidFill>
                <a:latin typeface="Calibri" panose="020F0502020204030204" pitchFamily="34" charset="0"/>
                <a:ea typeface="Calibri" panose="020F0502020204030204" pitchFamily="34" charset="0"/>
                <a:cs typeface="Times New Roman" panose="02020603050405020304" pitchFamily="18" charset="0"/>
              </a:rPr>
              <a:t>MongoDB.Driver.Core</a:t>
            </a:r>
            <a:endParaRPr lang="en-US" sz="28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a:solidFill>
                  <a:srgbClr val="385623"/>
                </a:solidFill>
                <a:latin typeface="Calibri" panose="020F0502020204030204" pitchFamily="34" charset="0"/>
                <a:ea typeface="Calibri" panose="020F0502020204030204" pitchFamily="34" charset="0"/>
                <a:cs typeface="Times New Roman" panose="02020603050405020304" pitchFamily="18" charset="0"/>
              </a:rPr>
              <a:t>MongoDB.Driver </a:t>
            </a:r>
            <a:endParaRPr lang="en-US" sz="28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401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8D3F53-F557-4733-95D0-FBF6A870F170}"/>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2F63B134-2C6D-46E8-BFAC-2765F68A2839}"/>
              </a:ext>
            </a:extLst>
          </p:cNvPr>
          <p:cNvSpPr>
            <a:spLocks noChangeArrowheads="1"/>
          </p:cNvSpPr>
          <p:nvPr/>
        </p:nvSpPr>
        <p:spPr bwMode="auto">
          <a:xfrm>
            <a:off x="759417" y="1879804"/>
            <a:ext cx="50330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Kết nối đến database và lấy Database: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p:txBody>
      </p:sp>
      <p:pic>
        <p:nvPicPr>
          <p:cNvPr id="1025" name="Picture 25">
            <a:extLst>
              <a:ext uri="{FF2B5EF4-FFF2-40B4-BE49-F238E27FC236}">
                <a16:creationId xmlns:a16="http://schemas.microsoft.com/office/drawing/2014/main" id="{E5827136-5CF6-4F08-9303-D8F5532A8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68" y="2461955"/>
            <a:ext cx="11150864" cy="19340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C38152D-D4E7-4B45-B03A-3E663F8351E4}"/>
              </a:ext>
            </a:extLst>
          </p:cNvPr>
          <p:cNvSpPr>
            <a:spLocks noChangeArrowheads="1"/>
          </p:cNvSpPr>
          <p:nvPr/>
        </p:nvSpPr>
        <p:spPr bwMode="auto">
          <a:xfrm>
            <a:off x="1069383" y="31981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7" name="Rectangle 6">
            <a:extLst>
              <a:ext uri="{FF2B5EF4-FFF2-40B4-BE49-F238E27FC236}">
                <a16:creationId xmlns:a16="http://schemas.microsoft.com/office/drawing/2014/main" id="{FDE8B65F-817D-4C14-A652-957EF43B2A85}"/>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43FE55-93C9-4D6F-9D67-E0E19B3FA37E}"/>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205264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AB7D57-693F-4FF1-ABC7-D24769190245}"/>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3">
            <a:extLst>
              <a:ext uri="{FF2B5EF4-FFF2-40B4-BE49-F238E27FC236}">
                <a16:creationId xmlns:a16="http://schemas.microsoft.com/office/drawing/2014/main" id="{9D91C29D-33FC-4113-8CE8-434F6DBAA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1450810"/>
            <a:ext cx="9610198" cy="19304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8">
            <a:extLst>
              <a:ext uri="{FF2B5EF4-FFF2-40B4-BE49-F238E27FC236}">
                <a16:creationId xmlns:a16="http://schemas.microsoft.com/office/drawing/2014/main" id="{BA61A6AE-AE45-4D0F-B2A3-169575E61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38" y="3595765"/>
            <a:ext cx="9284109" cy="136234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2">
            <a:extLst>
              <a:ext uri="{FF2B5EF4-FFF2-40B4-BE49-F238E27FC236}">
                <a16:creationId xmlns:a16="http://schemas.microsoft.com/office/drawing/2014/main" id="{CF2C0F04-6A35-4BBD-907E-B240FE754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46" y="5295025"/>
            <a:ext cx="9163921" cy="1487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8F3C7C03-EF14-4294-A8F1-2572B361BBA8}"/>
              </a:ext>
            </a:extLst>
          </p:cNvPr>
          <p:cNvSpPr>
            <a:spLocks noChangeArrowheads="1"/>
          </p:cNvSpPr>
          <p:nvPr/>
        </p:nvSpPr>
        <p:spPr bwMode="auto">
          <a:xfrm>
            <a:off x="247973" y="1115879"/>
            <a:ext cx="110082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collection tạm để lưu dữ liệu khi truy xuất từ một collection khác trong database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938C7021-6443-4D37-B6EB-750BA629198F}"/>
              </a:ext>
            </a:extLst>
          </p:cNvPr>
          <p:cNvSpPr>
            <a:spLocks noChangeArrowheads="1"/>
          </p:cNvSpPr>
          <p:nvPr/>
        </p:nvSpPr>
        <p:spPr bwMode="auto">
          <a:xfrm>
            <a:off x="274547" y="3250173"/>
            <a:ext cx="20592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Xóa collection: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A75C2661-D1BA-4BE3-B2FD-6C4B152F2B32}"/>
              </a:ext>
            </a:extLst>
          </p:cNvPr>
          <p:cNvSpPr>
            <a:spLocks noChangeArrowheads="1"/>
          </p:cNvSpPr>
          <p:nvPr/>
        </p:nvSpPr>
        <p:spPr bwMode="auto">
          <a:xfrm>
            <a:off x="247973" y="4713363"/>
            <a:ext cx="40182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collection trong database: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3BE8733-A20E-4C8D-B554-68D40AC0B426}"/>
              </a:ext>
            </a:extLst>
          </p:cNvPr>
          <p:cNvSpPr>
            <a:spLocks noChangeArrowheads="1"/>
          </p:cNvSpPr>
          <p:nvPr/>
        </p:nvSpPr>
        <p:spPr bwMode="auto">
          <a:xfrm>
            <a:off x="247973" y="465334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11" name="Rectangle 10">
            <a:extLst>
              <a:ext uri="{FF2B5EF4-FFF2-40B4-BE49-F238E27FC236}">
                <a16:creationId xmlns:a16="http://schemas.microsoft.com/office/drawing/2014/main" id="{30059321-7F45-4D8D-A4EB-AB6BE23B5DB5}"/>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80E33D-2BC1-45D1-AC49-630BE261389A}"/>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4200131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A8700C-F8C4-45AE-AB4A-E53423C2A05B}"/>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A2174F18-996E-404E-A208-2A2F063BC52C}"/>
              </a:ext>
            </a:extLst>
          </p:cNvPr>
          <p:cNvSpPr>
            <a:spLocks noChangeArrowheads="1"/>
          </p:cNvSpPr>
          <p:nvPr/>
        </p:nvSpPr>
        <p:spPr bwMode="auto">
          <a:xfrm>
            <a:off x="247973" y="2192552"/>
            <a:ext cx="23078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một session: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3073" name="Picture 34">
            <a:extLst>
              <a:ext uri="{FF2B5EF4-FFF2-40B4-BE49-F238E27FC236}">
                <a16:creationId xmlns:a16="http://schemas.microsoft.com/office/drawing/2014/main" id="{B984F2DB-1243-4F88-BF4A-128C183FA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2836650"/>
            <a:ext cx="9995906" cy="1184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07D0F05-A1D5-4210-83AE-8DA9F7F9B420}"/>
              </a:ext>
            </a:extLst>
          </p:cNvPr>
          <p:cNvSpPr>
            <a:spLocks noChangeArrowheads="1"/>
          </p:cNvSpPr>
          <p:nvPr/>
        </p:nvSpPr>
        <p:spPr bwMode="auto">
          <a:xfrm>
            <a:off x="247973" y="198247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7" name="Rectangle 6">
            <a:extLst>
              <a:ext uri="{FF2B5EF4-FFF2-40B4-BE49-F238E27FC236}">
                <a16:creationId xmlns:a16="http://schemas.microsoft.com/office/drawing/2014/main" id="{D47CE0D0-D2F4-4882-858A-F918E0ECF4CE}"/>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BF4166-0AF4-4382-BA15-2D3EEC4A6CCC}"/>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1954102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77B57B-7680-4806-91D9-43C98DCE0195}"/>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42">
            <a:extLst>
              <a:ext uri="{FF2B5EF4-FFF2-40B4-BE49-F238E27FC236}">
                <a16:creationId xmlns:a16="http://schemas.microsoft.com/office/drawing/2014/main" id="{566C3EEA-8AAC-4873-8895-7C1443A7F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1363851"/>
            <a:ext cx="7841606" cy="51919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E8C2E04A-DB81-4D77-BE98-4410E56538F6}"/>
              </a:ext>
            </a:extLst>
          </p:cNvPr>
          <p:cNvSpPr>
            <a:spLocks noChangeArrowheads="1"/>
          </p:cNvSpPr>
          <p:nvPr/>
        </p:nvSpPr>
        <p:spPr bwMode="auto">
          <a:xfrm>
            <a:off x="247973" y="1115879"/>
            <a:ext cx="84587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và nhập một số dữ liệu mẫu, sử dụng session vừa tạo ở trên: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889510F-E03E-461A-85BB-711477DA5D95}"/>
              </a:ext>
            </a:extLst>
          </p:cNvPr>
          <p:cNvSpPr>
            <a:spLocks noChangeArrowheads="1"/>
          </p:cNvSpPr>
          <p:nvPr/>
        </p:nvSpPr>
        <p:spPr bwMode="auto">
          <a:xfrm>
            <a:off x="247973" y="45199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8" name="Rectangle 7">
            <a:extLst>
              <a:ext uri="{FF2B5EF4-FFF2-40B4-BE49-F238E27FC236}">
                <a16:creationId xmlns:a16="http://schemas.microsoft.com/office/drawing/2014/main" id="{326AE35F-B735-4B63-8F7D-68A2E99D2A00}"/>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E5044F-0F91-4041-B2A5-0AD46D994DFB}"/>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1537717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732BF-A14C-44BB-B374-0FE7A999DF19}"/>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B889510F-E03E-461A-85BB-711477DA5D95}"/>
              </a:ext>
            </a:extLst>
          </p:cNvPr>
          <p:cNvSpPr>
            <a:spLocks noChangeArrowheads="1"/>
          </p:cNvSpPr>
          <p:nvPr/>
        </p:nvSpPr>
        <p:spPr bwMode="auto">
          <a:xfrm>
            <a:off x="247973" y="45199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6" name="Rectangle 2">
            <a:extLst>
              <a:ext uri="{FF2B5EF4-FFF2-40B4-BE49-F238E27FC236}">
                <a16:creationId xmlns:a16="http://schemas.microsoft.com/office/drawing/2014/main" id="{A74244A7-918F-46D5-940A-4F07CA4E7CF9}"/>
              </a:ext>
            </a:extLst>
          </p:cNvPr>
          <p:cNvSpPr>
            <a:spLocks noChangeArrowheads="1"/>
          </p:cNvSpPr>
          <p:nvPr/>
        </p:nvSpPr>
        <p:spPr bwMode="auto">
          <a:xfrm>
            <a:off x="247973" y="1175946"/>
            <a:ext cx="21187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Xóa document: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6145" name="Picture 44">
            <a:extLst>
              <a:ext uri="{FF2B5EF4-FFF2-40B4-BE49-F238E27FC236}">
                <a16:creationId xmlns:a16="http://schemas.microsoft.com/office/drawing/2014/main" id="{4982099C-7F0D-431A-A66D-25EA474D1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1573079"/>
            <a:ext cx="9649705" cy="29469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DC3C1D1B-E0BC-4B22-B75D-93738B5591AC}"/>
              </a:ext>
            </a:extLst>
          </p:cNvPr>
          <p:cNvSpPr>
            <a:spLocks noChangeArrowheads="1"/>
          </p:cNvSpPr>
          <p:nvPr/>
        </p:nvSpPr>
        <p:spPr bwMode="auto">
          <a:xfrm>
            <a:off x="247973" y="279957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8" name="Rectangle 7">
            <a:extLst>
              <a:ext uri="{FF2B5EF4-FFF2-40B4-BE49-F238E27FC236}">
                <a16:creationId xmlns:a16="http://schemas.microsoft.com/office/drawing/2014/main" id="{BC00BAF7-2025-4C4A-9AEC-BF18A4147CBC}"/>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B6D07D-321D-4624-AC51-2E249F273E8E}"/>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318285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EE739F-2593-4B6A-BB37-E2B7FF4F7FFE}"/>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B889510F-E03E-461A-85BB-711477DA5D95}"/>
              </a:ext>
            </a:extLst>
          </p:cNvPr>
          <p:cNvSpPr>
            <a:spLocks noChangeArrowheads="1"/>
          </p:cNvSpPr>
          <p:nvPr/>
        </p:nvSpPr>
        <p:spPr bwMode="auto">
          <a:xfrm>
            <a:off x="247973" y="45199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pic>
        <p:nvPicPr>
          <p:cNvPr id="5122" name="Picture 46">
            <a:extLst>
              <a:ext uri="{FF2B5EF4-FFF2-40B4-BE49-F238E27FC236}">
                <a16:creationId xmlns:a16="http://schemas.microsoft.com/office/drawing/2014/main" id="{9FFD5B42-F86D-48A0-8961-159068F1D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38" y="1567084"/>
            <a:ext cx="11211966" cy="186191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45">
            <a:extLst>
              <a:ext uri="{FF2B5EF4-FFF2-40B4-BE49-F238E27FC236}">
                <a16:creationId xmlns:a16="http://schemas.microsoft.com/office/drawing/2014/main" id="{71205875-39F4-49EF-936E-027ADD6CB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37" y="3930960"/>
            <a:ext cx="11920669" cy="1050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E162307-3B10-4E71-84A1-1B284E478AD3}"/>
              </a:ext>
            </a:extLst>
          </p:cNvPr>
          <p:cNvSpPr>
            <a:spLocks noChangeArrowheads="1"/>
          </p:cNvSpPr>
          <p:nvPr/>
        </p:nvSpPr>
        <p:spPr bwMode="auto">
          <a:xfrm>
            <a:off x="247973" y="1055608"/>
            <a:ext cx="21342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Sửa document: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F1FFB678-B3CA-4741-925E-A428651309B9}"/>
              </a:ext>
            </a:extLst>
          </p:cNvPr>
          <p:cNvSpPr>
            <a:spLocks noChangeArrowheads="1"/>
          </p:cNvSpPr>
          <p:nvPr/>
        </p:nvSpPr>
        <p:spPr bwMode="auto">
          <a:xfrm>
            <a:off x="247973" y="3277789"/>
            <a:ext cx="3088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dữ liệu ra màn hình:</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661846D-1706-42DE-AF5D-D40041B50CD6}"/>
              </a:ext>
            </a:extLst>
          </p:cNvPr>
          <p:cNvSpPr>
            <a:spLocks noChangeArrowheads="1"/>
          </p:cNvSpPr>
          <p:nvPr/>
        </p:nvSpPr>
        <p:spPr bwMode="auto">
          <a:xfrm>
            <a:off x="247973" y="305808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10" name="Rectangle 9">
            <a:extLst>
              <a:ext uri="{FF2B5EF4-FFF2-40B4-BE49-F238E27FC236}">
                <a16:creationId xmlns:a16="http://schemas.microsoft.com/office/drawing/2014/main" id="{D058A088-6D72-404E-84FF-F91EDF29A2E0}"/>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3A9B8D-2E25-41E1-820D-0A7AC2FFD9A3}"/>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140807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29E16-7E15-4E2D-9D76-BB64A20CB59E}"/>
              </a:ext>
            </a:extLst>
          </p:cNvPr>
          <p:cNvSpPr txBox="1"/>
          <p:nvPr/>
        </p:nvSpPr>
        <p:spPr>
          <a:xfrm>
            <a:off x="1207482" y="2721114"/>
            <a:ext cx="10059164" cy="707886"/>
          </a:xfrm>
          <a:prstGeom prst="rect">
            <a:avLst/>
          </a:prstGeom>
          <a:noFill/>
        </p:spPr>
        <p:txBody>
          <a:bodyPr wrap="none" rtlCol="0">
            <a:spAutoFit/>
          </a:bodyPr>
          <a:lstStyle/>
          <a:p>
            <a:r>
              <a:rPr lang="en-US" sz="4000">
                <a:latin typeface="Consolas" panose="020B0609020204030204" pitchFamily="49" charset="0"/>
              </a:rPr>
              <a:t>Cảm </a:t>
            </a:r>
            <a:r>
              <a:rPr lang="vi-VN" sz="4000">
                <a:latin typeface="Consolas" panose="020B0609020204030204" pitchFamily="49" charset="0"/>
              </a:rPr>
              <a:t>ơ</a:t>
            </a:r>
            <a:r>
              <a:rPr lang="en-US" sz="4000">
                <a:latin typeface="Consolas" panose="020B0609020204030204" pitchFamily="49" charset="0"/>
              </a:rPr>
              <a:t>n thầy và các bạn đã theo dõi!</a:t>
            </a:r>
          </a:p>
        </p:txBody>
      </p:sp>
    </p:spTree>
    <p:extLst>
      <p:ext uri="{BB962C8B-B14F-4D97-AF65-F5344CB8AC3E}">
        <p14:creationId xmlns:p14="http://schemas.microsoft.com/office/powerpoint/2010/main" val="245239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031C16-A476-4D2B-A033-3452EECD8B68}"/>
              </a:ext>
            </a:extLst>
          </p:cNvPr>
          <p:cNvSpPr/>
          <p:nvPr/>
        </p:nvSpPr>
        <p:spPr>
          <a:xfrm>
            <a:off x="1049382" y="702132"/>
            <a:ext cx="10837817" cy="1259960"/>
          </a:xfrm>
          <a:prstGeom prst="rect">
            <a:avLst/>
          </a:prstGeom>
        </p:spPr>
        <p:txBody>
          <a:bodyPr wrap="square">
            <a:spAutoFit/>
          </a:bodyPr>
          <a:lstStyle/>
          <a:p>
            <a:pPr>
              <a:lnSpc>
                <a:spcPct val="107000"/>
              </a:lnSpc>
              <a:spcAft>
                <a:spcPts val="0"/>
              </a:spcAft>
            </a:pPr>
            <a:r>
              <a:rPr lang="en-US" sz="2400">
                <a:latin typeface="Book Antiqua" panose="02040602050305030304" pitchFamily="18" charset="0"/>
                <a:ea typeface="Calibri" panose="020F0502020204030204" pitchFamily="34" charset="0"/>
                <a:cs typeface="Times New Roman" panose="02020603050405020304" pitchFamily="18" charset="0"/>
              </a:rPr>
              <a:t>Nhìn vào tập data, bạn có thể biết được cấu trúc (schema) của collection này. Nhưng do không có một cấu trúc ràng buộc định nghĩa sẵn từ trước nên document trong collection có thể rất tùy ý về mặt cấu trúc.</a:t>
            </a:r>
          </a:p>
        </p:txBody>
      </p:sp>
      <p:sp>
        <p:nvSpPr>
          <p:cNvPr id="10" name="Rectangle 9">
            <a:extLst>
              <a:ext uri="{FF2B5EF4-FFF2-40B4-BE49-F238E27FC236}">
                <a16:creationId xmlns:a16="http://schemas.microsoft.com/office/drawing/2014/main" id="{72BAE14E-2D47-448D-AF3D-CDBDECCEF5BF}"/>
              </a:ext>
            </a:extLst>
          </p:cNvPr>
          <p:cNvSpPr/>
          <p:nvPr/>
        </p:nvSpPr>
        <p:spPr>
          <a:xfrm>
            <a:off x="2783295" y="3006498"/>
            <a:ext cx="6625410" cy="271503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name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“Joe”, age :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interests : ‘football’ }</a:t>
            </a:r>
            <a:endParaRPr lang="en-US" sz="2400">
              <a:effectLst/>
              <a:ea typeface="Calibri" panose="020F0502020204030204" pitchFamily="34" charset="0"/>
              <a:cs typeface="Times New Roman" panose="02020603050405020304" pitchFamily="18" charset="0"/>
            </a:endParaRPr>
          </a:p>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a:effectLst/>
              <a:ea typeface="Calibri" panose="020F0502020204030204" pitchFamily="34" charset="0"/>
              <a:cs typeface="Times New Roman" panose="02020603050405020304" pitchFamily="18" charset="0"/>
            </a:endParaRPr>
          </a:p>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name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“Kate”, age :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25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a:effectLst/>
              <a:ea typeface="Calibri" panose="020F0502020204030204" pitchFamily="34" charset="0"/>
              <a:cs typeface="Times New Roman" panose="02020603050405020304" pitchFamily="18" charset="0"/>
            </a:endParaRPr>
          </a:p>
          <a:p>
            <a:pPr>
              <a:lnSpc>
                <a:spcPct val="107000"/>
              </a:lnSpc>
              <a:spcAft>
                <a:spcPts val="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phone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“iphone”, ios :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6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78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9FDDB2-8553-43E9-847E-818A570EADF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1193461"/>
            <a:ext cx="10905066" cy="4471076"/>
          </a:xfrm>
          <a:prstGeom prst="rect">
            <a:avLst/>
          </a:prstGeom>
          <a:noFill/>
        </p:spPr>
      </p:pic>
    </p:spTree>
    <p:extLst>
      <p:ext uri="{BB962C8B-B14F-4D97-AF65-F5344CB8AC3E}">
        <p14:creationId xmlns:p14="http://schemas.microsoft.com/office/powerpoint/2010/main" val="103237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634DE4D-5A4C-45B5-B7CA-B7EFD08C9E70}"/>
              </a:ext>
            </a:extLst>
          </p:cNvPr>
          <p:cNvGraphicFramePr/>
          <p:nvPr>
            <p:extLst>
              <p:ext uri="{D42A27DB-BD31-4B8C-83A1-F6EECF244321}">
                <p14:modId xmlns:p14="http://schemas.microsoft.com/office/powerpoint/2010/main" val="2159832627"/>
              </p:ext>
            </p:extLst>
          </p:nvPr>
        </p:nvGraphicFramePr>
        <p:xfrm>
          <a:off x="3989092" y="359833"/>
          <a:ext cx="8894305" cy="613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Connector 6">
            <a:extLst>
              <a:ext uri="{FF2B5EF4-FFF2-40B4-BE49-F238E27FC236}">
                <a16:creationId xmlns:a16="http://schemas.microsoft.com/office/drawing/2014/main" id="{A75D449F-0377-43C7-B8F3-87C64815D711}"/>
              </a:ext>
            </a:extLst>
          </p:cNvPr>
          <p:cNvSpPr/>
          <p:nvPr/>
        </p:nvSpPr>
        <p:spPr>
          <a:xfrm>
            <a:off x="1177872" y="2181660"/>
            <a:ext cx="2382982" cy="249468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4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Ưu </a:t>
            </a:r>
            <a:br>
              <a:rPr lang="en-US" sz="44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br>
            <a:r>
              <a:rPr lang="en-US" sz="44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điểm</a:t>
            </a:r>
          </a:p>
        </p:txBody>
      </p:sp>
      <p:cxnSp>
        <p:nvCxnSpPr>
          <p:cNvPr id="9" name="Straight Arrow Connector 8">
            <a:extLst>
              <a:ext uri="{FF2B5EF4-FFF2-40B4-BE49-F238E27FC236}">
                <a16:creationId xmlns:a16="http://schemas.microsoft.com/office/drawing/2014/main" id="{B619FAD1-F5B2-484E-AEB4-E061CBDFBA99}"/>
              </a:ext>
            </a:extLst>
          </p:cNvPr>
          <p:cNvCxnSpPr>
            <a:cxnSpLocks/>
          </p:cNvCxnSpPr>
          <p:nvPr/>
        </p:nvCxnSpPr>
        <p:spPr>
          <a:xfrm flipV="1">
            <a:off x="3560854" y="3429000"/>
            <a:ext cx="335139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89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C5AAA713-DFBE-4594-BDDA-56D47A3256AC}"/>
              </a:ext>
            </a:extLst>
          </p:cNvPr>
          <p:cNvSpPr/>
          <p:nvPr/>
        </p:nvSpPr>
        <p:spPr>
          <a:xfrm>
            <a:off x="5021451" y="180305"/>
            <a:ext cx="2149098" cy="195846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Nh</a:t>
            </a:r>
            <a:r>
              <a:rPr lang="vi-VN"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ư</a:t>
            </a:r>
            <a: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ợc </a:t>
            </a:r>
            <a:b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br>
            <a: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điểm</a:t>
            </a:r>
          </a:p>
        </p:txBody>
      </p:sp>
      <p:sp>
        <p:nvSpPr>
          <p:cNvPr id="3" name="Arrow: Down 2">
            <a:extLst>
              <a:ext uri="{FF2B5EF4-FFF2-40B4-BE49-F238E27FC236}">
                <a16:creationId xmlns:a16="http://schemas.microsoft.com/office/drawing/2014/main" id="{655A88AB-4BFD-454F-8A98-D7D1EDEB2858}"/>
              </a:ext>
            </a:extLst>
          </p:cNvPr>
          <p:cNvSpPr/>
          <p:nvPr/>
        </p:nvSpPr>
        <p:spPr>
          <a:xfrm>
            <a:off x="227632" y="3429000"/>
            <a:ext cx="2696705" cy="2599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a:t>Thiếu tính ràng buộc</a:t>
            </a:r>
          </a:p>
        </p:txBody>
      </p:sp>
      <p:sp>
        <p:nvSpPr>
          <p:cNvPr id="4" name="Arrow: Down 3">
            <a:extLst>
              <a:ext uri="{FF2B5EF4-FFF2-40B4-BE49-F238E27FC236}">
                <a16:creationId xmlns:a16="http://schemas.microsoft.com/office/drawing/2014/main" id="{CCCA6BBC-B590-4F20-9B5A-EF2032C62E5C}"/>
              </a:ext>
            </a:extLst>
          </p:cNvPr>
          <p:cNvSpPr/>
          <p:nvPr/>
        </p:nvSpPr>
        <p:spPr>
          <a:xfrm>
            <a:off x="3182966" y="3429000"/>
            <a:ext cx="2696705" cy="259984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a:t>Không hỗ trợ join</a:t>
            </a:r>
          </a:p>
        </p:txBody>
      </p:sp>
      <p:sp>
        <p:nvSpPr>
          <p:cNvPr id="5" name="Arrow: Down 4">
            <a:extLst>
              <a:ext uri="{FF2B5EF4-FFF2-40B4-BE49-F238E27FC236}">
                <a16:creationId xmlns:a16="http://schemas.microsoft.com/office/drawing/2014/main" id="{00A552F5-34D0-4A7F-B8D1-AF58FF8F26C1}"/>
              </a:ext>
            </a:extLst>
          </p:cNvPr>
          <p:cNvSpPr/>
          <p:nvPr/>
        </p:nvSpPr>
        <p:spPr>
          <a:xfrm>
            <a:off x="6250337" y="3429000"/>
            <a:ext cx="2696705" cy="2599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a:t>Sử dụng nhiều </a:t>
            </a:r>
          </a:p>
          <a:p>
            <a:pPr algn="ctr"/>
            <a:r>
              <a:rPr lang="en-US" sz="2800"/>
              <a:t>bộ nhớ</a:t>
            </a:r>
          </a:p>
        </p:txBody>
      </p:sp>
      <p:sp>
        <p:nvSpPr>
          <p:cNvPr id="6" name="Arrow: Down 5">
            <a:extLst>
              <a:ext uri="{FF2B5EF4-FFF2-40B4-BE49-F238E27FC236}">
                <a16:creationId xmlns:a16="http://schemas.microsoft.com/office/drawing/2014/main" id="{82E852A1-920B-49C5-BE8B-1838D6507B76}"/>
              </a:ext>
            </a:extLst>
          </p:cNvPr>
          <p:cNvSpPr/>
          <p:nvPr/>
        </p:nvSpPr>
        <p:spPr>
          <a:xfrm>
            <a:off x="9205669" y="3429000"/>
            <a:ext cx="2696705" cy="2599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a:t>Giới hạn </a:t>
            </a:r>
          </a:p>
          <a:p>
            <a:pPr algn="ctr"/>
            <a:r>
              <a:rPr lang="en-US" sz="2800"/>
              <a:t>bộ nhớ</a:t>
            </a:r>
          </a:p>
        </p:txBody>
      </p:sp>
      <p:cxnSp>
        <p:nvCxnSpPr>
          <p:cNvPr id="8" name="Straight Arrow Connector 7">
            <a:extLst>
              <a:ext uri="{FF2B5EF4-FFF2-40B4-BE49-F238E27FC236}">
                <a16:creationId xmlns:a16="http://schemas.microsoft.com/office/drawing/2014/main" id="{5E9AF72F-972F-4995-89EC-F630EB52B669}"/>
              </a:ext>
            </a:extLst>
          </p:cNvPr>
          <p:cNvCxnSpPr>
            <a:stCxn id="2" idx="4"/>
            <a:endCxn id="3" idx="0"/>
          </p:cNvCxnSpPr>
          <p:nvPr/>
        </p:nvCxnSpPr>
        <p:spPr>
          <a:xfrm flipH="1">
            <a:off x="1575985" y="2138767"/>
            <a:ext cx="4520015"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E4917C6-4532-4D91-B315-3FF9DF7F760E}"/>
              </a:ext>
            </a:extLst>
          </p:cNvPr>
          <p:cNvCxnSpPr>
            <a:stCxn id="2" idx="4"/>
            <a:endCxn id="4" idx="0"/>
          </p:cNvCxnSpPr>
          <p:nvPr/>
        </p:nvCxnSpPr>
        <p:spPr>
          <a:xfrm flipH="1">
            <a:off x="4531319" y="2138767"/>
            <a:ext cx="1564681"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9A52D37-BADD-4877-8593-703975F36263}"/>
              </a:ext>
            </a:extLst>
          </p:cNvPr>
          <p:cNvCxnSpPr>
            <a:stCxn id="2" idx="4"/>
            <a:endCxn id="5" idx="0"/>
          </p:cNvCxnSpPr>
          <p:nvPr/>
        </p:nvCxnSpPr>
        <p:spPr>
          <a:xfrm>
            <a:off x="6096000" y="2138767"/>
            <a:ext cx="1502690"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E824888-66E0-425E-B444-D4122B621660}"/>
              </a:ext>
            </a:extLst>
          </p:cNvPr>
          <p:cNvCxnSpPr>
            <a:stCxn id="2" idx="4"/>
            <a:endCxn id="6" idx="0"/>
          </p:cNvCxnSpPr>
          <p:nvPr/>
        </p:nvCxnSpPr>
        <p:spPr>
          <a:xfrm>
            <a:off x="6096000" y="2138767"/>
            <a:ext cx="4458022"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285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ought Bubble: Cloud 1">
            <a:extLst>
              <a:ext uri="{FF2B5EF4-FFF2-40B4-BE49-F238E27FC236}">
                <a16:creationId xmlns:a16="http://schemas.microsoft.com/office/drawing/2014/main" id="{7DDF6267-A68E-4A90-AB24-02AC1DD17B9B}"/>
              </a:ext>
            </a:extLst>
          </p:cNvPr>
          <p:cNvSpPr/>
          <p:nvPr/>
        </p:nvSpPr>
        <p:spPr>
          <a:xfrm>
            <a:off x="3120325" y="170482"/>
            <a:ext cx="5951349" cy="2417735"/>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a:t>Khi nào nên sử dụng MongoDB?</a:t>
            </a:r>
          </a:p>
        </p:txBody>
      </p:sp>
      <p:sp>
        <p:nvSpPr>
          <p:cNvPr id="3" name="Rectangle 2">
            <a:extLst>
              <a:ext uri="{FF2B5EF4-FFF2-40B4-BE49-F238E27FC236}">
                <a16:creationId xmlns:a16="http://schemas.microsoft.com/office/drawing/2014/main" id="{444CE6F5-61A1-4574-8EA4-50EB92A569F0}"/>
              </a:ext>
            </a:extLst>
          </p:cNvPr>
          <p:cNvSpPr/>
          <p:nvPr/>
        </p:nvSpPr>
        <p:spPr>
          <a:xfrm>
            <a:off x="4236203" y="3747682"/>
            <a:ext cx="8002293" cy="205069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MongoDB dùng cho các hệ thống:</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Hệ thống realtime (thời gian thực) yêu cầu phản hồi nhanh</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Các hệ thống bigdata với yêu cầu truy vấn nhanh.</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Các hệ thống có tần suất write/insert lớn</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Sử dụng làm search engine.</a:t>
            </a:r>
          </a:p>
        </p:txBody>
      </p:sp>
      <p:pic>
        <p:nvPicPr>
          <p:cNvPr id="5" name="Graphic 4" descr="Right pointing backhand index">
            <a:extLst>
              <a:ext uri="{FF2B5EF4-FFF2-40B4-BE49-F238E27FC236}">
                <a16:creationId xmlns:a16="http://schemas.microsoft.com/office/drawing/2014/main" id="{1F5B7400-2C2E-4CE8-95B4-04C5018B8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9349" y="3687255"/>
            <a:ext cx="2355742" cy="1988550"/>
          </a:xfrm>
          <a:prstGeom prst="rect">
            <a:avLst/>
          </a:prstGeom>
        </p:spPr>
      </p:pic>
    </p:spTree>
    <p:extLst>
      <p:ext uri="{BB962C8B-B14F-4D97-AF65-F5344CB8AC3E}">
        <p14:creationId xmlns:p14="http://schemas.microsoft.com/office/powerpoint/2010/main" val="37595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371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3A470B-F7FB-47CB-8872-79E4F90AF943}"/>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pic>
        <p:nvPicPr>
          <p:cNvPr id="4098" name="Picture 2" descr="A screenshot of a cell phone&#10;&#10;Description automatically generated">
            <a:extLst>
              <a:ext uri="{FF2B5EF4-FFF2-40B4-BE49-F238E27FC236}">
                <a16:creationId xmlns:a16="http://schemas.microsoft.com/office/drawing/2014/main" id="{053BA95D-AF4C-4AC7-B259-D694C3F661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8287" y="961812"/>
            <a:ext cx="670882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56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1105</Words>
  <Application>Microsoft Office PowerPoint</Application>
  <PresentationFormat>Widescreen</PresentationFormat>
  <Paragraphs>129</Paragraphs>
  <Slides>38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Bahnschrift Condensed</vt:lpstr>
      <vt:lpstr>Bahnschrift Light</vt:lpstr>
      <vt:lpstr>Book Antiqua</vt:lpstr>
      <vt:lpstr>Calibri</vt:lpstr>
      <vt:lpstr>Calibri Light</vt:lpstr>
      <vt:lpstr>Consolas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MINH TRUONG</dc:creator>
  <cp:lastModifiedBy>TRAN MINH TRUONG</cp:lastModifiedBy>
  <cp:revision>12</cp:revision>
  <dcterms:created xsi:type="dcterms:W3CDTF">2019-11-19T11:40:07Z</dcterms:created>
  <dcterms:modified xsi:type="dcterms:W3CDTF">2019-11-20T08:17:13Z</dcterms:modified>
</cp:coreProperties>
</file>