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68" d="100"/>
          <a:sy n="68" d="100"/>
        </p:scale>
        <p:origin x="9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W"/>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W"/>
          </a:p>
        </p:txBody>
      </p:sp>
      <p:sp>
        <p:nvSpPr>
          <p:cNvPr id="4" name="Date Placeholder 3"/>
          <p:cNvSpPr>
            <a:spLocks noGrp="1"/>
          </p:cNvSpPr>
          <p:nvPr>
            <p:ph type="dt" sz="half" idx="10"/>
          </p:nvPr>
        </p:nvSpPr>
        <p:spPr/>
        <p:txBody>
          <a:bodyPr/>
          <a:lstStyle/>
          <a:p>
            <a:fld id="{7F5D9EDD-0FB6-484C-8DB9-FEC7378EB30E}" type="datetimeFigureOut">
              <a:rPr lang="en-ZW" smtClean="0"/>
              <a:t>25/5/2021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D8906F7A-22F9-4C24-B4D5-899EE6C5D582}" type="slidenum">
              <a:rPr lang="en-ZW" smtClean="0"/>
              <a:t>‹#›</a:t>
            </a:fld>
            <a:endParaRPr lang="en-ZW"/>
          </a:p>
        </p:txBody>
      </p:sp>
    </p:spTree>
    <p:extLst>
      <p:ext uri="{BB962C8B-B14F-4D97-AF65-F5344CB8AC3E}">
        <p14:creationId xmlns:p14="http://schemas.microsoft.com/office/powerpoint/2010/main" val="403382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7F5D9EDD-0FB6-484C-8DB9-FEC7378EB30E}" type="datetimeFigureOut">
              <a:rPr lang="en-ZW" smtClean="0"/>
              <a:t>25/5/2021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D8906F7A-22F9-4C24-B4D5-899EE6C5D582}" type="slidenum">
              <a:rPr lang="en-ZW" smtClean="0"/>
              <a:t>‹#›</a:t>
            </a:fld>
            <a:endParaRPr lang="en-ZW"/>
          </a:p>
        </p:txBody>
      </p:sp>
    </p:spTree>
    <p:extLst>
      <p:ext uri="{BB962C8B-B14F-4D97-AF65-F5344CB8AC3E}">
        <p14:creationId xmlns:p14="http://schemas.microsoft.com/office/powerpoint/2010/main" val="386324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W"/>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7F5D9EDD-0FB6-484C-8DB9-FEC7378EB30E}" type="datetimeFigureOut">
              <a:rPr lang="en-ZW" smtClean="0"/>
              <a:t>25/5/2021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D8906F7A-22F9-4C24-B4D5-899EE6C5D582}" type="slidenum">
              <a:rPr lang="en-ZW" smtClean="0"/>
              <a:t>‹#›</a:t>
            </a:fld>
            <a:endParaRPr lang="en-ZW"/>
          </a:p>
        </p:txBody>
      </p:sp>
    </p:spTree>
    <p:extLst>
      <p:ext uri="{BB962C8B-B14F-4D97-AF65-F5344CB8AC3E}">
        <p14:creationId xmlns:p14="http://schemas.microsoft.com/office/powerpoint/2010/main" val="163227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7F5D9EDD-0FB6-484C-8DB9-FEC7378EB30E}" type="datetimeFigureOut">
              <a:rPr lang="en-ZW" smtClean="0"/>
              <a:t>25/5/2021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D8906F7A-22F9-4C24-B4D5-899EE6C5D582}" type="slidenum">
              <a:rPr lang="en-ZW" smtClean="0"/>
              <a:t>‹#›</a:t>
            </a:fld>
            <a:endParaRPr lang="en-ZW"/>
          </a:p>
        </p:txBody>
      </p:sp>
    </p:spTree>
    <p:extLst>
      <p:ext uri="{BB962C8B-B14F-4D97-AF65-F5344CB8AC3E}">
        <p14:creationId xmlns:p14="http://schemas.microsoft.com/office/powerpoint/2010/main" val="159964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W"/>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5D9EDD-0FB6-484C-8DB9-FEC7378EB30E}" type="datetimeFigureOut">
              <a:rPr lang="en-ZW" smtClean="0"/>
              <a:t>25/5/2021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D8906F7A-22F9-4C24-B4D5-899EE6C5D582}" type="slidenum">
              <a:rPr lang="en-ZW" smtClean="0"/>
              <a:t>‹#›</a:t>
            </a:fld>
            <a:endParaRPr lang="en-ZW"/>
          </a:p>
        </p:txBody>
      </p:sp>
    </p:spTree>
    <p:extLst>
      <p:ext uri="{BB962C8B-B14F-4D97-AF65-F5344CB8AC3E}">
        <p14:creationId xmlns:p14="http://schemas.microsoft.com/office/powerpoint/2010/main" val="297962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5" name="Date Placeholder 4"/>
          <p:cNvSpPr>
            <a:spLocks noGrp="1"/>
          </p:cNvSpPr>
          <p:nvPr>
            <p:ph type="dt" sz="half" idx="10"/>
          </p:nvPr>
        </p:nvSpPr>
        <p:spPr/>
        <p:txBody>
          <a:bodyPr/>
          <a:lstStyle/>
          <a:p>
            <a:fld id="{7F5D9EDD-0FB6-484C-8DB9-FEC7378EB30E}" type="datetimeFigureOut">
              <a:rPr lang="en-ZW" smtClean="0"/>
              <a:t>25/5/2021</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D8906F7A-22F9-4C24-B4D5-899EE6C5D582}" type="slidenum">
              <a:rPr lang="en-ZW" smtClean="0"/>
              <a:t>‹#›</a:t>
            </a:fld>
            <a:endParaRPr lang="en-ZW"/>
          </a:p>
        </p:txBody>
      </p:sp>
    </p:spTree>
    <p:extLst>
      <p:ext uri="{BB962C8B-B14F-4D97-AF65-F5344CB8AC3E}">
        <p14:creationId xmlns:p14="http://schemas.microsoft.com/office/powerpoint/2010/main" val="966921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W"/>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7" name="Date Placeholder 6"/>
          <p:cNvSpPr>
            <a:spLocks noGrp="1"/>
          </p:cNvSpPr>
          <p:nvPr>
            <p:ph type="dt" sz="half" idx="10"/>
          </p:nvPr>
        </p:nvSpPr>
        <p:spPr/>
        <p:txBody>
          <a:bodyPr/>
          <a:lstStyle/>
          <a:p>
            <a:fld id="{7F5D9EDD-0FB6-484C-8DB9-FEC7378EB30E}" type="datetimeFigureOut">
              <a:rPr lang="en-ZW" smtClean="0"/>
              <a:t>25/5/2021</a:t>
            </a:fld>
            <a:endParaRPr lang="en-ZW"/>
          </a:p>
        </p:txBody>
      </p:sp>
      <p:sp>
        <p:nvSpPr>
          <p:cNvPr id="8" name="Footer Placeholder 7"/>
          <p:cNvSpPr>
            <a:spLocks noGrp="1"/>
          </p:cNvSpPr>
          <p:nvPr>
            <p:ph type="ftr" sz="quarter" idx="11"/>
          </p:nvPr>
        </p:nvSpPr>
        <p:spPr/>
        <p:txBody>
          <a:bodyPr/>
          <a:lstStyle/>
          <a:p>
            <a:endParaRPr lang="en-ZW"/>
          </a:p>
        </p:txBody>
      </p:sp>
      <p:sp>
        <p:nvSpPr>
          <p:cNvPr id="9" name="Slide Number Placeholder 8"/>
          <p:cNvSpPr>
            <a:spLocks noGrp="1"/>
          </p:cNvSpPr>
          <p:nvPr>
            <p:ph type="sldNum" sz="quarter" idx="12"/>
          </p:nvPr>
        </p:nvSpPr>
        <p:spPr/>
        <p:txBody>
          <a:bodyPr/>
          <a:lstStyle/>
          <a:p>
            <a:fld id="{D8906F7A-22F9-4C24-B4D5-899EE6C5D582}" type="slidenum">
              <a:rPr lang="en-ZW" smtClean="0"/>
              <a:t>‹#›</a:t>
            </a:fld>
            <a:endParaRPr lang="en-ZW"/>
          </a:p>
        </p:txBody>
      </p:sp>
    </p:spTree>
    <p:extLst>
      <p:ext uri="{BB962C8B-B14F-4D97-AF65-F5344CB8AC3E}">
        <p14:creationId xmlns:p14="http://schemas.microsoft.com/office/powerpoint/2010/main" val="415043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Date Placeholder 2"/>
          <p:cNvSpPr>
            <a:spLocks noGrp="1"/>
          </p:cNvSpPr>
          <p:nvPr>
            <p:ph type="dt" sz="half" idx="10"/>
          </p:nvPr>
        </p:nvSpPr>
        <p:spPr/>
        <p:txBody>
          <a:bodyPr/>
          <a:lstStyle/>
          <a:p>
            <a:fld id="{7F5D9EDD-0FB6-484C-8DB9-FEC7378EB30E}" type="datetimeFigureOut">
              <a:rPr lang="en-ZW" smtClean="0"/>
              <a:t>25/5/2021</a:t>
            </a:fld>
            <a:endParaRPr lang="en-ZW"/>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D8906F7A-22F9-4C24-B4D5-899EE6C5D582}" type="slidenum">
              <a:rPr lang="en-ZW" smtClean="0"/>
              <a:t>‹#›</a:t>
            </a:fld>
            <a:endParaRPr lang="en-ZW"/>
          </a:p>
        </p:txBody>
      </p:sp>
    </p:spTree>
    <p:extLst>
      <p:ext uri="{BB962C8B-B14F-4D97-AF65-F5344CB8AC3E}">
        <p14:creationId xmlns:p14="http://schemas.microsoft.com/office/powerpoint/2010/main" val="2782527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5D9EDD-0FB6-484C-8DB9-FEC7378EB30E}" type="datetimeFigureOut">
              <a:rPr lang="en-ZW" smtClean="0"/>
              <a:t>25/5/2021</a:t>
            </a:fld>
            <a:endParaRPr lang="en-ZW"/>
          </a:p>
        </p:txBody>
      </p:sp>
      <p:sp>
        <p:nvSpPr>
          <p:cNvPr id="3" name="Footer Placeholder 2"/>
          <p:cNvSpPr>
            <a:spLocks noGrp="1"/>
          </p:cNvSpPr>
          <p:nvPr>
            <p:ph type="ftr" sz="quarter" idx="11"/>
          </p:nvPr>
        </p:nvSpPr>
        <p:spPr/>
        <p:txBody>
          <a:bodyPr/>
          <a:lstStyle/>
          <a:p>
            <a:endParaRPr lang="en-ZW"/>
          </a:p>
        </p:txBody>
      </p:sp>
      <p:sp>
        <p:nvSpPr>
          <p:cNvPr id="4" name="Slide Number Placeholder 3"/>
          <p:cNvSpPr>
            <a:spLocks noGrp="1"/>
          </p:cNvSpPr>
          <p:nvPr>
            <p:ph type="sldNum" sz="quarter" idx="12"/>
          </p:nvPr>
        </p:nvSpPr>
        <p:spPr/>
        <p:txBody>
          <a:bodyPr/>
          <a:lstStyle/>
          <a:p>
            <a:fld id="{D8906F7A-22F9-4C24-B4D5-899EE6C5D582}" type="slidenum">
              <a:rPr lang="en-ZW" smtClean="0"/>
              <a:t>‹#›</a:t>
            </a:fld>
            <a:endParaRPr lang="en-ZW"/>
          </a:p>
        </p:txBody>
      </p:sp>
    </p:spTree>
    <p:extLst>
      <p:ext uri="{BB962C8B-B14F-4D97-AF65-F5344CB8AC3E}">
        <p14:creationId xmlns:p14="http://schemas.microsoft.com/office/powerpoint/2010/main" val="3466432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W"/>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5D9EDD-0FB6-484C-8DB9-FEC7378EB30E}" type="datetimeFigureOut">
              <a:rPr lang="en-ZW" smtClean="0"/>
              <a:t>25/5/2021</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D8906F7A-22F9-4C24-B4D5-899EE6C5D582}" type="slidenum">
              <a:rPr lang="en-ZW" smtClean="0"/>
              <a:t>‹#›</a:t>
            </a:fld>
            <a:endParaRPr lang="en-ZW"/>
          </a:p>
        </p:txBody>
      </p:sp>
    </p:spTree>
    <p:extLst>
      <p:ext uri="{BB962C8B-B14F-4D97-AF65-F5344CB8AC3E}">
        <p14:creationId xmlns:p14="http://schemas.microsoft.com/office/powerpoint/2010/main" val="1678899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W"/>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W"/>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5D9EDD-0FB6-484C-8DB9-FEC7378EB30E}" type="datetimeFigureOut">
              <a:rPr lang="en-ZW" smtClean="0"/>
              <a:t>25/5/2021</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D8906F7A-22F9-4C24-B4D5-899EE6C5D582}" type="slidenum">
              <a:rPr lang="en-ZW" smtClean="0"/>
              <a:t>‹#›</a:t>
            </a:fld>
            <a:endParaRPr lang="en-ZW"/>
          </a:p>
        </p:txBody>
      </p:sp>
    </p:spTree>
    <p:extLst>
      <p:ext uri="{BB962C8B-B14F-4D97-AF65-F5344CB8AC3E}">
        <p14:creationId xmlns:p14="http://schemas.microsoft.com/office/powerpoint/2010/main" val="2806739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W"/>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D9EDD-0FB6-484C-8DB9-FEC7378EB30E}" type="datetimeFigureOut">
              <a:rPr lang="en-ZW" smtClean="0"/>
              <a:t>25/5/2021</a:t>
            </a:fld>
            <a:endParaRPr lang="en-ZW"/>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W"/>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906F7A-22F9-4C24-B4D5-899EE6C5D582}" type="slidenum">
              <a:rPr lang="en-ZW" smtClean="0"/>
              <a:t>‹#›</a:t>
            </a:fld>
            <a:endParaRPr lang="en-ZW"/>
          </a:p>
        </p:txBody>
      </p:sp>
    </p:spTree>
    <p:extLst>
      <p:ext uri="{BB962C8B-B14F-4D97-AF65-F5344CB8AC3E}">
        <p14:creationId xmlns:p14="http://schemas.microsoft.com/office/powerpoint/2010/main" val="546540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ZW" sz="4000" b="1" dirty="0" smtClean="0"/>
              <a:t>CAPSTONE PROJECT</a:t>
            </a:r>
            <a:endParaRPr lang="en-ZW" sz="4000" b="1" dirty="0"/>
          </a:p>
        </p:txBody>
      </p:sp>
      <p:sp>
        <p:nvSpPr>
          <p:cNvPr id="3" name="Subtitle 2"/>
          <p:cNvSpPr>
            <a:spLocks noGrp="1"/>
          </p:cNvSpPr>
          <p:nvPr>
            <p:ph type="subTitle" idx="1"/>
          </p:nvPr>
        </p:nvSpPr>
        <p:spPr/>
        <p:txBody>
          <a:bodyPr/>
          <a:lstStyle/>
          <a:p>
            <a:r>
              <a:rPr lang="en-ZW" b="1" dirty="0" smtClean="0"/>
              <a:t>Battle of Neighbourhoods</a:t>
            </a:r>
            <a:endParaRPr lang="en-ZW" b="1" dirty="0"/>
          </a:p>
        </p:txBody>
      </p:sp>
    </p:spTree>
    <p:extLst>
      <p:ext uri="{BB962C8B-B14F-4D97-AF65-F5344CB8AC3E}">
        <p14:creationId xmlns:p14="http://schemas.microsoft.com/office/powerpoint/2010/main" val="732032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2708"/>
            <a:ext cx="10515600" cy="5614255"/>
          </a:xfrm>
        </p:spPr>
        <p:txBody>
          <a:bodyPr/>
          <a:lstStyle/>
          <a:p>
            <a:r>
              <a:rPr lang="en-ZW" dirty="0"/>
              <a:t>Figure 3 above show Japanese restaurants per neighbourhood. Murray Hill has the largest and Chelsea has the lowest.</a:t>
            </a:r>
          </a:p>
          <a:p>
            <a:r>
              <a:rPr lang="en-ZW" sz="2000" i="1" dirty="0"/>
              <a:t>Figure 4: Japanese restaurants ratings</a:t>
            </a:r>
          </a:p>
          <a:p>
            <a:r>
              <a:rPr lang="en-ZW" dirty="0"/>
              <a:t>Figure 4 below shows Japanese restaurants rating per Borough</a:t>
            </a:r>
            <a:r>
              <a:rPr lang="en-ZW" dirty="0" smtClean="0"/>
              <a:t>.</a:t>
            </a:r>
          </a:p>
          <a:p>
            <a:r>
              <a:rPr lang="en-ZW" dirty="0" smtClean="0"/>
              <a:t> </a:t>
            </a:r>
            <a:endParaRPr lang="en-ZW" dirty="0"/>
          </a:p>
          <a:p>
            <a:endParaRPr lang="en-ZW" dirty="0"/>
          </a:p>
        </p:txBody>
      </p:sp>
      <p:pic>
        <p:nvPicPr>
          <p:cNvPr id="4" name="Picture 3" descr="C:\Users\tmungadze\OneDrive - Insurance and Pensions Commission of Zimbabwe (IPEC)\Desktop\NP\Ratings.png"/>
          <p:cNvPicPr/>
          <p:nvPr/>
        </p:nvPicPr>
        <p:blipFill>
          <a:blip r:embed="rId2">
            <a:extLst>
              <a:ext uri="{28A0092B-C50C-407E-A947-70E740481C1C}">
                <a14:useLocalDpi xmlns:a14="http://schemas.microsoft.com/office/drawing/2010/main" val="0"/>
              </a:ext>
            </a:extLst>
          </a:blip>
          <a:srcRect/>
          <a:stretch>
            <a:fillRect/>
          </a:stretch>
        </p:blipFill>
        <p:spPr bwMode="auto">
          <a:xfrm>
            <a:off x="1463042" y="2278966"/>
            <a:ext cx="7877908" cy="4304714"/>
          </a:xfrm>
          <a:prstGeom prst="rect">
            <a:avLst/>
          </a:prstGeom>
          <a:noFill/>
          <a:ln>
            <a:noFill/>
          </a:ln>
        </p:spPr>
      </p:pic>
    </p:spTree>
    <p:extLst>
      <p:ext uri="{BB962C8B-B14F-4D97-AF65-F5344CB8AC3E}">
        <p14:creationId xmlns:p14="http://schemas.microsoft.com/office/powerpoint/2010/main" val="3757448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6437"/>
            <a:ext cx="10515600" cy="5670526"/>
          </a:xfrm>
        </p:spPr>
        <p:txBody>
          <a:bodyPr/>
          <a:lstStyle/>
          <a:p>
            <a:pPr lvl="0"/>
            <a:r>
              <a:rPr lang="en-ZW" sz="4000" b="1" dirty="0"/>
              <a:t>Conclusion </a:t>
            </a:r>
            <a:endParaRPr lang="en-ZW" dirty="0"/>
          </a:p>
          <a:p>
            <a:pPr marL="0" indent="0" algn="just">
              <a:buNone/>
            </a:pPr>
            <a:r>
              <a:rPr lang="en-ZW" sz="3200" dirty="0"/>
              <a:t>Manhattan and Brooklyn have the best rated Japanese restaurants on average. Staten Island and The Bronx have the least amount of Japanese restaurants per borough and Murray Hill in Manhattan has the highest number of Japanese Restaurants in all of NY. Although Manhattan has the least number of neighbourhoods in all five boroughs, it has the most Japanese restaurants. Having considered this, Manhattan and Brooklyn are the best locations for Japanese cuisine in NYC. This analysis would recommend the opening of a Japanese restaurant in Brooklyn since Brooklyn has a high number of neighbourhoods with average ratings.</a:t>
            </a:r>
          </a:p>
          <a:p>
            <a:endParaRPr lang="en-ZW" dirty="0"/>
          </a:p>
        </p:txBody>
      </p:sp>
    </p:spTree>
    <p:extLst>
      <p:ext uri="{BB962C8B-B14F-4D97-AF65-F5344CB8AC3E}">
        <p14:creationId xmlns:p14="http://schemas.microsoft.com/office/powerpoint/2010/main" val="28431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b="1" dirty="0" smtClean="0"/>
              <a:t>Introduction</a:t>
            </a:r>
            <a:r>
              <a:rPr lang="en-US" dirty="0" smtClean="0"/>
              <a:t/>
            </a:r>
            <a:br>
              <a:rPr lang="en-US" dirty="0" smtClean="0"/>
            </a:br>
            <a:endParaRPr lang="en-ZW"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sz="4000" dirty="0" smtClean="0"/>
              <a:t>The City of New York, is the highly populous city in the USA. It has business opportunities and offer friendly environment. As it is highly developed city, it is subjected to high business costs. There is need to conduct a proper analysis in order to understand Business Viability for anyone who needs to open a restaurant. This project will explore locational factors, recommend a proper location and provide the benefits of such a location</a:t>
            </a:r>
          </a:p>
          <a:p>
            <a:endParaRPr lang="en-ZW" dirty="0"/>
          </a:p>
        </p:txBody>
      </p:sp>
    </p:spTree>
    <p:extLst>
      <p:ext uri="{BB962C8B-B14F-4D97-AF65-F5344CB8AC3E}">
        <p14:creationId xmlns:p14="http://schemas.microsoft.com/office/powerpoint/2010/main" val="963893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b="1" dirty="0" smtClean="0"/>
              <a:t>Problem Description:</a:t>
            </a:r>
            <a:r>
              <a:rPr lang="en-ZW" dirty="0" smtClean="0"/>
              <a:t/>
            </a:r>
            <a:br>
              <a:rPr lang="en-ZW" dirty="0" smtClean="0"/>
            </a:br>
            <a:endParaRPr lang="en-ZW" dirty="0"/>
          </a:p>
        </p:txBody>
      </p:sp>
      <p:sp>
        <p:nvSpPr>
          <p:cNvPr id="3" name="Content Placeholder 2"/>
          <p:cNvSpPr>
            <a:spLocks noGrp="1"/>
          </p:cNvSpPr>
          <p:nvPr>
            <p:ph idx="1"/>
          </p:nvPr>
        </p:nvSpPr>
        <p:spPr/>
        <p:txBody>
          <a:bodyPr>
            <a:normAutofit/>
          </a:bodyPr>
          <a:lstStyle/>
          <a:p>
            <a:pPr marL="0" indent="0" algn="just">
              <a:buNone/>
            </a:pPr>
            <a:r>
              <a:rPr lang="en-ZW" sz="4000" dirty="0" smtClean="0"/>
              <a:t>There </a:t>
            </a:r>
            <a:r>
              <a:rPr lang="en-ZW" sz="4000" dirty="0"/>
              <a:t>are numerous location in New York City and there are various social grouping, now the challenge is to know the best location to establish a restaurant. This location should take various issues into consideration while at the same time be of both economic and business sense</a:t>
            </a:r>
          </a:p>
        </p:txBody>
      </p:sp>
    </p:spTree>
    <p:extLst>
      <p:ext uri="{BB962C8B-B14F-4D97-AF65-F5344CB8AC3E}">
        <p14:creationId xmlns:p14="http://schemas.microsoft.com/office/powerpoint/2010/main" val="3536291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b="1" dirty="0" smtClean="0"/>
              <a:t>The questions that need to be answered</a:t>
            </a:r>
            <a:r>
              <a:rPr lang="en-ZW" dirty="0" smtClean="0"/>
              <a:t/>
            </a:r>
            <a:br>
              <a:rPr lang="en-ZW" dirty="0" smtClean="0"/>
            </a:br>
            <a:endParaRPr lang="en-ZW" dirty="0"/>
          </a:p>
        </p:txBody>
      </p:sp>
      <p:sp>
        <p:nvSpPr>
          <p:cNvPr id="3" name="Content Placeholder 2"/>
          <p:cNvSpPr>
            <a:spLocks noGrp="1"/>
          </p:cNvSpPr>
          <p:nvPr>
            <p:ph idx="1"/>
          </p:nvPr>
        </p:nvSpPr>
        <p:spPr/>
        <p:txBody>
          <a:bodyPr/>
          <a:lstStyle/>
          <a:p>
            <a:r>
              <a:rPr lang="en-ZW" sz="4000" dirty="0" smtClean="0"/>
              <a:t>What </a:t>
            </a:r>
            <a:r>
              <a:rPr lang="en-ZW" sz="4000" dirty="0"/>
              <a:t>is the best location for Japanese cuisine in New York City?</a:t>
            </a:r>
          </a:p>
          <a:p>
            <a:r>
              <a:rPr lang="en-ZW" sz="4000" dirty="0"/>
              <a:t> In which Neighbourhood an investor should open a Japanese restaurant and become successful?</a:t>
            </a:r>
          </a:p>
          <a:p>
            <a:endParaRPr lang="en-ZW" dirty="0"/>
          </a:p>
        </p:txBody>
      </p:sp>
    </p:spTree>
    <p:extLst>
      <p:ext uri="{BB962C8B-B14F-4D97-AF65-F5344CB8AC3E}">
        <p14:creationId xmlns:p14="http://schemas.microsoft.com/office/powerpoint/2010/main" val="5188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b="1" dirty="0" smtClean="0"/>
              <a:t>Methodology</a:t>
            </a:r>
            <a:r>
              <a:rPr lang="en-ZW" dirty="0" smtClean="0"/>
              <a:t/>
            </a:r>
            <a:br>
              <a:rPr lang="en-ZW" dirty="0" smtClean="0"/>
            </a:br>
            <a:endParaRPr lang="en-ZW"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ZW" sz="4000" dirty="0" smtClean="0"/>
              <a:t>Data </a:t>
            </a:r>
            <a:r>
              <a:rPr lang="en-ZW" sz="4000" dirty="0"/>
              <a:t>will be collected from https://cocl.us/new_york_dataset and cleaned and processed into a data frame. Foursquare will be used to locate all venues and then filtered by Japanese restaurants. Ratings, tips, and likes by users will be counted and added to the data frame. Data will be sorted based on rankings. Additionally, the data be will be visually assessed using graphing from Python libraries.</a:t>
            </a:r>
          </a:p>
          <a:p>
            <a:endParaRPr lang="en-ZW" dirty="0"/>
          </a:p>
        </p:txBody>
      </p:sp>
    </p:spTree>
    <p:extLst>
      <p:ext uri="{BB962C8B-B14F-4D97-AF65-F5344CB8AC3E}">
        <p14:creationId xmlns:p14="http://schemas.microsoft.com/office/powerpoint/2010/main" val="4137050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754"/>
            <a:ext cx="2257697" cy="679269"/>
          </a:xfrm>
        </p:spPr>
        <p:txBody>
          <a:bodyPr>
            <a:normAutofit fontScale="90000"/>
          </a:bodyPr>
          <a:lstStyle/>
          <a:p>
            <a:r>
              <a:rPr lang="en-ZW" b="1" dirty="0"/>
              <a:t>Analysis</a:t>
            </a:r>
            <a:r>
              <a:rPr lang="en-ZW" dirty="0"/>
              <a:t/>
            </a:r>
            <a:br>
              <a:rPr lang="en-ZW" dirty="0"/>
            </a:br>
            <a:endParaRPr lang="en-ZW" dirty="0"/>
          </a:p>
        </p:txBody>
      </p:sp>
      <p:sp>
        <p:nvSpPr>
          <p:cNvPr id="3" name="Content Placeholder 2"/>
          <p:cNvSpPr>
            <a:spLocks noGrp="1"/>
          </p:cNvSpPr>
          <p:nvPr>
            <p:ph idx="1"/>
          </p:nvPr>
        </p:nvSpPr>
        <p:spPr>
          <a:xfrm>
            <a:off x="838200" y="940526"/>
            <a:ext cx="10515600" cy="5236437"/>
          </a:xfrm>
        </p:spPr>
        <p:txBody>
          <a:bodyPr/>
          <a:lstStyle/>
          <a:p>
            <a:r>
              <a:rPr lang="en-ZW" sz="2400" dirty="0"/>
              <a:t>An analysis has been conducted to understand the Neighbourhoods in the New York City, below is a diagram that presents Neighbourhood 5 boroughs within New York City.</a:t>
            </a:r>
          </a:p>
          <a:p>
            <a:r>
              <a:rPr lang="en-ZW" sz="2000" i="1" dirty="0"/>
              <a:t>Figure 1: Neighbourhoods within New York City</a:t>
            </a:r>
            <a:endParaRPr lang="en-ZW" sz="2000" dirty="0"/>
          </a:p>
          <a:p>
            <a:endParaRPr lang="en-ZW" dirty="0"/>
          </a:p>
        </p:txBody>
      </p:sp>
      <p:pic>
        <p:nvPicPr>
          <p:cNvPr id="4" name="Picture 3" descr="C:\Users\tmungadze\OneDrive - Insurance and Pensions Commission of Zimbabwe (IPEC)\Desktop\NP\Baroughs.png"/>
          <p:cNvPicPr/>
          <p:nvPr/>
        </p:nvPicPr>
        <p:blipFill>
          <a:blip r:embed="rId2">
            <a:extLst>
              <a:ext uri="{28A0092B-C50C-407E-A947-70E740481C1C}">
                <a14:useLocalDpi xmlns:a14="http://schemas.microsoft.com/office/drawing/2010/main" val="0"/>
              </a:ext>
            </a:extLst>
          </a:blip>
          <a:srcRect/>
          <a:stretch>
            <a:fillRect/>
          </a:stretch>
        </p:blipFill>
        <p:spPr bwMode="auto">
          <a:xfrm>
            <a:off x="1889760" y="2485934"/>
            <a:ext cx="8412480" cy="4110809"/>
          </a:xfrm>
          <a:prstGeom prst="rect">
            <a:avLst/>
          </a:prstGeom>
          <a:noFill/>
          <a:ln>
            <a:noFill/>
          </a:ln>
        </p:spPr>
      </p:pic>
    </p:spTree>
    <p:extLst>
      <p:ext uri="{BB962C8B-B14F-4D97-AF65-F5344CB8AC3E}">
        <p14:creationId xmlns:p14="http://schemas.microsoft.com/office/powerpoint/2010/main" val="2857213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949" y="610779"/>
            <a:ext cx="10515600" cy="5920650"/>
          </a:xfrm>
        </p:spPr>
        <p:txBody>
          <a:bodyPr/>
          <a:lstStyle/>
          <a:p>
            <a:pPr lvl="1"/>
            <a:r>
              <a:rPr lang="en-ZW" dirty="0"/>
              <a:t>The graph above shows that Queens has the highest number of neighbourhoods followed by Brooklyn. And Manhattan has least number of neighbourhoods.</a:t>
            </a:r>
            <a:endParaRPr lang="en-ZW" sz="2000" dirty="0"/>
          </a:p>
          <a:p>
            <a:pPr lvl="1"/>
            <a:r>
              <a:rPr lang="en-ZW" dirty="0"/>
              <a:t>The analysis went on to explore restaurants with each borough, the figure 2 below shows per borough.</a:t>
            </a:r>
            <a:endParaRPr lang="en-ZW" sz="2000" dirty="0"/>
          </a:p>
          <a:p>
            <a:r>
              <a:rPr lang="en-ZW" sz="2000" i="1" dirty="0"/>
              <a:t>Figure 2: Japanese restaurants per Borough</a:t>
            </a:r>
            <a:endParaRPr lang="en-ZW" sz="2000" dirty="0"/>
          </a:p>
          <a:p>
            <a:endParaRPr lang="en-ZW" dirty="0"/>
          </a:p>
        </p:txBody>
      </p:sp>
      <p:pic>
        <p:nvPicPr>
          <p:cNvPr id="4" name="Picture 3" descr="C:\Users\tmungadze\OneDrive - Insurance and Pensions Commission of Zimbabwe (IPEC)\Desktop\NP\Resaurant.png"/>
          <p:cNvPicPr/>
          <p:nvPr/>
        </p:nvPicPr>
        <p:blipFill>
          <a:blip r:embed="rId2">
            <a:extLst>
              <a:ext uri="{28A0092B-C50C-407E-A947-70E740481C1C}">
                <a14:useLocalDpi xmlns:a14="http://schemas.microsoft.com/office/drawing/2010/main" val="0"/>
              </a:ext>
            </a:extLst>
          </a:blip>
          <a:srcRect/>
          <a:stretch>
            <a:fillRect/>
          </a:stretch>
        </p:blipFill>
        <p:spPr bwMode="auto">
          <a:xfrm>
            <a:off x="2416629" y="2913017"/>
            <a:ext cx="6936377" cy="3265714"/>
          </a:xfrm>
          <a:prstGeom prst="rect">
            <a:avLst/>
          </a:prstGeom>
          <a:noFill/>
          <a:ln>
            <a:noFill/>
          </a:ln>
        </p:spPr>
      </p:pic>
    </p:spTree>
    <p:extLst>
      <p:ext uri="{BB962C8B-B14F-4D97-AF65-F5344CB8AC3E}">
        <p14:creationId xmlns:p14="http://schemas.microsoft.com/office/powerpoint/2010/main" val="1727699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45029"/>
            <a:ext cx="10515600" cy="5131934"/>
          </a:xfrm>
        </p:spPr>
        <p:txBody>
          <a:bodyPr>
            <a:noAutofit/>
          </a:bodyPr>
          <a:lstStyle/>
          <a:p>
            <a:pPr lvl="1"/>
            <a:r>
              <a:rPr lang="en-ZW" sz="4000" dirty="0"/>
              <a:t>Figure 2 above indicates that Manhattan has the highest number of Japanese restaurants</a:t>
            </a:r>
          </a:p>
          <a:p>
            <a:pPr lvl="1"/>
            <a:r>
              <a:rPr lang="en-ZW" sz="4000" dirty="0"/>
              <a:t>This analysis would help to understand competition when choosing a location to open a Japanese restaurant</a:t>
            </a:r>
          </a:p>
          <a:p>
            <a:pPr lvl="1"/>
            <a:r>
              <a:rPr lang="en-ZW" sz="4000" dirty="0"/>
              <a:t> Narrowing down the analysis might be of great help, below, an analysis of restaurants per neighbourhood was also performed.</a:t>
            </a:r>
          </a:p>
          <a:p>
            <a:endParaRPr lang="en-ZW" sz="4000" dirty="0"/>
          </a:p>
        </p:txBody>
      </p:sp>
    </p:spTree>
    <p:extLst>
      <p:ext uri="{BB962C8B-B14F-4D97-AF65-F5344CB8AC3E}">
        <p14:creationId xmlns:p14="http://schemas.microsoft.com/office/powerpoint/2010/main" val="1150917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9727" y="495384"/>
            <a:ext cx="10515600" cy="5145761"/>
          </a:xfrm>
        </p:spPr>
        <p:txBody>
          <a:bodyPr/>
          <a:lstStyle/>
          <a:p>
            <a:r>
              <a:rPr lang="en-ZW" sz="2000" i="1" dirty="0"/>
              <a:t>Figure 3: Japanese restaurants per Neighbourhood</a:t>
            </a:r>
            <a:endParaRPr lang="en-ZW" sz="2000" dirty="0"/>
          </a:p>
          <a:p>
            <a:r>
              <a:rPr lang="en-ZW" dirty="0" smtClean="0"/>
              <a:t>                                                                                    </a:t>
            </a:r>
            <a:endParaRPr lang="en-ZW" dirty="0"/>
          </a:p>
        </p:txBody>
      </p:sp>
      <p:pic>
        <p:nvPicPr>
          <p:cNvPr id="4" name="Picture 3" descr="C:\Users\tmungadze\OneDrive - Insurance and Pensions Commission of Zimbabwe (IPEC)\Desktop\NP\restaurant per n.png"/>
          <p:cNvPicPr/>
          <p:nvPr/>
        </p:nvPicPr>
        <p:blipFill>
          <a:blip r:embed="rId2">
            <a:extLst>
              <a:ext uri="{28A0092B-C50C-407E-A947-70E740481C1C}">
                <a14:useLocalDpi xmlns:a14="http://schemas.microsoft.com/office/drawing/2010/main" val="0"/>
              </a:ext>
            </a:extLst>
          </a:blip>
          <a:srcRect/>
          <a:stretch>
            <a:fillRect/>
          </a:stretch>
        </p:blipFill>
        <p:spPr bwMode="auto">
          <a:xfrm>
            <a:off x="953589" y="1293223"/>
            <a:ext cx="6305340" cy="4347922"/>
          </a:xfrm>
          <a:prstGeom prst="rect">
            <a:avLst/>
          </a:prstGeom>
          <a:noFill/>
          <a:ln>
            <a:noFill/>
          </a:ln>
        </p:spPr>
      </p:pic>
    </p:spTree>
    <p:extLst>
      <p:ext uri="{BB962C8B-B14F-4D97-AF65-F5344CB8AC3E}">
        <p14:creationId xmlns:p14="http://schemas.microsoft.com/office/powerpoint/2010/main" val="70938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DD76C110787E4E8F017992614C11F8" ma:contentTypeVersion="12" ma:contentTypeDescription="Create a new document." ma:contentTypeScope="" ma:versionID="e5284b8ae92c50a66c9410f0ee5850e2">
  <xsd:schema xmlns:xsd="http://www.w3.org/2001/XMLSchema" xmlns:xs="http://www.w3.org/2001/XMLSchema" xmlns:p="http://schemas.microsoft.com/office/2006/metadata/properties" xmlns:ns3="27bd41ba-e4ec-42c0-85d0-223c7602528a" xmlns:ns4="4a9ac18f-bbd9-4b9a-af5d-9253da45678b" targetNamespace="http://schemas.microsoft.com/office/2006/metadata/properties" ma:root="true" ma:fieldsID="4aeda8a4a1e36a6d3f275a7b5eadd071" ns3:_="" ns4:_="">
    <xsd:import namespace="27bd41ba-e4ec-42c0-85d0-223c7602528a"/>
    <xsd:import namespace="4a9ac18f-bbd9-4b9a-af5d-9253da45678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bd41ba-e4ec-42c0-85d0-223c760252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a9ac18f-bbd9-4b9a-af5d-9253da45678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D1EC7F-E539-4488-8C97-A17A056540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bd41ba-e4ec-42c0-85d0-223c7602528a"/>
    <ds:schemaRef ds:uri="4a9ac18f-bbd9-4b9a-af5d-9253da4567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B284BE-F517-47E8-8EC4-7CD1C9373489}">
  <ds:schemaRefs>
    <ds:schemaRef ds:uri="http://schemas.microsoft.com/sharepoint/v3/contenttype/forms"/>
  </ds:schemaRefs>
</ds:datastoreItem>
</file>

<file path=customXml/itemProps3.xml><?xml version="1.0" encoding="utf-8"?>
<ds:datastoreItem xmlns:ds="http://schemas.openxmlformats.org/officeDocument/2006/customXml" ds:itemID="{773B2B73-00F0-4AAB-B6B4-2FE796326450}">
  <ds:schemaRefs>
    <ds:schemaRef ds:uri="4a9ac18f-bbd9-4b9a-af5d-9253da45678b"/>
    <ds:schemaRef ds:uri="http://www.w3.org/XML/1998/namespace"/>
    <ds:schemaRef ds:uri="http://purl.org/dc/terms/"/>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27bd41ba-e4ec-42c0-85d0-223c7602528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15</TotalTime>
  <Words>539</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CAPSTONE PROJECT</vt:lpstr>
      <vt:lpstr>1. Introduction </vt:lpstr>
      <vt:lpstr>Problem Description: </vt:lpstr>
      <vt:lpstr>The questions that need to be answered </vt:lpstr>
      <vt:lpstr>Methodology </vt:lpstr>
      <vt:lpstr>Analysis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Tererai Mungadze</dc:creator>
  <cp:lastModifiedBy>Tererai Mungadze</cp:lastModifiedBy>
  <cp:revision>3</cp:revision>
  <dcterms:created xsi:type="dcterms:W3CDTF">2021-05-25T19:50:24Z</dcterms:created>
  <dcterms:modified xsi:type="dcterms:W3CDTF">2021-05-25T20:06:11Z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0x0101003BDD76C110787E4E8F017992614C11F8</vt:lpwstr>
  </property>
</Properties>
</file>