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741275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06FA"/>
    <a:srgbClr val="9D1743"/>
    <a:srgbClr val="006EFF"/>
    <a:srgbClr val="9F5A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07"/>
    <p:restoredTop sz="94728"/>
  </p:normalViewPr>
  <p:slideViewPr>
    <p:cSldViewPr snapToGrid="0">
      <p:cViewPr varScale="1">
        <p:scale>
          <a:sx n="76" d="100"/>
          <a:sy n="76" d="100"/>
        </p:scale>
        <p:origin x="132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5596" y="1496484"/>
            <a:ext cx="10830084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2660" y="4802717"/>
            <a:ext cx="9555956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E97B7-0F8B-9544-BB8A-BE548AD05127}" type="datetimeFigureOut">
              <a:rPr lang="en-US" smtClean="0"/>
              <a:t>1/12/25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27AE2-80F2-8C4F-AB7B-4832CD5E5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770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E97B7-0F8B-9544-BB8A-BE548AD05127}" type="datetimeFigureOut">
              <a:rPr lang="en-US" smtClean="0"/>
              <a:t>1/12/25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27AE2-80F2-8C4F-AB7B-4832CD5E5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02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7976" y="486833"/>
            <a:ext cx="2747337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75964" y="486833"/>
            <a:ext cx="8082746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E97B7-0F8B-9544-BB8A-BE548AD05127}" type="datetimeFigureOut">
              <a:rPr lang="en-US" smtClean="0"/>
              <a:t>1/12/25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27AE2-80F2-8C4F-AB7B-4832CD5E5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956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E97B7-0F8B-9544-BB8A-BE548AD05127}" type="datetimeFigureOut">
              <a:rPr lang="en-US" smtClean="0"/>
              <a:t>1/12/25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27AE2-80F2-8C4F-AB7B-4832CD5E5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50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9327" y="2279653"/>
            <a:ext cx="1098935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327" y="6119286"/>
            <a:ext cx="1098935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82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E97B7-0F8B-9544-BB8A-BE548AD05127}" type="datetimeFigureOut">
              <a:rPr lang="en-US" smtClean="0"/>
              <a:t>1/12/25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27AE2-80F2-8C4F-AB7B-4832CD5E5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829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75963" y="2434167"/>
            <a:ext cx="5415042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0270" y="2434167"/>
            <a:ext cx="5415042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E97B7-0F8B-9544-BB8A-BE548AD05127}" type="datetimeFigureOut">
              <a:rPr lang="en-US" smtClean="0"/>
              <a:t>1/12/25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27AE2-80F2-8C4F-AB7B-4832CD5E5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25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622" y="486835"/>
            <a:ext cx="1098935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7623" y="2241551"/>
            <a:ext cx="5390156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7623" y="3340100"/>
            <a:ext cx="5390156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0271" y="2241551"/>
            <a:ext cx="5416701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0271" y="3340100"/>
            <a:ext cx="5416701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E97B7-0F8B-9544-BB8A-BE548AD05127}" type="datetimeFigureOut">
              <a:rPr lang="en-US" smtClean="0"/>
              <a:t>1/12/25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27AE2-80F2-8C4F-AB7B-4832CD5E5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127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E97B7-0F8B-9544-BB8A-BE548AD05127}" type="datetimeFigureOut">
              <a:rPr lang="en-US" smtClean="0"/>
              <a:t>1/12/25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27AE2-80F2-8C4F-AB7B-4832CD5E5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956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E97B7-0F8B-9544-BB8A-BE548AD05127}" type="datetimeFigureOut">
              <a:rPr lang="en-US" smtClean="0"/>
              <a:t>1/12/25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27AE2-80F2-8C4F-AB7B-4832CD5E5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826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622" y="609600"/>
            <a:ext cx="4109393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6702" y="1316568"/>
            <a:ext cx="645027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622" y="2743200"/>
            <a:ext cx="4109393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E97B7-0F8B-9544-BB8A-BE548AD05127}" type="datetimeFigureOut">
              <a:rPr lang="en-US" smtClean="0"/>
              <a:t>1/12/25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27AE2-80F2-8C4F-AB7B-4832CD5E5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56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622" y="609600"/>
            <a:ext cx="4109393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6702" y="1316568"/>
            <a:ext cx="645027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622" y="2743200"/>
            <a:ext cx="4109393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E97B7-0F8B-9544-BB8A-BE548AD05127}" type="datetimeFigureOut">
              <a:rPr lang="en-US" smtClean="0"/>
              <a:t>1/12/25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27AE2-80F2-8C4F-AB7B-4832CD5E5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529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75963" y="486835"/>
            <a:ext cx="1098935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5963" y="2434167"/>
            <a:ext cx="1098935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75963" y="8475136"/>
            <a:ext cx="2866787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DE97B7-0F8B-9544-BB8A-BE548AD05127}" type="datetimeFigureOut">
              <a:rPr lang="en-US" smtClean="0"/>
              <a:t>1/12/25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20548" y="8475136"/>
            <a:ext cx="430018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98525" y="8475136"/>
            <a:ext cx="2866787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327AE2-80F2-8C4F-AB7B-4832CD5E5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695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26" Type="http://schemas.openxmlformats.org/officeDocument/2006/relationships/image" Target="../media/image25.sv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emf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24" Type="http://schemas.openxmlformats.org/officeDocument/2006/relationships/image" Target="../media/image23.sv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2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6ABAC2-1430-B5BE-45D9-C6F5AF00B3F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182" t="9300" r="16172"/>
          <a:stretch/>
        </p:blipFill>
        <p:spPr>
          <a:xfrm>
            <a:off x="8436389" y="4659740"/>
            <a:ext cx="4304886" cy="4460872"/>
          </a:xfrm>
          <a:prstGeom prst="rect">
            <a:avLst/>
          </a:prstGeom>
        </p:spPr>
      </p:pic>
      <p:pic>
        <p:nvPicPr>
          <p:cNvPr id="8" name="Graphic 7" descr="Clipboard with solid fill">
            <a:extLst>
              <a:ext uri="{FF2B5EF4-FFF2-40B4-BE49-F238E27FC236}">
                <a16:creationId xmlns:a16="http://schemas.microsoft.com/office/drawing/2014/main" id="{A912AE3C-683D-F5B0-9ED5-831B27A585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9896" y="1949307"/>
            <a:ext cx="413657" cy="413657"/>
          </a:xfrm>
          <a:prstGeom prst="rect">
            <a:avLst/>
          </a:prstGeom>
        </p:spPr>
      </p:pic>
      <p:pic>
        <p:nvPicPr>
          <p:cNvPr id="9" name="Graphic 8" descr="Clipboard with solid fill">
            <a:extLst>
              <a:ext uri="{FF2B5EF4-FFF2-40B4-BE49-F238E27FC236}">
                <a16:creationId xmlns:a16="http://schemas.microsoft.com/office/drawing/2014/main" id="{A3FE7C74-336B-9CEA-30FC-F7E3778D0B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2296" y="2101707"/>
            <a:ext cx="413657" cy="413657"/>
          </a:xfrm>
          <a:prstGeom prst="rect">
            <a:avLst/>
          </a:prstGeom>
        </p:spPr>
      </p:pic>
      <p:pic>
        <p:nvPicPr>
          <p:cNvPr id="10" name="Graphic 9" descr="Clipboard with solid fill">
            <a:extLst>
              <a:ext uri="{FF2B5EF4-FFF2-40B4-BE49-F238E27FC236}">
                <a16:creationId xmlns:a16="http://schemas.microsoft.com/office/drawing/2014/main" id="{D8831CE1-32A0-DB43-8EE1-AC4EAC11D9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4696" y="2254107"/>
            <a:ext cx="413657" cy="413657"/>
          </a:xfrm>
          <a:prstGeom prst="rect">
            <a:avLst/>
          </a:prstGeom>
        </p:spPr>
      </p:pic>
      <p:pic>
        <p:nvPicPr>
          <p:cNvPr id="14" name="Graphic 13" descr="Hospital with solid fill">
            <a:extLst>
              <a:ext uri="{FF2B5EF4-FFF2-40B4-BE49-F238E27FC236}">
                <a16:creationId xmlns:a16="http://schemas.microsoft.com/office/drawing/2014/main" id="{CD15C4D2-7061-195D-D5F7-FBF9C3DCB3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5440" y="5158535"/>
            <a:ext cx="1222007" cy="107138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4F5F574-AB47-9CE2-03EE-FC0182E8AA39}"/>
              </a:ext>
            </a:extLst>
          </p:cNvPr>
          <p:cNvSpPr txBox="1"/>
          <p:nvPr/>
        </p:nvSpPr>
        <p:spPr>
          <a:xfrm>
            <a:off x="1660753" y="1901298"/>
            <a:ext cx="12264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A06FA"/>
                </a:solidFill>
              </a:rPr>
              <a:t>Electronic Health </a:t>
            </a:r>
          </a:p>
          <a:p>
            <a:r>
              <a:rPr lang="en-US" dirty="0">
                <a:solidFill>
                  <a:srgbClr val="FA06FA"/>
                </a:solidFill>
              </a:rPr>
              <a:t>Records</a:t>
            </a:r>
          </a:p>
        </p:txBody>
      </p:sp>
      <p:pic>
        <p:nvPicPr>
          <p:cNvPr id="17" name="Graphic 16" descr="Database outline">
            <a:extLst>
              <a:ext uri="{FF2B5EF4-FFF2-40B4-BE49-F238E27FC236}">
                <a16:creationId xmlns:a16="http://schemas.microsoft.com/office/drawing/2014/main" id="{4AFD3490-0B0A-E825-DA51-D6A3D576A2A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9123" y="2744273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E975CF2-35B6-E3B6-7996-11925D6D3A8D}"/>
              </a:ext>
            </a:extLst>
          </p:cNvPr>
          <p:cNvSpPr txBox="1"/>
          <p:nvPr/>
        </p:nvSpPr>
        <p:spPr>
          <a:xfrm>
            <a:off x="427038" y="3644561"/>
            <a:ext cx="2358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A06FA"/>
                </a:solidFill>
              </a:rPr>
              <a:t>MT Data Repository for Research Studies</a:t>
            </a:r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C9A5CAEF-B199-697B-35E2-C5F81ADC0992}"/>
              </a:ext>
            </a:extLst>
          </p:cNvPr>
          <p:cNvSpPr/>
          <p:nvPr/>
        </p:nvSpPr>
        <p:spPr>
          <a:xfrm>
            <a:off x="3409724" y="3213828"/>
            <a:ext cx="754743" cy="320152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338051-A73E-CA17-A6C1-78DE32D020C8}"/>
              </a:ext>
            </a:extLst>
          </p:cNvPr>
          <p:cNvSpPr txBox="1"/>
          <p:nvPr/>
        </p:nvSpPr>
        <p:spPr>
          <a:xfrm>
            <a:off x="3093679" y="3586150"/>
            <a:ext cx="1462260" cy="7287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Pilot Study </a:t>
            </a:r>
          </a:p>
          <a:p>
            <a:r>
              <a:rPr lang="en-US" b="1" dirty="0">
                <a:solidFill>
                  <a:srgbClr val="FF0000"/>
                </a:solidFill>
              </a:rPr>
              <a:t>2014-2016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86C496-17D2-1A00-500D-DE5B8E911307}"/>
              </a:ext>
            </a:extLst>
          </p:cNvPr>
          <p:cNvSpPr txBox="1"/>
          <p:nvPr/>
        </p:nvSpPr>
        <p:spPr>
          <a:xfrm>
            <a:off x="4610780" y="3131154"/>
            <a:ext cx="1799771" cy="10470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Evidence for suboptimal MT</a:t>
            </a:r>
          </a:p>
        </p:txBody>
      </p: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48FC7F61-30C6-C6C5-0962-3F370AB59E18}"/>
              </a:ext>
            </a:extLst>
          </p:cNvPr>
          <p:cNvCxnSpPr>
            <a:cxnSpLocks/>
            <a:stCxn id="21" idx="0"/>
          </p:cNvCxnSpPr>
          <p:nvPr/>
        </p:nvCxnSpPr>
        <p:spPr>
          <a:xfrm rot="16200000" flipV="1">
            <a:off x="4093321" y="1713810"/>
            <a:ext cx="668440" cy="2166249"/>
          </a:xfrm>
          <a:prstGeom prst="curved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5BB0B62-A1D9-7F3D-02B3-4ABB19EDD439}"/>
              </a:ext>
            </a:extLst>
          </p:cNvPr>
          <p:cNvSpPr txBox="1"/>
          <p:nvPr/>
        </p:nvSpPr>
        <p:spPr>
          <a:xfrm>
            <a:off x="4164467" y="1932720"/>
            <a:ext cx="1598638" cy="10470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Continue data collection </a:t>
            </a:r>
          </a:p>
        </p:txBody>
      </p:sp>
      <p:pic>
        <p:nvPicPr>
          <p:cNvPr id="29" name="Graphic 28" descr="Doctor male with solid fill">
            <a:extLst>
              <a:ext uri="{FF2B5EF4-FFF2-40B4-BE49-F238E27FC236}">
                <a16:creationId xmlns:a16="http://schemas.microsoft.com/office/drawing/2014/main" id="{E0CC0F89-D7DA-5F9B-6271-B29094F1F24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559321" y="3015040"/>
            <a:ext cx="646331" cy="646331"/>
          </a:xfrm>
          <a:prstGeom prst="rect">
            <a:avLst/>
          </a:prstGeom>
        </p:spPr>
      </p:pic>
      <p:pic>
        <p:nvPicPr>
          <p:cNvPr id="31" name="Graphic 30" descr="Doctor female with solid fill">
            <a:extLst>
              <a:ext uri="{FF2B5EF4-FFF2-40B4-BE49-F238E27FC236}">
                <a16:creationId xmlns:a16="http://schemas.microsoft.com/office/drawing/2014/main" id="{69D1116D-2705-39BB-B972-A14C81309C4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941549" y="3165040"/>
            <a:ext cx="646331" cy="646331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ACA95FF6-DE8D-CC2D-E987-2B1764DCF25E}"/>
              </a:ext>
            </a:extLst>
          </p:cNvPr>
          <p:cNvSpPr txBox="1"/>
          <p:nvPr/>
        </p:nvSpPr>
        <p:spPr>
          <a:xfrm>
            <a:off x="6088050" y="3819465"/>
            <a:ext cx="2235200" cy="10470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Strict adherence to treatment protocol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72A8A24-11EF-2EE5-6DD1-C218231E3829}"/>
              </a:ext>
            </a:extLst>
          </p:cNvPr>
          <p:cNvSpPr txBox="1"/>
          <p:nvPr/>
        </p:nvSpPr>
        <p:spPr>
          <a:xfrm>
            <a:off x="8926708" y="1993414"/>
            <a:ext cx="2719873" cy="10470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TOOLS for physicians to evaluate MT in real-time</a:t>
            </a:r>
          </a:p>
        </p:txBody>
      </p:sp>
      <p:pic>
        <p:nvPicPr>
          <p:cNvPr id="35" name="Graphic 34" descr="Scatterplot with solid fill">
            <a:extLst>
              <a:ext uri="{FF2B5EF4-FFF2-40B4-BE49-F238E27FC236}">
                <a16:creationId xmlns:a16="http://schemas.microsoft.com/office/drawing/2014/main" id="{0F550234-3B65-DD27-5318-1630B98CE95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557630" y="2931313"/>
            <a:ext cx="646331" cy="646331"/>
          </a:xfrm>
          <a:prstGeom prst="rect">
            <a:avLst/>
          </a:prstGeom>
        </p:spPr>
      </p:pic>
      <p:pic>
        <p:nvPicPr>
          <p:cNvPr id="37" name="Graphic 36" descr="Bar graph with upward trend with solid fill">
            <a:extLst>
              <a:ext uri="{FF2B5EF4-FFF2-40B4-BE49-F238E27FC236}">
                <a16:creationId xmlns:a16="http://schemas.microsoft.com/office/drawing/2014/main" id="{1F950406-E7FC-538E-33FF-7437BADFAC7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383211" y="2931313"/>
            <a:ext cx="646331" cy="646331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D7E6199C-EA62-364C-B94F-F86D7DCFBEE5}"/>
              </a:ext>
            </a:extLst>
          </p:cNvPr>
          <p:cNvSpPr txBox="1"/>
          <p:nvPr/>
        </p:nvSpPr>
        <p:spPr>
          <a:xfrm>
            <a:off x="8418820" y="3577642"/>
            <a:ext cx="21215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9F5A17"/>
                </a:solidFill>
              </a:rPr>
              <a:t>allMT</a:t>
            </a:r>
            <a:r>
              <a:rPr lang="en-US" dirty="0">
                <a:solidFill>
                  <a:srgbClr val="9F5A17"/>
                </a:solidFill>
              </a:rPr>
              <a:t> R Library for analyzing MT data</a:t>
            </a:r>
          </a:p>
          <a:p>
            <a:r>
              <a:rPr lang="en-US" i="1" dirty="0">
                <a:solidFill>
                  <a:srgbClr val="9F5A17"/>
                </a:solidFill>
              </a:rPr>
              <a:t>Available on CRAN</a:t>
            </a:r>
          </a:p>
        </p:txBody>
      </p:sp>
      <p:pic>
        <p:nvPicPr>
          <p:cNvPr id="40" name="Graphic 39" descr="Ui Ux with solid fill">
            <a:extLst>
              <a:ext uri="{FF2B5EF4-FFF2-40B4-BE49-F238E27FC236}">
                <a16:creationId xmlns:a16="http://schemas.microsoft.com/office/drawing/2014/main" id="{E35D6DF4-613E-1058-156A-FEBFFD16331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0627470" y="2797276"/>
            <a:ext cx="914400" cy="91440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D1DC3FE8-AE37-ECBA-97B7-DC02FCDB70DC}"/>
              </a:ext>
            </a:extLst>
          </p:cNvPr>
          <p:cNvSpPr txBox="1"/>
          <p:nvPr/>
        </p:nvSpPr>
        <p:spPr>
          <a:xfrm>
            <a:off x="10540385" y="3533201"/>
            <a:ext cx="20082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F5A17"/>
                </a:solidFill>
              </a:rPr>
              <a:t>VIATAMIN R application</a:t>
            </a:r>
          </a:p>
          <a:p>
            <a:r>
              <a:rPr lang="en-US" i="1" dirty="0">
                <a:solidFill>
                  <a:srgbClr val="9F5A17"/>
                </a:solidFill>
              </a:rPr>
              <a:t>Hosted publicly</a:t>
            </a:r>
          </a:p>
        </p:txBody>
      </p:sp>
      <p:sp>
        <p:nvSpPr>
          <p:cNvPr id="42" name="Down Arrow 41">
            <a:extLst>
              <a:ext uri="{FF2B5EF4-FFF2-40B4-BE49-F238E27FC236}">
                <a16:creationId xmlns:a16="http://schemas.microsoft.com/office/drawing/2014/main" id="{AFF31029-BDEE-9149-9943-566CE30E758C}"/>
              </a:ext>
            </a:extLst>
          </p:cNvPr>
          <p:cNvSpPr/>
          <p:nvPr/>
        </p:nvSpPr>
        <p:spPr>
          <a:xfrm rot="18824495">
            <a:off x="4104641" y="4456334"/>
            <a:ext cx="232228" cy="561254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Graphic 43" descr="Check In with solid fill">
            <a:extLst>
              <a:ext uri="{FF2B5EF4-FFF2-40B4-BE49-F238E27FC236}">
                <a16:creationId xmlns:a16="http://schemas.microsoft.com/office/drawing/2014/main" id="{E7A23089-F5EA-BE87-570C-392F672BF0F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031743" y="5438508"/>
            <a:ext cx="786677" cy="786677"/>
          </a:xfrm>
          <a:prstGeom prst="rect">
            <a:avLst/>
          </a:prstGeom>
        </p:spPr>
      </p:pic>
      <p:pic>
        <p:nvPicPr>
          <p:cNvPr id="45" name="Graphic 44" descr="Ui Ux with solid fill">
            <a:extLst>
              <a:ext uri="{FF2B5EF4-FFF2-40B4-BE49-F238E27FC236}">
                <a16:creationId xmlns:a16="http://schemas.microsoft.com/office/drawing/2014/main" id="{9FD22144-84FF-0D53-6F8E-712C5E7BB31F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6294933" y="5374645"/>
            <a:ext cx="914400" cy="91440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CD44F47F-E23E-E706-4438-C9DD5C8809F6}"/>
              </a:ext>
            </a:extLst>
          </p:cNvPr>
          <p:cNvSpPr txBox="1"/>
          <p:nvPr/>
        </p:nvSpPr>
        <p:spPr>
          <a:xfrm>
            <a:off x="3595744" y="6243845"/>
            <a:ext cx="2065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6EFF"/>
                </a:solidFill>
              </a:rPr>
              <a:t>Pill Reminder mobile application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0EB60E6-E6AC-7B2D-46AC-775DE7AD6B7E}"/>
              </a:ext>
            </a:extLst>
          </p:cNvPr>
          <p:cNvSpPr txBox="1"/>
          <p:nvPr/>
        </p:nvSpPr>
        <p:spPr>
          <a:xfrm>
            <a:off x="5554529" y="6151723"/>
            <a:ext cx="26706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6EFF"/>
                </a:solidFill>
              </a:rPr>
              <a:t>Automated Dose Advice Method (ADAM) Clinical Decision Support System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E7FE28C-601E-0B9B-2883-98AAD05F5B9F}"/>
              </a:ext>
            </a:extLst>
          </p:cNvPr>
          <p:cNvSpPr txBox="1"/>
          <p:nvPr/>
        </p:nvSpPr>
        <p:spPr>
          <a:xfrm>
            <a:off x="3985506" y="7145149"/>
            <a:ext cx="3508826" cy="10470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PROTOTYPE tools for treatment protocol adherence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81B77CD-9A18-ADD3-DB5B-5E59B57AC849}"/>
              </a:ext>
            </a:extLst>
          </p:cNvPr>
          <p:cNvSpPr txBox="1"/>
          <p:nvPr/>
        </p:nvSpPr>
        <p:spPr>
          <a:xfrm>
            <a:off x="4278008" y="4394430"/>
            <a:ext cx="1402948" cy="4105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2016-2019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7ADFBE3-5719-5D00-3949-D7DA90551A53}"/>
              </a:ext>
            </a:extLst>
          </p:cNvPr>
          <p:cNvSpPr txBox="1"/>
          <p:nvPr/>
        </p:nvSpPr>
        <p:spPr>
          <a:xfrm>
            <a:off x="9559452" y="2506825"/>
            <a:ext cx="1402948" cy="4105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2019-2023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DFD0114-6CF2-A889-DE65-A8915E6D70C5}"/>
              </a:ext>
            </a:extLst>
          </p:cNvPr>
          <p:cNvCxnSpPr/>
          <p:nvPr/>
        </p:nvCxnSpPr>
        <p:spPr>
          <a:xfrm>
            <a:off x="618572" y="931020"/>
            <a:ext cx="79844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962B7F4-2BEB-27F3-F207-F052692F1C62}"/>
              </a:ext>
            </a:extLst>
          </p:cNvPr>
          <p:cNvCxnSpPr/>
          <p:nvPr/>
        </p:nvCxnSpPr>
        <p:spPr>
          <a:xfrm>
            <a:off x="633645" y="698265"/>
            <a:ext cx="0" cy="4488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F2BFED5-C37F-2685-4891-EA2794ED829C}"/>
              </a:ext>
            </a:extLst>
          </p:cNvPr>
          <p:cNvCxnSpPr/>
          <p:nvPr/>
        </p:nvCxnSpPr>
        <p:spPr>
          <a:xfrm>
            <a:off x="2063523" y="698265"/>
            <a:ext cx="0" cy="4488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1901DB1-C4B0-7100-F0E3-0B14802551BF}"/>
              </a:ext>
            </a:extLst>
          </p:cNvPr>
          <p:cNvCxnSpPr/>
          <p:nvPr/>
        </p:nvCxnSpPr>
        <p:spPr>
          <a:xfrm>
            <a:off x="8624347" y="698265"/>
            <a:ext cx="0" cy="4488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CF33C87D-72C9-6D13-93E7-B8274EB82CC0}"/>
              </a:ext>
            </a:extLst>
          </p:cNvPr>
          <p:cNvSpPr txBox="1"/>
          <p:nvPr/>
        </p:nvSpPr>
        <p:spPr>
          <a:xfrm>
            <a:off x="796344" y="1145558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 months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0283E83-3D6D-F784-1F67-A57FF2E18263}"/>
              </a:ext>
            </a:extLst>
          </p:cNvPr>
          <p:cNvSpPr txBox="1"/>
          <p:nvPr/>
        </p:nvSpPr>
        <p:spPr>
          <a:xfrm>
            <a:off x="4610778" y="1145558"/>
            <a:ext cx="888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years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683B1AC-8E81-8A5E-10C4-0A0D0767D561}"/>
              </a:ext>
            </a:extLst>
          </p:cNvPr>
          <p:cNvSpPr txBox="1"/>
          <p:nvPr/>
        </p:nvSpPr>
        <p:spPr>
          <a:xfrm>
            <a:off x="502275" y="33750"/>
            <a:ext cx="5148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</a:rPr>
              <a:t>Acute Lymphoblastic Leukemia (ALL) Treatment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6BE90C8-E62A-51D4-FFB9-23FFF48FF63E}"/>
              </a:ext>
            </a:extLst>
          </p:cNvPr>
          <p:cNvSpPr txBox="1"/>
          <p:nvPr/>
        </p:nvSpPr>
        <p:spPr>
          <a:xfrm>
            <a:off x="482251" y="334155"/>
            <a:ext cx="1747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Intensive Phase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55D8FB7-FB9B-2D09-9018-D40829568520}"/>
              </a:ext>
            </a:extLst>
          </p:cNvPr>
          <p:cNvSpPr txBox="1"/>
          <p:nvPr/>
        </p:nvSpPr>
        <p:spPr>
          <a:xfrm>
            <a:off x="4164467" y="368738"/>
            <a:ext cx="2915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Maintenance Therapy (MT</a:t>
            </a:r>
            <a:r>
              <a:rPr lang="en-US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B929704-03DE-8BBE-BEE8-1FF1B93DB3BF}"/>
              </a:ext>
            </a:extLst>
          </p:cNvPr>
          <p:cNvSpPr txBox="1"/>
          <p:nvPr/>
        </p:nvSpPr>
        <p:spPr>
          <a:xfrm>
            <a:off x="2698071" y="675140"/>
            <a:ext cx="5084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Bi-weekly absolute neutrophil count and platelets check based </a:t>
            </a:r>
          </a:p>
          <a:p>
            <a:r>
              <a:rPr lang="en-US" sz="1400" dirty="0"/>
              <a:t>on which oral chemotherapy drugs are prescribed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783A098-0705-BDAD-0477-ED489E806B7E}"/>
              </a:ext>
            </a:extLst>
          </p:cNvPr>
          <p:cNvCxnSpPr/>
          <p:nvPr/>
        </p:nvCxnSpPr>
        <p:spPr>
          <a:xfrm flipH="1">
            <a:off x="1203553" y="1330224"/>
            <a:ext cx="921063" cy="5375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2A980B1-F2C1-CD7C-62E4-2CFDF4723606}"/>
              </a:ext>
            </a:extLst>
          </p:cNvPr>
          <p:cNvCxnSpPr>
            <a:cxnSpLocks/>
          </p:cNvCxnSpPr>
          <p:nvPr/>
        </p:nvCxnSpPr>
        <p:spPr>
          <a:xfrm>
            <a:off x="8602984" y="1308582"/>
            <a:ext cx="956468" cy="4968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16EBD145-3DEC-905E-DC5E-E22BFB422918}"/>
              </a:ext>
            </a:extLst>
          </p:cNvPr>
          <p:cNvSpPr txBox="1"/>
          <p:nvPr/>
        </p:nvSpPr>
        <p:spPr>
          <a:xfrm>
            <a:off x="169940" y="4294961"/>
            <a:ext cx="32139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1</a:t>
            </a:r>
            <a:r>
              <a:rPr lang="en-US" b="1" baseline="30000" dirty="0">
                <a:solidFill>
                  <a:srgbClr val="00B050"/>
                </a:solidFill>
              </a:rPr>
              <a:t>st</a:t>
            </a:r>
            <a:r>
              <a:rPr lang="en-US" b="1" dirty="0">
                <a:solidFill>
                  <a:srgbClr val="00B050"/>
                </a:solidFill>
              </a:rPr>
              <a:t> of its own kind publicly available of ALL patients treated between 2013-2022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9C922AF-5CC6-FC09-8E83-1EC56FE80716}"/>
              </a:ext>
            </a:extLst>
          </p:cNvPr>
          <p:cNvSpPr txBox="1"/>
          <p:nvPr/>
        </p:nvSpPr>
        <p:spPr>
          <a:xfrm>
            <a:off x="2647614" y="8172226"/>
            <a:ext cx="32139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In-person clinic was converted to hybrid mode clinic (In-person and E-mail clinic)</a:t>
            </a:r>
          </a:p>
        </p:txBody>
      </p:sp>
      <p:pic>
        <p:nvPicPr>
          <p:cNvPr id="74" name="Graphic 73" descr="Doctor male with solid fill">
            <a:extLst>
              <a:ext uri="{FF2B5EF4-FFF2-40B4-BE49-F238E27FC236}">
                <a16:creationId xmlns:a16="http://schemas.microsoft.com/office/drawing/2014/main" id="{AF3C6CF9-9FE9-05D2-B760-FBFA5ED6F21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95050" y="6009756"/>
            <a:ext cx="646331" cy="646331"/>
          </a:xfrm>
          <a:prstGeom prst="rect">
            <a:avLst/>
          </a:prstGeom>
        </p:spPr>
      </p:pic>
      <p:pic>
        <p:nvPicPr>
          <p:cNvPr id="75" name="Graphic 74" descr="Doctor female with solid fill">
            <a:extLst>
              <a:ext uri="{FF2B5EF4-FFF2-40B4-BE49-F238E27FC236}">
                <a16:creationId xmlns:a16="http://schemas.microsoft.com/office/drawing/2014/main" id="{101B619A-5D2D-6B93-E484-5B6D192A0CE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377278" y="6159756"/>
            <a:ext cx="646331" cy="646331"/>
          </a:xfrm>
          <a:prstGeom prst="rect">
            <a:avLst/>
          </a:prstGeom>
        </p:spPr>
      </p:pic>
      <p:pic>
        <p:nvPicPr>
          <p:cNvPr id="79" name="Graphic 78" descr="Man and woman outline">
            <a:extLst>
              <a:ext uri="{FF2B5EF4-FFF2-40B4-BE49-F238E27FC236}">
                <a16:creationId xmlns:a16="http://schemas.microsoft.com/office/drawing/2014/main" id="{6EC5B15B-3941-2445-9AAF-F44BAE85D4EC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04547" y="8387567"/>
            <a:ext cx="566053" cy="566053"/>
          </a:xfrm>
          <a:prstGeom prst="rect">
            <a:avLst/>
          </a:prstGeom>
        </p:spPr>
      </p:pic>
      <p:pic>
        <p:nvPicPr>
          <p:cNvPr id="81" name="Graphic 80" descr="Man and woman with solid fill">
            <a:extLst>
              <a:ext uri="{FF2B5EF4-FFF2-40B4-BE49-F238E27FC236}">
                <a16:creationId xmlns:a16="http://schemas.microsoft.com/office/drawing/2014/main" id="{611EF500-3154-D6FD-1683-F42A6F1DE5D1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037118" y="8372495"/>
            <a:ext cx="555833" cy="555833"/>
          </a:xfrm>
          <a:prstGeom prst="rect">
            <a:avLst/>
          </a:prstGeom>
        </p:spPr>
      </p:pic>
      <p:sp>
        <p:nvSpPr>
          <p:cNvPr id="86" name="Curved Right Arrow 85">
            <a:extLst>
              <a:ext uri="{FF2B5EF4-FFF2-40B4-BE49-F238E27FC236}">
                <a16:creationId xmlns:a16="http://schemas.microsoft.com/office/drawing/2014/main" id="{8A06E9DC-D3CD-B408-FC2B-CC18743DE179}"/>
              </a:ext>
            </a:extLst>
          </p:cNvPr>
          <p:cNvSpPr/>
          <p:nvPr/>
        </p:nvSpPr>
        <p:spPr>
          <a:xfrm rot="12261754" flipH="1">
            <a:off x="444284" y="6558678"/>
            <a:ext cx="337077" cy="1858487"/>
          </a:xfrm>
          <a:prstGeom prst="curvedRightArrow">
            <a:avLst>
              <a:gd name="adj1" fmla="val 0"/>
              <a:gd name="adj2" fmla="val 23275"/>
              <a:gd name="adj3" fmla="val 25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7" name="Curved Right Arrow 86">
            <a:extLst>
              <a:ext uri="{FF2B5EF4-FFF2-40B4-BE49-F238E27FC236}">
                <a16:creationId xmlns:a16="http://schemas.microsoft.com/office/drawing/2014/main" id="{72FCF45C-7C77-B6DB-DAD3-40944CD77EFD}"/>
              </a:ext>
            </a:extLst>
          </p:cNvPr>
          <p:cNvSpPr/>
          <p:nvPr/>
        </p:nvSpPr>
        <p:spPr>
          <a:xfrm rot="1470560" flipH="1">
            <a:off x="846061" y="6760953"/>
            <a:ext cx="337077" cy="1858487"/>
          </a:xfrm>
          <a:prstGeom prst="curvedRightArrow">
            <a:avLst>
              <a:gd name="adj1" fmla="val 0"/>
              <a:gd name="adj2" fmla="val 23275"/>
              <a:gd name="adj3" fmla="val 25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68B239B-4F54-8C34-5A9F-BDFD90EC902D}"/>
              </a:ext>
            </a:extLst>
          </p:cNvPr>
          <p:cNvSpPr txBox="1"/>
          <p:nvPr/>
        </p:nvSpPr>
        <p:spPr>
          <a:xfrm rot="17684026">
            <a:off x="-184380" y="7371177"/>
            <a:ext cx="1674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E-mail blood report</a:t>
            </a:r>
          </a:p>
        </p:txBody>
      </p:sp>
      <p:sp>
        <p:nvSpPr>
          <p:cNvPr id="89" name="Curved Right Arrow 88">
            <a:extLst>
              <a:ext uri="{FF2B5EF4-FFF2-40B4-BE49-F238E27FC236}">
                <a16:creationId xmlns:a16="http://schemas.microsoft.com/office/drawing/2014/main" id="{47F3887B-DE38-85B6-5406-15EB5B250D7C}"/>
              </a:ext>
            </a:extLst>
          </p:cNvPr>
          <p:cNvSpPr/>
          <p:nvPr/>
        </p:nvSpPr>
        <p:spPr>
          <a:xfrm rot="9947988" flipH="1">
            <a:off x="1611952" y="6848901"/>
            <a:ext cx="327404" cy="1650692"/>
          </a:xfrm>
          <a:prstGeom prst="curvedRightArrow">
            <a:avLst>
              <a:gd name="adj1" fmla="val 0"/>
              <a:gd name="adj2" fmla="val 23275"/>
              <a:gd name="adj3" fmla="val 25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0" name="Curved Right Arrow 89">
            <a:extLst>
              <a:ext uri="{FF2B5EF4-FFF2-40B4-BE49-F238E27FC236}">
                <a16:creationId xmlns:a16="http://schemas.microsoft.com/office/drawing/2014/main" id="{F7C0C961-37B1-9162-1892-5B808DB58766}"/>
              </a:ext>
            </a:extLst>
          </p:cNvPr>
          <p:cNvSpPr/>
          <p:nvPr/>
        </p:nvSpPr>
        <p:spPr>
          <a:xfrm rot="20584892" flipH="1">
            <a:off x="2186744" y="6752936"/>
            <a:ext cx="291612" cy="1671090"/>
          </a:xfrm>
          <a:prstGeom prst="curvedRightArrow">
            <a:avLst>
              <a:gd name="adj1" fmla="val 0"/>
              <a:gd name="adj2" fmla="val 23275"/>
              <a:gd name="adj3" fmla="val 25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F9DF3CA-401A-43DF-7C82-50631DCB536E}"/>
              </a:ext>
            </a:extLst>
          </p:cNvPr>
          <p:cNvSpPr txBox="1"/>
          <p:nvPr/>
        </p:nvSpPr>
        <p:spPr>
          <a:xfrm rot="15136664">
            <a:off x="1014794" y="7536307"/>
            <a:ext cx="1674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E-mail blood report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6662FC1-EED3-FC0F-7C05-9C38BBE4FEED}"/>
              </a:ext>
            </a:extLst>
          </p:cNvPr>
          <p:cNvSpPr txBox="1"/>
          <p:nvPr/>
        </p:nvSpPr>
        <p:spPr>
          <a:xfrm rot="17508003">
            <a:off x="220081" y="7494290"/>
            <a:ext cx="15287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Drug prescription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84AC363-E327-14AA-4D9A-D7BD07952D66}"/>
              </a:ext>
            </a:extLst>
          </p:cNvPr>
          <p:cNvSpPr txBox="1"/>
          <p:nvPr/>
        </p:nvSpPr>
        <p:spPr>
          <a:xfrm rot="15179390">
            <a:off x="1500663" y="7406151"/>
            <a:ext cx="15287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Drug prescription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E2B35E6-20D5-F683-4718-5D6B3E77AA43}"/>
              </a:ext>
            </a:extLst>
          </p:cNvPr>
          <p:cNvSpPr txBox="1"/>
          <p:nvPr/>
        </p:nvSpPr>
        <p:spPr>
          <a:xfrm>
            <a:off x="2062875" y="6218828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2020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BB6C0C8-D418-ED73-323B-55546EBD2C9D}"/>
              </a:ext>
            </a:extLst>
          </p:cNvPr>
          <p:cNvSpPr txBox="1"/>
          <p:nvPr/>
        </p:nvSpPr>
        <p:spPr>
          <a:xfrm>
            <a:off x="480515" y="8665671"/>
            <a:ext cx="1773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Patient Families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AC7300D2-772C-1275-F870-B3C80820DAA4}"/>
              </a:ext>
            </a:extLst>
          </p:cNvPr>
          <p:cNvSpPr txBox="1"/>
          <p:nvPr/>
        </p:nvSpPr>
        <p:spPr>
          <a:xfrm>
            <a:off x="6017968" y="7930771"/>
            <a:ext cx="26706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Currently in 2024, ADAM is undergoing real-time clinical validation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F5A37906-1A70-45E7-76E4-2ACCD6C4467D}"/>
              </a:ext>
            </a:extLst>
          </p:cNvPr>
          <p:cNvCxnSpPr>
            <a:cxnSpLocks/>
          </p:cNvCxnSpPr>
          <p:nvPr/>
        </p:nvCxnSpPr>
        <p:spPr>
          <a:xfrm>
            <a:off x="7746954" y="7092640"/>
            <a:ext cx="0" cy="7680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1" name="Down Arrow 100">
            <a:extLst>
              <a:ext uri="{FF2B5EF4-FFF2-40B4-BE49-F238E27FC236}">
                <a16:creationId xmlns:a16="http://schemas.microsoft.com/office/drawing/2014/main" id="{2578E8E4-6D23-3569-53F3-C260AFD6A829}"/>
              </a:ext>
            </a:extLst>
          </p:cNvPr>
          <p:cNvSpPr/>
          <p:nvPr/>
        </p:nvSpPr>
        <p:spPr>
          <a:xfrm>
            <a:off x="10361322" y="4287693"/>
            <a:ext cx="233835" cy="412109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Down Arrow 101">
            <a:extLst>
              <a:ext uri="{FF2B5EF4-FFF2-40B4-BE49-F238E27FC236}">
                <a16:creationId xmlns:a16="http://schemas.microsoft.com/office/drawing/2014/main" id="{E387A55E-969B-57F5-419A-C6C4296447F6}"/>
              </a:ext>
            </a:extLst>
          </p:cNvPr>
          <p:cNvSpPr/>
          <p:nvPr/>
        </p:nvSpPr>
        <p:spPr>
          <a:xfrm rot="16200000">
            <a:off x="7991353" y="5722027"/>
            <a:ext cx="233835" cy="412109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Left Brace 102">
            <a:extLst>
              <a:ext uri="{FF2B5EF4-FFF2-40B4-BE49-F238E27FC236}">
                <a16:creationId xmlns:a16="http://schemas.microsoft.com/office/drawing/2014/main" id="{7470510A-1D16-4BD9-DB9B-36755C710EF2}"/>
              </a:ext>
            </a:extLst>
          </p:cNvPr>
          <p:cNvSpPr/>
          <p:nvPr/>
        </p:nvSpPr>
        <p:spPr>
          <a:xfrm rot="16200000">
            <a:off x="5259697" y="-1711613"/>
            <a:ext cx="357221" cy="6976807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168E5DC-EF98-B907-E924-020FA621C569}"/>
              </a:ext>
            </a:extLst>
          </p:cNvPr>
          <p:cNvSpPr txBox="1"/>
          <p:nvPr/>
        </p:nvSpPr>
        <p:spPr>
          <a:xfrm>
            <a:off x="11509336" y="4635660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2024</a:t>
            </a:r>
          </a:p>
        </p:txBody>
      </p:sp>
    </p:spTree>
    <p:extLst>
      <p:ext uri="{BB962C8B-B14F-4D97-AF65-F5344CB8AC3E}">
        <p14:creationId xmlns:p14="http://schemas.microsoft.com/office/powerpoint/2010/main" val="1330203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633</TotalTime>
  <Words>154</Words>
  <Application>Microsoft Macintosh PowerPoint</Application>
  <PresentationFormat>Custom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Tushar Mungle</dc:creator>
  <cp:lastModifiedBy>Tushar Mungle</cp:lastModifiedBy>
  <cp:revision>10</cp:revision>
  <cp:lastPrinted>2025-01-12T22:36:24Z</cp:lastPrinted>
  <dcterms:created xsi:type="dcterms:W3CDTF">2025-01-11T21:05:24Z</dcterms:created>
  <dcterms:modified xsi:type="dcterms:W3CDTF">2025-01-12T22:37:27Z</dcterms:modified>
</cp:coreProperties>
</file>