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5577-53D1-4B9F-A6A8-CADA7A1D45F4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F60-75B3-403F-AF95-DBED93C7C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1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5577-53D1-4B9F-A6A8-CADA7A1D45F4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F60-75B3-403F-AF95-DBED93C7C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38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5577-53D1-4B9F-A6A8-CADA7A1D45F4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F60-75B3-403F-AF95-DBED93C7C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00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5577-53D1-4B9F-A6A8-CADA7A1D45F4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F60-75B3-403F-AF95-DBED93C7C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0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5577-53D1-4B9F-A6A8-CADA7A1D45F4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F60-75B3-403F-AF95-DBED93C7C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06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5577-53D1-4B9F-A6A8-CADA7A1D45F4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F60-75B3-403F-AF95-DBED93C7C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38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5577-53D1-4B9F-A6A8-CADA7A1D45F4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F60-75B3-403F-AF95-DBED93C7C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88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5577-53D1-4B9F-A6A8-CADA7A1D45F4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F60-75B3-403F-AF95-DBED93C7C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15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5577-53D1-4B9F-A6A8-CADA7A1D45F4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F60-75B3-403F-AF95-DBED93C7C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12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5577-53D1-4B9F-A6A8-CADA7A1D45F4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F60-75B3-403F-AF95-DBED93C7C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13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5577-53D1-4B9F-A6A8-CADA7A1D45F4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F60-75B3-403F-AF95-DBED93C7C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4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5577-53D1-4B9F-A6A8-CADA7A1D45F4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6F60-75B3-403F-AF95-DBED93C7C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73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81000" y="304800"/>
            <a:ext cx="111887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★プロダクトバックログ（全体像）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lang="ja-JP" altLang="en-US" dirty="0" smtClean="0"/>
              <a:t>「</a:t>
            </a:r>
            <a:r>
              <a:rPr kumimoji="1" lang="ja-JP" altLang="en-US" dirty="0" smtClean="0"/>
              <a:t>予算ファイルの一気通貫管理」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一括予算通達→係内の各担当者への分配→（各担当者による予算管理→）集約・報告を簡単に実現する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★スプリントバックログ（個々の機能）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①</a:t>
            </a:r>
            <a:r>
              <a:rPr kumimoji="1" lang="ja-JP" altLang="en-US" dirty="0" smtClean="0"/>
              <a:t>企画からの予算通達エクセル（他係への通達分も混在）から、うちの係分だけ抽出して別ファイルに分割</a:t>
            </a:r>
            <a:r>
              <a:rPr lang="ja-JP" altLang="en-US" dirty="0" smtClean="0"/>
              <a:t>＋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ユニークなワードを各ファイル中に記載（久保）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kumimoji="1" lang="ja-JP" altLang="en-US" dirty="0" smtClean="0"/>
              <a:t>②指定ワード検索により①のユニークなワードで検索し、所定フォルダ中の当該ファイルを検索（福田）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③</a:t>
            </a:r>
            <a:r>
              <a:rPr lang="ja-JP" altLang="en-US" dirty="0"/>
              <a:t>上記</a:t>
            </a:r>
            <a:r>
              <a:rPr lang="ja-JP" altLang="en-US" dirty="0" smtClean="0"/>
              <a:t>で検索ヒットした複数ファイルから実績額等を範囲指定して１ファイル</a:t>
            </a:r>
            <a:r>
              <a:rPr lang="ja-JP" altLang="en-US" smtClean="0"/>
              <a:t>に集約（松下）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イメージは次ページ参照</a:t>
            </a:r>
            <a:endParaRPr kumimoji="1"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事務局から指定された課題を組み合わせて上記のストーリーで実現</a:t>
            </a:r>
            <a:endParaRPr lang="en-US" altLang="ja-JP" dirty="0"/>
          </a:p>
          <a:p>
            <a:r>
              <a:rPr kumimoji="1" lang="ja-JP" altLang="en-US" dirty="0" smtClean="0"/>
              <a:t>　　・他チームとの振り返り共有のためにも、事務局からの指定にはある程度追従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・一方、</a:t>
            </a:r>
            <a:r>
              <a:rPr kumimoji="1" lang="ja-JP" altLang="en-US" dirty="0" smtClean="0"/>
              <a:t>チームＤの課題だけだとシンプルすぎそうなため他チームの課題も盛り込む</a:t>
            </a:r>
            <a:endParaRPr lang="en-US" altLang="ja-JP" dirty="0"/>
          </a:p>
          <a:p>
            <a:endParaRPr lang="en-US" altLang="ja-JP" u="sng" dirty="0"/>
          </a:p>
          <a:p>
            <a:r>
              <a:rPr lang="ja-JP" altLang="en-US" dirty="0" smtClean="0"/>
              <a:t>★進め方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・上記①②③の担当を決め、実現する</a:t>
            </a:r>
            <a:endParaRPr kumimoji="1" lang="en-US" altLang="ja-JP" dirty="0" smtClean="0"/>
          </a:p>
          <a:p>
            <a:r>
              <a:rPr lang="ja-JP" altLang="en-US" dirty="0" smtClean="0"/>
              <a:t>　・第１スプリント（～</a:t>
            </a:r>
            <a:r>
              <a:rPr lang="en-US" altLang="ja-JP" dirty="0" smtClean="0"/>
              <a:t>5/13</a:t>
            </a:r>
            <a:r>
              <a:rPr lang="ja-JP" altLang="en-US" dirty="0" smtClean="0"/>
              <a:t>）：各自で個別に機能を実装</a:t>
            </a:r>
            <a:endParaRPr lang="en-US" altLang="ja-JP" dirty="0"/>
          </a:p>
          <a:p>
            <a:r>
              <a:rPr lang="ja-JP" altLang="en-US" dirty="0" smtClean="0"/>
              <a:t>　・第２スプリント（</a:t>
            </a:r>
            <a:r>
              <a:rPr lang="en-US" altLang="ja-JP" dirty="0" smtClean="0"/>
              <a:t>5/14</a:t>
            </a:r>
            <a:r>
              <a:rPr lang="ja-JP" altLang="en-US" dirty="0" smtClean="0"/>
              <a:t>～）：連携してブラッシュアップ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こうした方が効率的、こうしないと連携できない等の要認識合わせ事項の擦り合わせ</a:t>
            </a:r>
            <a:endParaRPr lang="en-US" altLang="ja-JP" dirty="0" smtClean="0"/>
          </a:p>
          <a:p>
            <a:r>
              <a:rPr kumimoji="1" lang="ja-JP" altLang="en-US" dirty="0" smtClean="0"/>
              <a:t>　・デイリースクラム（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日に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回開催）：</a:t>
            </a:r>
            <a:r>
              <a:rPr kumimoji="1" lang="en-US" altLang="ja-JP" dirty="0" smtClean="0"/>
              <a:t>4/28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5/7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5/13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5/15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5/20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5/22</a:t>
            </a:r>
            <a:r>
              <a:rPr lang="ja-JP" altLang="en-US" dirty="0" smtClean="0"/>
              <a:t>（予定）</a:t>
            </a:r>
            <a:endParaRPr kumimoji="1" lang="en-US" altLang="ja-JP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228217" y="120134"/>
            <a:ext cx="1593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Group 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063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961122" y="1024733"/>
            <a:ext cx="175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予算通達エクセルＸ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（他係分も混在）</a:t>
            </a:r>
            <a:endParaRPr kumimoji="1" lang="ja-JP" altLang="en-US" sz="1400" dirty="0"/>
          </a:p>
        </p:txBody>
      </p:sp>
      <p:pic>
        <p:nvPicPr>
          <p:cNvPr id="6" name="Picture 12" descr="Yellow User s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672" y="1660742"/>
            <a:ext cx="3524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矢印コネクタ 7"/>
          <p:cNvCxnSpPr>
            <a:stCxn id="6" idx="3"/>
            <a:endCxn id="9" idx="1"/>
          </p:cNvCxnSpPr>
          <p:nvPr/>
        </p:nvCxnSpPr>
        <p:spPr>
          <a:xfrm>
            <a:off x="1679097" y="1897280"/>
            <a:ext cx="4333713" cy="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 descr="A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810" y="1429886"/>
            <a:ext cx="935038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コネクタ 10"/>
          <p:cNvCxnSpPr/>
          <p:nvPr/>
        </p:nvCxnSpPr>
        <p:spPr>
          <a:xfrm>
            <a:off x="685800" y="680242"/>
            <a:ext cx="1116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603500" y="114300"/>
            <a:ext cx="0" cy="6337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008062" y="192641"/>
            <a:ext cx="99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企画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948362" y="212605"/>
            <a:ext cx="143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東京駐在</a:t>
            </a:r>
            <a:endParaRPr kumimoji="1" lang="ja-JP" altLang="en-US" dirty="0"/>
          </a:p>
        </p:txBody>
      </p: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3521723" y="1563362"/>
            <a:ext cx="404813" cy="725488"/>
            <a:chOff x="3152" y="2059"/>
            <a:chExt cx="255" cy="457"/>
          </a:xfrm>
        </p:grpSpPr>
        <p:pic>
          <p:nvPicPr>
            <p:cNvPr id="19" name="Picture 118" descr="Document Sm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" y="2059"/>
              <a:ext cx="21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179"/>
              <a:ext cx="16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テキスト ボックス 20"/>
          <p:cNvSpPr txBox="1"/>
          <p:nvPr/>
        </p:nvSpPr>
        <p:spPr>
          <a:xfrm>
            <a:off x="5808174" y="1113719"/>
            <a:ext cx="151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総括予算担当者</a:t>
            </a:r>
            <a:endParaRPr kumimoji="1" lang="ja-JP" altLang="en-US" sz="1400" dirty="0"/>
          </a:p>
        </p:txBody>
      </p:sp>
      <p:pic>
        <p:nvPicPr>
          <p:cNvPr id="23" name="Picture 8" descr="Bule User s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28" y="1667673"/>
            <a:ext cx="329911" cy="49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 descr="Green User s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22" y="2381346"/>
            <a:ext cx="327970" cy="49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0" descr="Red User s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22" y="986141"/>
            <a:ext cx="327970" cy="49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直線矢印コネクタ 25"/>
          <p:cNvCxnSpPr>
            <a:stCxn id="9" idx="3"/>
            <a:endCxn id="25" idx="1"/>
          </p:cNvCxnSpPr>
          <p:nvPr/>
        </p:nvCxnSpPr>
        <p:spPr>
          <a:xfrm flipV="1">
            <a:off x="6947848" y="1233670"/>
            <a:ext cx="2294574" cy="6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3"/>
            <a:endCxn id="23" idx="1"/>
          </p:cNvCxnSpPr>
          <p:nvPr/>
        </p:nvCxnSpPr>
        <p:spPr>
          <a:xfrm>
            <a:off x="6947848" y="1897405"/>
            <a:ext cx="2288680" cy="1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9" idx="3"/>
            <a:endCxn id="24" idx="1"/>
          </p:cNvCxnSpPr>
          <p:nvPr/>
        </p:nvCxnSpPr>
        <p:spPr>
          <a:xfrm>
            <a:off x="6947848" y="1897405"/>
            <a:ext cx="2294574" cy="73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117"/>
          <p:cNvGrpSpPr>
            <a:grpSpLocks/>
          </p:cNvGrpSpPr>
          <p:nvPr/>
        </p:nvGrpSpPr>
        <p:grpSpPr bwMode="auto">
          <a:xfrm>
            <a:off x="8271508" y="1199045"/>
            <a:ext cx="246984" cy="473228"/>
            <a:chOff x="3152" y="2059"/>
            <a:chExt cx="255" cy="457"/>
          </a:xfrm>
        </p:grpSpPr>
        <p:pic>
          <p:nvPicPr>
            <p:cNvPr id="36" name="Picture 118" descr="Document Sm"/>
            <p:cNvPicPr preferRelativeResize="0"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" y="2059"/>
              <a:ext cx="21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1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179"/>
              <a:ext cx="16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Group 117"/>
          <p:cNvGrpSpPr>
            <a:grpSpLocks/>
          </p:cNvGrpSpPr>
          <p:nvPr/>
        </p:nvGrpSpPr>
        <p:grpSpPr bwMode="auto">
          <a:xfrm>
            <a:off x="8275609" y="1642622"/>
            <a:ext cx="246984" cy="473228"/>
            <a:chOff x="3152" y="2059"/>
            <a:chExt cx="255" cy="457"/>
          </a:xfrm>
        </p:grpSpPr>
        <p:pic>
          <p:nvPicPr>
            <p:cNvPr id="39" name="Picture 118" descr="Document Sm"/>
            <p:cNvPicPr preferRelativeResize="0"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" y="2059"/>
              <a:ext cx="21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179"/>
              <a:ext cx="16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117"/>
          <p:cNvGrpSpPr>
            <a:grpSpLocks/>
          </p:cNvGrpSpPr>
          <p:nvPr/>
        </p:nvGrpSpPr>
        <p:grpSpPr bwMode="auto">
          <a:xfrm>
            <a:off x="8281063" y="2124146"/>
            <a:ext cx="246984" cy="473228"/>
            <a:chOff x="3152" y="2059"/>
            <a:chExt cx="255" cy="457"/>
          </a:xfrm>
        </p:grpSpPr>
        <p:pic>
          <p:nvPicPr>
            <p:cNvPr id="42" name="Picture 118" descr="Document Sm"/>
            <p:cNvPicPr preferRelativeResize="0"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" y="2059"/>
              <a:ext cx="21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1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179"/>
              <a:ext cx="16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四角形吹き出し 43"/>
          <p:cNvSpPr/>
          <p:nvPr/>
        </p:nvSpPr>
        <p:spPr>
          <a:xfrm>
            <a:off x="4605288" y="2307008"/>
            <a:ext cx="3035300" cy="994277"/>
          </a:xfrm>
          <a:prstGeom prst="wedgeRectCallout">
            <a:avLst>
              <a:gd name="adj1" fmla="val 18078"/>
              <a:gd name="adj2" fmla="val -6844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/>
              <a:t>①うち</a:t>
            </a:r>
            <a:r>
              <a:rPr lang="ja-JP" altLang="en-US" sz="1400" dirty="0"/>
              <a:t>の係分だけ抽出して別ファイルに</a:t>
            </a:r>
            <a:r>
              <a:rPr lang="ja-JP" altLang="en-US" sz="1400" dirty="0" smtClean="0"/>
              <a:t>分割（＋ユニークなワードを各ファイルＡ、Ｂ、Ｃ中に記載）</a:t>
            </a:r>
            <a:endParaRPr lang="en-US" altLang="ja-JP" sz="1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547731" y="2883658"/>
            <a:ext cx="183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各ＰＪ</a:t>
            </a:r>
            <a:r>
              <a:rPr kumimoji="1" lang="ja-JP" altLang="en-US" sz="1200" dirty="0" smtClean="0"/>
              <a:t>担当者</a:t>
            </a:r>
            <a:endParaRPr kumimoji="1" lang="ja-JP" altLang="en-US" sz="1200" dirty="0"/>
          </a:p>
        </p:txBody>
      </p:sp>
      <p:pic>
        <p:nvPicPr>
          <p:cNvPr id="46" name="Picture 13" descr="XP icon closed folde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86" y="1072996"/>
            <a:ext cx="2873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10318966" y="985039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Ｐ</a:t>
            </a:r>
            <a:r>
              <a:rPr lang="ja-JP" altLang="en-US" sz="1200" dirty="0"/>
              <a:t>Ｊ</a:t>
            </a:r>
            <a:r>
              <a:rPr kumimoji="1" lang="ja-JP" altLang="en-US" sz="1200" dirty="0" smtClean="0"/>
              <a:t>フォルダ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- </a:t>
            </a:r>
            <a:r>
              <a:rPr lang="ja-JP" altLang="en-US" sz="1200" dirty="0"/>
              <a:t>プロジェクト</a:t>
            </a:r>
            <a:r>
              <a:rPr lang="ja-JP" altLang="en-US" sz="1200" dirty="0" smtClean="0"/>
              <a:t>Ａ</a:t>
            </a:r>
            <a:endParaRPr kumimoji="1" lang="ja-JP" altLang="en-US" sz="1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318966" y="1672152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Ｐ</a:t>
            </a:r>
            <a:r>
              <a:rPr lang="ja-JP" altLang="en-US" sz="1200" dirty="0"/>
              <a:t>Ｊ</a:t>
            </a:r>
            <a:r>
              <a:rPr kumimoji="1" lang="ja-JP" altLang="en-US" sz="1200" dirty="0" smtClean="0"/>
              <a:t>フォルダ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- </a:t>
            </a:r>
            <a:r>
              <a:rPr lang="ja-JP" altLang="en-US" sz="1200" dirty="0" smtClean="0"/>
              <a:t>プロジェクトＢ</a:t>
            </a:r>
            <a:endParaRPr kumimoji="1" lang="ja-JP" altLang="en-US" sz="12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294919" y="2381346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Ｐ</a:t>
            </a:r>
            <a:r>
              <a:rPr lang="ja-JP" altLang="en-US" sz="1200" dirty="0"/>
              <a:t>Ｊ</a:t>
            </a:r>
            <a:r>
              <a:rPr kumimoji="1" lang="ja-JP" altLang="en-US" sz="1200" dirty="0" smtClean="0"/>
              <a:t>フォルダ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- </a:t>
            </a:r>
            <a:r>
              <a:rPr lang="ja-JP" altLang="en-US" sz="1200" dirty="0" smtClean="0"/>
              <a:t>プロジェクトＢ</a:t>
            </a:r>
            <a:endParaRPr kumimoji="1" lang="ja-JP" altLang="en-US" sz="1200" dirty="0"/>
          </a:p>
        </p:txBody>
      </p:sp>
      <p:cxnSp>
        <p:nvCxnSpPr>
          <p:cNvPr id="55" name="直線コネクタ 54"/>
          <p:cNvCxnSpPr>
            <a:stCxn id="25" idx="3"/>
            <a:endCxn id="49" idx="1"/>
          </p:cNvCxnSpPr>
          <p:nvPr/>
        </p:nvCxnSpPr>
        <p:spPr>
          <a:xfrm flipV="1">
            <a:off x="9570392" y="1215872"/>
            <a:ext cx="748574" cy="177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3" idx="3"/>
            <a:endCxn id="50" idx="1"/>
          </p:cNvCxnSpPr>
          <p:nvPr/>
        </p:nvCxnSpPr>
        <p:spPr>
          <a:xfrm flipV="1">
            <a:off x="9566439" y="1902985"/>
            <a:ext cx="752527" cy="122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4" idx="3"/>
            <a:endCxn id="51" idx="1"/>
          </p:cNvCxnSpPr>
          <p:nvPr/>
        </p:nvCxnSpPr>
        <p:spPr>
          <a:xfrm flipV="1">
            <a:off x="9570392" y="2612179"/>
            <a:ext cx="724527" cy="166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四角形吹き出し 66"/>
          <p:cNvSpPr/>
          <p:nvPr/>
        </p:nvSpPr>
        <p:spPr>
          <a:xfrm>
            <a:off x="7835446" y="3154810"/>
            <a:ext cx="4118297" cy="612463"/>
          </a:xfrm>
          <a:prstGeom prst="wedgeRectCallout">
            <a:avLst>
              <a:gd name="adj1" fmla="val 18916"/>
              <a:gd name="adj2" fmla="val -9886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/>
              <a:t>各担当者は特定のフォルダ（「ＰＪフォルダ」）下で資料Ａ、Ｂ、Ｃも含む諸々のＰＪ資料を管理</a:t>
            </a:r>
            <a:endParaRPr lang="en-US" altLang="ja-JP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987658" y="1165860"/>
            <a:ext cx="35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Ａ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000185" y="1626243"/>
            <a:ext cx="35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Ｂ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987658" y="2288850"/>
            <a:ext cx="35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Ｃ</a:t>
            </a:r>
            <a:endParaRPr kumimoji="1" lang="ja-JP" altLang="en-US" sz="1400" dirty="0"/>
          </a:p>
        </p:txBody>
      </p:sp>
      <p:pic>
        <p:nvPicPr>
          <p:cNvPr id="71" name="Picture 5" descr="A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80" y="5524836"/>
            <a:ext cx="935038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117"/>
          <p:cNvGrpSpPr>
            <a:grpSpLocks/>
          </p:cNvGrpSpPr>
          <p:nvPr/>
        </p:nvGrpSpPr>
        <p:grpSpPr bwMode="auto">
          <a:xfrm>
            <a:off x="8755515" y="4593303"/>
            <a:ext cx="246984" cy="473228"/>
            <a:chOff x="3152" y="2059"/>
            <a:chExt cx="255" cy="457"/>
          </a:xfrm>
        </p:grpSpPr>
        <p:pic>
          <p:nvPicPr>
            <p:cNvPr id="73" name="Picture 118" descr="Document Sm"/>
            <p:cNvPicPr preferRelativeResize="0"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" y="2059"/>
              <a:ext cx="21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179"/>
              <a:ext cx="16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" name="テキスト ボックス 74"/>
          <p:cNvSpPr txBox="1"/>
          <p:nvPr/>
        </p:nvSpPr>
        <p:spPr>
          <a:xfrm>
            <a:off x="8496513" y="4483016"/>
            <a:ext cx="35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Ａ</a:t>
            </a:r>
            <a:endParaRPr kumimoji="1" lang="ja-JP" altLang="en-US" sz="1400" dirty="0"/>
          </a:p>
        </p:txBody>
      </p:sp>
      <p:grpSp>
        <p:nvGrpSpPr>
          <p:cNvPr id="79" name="Group 117"/>
          <p:cNvGrpSpPr>
            <a:grpSpLocks/>
          </p:cNvGrpSpPr>
          <p:nvPr/>
        </p:nvGrpSpPr>
        <p:grpSpPr bwMode="auto">
          <a:xfrm>
            <a:off x="9463996" y="4588366"/>
            <a:ext cx="246984" cy="473228"/>
            <a:chOff x="3152" y="2059"/>
            <a:chExt cx="255" cy="457"/>
          </a:xfrm>
        </p:grpSpPr>
        <p:pic>
          <p:nvPicPr>
            <p:cNvPr id="80" name="Picture 118" descr="Document Sm"/>
            <p:cNvPicPr preferRelativeResize="0"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" y="2059"/>
              <a:ext cx="21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1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179"/>
              <a:ext cx="16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" name="テキスト ボックス 81"/>
          <p:cNvSpPr txBox="1"/>
          <p:nvPr/>
        </p:nvSpPr>
        <p:spPr>
          <a:xfrm>
            <a:off x="9226168" y="4468464"/>
            <a:ext cx="35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Ｂ</a:t>
            </a:r>
            <a:endParaRPr kumimoji="1" lang="ja-JP" altLang="en-US" sz="1400" dirty="0"/>
          </a:p>
        </p:txBody>
      </p:sp>
      <p:grpSp>
        <p:nvGrpSpPr>
          <p:cNvPr id="83" name="Group 117"/>
          <p:cNvGrpSpPr>
            <a:grpSpLocks/>
          </p:cNvGrpSpPr>
          <p:nvPr/>
        </p:nvGrpSpPr>
        <p:grpSpPr bwMode="auto">
          <a:xfrm>
            <a:off x="10209282" y="4596722"/>
            <a:ext cx="246984" cy="473228"/>
            <a:chOff x="3152" y="2059"/>
            <a:chExt cx="255" cy="457"/>
          </a:xfrm>
        </p:grpSpPr>
        <p:pic>
          <p:nvPicPr>
            <p:cNvPr id="84" name="Picture 118" descr="Document Sm"/>
            <p:cNvPicPr preferRelativeResize="0"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" y="2059"/>
              <a:ext cx="21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1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179"/>
              <a:ext cx="16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テキスト ボックス 85"/>
          <p:cNvSpPr txBox="1"/>
          <p:nvPr/>
        </p:nvSpPr>
        <p:spPr>
          <a:xfrm>
            <a:off x="9950280" y="4491846"/>
            <a:ext cx="35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Ｃ</a:t>
            </a:r>
            <a:endParaRPr kumimoji="1" lang="ja-JP" altLang="en-US" sz="1400" dirty="0"/>
          </a:p>
        </p:txBody>
      </p:sp>
      <p:pic>
        <p:nvPicPr>
          <p:cNvPr id="103" name="Picture 13" descr="XP icon closed folde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507" y="1769973"/>
            <a:ext cx="2873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13" descr="XP icon closed folde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063" y="2494070"/>
            <a:ext cx="2873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3" descr="XP icon closed folde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09" y="4692427"/>
            <a:ext cx="2873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テキスト ボックス 105"/>
          <p:cNvSpPr txBox="1"/>
          <p:nvPr/>
        </p:nvSpPr>
        <p:spPr>
          <a:xfrm>
            <a:off x="7026768" y="4959673"/>
            <a:ext cx="12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Ｐ</a:t>
            </a:r>
            <a:r>
              <a:rPr lang="ja-JP" altLang="en-US" sz="1200" dirty="0"/>
              <a:t>Ｊ</a:t>
            </a:r>
            <a:r>
              <a:rPr kumimoji="1" lang="ja-JP" altLang="en-US" sz="1200" dirty="0" smtClean="0"/>
              <a:t>フォルダ</a:t>
            </a:r>
            <a:endParaRPr kumimoji="1" lang="en-US" altLang="ja-JP" sz="1200" dirty="0" smtClean="0"/>
          </a:p>
        </p:txBody>
      </p:sp>
      <p:sp>
        <p:nvSpPr>
          <p:cNvPr id="107" name="四角形吹き出し 106"/>
          <p:cNvSpPr/>
          <p:nvPr/>
        </p:nvSpPr>
        <p:spPr>
          <a:xfrm>
            <a:off x="3112600" y="4161560"/>
            <a:ext cx="3035300" cy="603098"/>
          </a:xfrm>
          <a:prstGeom prst="wedgeRectCallout">
            <a:avLst>
              <a:gd name="adj1" fmla="val 119752"/>
              <a:gd name="adj2" fmla="val 2549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/>
              <a:t>②</a:t>
            </a:r>
            <a:r>
              <a:rPr lang="ja-JP" altLang="en-US" sz="1400" dirty="0"/>
              <a:t>指定ワード検索に</a:t>
            </a:r>
            <a:r>
              <a:rPr lang="ja-JP" altLang="en-US" sz="1400" dirty="0" smtClean="0"/>
              <a:t>より「ＰＪフォルダ」から資料Ａ、Ｂ、Ｃを抽出</a:t>
            </a:r>
            <a:endParaRPr lang="en-US" altLang="ja-JP" sz="1400" dirty="0"/>
          </a:p>
        </p:txBody>
      </p:sp>
      <p:sp>
        <p:nvSpPr>
          <p:cNvPr id="109" name="角丸四角形吹き出し 108"/>
          <p:cNvSpPr/>
          <p:nvPr/>
        </p:nvSpPr>
        <p:spPr>
          <a:xfrm>
            <a:off x="8304002" y="4468687"/>
            <a:ext cx="2452898" cy="635751"/>
          </a:xfrm>
          <a:prstGeom prst="wedgeRoundRectCallout">
            <a:avLst>
              <a:gd name="adj1" fmla="val -61551"/>
              <a:gd name="adj2" fmla="val 6566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0" name="Group 117"/>
          <p:cNvGrpSpPr>
            <a:grpSpLocks/>
          </p:cNvGrpSpPr>
          <p:nvPr/>
        </p:nvGrpSpPr>
        <p:grpSpPr bwMode="auto">
          <a:xfrm>
            <a:off x="9342948" y="5668506"/>
            <a:ext cx="404813" cy="725488"/>
            <a:chOff x="3152" y="2059"/>
            <a:chExt cx="255" cy="457"/>
          </a:xfrm>
        </p:grpSpPr>
        <p:pic>
          <p:nvPicPr>
            <p:cNvPr id="111" name="Picture 118" descr="Document Sm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" y="2059"/>
              <a:ext cx="21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179"/>
              <a:ext cx="16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" name="四角形吹き出し 112"/>
          <p:cNvSpPr/>
          <p:nvPr/>
        </p:nvSpPr>
        <p:spPr>
          <a:xfrm>
            <a:off x="3091819" y="4992484"/>
            <a:ext cx="3035300" cy="603098"/>
          </a:xfrm>
          <a:prstGeom prst="wedgeRectCallout">
            <a:avLst>
              <a:gd name="adj1" fmla="val 149877"/>
              <a:gd name="adj2" fmla="val 1075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/>
              <a:t>③実績額等を範囲指定して１ファイルに集約</a:t>
            </a:r>
            <a:endParaRPr lang="ja-JP" altLang="en-US" sz="1400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8836874" y="6393994"/>
            <a:ext cx="175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係内全予算集約Ｙ</a:t>
            </a:r>
            <a:endParaRPr kumimoji="1" lang="en-US" altLang="ja-JP" sz="1400" dirty="0" smtClean="0"/>
          </a:p>
        </p:txBody>
      </p:sp>
      <p:cxnSp>
        <p:nvCxnSpPr>
          <p:cNvPr id="116" name="直線矢印コネクタ 115"/>
          <p:cNvCxnSpPr>
            <a:stCxn id="73" idx="2"/>
            <a:endCxn id="111" idx="0"/>
          </p:cNvCxnSpPr>
          <p:nvPr/>
        </p:nvCxnSpPr>
        <p:spPr>
          <a:xfrm>
            <a:off x="8897410" y="5066531"/>
            <a:ext cx="678107" cy="60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80" idx="2"/>
            <a:endCxn id="111" idx="0"/>
          </p:cNvCxnSpPr>
          <p:nvPr/>
        </p:nvCxnSpPr>
        <p:spPr>
          <a:xfrm flipH="1">
            <a:off x="9575517" y="5061594"/>
            <a:ext cx="30374" cy="60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stCxn id="84" idx="2"/>
            <a:endCxn id="111" idx="0"/>
          </p:cNvCxnSpPr>
          <p:nvPr/>
        </p:nvCxnSpPr>
        <p:spPr>
          <a:xfrm flipH="1">
            <a:off x="9575517" y="5069950"/>
            <a:ext cx="775660" cy="59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" descr="Yellow User s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24" y="5755818"/>
            <a:ext cx="3524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直線矢印コネクタ 124"/>
          <p:cNvCxnSpPr>
            <a:stCxn id="71" idx="1"/>
            <a:endCxn id="124" idx="3"/>
          </p:cNvCxnSpPr>
          <p:nvPr/>
        </p:nvCxnSpPr>
        <p:spPr>
          <a:xfrm flipH="1">
            <a:off x="1615749" y="5992355"/>
            <a:ext cx="5808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4049832" y="6331987"/>
            <a:ext cx="59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Ｙ</a:t>
            </a:r>
            <a:endParaRPr kumimoji="1" lang="ja-JP" altLang="en-US" sz="1400" dirty="0"/>
          </a:p>
        </p:txBody>
      </p:sp>
      <p:grpSp>
        <p:nvGrpSpPr>
          <p:cNvPr id="131" name="Group 117"/>
          <p:cNvGrpSpPr>
            <a:grpSpLocks/>
          </p:cNvGrpSpPr>
          <p:nvPr/>
        </p:nvGrpSpPr>
        <p:grpSpPr bwMode="auto">
          <a:xfrm>
            <a:off x="3981328" y="5681242"/>
            <a:ext cx="404813" cy="725488"/>
            <a:chOff x="3152" y="2059"/>
            <a:chExt cx="255" cy="457"/>
          </a:xfrm>
        </p:grpSpPr>
        <p:pic>
          <p:nvPicPr>
            <p:cNvPr id="132" name="Picture 118" descr="Document Sm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" y="2059"/>
              <a:ext cx="21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1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179"/>
              <a:ext cx="16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" name="テキスト ボックス 135"/>
          <p:cNvSpPr txBox="1"/>
          <p:nvPr/>
        </p:nvSpPr>
        <p:spPr>
          <a:xfrm>
            <a:off x="415372" y="985039"/>
            <a:ext cx="9964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通達時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415372" y="3999308"/>
            <a:ext cx="9964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報告時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1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429</Words>
  <Application>Microsoft Office PowerPoint</Application>
  <PresentationFormat>ワイド画面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東海旅客鉄道株式会社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　伸太郎</dc:creator>
  <cp:lastModifiedBy>shintaro.kubo</cp:lastModifiedBy>
  <cp:revision>11</cp:revision>
  <dcterms:created xsi:type="dcterms:W3CDTF">2020-04-27T09:39:41Z</dcterms:created>
  <dcterms:modified xsi:type="dcterms:W3CDTF">2020-05-14T00:29:50Z</dcterms:modified>
</cp:coreProperties>
</file>