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A6B1-3C4A-4C1A-B9EB-75398F75DD25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F1F2A-1363-42F4-B5CC-B49EEEC5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0D27-DC98-4F70-B25F-B571801418F3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5752-4354-49B8-83D9-685C328F68AC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81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5752-4354-49B8-83D9-685C328F68AC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82287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5752-4354-49B8-83D9-685C328F68AC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176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5752-4354-49B8-83D9-685C328F68AC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57279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5752-4354-49B8-83D9-685C328F68AC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107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C3AC-D05C-4DAC-BD32-D84F3A9FAD03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4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41FA-3C11-4565-B0BA-AE2F3B5112A6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9BDF-A03F-4795-AB12-0A61B4EC38FF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2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B696-2410-4663-BBC5-98001E0E566A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620-5E2A-4BC4-B43A-684814E25CDB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A63-9D96-4BBC-B2C3-DD1D1B0CD106}" type="datetime1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1FC-73E4-4E6F-AD88-584A94108CC6}" type="datetime1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A63B-3048-481E-8164-1DFC98DAFD62}" type="datetime1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805-25CB-42F1-B83B-FF632C5209E3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4030-87C0-41B7-B67C-B56D152FE004}" type="datetime1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2000">
              <a:schemeClr val="bg2">
                <a:shade val="98000"/>
                <a:satMod val="120000"/>
                <a:lumMod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E5752-4354-49B8-83D9-685C328F68AC}" type="datetime1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References: https://www.scrumalliance.org/community/articles/2014/september/ittos-of-agile-scrum-ceremonies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0E6FF6-A14E-4EA0-ABB7-B9A111C2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alliance.org/community/articles/2014/september/ittos-of-agile-scrum-ceremoni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witchingtoscrum.com/" TargetMode="External"/><Relationship Id="rId4" Type="http://schemas.openxmlformats.org/officeDocument/2006/relationships/hyperlink" Target="https://www.atlassian.com/agile/ceremoni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alliance.org/community/articles/2014/september/ittos-of-agile-scrum-ceremoni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witchingtoscrum.com/" TargetMode="External"/><Relationship Id="rId4" Type="http://schemas.openxmlformats.org/officeDocument/2006/relationships/hyperlink" Target="https://www.atlassian.com/agile/ceremon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tchingtoscrum.com/" TargetMode="External"/><Relationship Id="rId5" Type="http://schemas.openxmlformats.org/officeDocument/2006/relationships/hyperlink" Target="https://www.atlassian.com/agile/ceremonies" TargetMode="External"/><Relationship Id="rId4" Type="http://schemas.openxmlformats.org/officeDocument/2006/relationships/hyperlink" Target="https://www.scrumalliance.org/community/articles/2014/september/ittos-of-agile-scrum-ceremoni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ceremonies" TargetMode="External"/><Relationship Id="rId2" Type="http://schemas.openxmlformats.org/officeDocument/2006/relationships/hyperlink" Target="https://www.scrumalliance.org/community/articles/2014/september/ittos-of-agile-scrum-ceremon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witchingtoscru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tchingtoscrum.com/" TargetMode="External"/><Relationship Id="rId5" Type="http://schemas.openxmlformats.org/officeDocument/2006/relationships/hyperlink" Target="https://www.atlassian.com/agile/ceremonies" TargetMode="External"/><Relationship Id="rId4" Type="http://schemas.openxmlformats.org/officeDocument/2006/relationships/hyperlink" Target="https://www.scrumalliance.org/community/articles/2014/september/ittos-of-agile-scrum-ceremoni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alliance.org/community/articles/2014/september/ittos-of-agile-scrum-ceremoni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witchingtoscrum.com/" TargetMode="External"/><Relationship Id="rId4" Type="http://schemas.openxmlformats.org/officeDocument/2006/relationships/hyperlink" Target="https://www.atlassian.com/agile/ceremoni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tchingtoscrum.com/" TargetMode="External"/><Relationship Id="rId5" Type="http://schemas.openxmlformats.org/officeDocument/2006/relationships/hyperlink" Target="https://www.atlassian.com/agile/ceremonies" TargetMode="External"/><Relationship Id="rId4" Type="http://schemas.openxmlformats.org/officeDocument/2006/relationships/hyperlink" Target="https://www.scrumalliance.org/community/articles/2014/september/ittos-of-agile-scrum-ceremoni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tchingtoscrum.com/" TargetMode="External"/><Relationship Id="rId5" Type="http://schemas.openxmlformats.org/officeDocument/2006/relationships/hyperlink" Target="https://www.atlassian.com/agile/ceremonies" TargetMode="External"/><Relationship Id="rId4" Type="http://schemas.openxmlformats.org/officeDocument/2006/relationships/hyperlink" Target="https://www.scrumalliance.org/community/articles/2014/september/ittos-of-agile-scrum-ceremon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345" y="1068890"/>
            <a:ext cx="8915399" cy="17584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Days of our Life</a:t>
            </a:r>
            <a:br>
              <a:rPr lang="en-US" dirty="0"/>
            </a:br>
            <a:endParaRPr lang="en-US" sz="27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3" y="113298"/>
            <a:ext cx="2229192" cy="51278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52475" y="2505809"/>
            <a:ext cx="7539525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dirty="0"/>
              <a:t>Ceremonies and events that fill up a the daily routine of a scrum team member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24343" y="5836334"/>
            <a:ext cx="6846072" cy="940877"/>
          </a:xfrm>
        </p:spPr>
        <p:txBody>
          <a:bodyPr/>
          <a:lstStyle/>
          <a:p>
            <a:r>
              <a:rPr lang="en-US" dirty="0"/>
              <a:t>References: </a:t>
            </a:r>
          </a:p>
          <a:p>
            <a:r>
              <a:rPr lang="en-US" dirty="0">
                <a:hlinkClick r:id="rId3"/>
              </a:rPr>
              <a:t>https://www.scrumalliance.org/community/articles/2014/september/ittos-of-agile-scrum-ceremonies</a:t>
            </a:r>
            <a:endParaRPr lang="en-US" dirty="0"/>
          </a:p>
          <a:p>
            <a:r>
              <a:rPr lang="en-US" dirty="0">
                <a:hlinkClick r:id="rId4"/>
              </a:rPr>
              <a:t>https://www.atlassian.com/agile/ceremonies</a:t>
            </a:r>
            <a:endParaRPr lang="en-US" dirty="0"/>
          </a:p>
          <a:p>
            <a:r>
              <a:rPr lang="en-US" dirty="0">
                <a:hlinkClick r:id="rId5"/>
              </a:rPr>
              <a:t>https://switchingtoscrum.com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0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185" y="645497"/>
            <a:ext cx="10515600" cy="1325563"/>
          </a:xfrm>
        </p:spPr>
        <p:txBody>
          <a:bodyPr/>
          <a:lstStyle/>
          <a:p>
            <a:r>
              <a:rPr lang="en-US" dirty="0"/>
              <a:t>Ceremonies, lots of them.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3" y="113298"/>
            <a:ext cx="2229192" cy="512785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338643" y="5969877"/>
            <a:ext cx="6846072" cy="940877"/>
          </a:xfrm>
        </p:spPr>
        <p:txBody>
          <a:bodyPr/>
          <a:lstStyle/>
          <a:p>
            <a:r>
              <a:rPr lang="en-US" dirty="0"/>
              <a:t>References: </a:t>
            </a:r>
          </a:p>
          <a:p>
            <a:r>
              <a:rPr lang="en-US" dirty="0">
                <a:hlinkClick r:id="rId3"/>
              </a:rPr>
              <a:t>https://www.scrumalliance.org/community/articles/2014/september/ittos-of-agile-scrum-ceremonies</a:t>
            </a:r>
            <a:endParaRPr lang="en-US" dirty="0"/>
          </a:p>
          <a:p>
            <a:r>
              <a:rPr lang="en-US" dirty="0">
                <a:hlinkClick r:id="rId4"/>
              </a:rPr>
              <a:t>https://www.atlassian.com/agile/ceremonies</a:t>
            </a:r>
            <a:endParaRPr lang="en-US" dirty="0"/>
          </a:p>
          <a:p>
            <a:r>
              <a:rPr lang="en-US" dirty="0">
                <a:hlinkClick r:id="rId5"/>
              </a:rPr>
              <a:t>https://switchingtoscrum.com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5984" y="1649387"/>
            <a:ext cx="10144208" cy="4083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r>
              <a:rPr lang="en-US" sz="2000" dirty="0"/>
              <a:t>Basic Ceremonies of a Sprint*: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Sprint Planning--Figure out what you are going to do in the next sprint, who’s available, roadblocks, figure out workload.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Stand-Up (Daily 15 minutes)—What’s going on </a:t>
            </a:r>
            <a:r>
              <a:rPr lang="en-US" sz="2000" b="1" i="1" dirty="0"/>
              <a:t>now</a:t>
            </a:r>
            <a:r>
              <a:rPr lang="en-US" sz="2000" dirty="0"/>
              <a:t>, everyone must contribute, “walking the wall”.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Collaboration Time—Every day for about half the time </a:t>
            </a:r>
            <a:r>
              <a:rPr lang="en-US" sz="2000" dirty="0"/>
              <a:t>(technically not a ceremony, but a big part of one’s day)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Story Times—Go over work backlog, work together to understand work ahead and create “stories” (aka a demonstrable unit of work) to actually work on in a future sprint.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Sprint Review Meeting (AKA Demo’s)—Show the higher-ups you actually did something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Retrospectives (Once at End of Sprint), What went right, what went wrong, and more importantly, how can we improve in next Sprint.</a:t>
            </a:r>
          </a:p>
          <a:p>
            <a:endParaRPr lang="en-US" sz="2000" dirty="0"/>
          </a:p>
          <a:p>
            <a:r>
              <a:rPr lang="en-US" sz="2000" dirty="0"/>
              <a:t>The following slides will describe the basic ceremonies in both their “ideal” format and then the variations one may experience.</a:t>
            </a:r>
          </a:p>
          <a:p>
            <a:endParaRPr lang="en-US" sz="1600" dirty="0"/>
          </a:p>
          <a:p>
            <a:r>
              <a:rPr lang="en-US" sz="1400" dirty="0"/>
              <a:t>*</a:t>
            </a:r>
            <a:r>
              <a:rPr lang="en-US" sz="1400" dirty="0"/>
              <a:t>Sprints are two – four weeks blocks of time where we start and complete team agreed upon work.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31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148" y="500188"/>
            <a:ext cx="8911687" cy="734630"/>
          </a:xfrm>
        </p:spPr>
        <p:txBody>
          <a:bodyPr/>
          <a:lstStyle/>
          <a:p>
            <a:r>
              <a:rPr lang="en-US" dirty="0"/>
              <a:t>Sprint Planning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25" y="1482662"/>
            <a:ext cx="5764075" cy="4186617"/>
          </a:xfrm>
        </p:spPr>
      </p:pic>
      <p:sp>
        <p:nvSpPr>
          <p:cNvPr id="7" name="TextBox 6"/>
          <p:cNvSpPr txBox="1"/>
          <p:nvPr/>
        </p:nvSpPr>
        <p:spPr>
          <a:xfrm>
            <a:off x="707665" y="1264555"/>
            <a:ext cx="57722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General Ideals: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Couple hours for 2 week Sprint, done at start of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 Owner (basically the interface to business) has backlog of enough work to plan for sprint ready to discuss.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Stories already estimated during prior story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Figure out workload based on estimates and team capacity (e.g., vacation, other work impediments).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Pull in enough stories from backlog to fill Sprint Workload.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665" y="3848837"/>
            <a:ext cx="5577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Reality: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hours on different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 Owner (basically the interface to business) has </a:t>
            </a:r>
            <a:r>
              <a:rPr lang="en-US" sz="1600" b="1" dirty="0"/>
              <a:t>some</a:t>
            </a:r>
            <a:r>
              <a:rPr lang="en-US" sz="1600" dirty="0"/>
              <a:t> backlog ready to discuss.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Not all </a:t>
            </a:r>
            <a:r>
              <a:rPr lang="en-US" sz="1600" dirty="0"/>
              <a:t>stories yet pointed.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Figure out workload based on estimates and team capacity (e.g., vacation, other work impediments)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Pull in stories from backlog, and then realize we don’t have enough estimated</a:t>
            </a:r>
            <a:r>
              <a:rPr lang="en-US" sz="1600" b="1" dirty="0"/>
              <a:t>, so we end up with impromptu Story Time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3" y="113298"/>
            <a:ext cx="2229192" cy="512785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338643" y="5969877"/>
            <a:ext cx="6846072" cy="940877"/>
          </a:xfrm>
        </p:spPr>
        <p:txBody>
          <a:bodyPr/>
          <a:lstStyle/>
          <a:p>
            <a:r>
              <a:rPr lang="en-US" dirty="0"/>
              <a:t>References: </a:t>
            </a:r>
          </a:p>
          <a:p>
            <a:r>
              <a:rPr lang="en-US" dirty="0">
                <a:hlinkClick r:id="rId4"/>
              </a:rPr>
              <a:t>https://www.scrumalliance.org/community/articles/2014/september/ittos-of-agile-scrum-ceremonies</a:t>
            </a:r>
            <a:endParaRPr lang="en-US" dirty="0"/>
          </a:p>
          <a:p>
            <a:r>
              <a:rPr lang="en-US" dirty="0">
                <a:hlinkClick r:id="rId5"/>
              </a:rPr>
              <a:t>https://www.atlassian.com/agile/ceremonies</a:t>
            </a:r>
            <a:endParaRPr lang="en-US" dirty="0"/>
          </a:p>
          <a:p>
            <a:r>
              <a:rPr lang="en-US" dirty="0">
                <a:hlinkClick r:id="rId6"/>
              </a:rPr>
              <a:t>https://switchingtoscrum.com</a:t>
            </a:r>
            <a:endParaRPr lang="en-US" dirty="0"/>
          </a:p>
        </p:txBody>
      </p:sp>
      <p:sp>
        <p:nvSpPr>
          <p:cNvPr id="12" name="Footer Placeholder 6"/>
          <p:cNvSpPr txBox="1">
            <a:spLocks/>
          </p:cNvSpPr>
          <p:nvPr/>
        </p:nvSpPr>
        <p:spPr>
          <a:xfrm>
            <a:off x="6491043" y="6122277"/>
            <a:ext cx="6846072" cy="94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References: </a:t>
            </a:r>
          </a:p>
          <a:p>
            <a:r>
              <a:rPr lang="en-US">
                <a:hlinkClick r:id="rId4"/>
              </a:rPr>
              <a:t>https://www.scrumalliance.org/community/articles/2014/september/ittos-of-agile-scrum-ceremonies</a:t>
            </a:r>
            <a:endParaRPr lang="en-US"/>
          </a:p>
          <a:p>
            <a:r>
              <a:rPr lang="en-US">
                <a:hlinkClick r:id="rId5"/>
              </a:rPr>
              <a:t>https://www.atlassian.com/agile/ceremonies</a:t>
            </a:r>
            <a:endParaRPr lang="en-US"/>
          </a:p>
          <a:p>
            <a:r>
              <a:rPr lang="en-US">
                <a:hlinkClick r:id="rId6"/>
              </a:rPr>
              <a:t>https://switchingtoscrum.com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225" y="212772"/>
            <a:ext cx="8911687" cy="82662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Story Time </a:t>
            </a:r>
            <a:br>
              <a:rPr lang="en-US" sz="2000" dirty="0"/>
            </a:br>
            <a:r>
              <a:rPr lang="en-US" sz="1600" dirty="0"/>
              <a:t>(unfortunately, does not involve cocoa and marshmallows)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538" y="1206686"/>
            <a:ext cx="9741877" cy="24069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General Ideals</a:t>
            </a:r>
          </a:p>
          <a:p>
            <a:pPr lvl="1"/>
            <a:r>
              <a:rPr lang="en-US" dirty="0"/>
              <a:t>Product Owner Presents work back logs items and tells a “story” of what is involved with that item</a:t>
            </a:r>
          </a:p>
          <a:p>
            <a:pPr lvl="1"/>
            <a:r>
              <a:rPr lang="en-US" dirty="0"/>
              <a:t>Developers and other team members (e.g., QA) ask questions to get clarity.</a:t>
            </a:r>
          </a:p>
          <a:p>
            <a:pPr lvl="1"/>
            <a:r>
              <a:rPr lang="en-US" dirty="0"/>
              <a:t>Discussion happens upon how problem might be addressed technically and what would be involved in doing the work</a:t>
            </a:r>
          </a:p>
          <a:p>
            <a:pPr lvl="1"/>
            <a:r>
              <a:rPr lang="en-US" dirty="0"/>
              <a:t>“Story” is created or flushed out in more detail.</a:t>
            </a:r>
          </a:p>
          <a:p>
            <a:pPr lvl="1"/>
            <a:r>
              <a:rPr lang="en-US" dirty="0"/>
              <a:t>Each Story given an estimate as to how much work (often through a modified Fibonacci Sequence with units of 1,2,3,5,8,13, and too big, or T-Shirt Sizes, or something similar), discussion happens to move points up and down and eventually an agreed upon value is decided.</a:t>
            </a:r>
          </a:p>
          <a:p>
            <a:pPr lvl="1"/>
            <a:r>
              <a:rPr lang="en-US" dirty="0"/>
              <a:t>If story is pointed too high, then story is broken down into two (or more) smaller stories.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8992" y="3547937"/>
            <a:ext cx="10009919" cy="2685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Reality</a:t>
            </a:r>
          </a:p>
          <a:p>
            <a:pPr lvl="1"/>
            <a:r>
              <a:rPr lang="en-US" dirty="0"/>
              <a:t>Product Owner Presents work back logs items.</a:t>
            </a:r>
          </a:p>
          <a:p>
            <a:pPr lvl="1"/>
            <a:r>
              <a:rPr lang="en-US" dirty="0"/>
              <a:t>The story telling is interactive between knowledgeable Developer(s), SA(s), and/or Product Owner, as well as discussion upon how problem might be addressed technically and what would be involved in doing the work.</a:t>
            </a:r>
          </a:p>
          <a:p>
            <a:pPr lvl="1"/>
            <a:r>
              <a:rPr lang="en-US" dirty="0"/>
              <a:t>No one else says anything, without prompting.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“Story” is created or flushed out.</a:t>
            </a:r>
          </a:p>
          <a:p>
            <a:pPr lvl="1"/>
            <a:r>
              <a:rPr lang="en-US" dirty="0"/>
              <a:t>Each item </a:t>
            </a:r>
            <a:r>
              <a:rPr lang="en-US" b="1" dirty="0"/>
              <a:t>estimated at 5 or 8 units no matter what </a:t>
            </a:r>
            <a:r>
              <a:rPr lang="en-US" dirty="0"/>
              <a:t>the work item actually consists of, and then the real discussion happens between everyone else as senior people ask why a simple story is 8 points of work or really complicated one is only 5 points.  At this point people then start to do the steps that should have happened before the pointing.  (In case it is not obvious…this is a presenter’s serious pet peeve…)</a:t>
            </a:r>
          </a:p>
          <a:p>
            <a:pPr lvl="1"/>
            <a:r>
              <a:rPr lang="en-US" dirty="0"/>
              <a:t>Story is then pointed again, and a more realistic number is agreed upon.</a:t>
            </a:r>
          </a:p>
          <a:p>
            <a:pPr lvl="1"/>
            <a:r>
              <a:rPr lang="en-US" dirty="0"/>
              <a:t> If story is pointed too high Story should then be broken down into two (or more) smaller stories.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338643" y="5969877"/>
            <a:ext cx="6846072" cy="940877"/>
          </a:xfrm>
        </p:spPr>
        <p:txBody>
          <a:bodyPr/>
          <a:lstStyle/>
          <a:p>
            <a:r>
              <a:rPr lang="en-US" dirty="0"/>
              <a:t>References: </a:t>
            </a:r>
          </a:p>
          <a:p>
            <a:r>
              <a:rPr lang="en-US" dirty="0">
                <a:hlinkClick r:id="rId2"/>
              </a:rPr>
              <a:t>https://www.scrumalliance.org/community/articles/2014/september/ittos-of-agile-scrum-ceremonies</a:t>
            </a:r>
            <a:endParaRPr lang="en-US" dirty="0"/>
          </a:p>
          <a:p>
            <a:r>
              <a:rPr lang="en-US" dirty="0">
                <a:hlinkClick r:id="rId3"/>
              </a:rPr>
              <a:t>https://www.atlassian.com/agile/ceremonies</a:t>
            </a:r>
            <a:endParaRPr lang="en-US" dirty="0"/>
          </a:p>
          <a:p>
            <a:r>
              <a:rPr lang="en-US" dirty="0">
                <a:hlinkClick r:id="rId4"/>
              </a:rPr>
              <a:t>https://switchingtoscrum.com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3" y="113298"/>
            <a:ext cx="2229192" cy="5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980"/>
          </a:xfrm>
        </p:spPr>
        <p:txBody>
          <a:bodyPr/>
          <a:lstStyle/>
          <a:p>
            <a:r>
              <a:rPr lang="en-US" dirty="0"/>
              <a:t>Stand up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48" y="1478942"/>
            <a:ext cx="5385895" cy="3952887"/>
          </a:xfrm>
        </p:spPr>
      </p:pic>
      <p:sp>
        <p:nvSpPr>
          <p:cNvPr id="7" name="TextBox 6"/>
          <p:cNvSpPr txBox="1"/>
          <p:nvPr/>
        </p:nvSpPr>
        <p:spPr>
          <a:xfrm>
            <a:off x="713958" y="1360090"/>
            <a:ext cx="585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Ideals: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an actual physical “Stand up” meeting in your shared workspace to discuss current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Member Verbally States: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 worked on yesterday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 am doing today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blocking items, preventing task (task is work item in story) completion.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8021" y="3701337"/>
            <a:ext cx="5885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Reality: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 Lync (or Skype) meeting as team is very distributed around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rotating team member “Walks the Wall of Stories”, discovering from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was worked on yesterday by who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Who is working on what today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Blocking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Making sure everyone is doing “something”</a:t>
            </a:r>
          </a:p>
          <a:p>
            <a:endParaRPr lang="en-US" dirty="0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3" y="113298"/>
            <a:ext cx="2229192" cy="512785"/>
          </a:xfrm>
          <a:prstGeom prst="rect">
            <a:avLst/>
          </a:prstGeom>
        </p:spPr>
      </p:pic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338643" y="5969877"/>
            <a:ext cx="6846072" cy="940877"/>
          </a:xfrm>
        </p:spPr>
        <p:txBody>
          <a:bodyPr/>
          <a:lstStyle/>
          <a:p>
            <a:r>
              <a:rPr lang="en-US" dirty="0"/>
              <a:t>References: </a:t>
            </a:r>
          </a:p>
          <a:p>
            <a:r>
              <a:rPr lang="en-US" dirty="0">
                <a:hlinkClick r:id="rId4"/>
              </a:rPr>
              <a:t>https://www.scrumalliance.org/community/articles/2014/september/ittos-of-agile-scrum-ceremonies</a:t>
            </a:r>
            <a:endParaRPr lang="en-US" dirty="0"/>
          </a:p>
          <a:p>
            <a:r>
              <a:rPr lang="en-US" dirty="0">
                <a:hlinkClick r:id="rId5"/>
              </a:rPr>
              <a:t>https://www.atlassian.com/agile/ceremonies</a:t>
            </a:r>
            <a:endParaRPr lang="en-US" dirty="0"/>
          </a:p>
          <a:p>
            <a:r>
              <a:rPr lang="en-US" dirty="0">
                <a:hlinkClick r:id="rId6"/>
              </a:rPr>
              <a:t>https://switchingtoscrum.com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9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437" y="1789044"/>
            <a:ext cx="9453175" cy="3961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Ideals:</a:t>
            </a:r>
          </a:p>
          <a:p>
            <a:pPr lvl="1"/>
            <a:r>
              <a:rPr lang="en-US" dirty="0"/>
              <a:t>Team is all in collocated space, where they can easily interact with each other.</a:t>
            </a:r>
          </a:p>
          <a:p>
            <a:pPr lvl="1"/>
            <a:r>
              <a:rPr lang="en-US" dirty="0"/>
              <a:t>Team dedicates blocks of time where other meetings are not allowed, and everyone is available to facilitate discussion and team problem solving.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Reality</a:t>
            </a:r>
          </a:p>
          <a:p>
            <a:pPr lvl="1"/>
            <a:r>
              <a:rPr lang="en-US" dirty="0"/>
              <a:t>Have teams spanning 4 US/Mexican time zones plus Indian time zone (about 14 hours).</a:t>
            </a:r>
          </a:p>
          <a:p>
            <a:pPr lvl="1"/>
            <a:r>
              <a:rPr lang="en-US" dirty="0"/>
              <a:t>Make Virtual Collaboration with open phone line and open Lync (Skype) session.</a:t>
            </a:r>
          </a:p>
          <a:p>
            <a:pPr lvl="1"/>
            <a:r>
              <a:rPr lang="en-US" dirty="0"/>
              <a:t>People move in and out of phone and Lync session depending upon their time zone, and other meetings as the rest of company does not respect collaboration boundaries.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3" y="113298"/>
            <a:ext cx="2229192" cy="51278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338643" y="5969877"/>
            <a:ext cx="6846072" cy="940877"/>
          </a:xfrm>
        </p:spPr>
        <p:txBody>
          <a:bodyPr/>
          <a:lstStyle/>
          <a:p>
            <a:r>
              <a:rPr lang="en-US" dirty="0"/>
              <a:t>References: </a:t>
            </a:r>
          </a:p>
          <a:p>
            <a:r>
              <a:rPr lang="en-US" dirty="0">
                <a:hlinkClick r:id="rId3"/>
              </a:rPr>
              <a:t>https://www.scrumalliance.org/community/articles/2014/september/ittos-of-agile-scrum-ceremonies</a:t>
            </a:r>
            <a:endParaRPr lang="en-US" dirty="0"/>
          </a:p>
          <a:p>
            <a:r>
              <a:rPr lang="en-US" dirty="0">
                <a:hlinkClick r:id="rId4"/>
              </a:rPr>
              <a:t>https://www.atlassian.com/agile/ceremonies</a:t>
            </a:r>
            <a:endParaRPr lang="en-US" dirty="0"/>
          </a:p>
          <a:p>
            <a:r>
              <a:rPr lang="en-US" dirty="0">
                <a:hlinkClick r:id="rId5"/>
              </a:rPr>
              <a:t>https://switchingtoscrum.com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1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Meeting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69" y="1538319"/>
            <a:ext cx="5421775" cy="4011691"/>
          </a:xfrm>
        </p:spPr>
      </p:pic>
      <p:sp>
        <p:nvSpPr>
          <p:cNvPr id="6" name="TextBox 5"/>
          <p:cNvSpPr txBox="1"/>
          <p:nvPr/>
        </p:nvSpPr>
        <p:spPr>
          <a:xfrm>
            <a:off x="620203" y="1402147"/>
            <a:ext cx="56692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General Ideals: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60 Minute or less meeting with entire team and stakeholders at end of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Review with Stakeholders on what was (was not) accomplished during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Receive immediate feedback (hopefully positive), and quickly know if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203" y="3437086"/>
            <a:ext cx="561362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Reality: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one matches general ideals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60 Minute or less meeting with entire team and stakeholders at end of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Review with Stakeholders on what was (was not) accomplished during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Receive immediate feedback (hopefully positive), and quickly know if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3" y="113298"/>
            <a:ext cx="2229192" cy="512785"/>
          </a:xfrm>
          <a:prstGeom prst="rect">
            <a:avLst/>
          </a:prstGeom>
        </p:spPr>
      </p:pic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338643" y="5969877"/>
            <a:ext cx="6846072" cy="940877"/>
          </a:xfrm>
        </p:spPr>
        <p:txBody>
          <a:bodyPr/>
          <a:lstStyle/>
          <a:p>
            <a:r>
              <a:rPr lang="en-US" dirty="0"/>
              <a:t>References: </a:t>
            </a:r>
          </a:p>
          <a:p>
            <a:r>
              <a:rPr lang="en-US" dirty="0">
                <a:hlinkClick r:id="rId4"/>
              </a:rPr>
              <a:t>https://www.scrumalliance.org/community/articles/2014/september/ittos-of-agile-scrum-ceremonies</a:t>
            </a:r>
            <a:endParaRPr lang="en-US" dirty="0"/>
          </a:p>
          <a:p>
            <a:r>
              <a:rPr lang="en-US" dirty="0">
                <a:hlinkClick r:id="rId5"/>
              </a:rPr>
              <a:t>https://www.atlassian.com/agile/ceremonies</a:t>
            </a:r>
            <a:endParaRPr lang="en-US" dirty="0"/>
          </a:p>
          <a:p>
            <a:r>
              <a:rPr lang="en-US" dirty="0">
                <a:hlinkClick r:id="rId6"/>
              </a:rPr>
              <a:t>https://switchingtoscrum.com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7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66" y="805123"/>
            <a:ext cx="5199490" cy="4902636"/>
          </a:xfrm>
        </p:spPr>
      </p:pic>
      <p:sp>
        <p:nvSpPr>
          <p:cNvPr id="6" name="TextBox 5"/>
          <p:cNvSpPr txBox="1"/>
          <p:nvPr/>
        </p:nvSpPr>
        <p:spPr>
          <a:xfrm>
            <a:off x="751265" y="1585364"/>
            <a:ext cx="5613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Ideals: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60 minute or less meeting with entire team at very tail end of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out what went well and what didn’t.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what you find in retrospective and apply it to your next or future sprint as applicable.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266" y="3399435"/>
            <a:ext cx="5613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Reality: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60 minute or less meeting with entire team at very tail end of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minutes of humor and joking to blow off steam from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out what went well </a:t>
            </a:r>
            <a:r>
              <a:rPr lang="en-US" sz="1600" dirty="0"/>
              <a:t>and</a:t>
            </a:r>
            <a:r>
              <a:rPr lang="en-US" dirty="0"/>
              <a:t> what didn’t.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Occasionally</a:t>
            </a:r>
            <a:r>
              <a:rPr lang="en-US" i="1" dirty="0"/>
              <a:t> </a:t>
            </a:r>
            <a:r>
              <a:rPr lang="en-US" dirty="0"/>
              <a:t>take what you find in retrospective and apply it to your next or future sprint as applicable (i.e., all to often retrospective ideas are forgotten in the retro document created).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3" y="113298"/>
            <a:ext cx="2229192" cy="512785"/>
          </a:xfrm>
          <a:prstGeom prst="rect">
            <a:avLst/>
          </a:prstGeom>
        </p:spPr>
      </p:pic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338643" y="5969877"/>
            <a:ext cx="6846072" cy="940877"/>
          </a:xfrm>
        </p:spPr>
        <p:txBody>
          <a:bodyPr/>
          <a:lstStyle/>
          <a:p>
            <a:r>
              <a:rPr lang="en-US" dirty="0"/>
              <a:t>References: </a:t>
            </a:r>
          </a:p>
          <a:p>
            <a:r>
              <a:rPr lang="en-US" dirty="0">
                <a:hlinkClick r:id="rId4"/>
              </a:rPr>
              <a:t>https://www.scrumalliance.org/community/articles/2014/september/ittos-of-agile-scrum-ceremonies</a:t>
            </a:r>
            <a:endParaRPr lang="en-US" dirty="0"/>
          </a:p>
          <a:p>
            <a:r>
              <a:rPr lang="en-US" dirty="0">
                <a:hlinkClick r:id="rId5"/>
              </a:rPr>
              <a:t>https://www.atlassian.com/agile/ceremonies</a:t>
            </a:r>
            <a:endParaRPr lang="en-US" dirty="0"/>
          </a:p>
          <a:p>
            <a:r>
              <a:rPr lang="en-US" dirty="0">
                <a:hlinkClick r:id="rId6"/>
              </a:rPr>
              <a:t>https://switchingtoscrum.com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756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189</TotalTime>
  <Words>1226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 Days of our Life </vt:lpstr>
      <vt:lpstr>Ceremonies, lots of them.</vt:lpstr>
      <vt:lpstr>Sprint Planning</vt:lpstr>
      <vt:lpstr>Story Time  (unfortunately, does not involve cocoa and marshmallows)</vt:lpstr>
      <vt:lpstr>Stand up</vt:lpstr>
      <vt:lpstr>Collaboration Time</vt:lpstr>
      <vt:lpstr>Sprint Review Meeting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in Life of Agile Team</dc:title>
  <dc:creator>todddesktop</dc:creator>
  <cp:lastModifiedBy>todddesktop</cp:lastModifiedBy>
  <cp:revision>20</cp:revision>
  <dcterms:created xsi:type="dcterms:W3CDTF">2016-11-15T02:35:59Z</dcterms:created>
  <dcterms:modified xsi:type="dcterms:W3CDTF">2016-11-17T03:00:15Z</dcterms:modified>
</cp:coreProperties>
</file>