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943600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05"/>
    <p:restoredTop sz="94656"/>
  </p:normalViewPr>
  <p:slideViewPr>
    <p:cSldViewPr snapToGrid="0" snapToObjects="1">
      <p:cViewPr varScale="1">
        <p:scale>
          <a:sx n="94" d="100"/>
          <a:sy n="94" d="100"/>
        </p:scale>
        <p:origin x="9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346836"/>
            <a:ext cx="5052060" cy="286512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4322446"/>
            <a:ext cx="4457700" cy="1986914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04D4-E47D-6C42-B168-7FAA794748C4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07C5-5BFC-E14B-BCB0-D4F7B90D5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04D4-E47D-6C42-B168-7FAA794748C4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07C5-5BFC-E14B-BCB0-D4F7B90D5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438150"/>
            <a:ext cx="1281589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438150"/>
            <a:ext cx="3770471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04D4-E47D-6C42-B168-7FAA794748C4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07C5-5BFC-E14B-BCB0-D4F7B90D5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04D4-E47D-6C42-B168-7FAA794748C4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07C5-5BFC-E14B-BCB0-D4F7B90D5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2051688"/>
            <a:ext cx="5126355" cy="3423284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5507358"/>
            <a:ext cx="5126355" cy="1800224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04D4-E47D-6C42-B168-7FAA794748C4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07C5-5BFC-E14B-BCB0-D4F7B90D5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2190750"/>
            <a:ext cx="252603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2190750"/>
            <a:ext cx="252603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04D4-E47D-6C42-B168-7FAA794748C4}" type="datetimeFigureOut">
              <a:rPr lang="en-US" smtClean="0"/>
              <a:t>3/3/18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07C5-5BFC-E14B-BCB0-D4F7B90D5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38152"/>
            <a:ext cx="5126355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2017396"/>
            <a:ext cx="2514421" cy="988694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3006090"/>
            <a:ext cx="2514421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2017396"/>
            <a:ext cx="2526804" cy="988694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3006090"/>
            <a:ext cx="2526804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04D4-E47D-6C42-B168-7FAA794748C4}" type="datetimeFigureOut">
              <a:rPr lang="en-US" smtClean="0"/>
              <a:t>3/3/18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07C5-5BFC-E14B-BCB0-D4F7B90D5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04D4-E47D-6C42-B168-7FAA794748C4}" type="datetimeFigureOut">
              <a:rPr lang="en-US" smtClean="0"/>
              <a:t>3/3/18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07C5-5BFC-E14B-BCB0-D4F7B90D5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04D4-E47D-6C42-B168-7FAA794748C4}" type="datetimeFigureOut">
              <a:rPr lang="en-US" smtClean="0"/>
              <a:t>3/3/18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07C5-5BFC-E14B-BCB0-D4F7B90D5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48640"/>
            <a:ext cx="1916966" cy="19202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184912"/>
            <a:ext cx="3008948" cy="5848350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468880"/>
            <a:ext cx="1916966" cy="457390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04D4-E47D-6C42-B168-7FAA794748C4}" type="datetimeFigureOut">
              <a:rPr lang="en-US" smtClean="0"/>
              <a:t>3/3/18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07C5-5BFC-E14B-BCB0-D4F7B90D5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48640"/>
            <a:ext cx="1916966" cy="19202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184912"/>
            <a:ext cx="3008948" cy="5848350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468880"/>
            <a:ext cx="1916966" cy="457390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04D4-E47D-6C42-B168-7FAA794748C4}" type="datetimeFigureOut">
              <a:rPr lang="en-US" smtClean="0"/>
              <a:t>3/3/18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07C5-5BFC-E14B-BCB0-D4F7B90D5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438152"/>
            <a:ext cx="512635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2190750"/>
            <a:ext cx="512635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7627622"/>
            <a:ext cx="13373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704D4-E47D-6C42-B168-7FAA794748C4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7627622"/>
            <a:ext cx="200596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7627622"/>
            <a:ext cx="13373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B07C5-5BFC-E14B-BCB0-D4F7B90D5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5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0" y="272287"/>
            <a:ext cx="4216084" cy="3174755"/>
            <a:chOff x="-255362" y="-2057447"/>
            <a:chExt cx="5182820" cy="3902711"/>
          </a:xfrm>
        </p:grpSpPr>
        <p:pic>
          <p:nvPicPr>
            <p:cNvPr id="93" name="Picture 92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5362" y="586308"/>
              <a:ext cx="1686104" cy="1258956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5362" y="-740650"/>
              <a:ext cx="1686104" cy="1258956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4256" y="-2057447"/>
              <a:ext cx="1686104" cy="1258956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4256" y="584611"/>
              <a:ext cx="1686104" cy="125895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4256" y="-740652"/>
              <a:ext cx="1686104" cy="1258956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1354" y="-2057447"/>
              <a:ext cx="1686104" cy="1258956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1354" y="586221"/>
              <a:ext cx="1686104" cy="1258956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1354" y="-744871"/>
              <a:ext cx="1686104" cy="1258956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5362" y="-2053103"/>
              <a:ext cx="1686104" cy="1258956"/>
            </a:xfrm>
            <a:prstGeom prst="rect">
              <a:avLst/>
            </a:prstGeom>
          </p:spPr>
        </p:pic>
      </p:grpSp>
      <p:sp>
        <p:nvSpPr>
          <p:cNvPr id="102" name="TextBox 101"/>
          <p:cNvSpPr txBox="1"/>
          <p:nvPr/>
        </p:nvSpPr>
        <p:spPr>
          <a:xfrm>
            <a:off x="9281" y="4709"/>
            <a:ext cx="1357288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sz="1200" dirty="0" smtClean="0">
                <a:latin typeface="Times" charset="0"/>
                <a:ea typeface="Times" charset="0"/>
                <a:cs typeface="Times" charset="0"/>
              </a:rPr>
              <a:t>MSC-G</a:t>
            </a:r>
            <a:endParaRPr lang="en-US" sz="12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418236" y="7069"/>
            <a:ext cx="136524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" charset="0"/>
                <a:ea typeface="Times" charset="0"/>
                <a:cs typeface="Times" charset="0"/>
              </a:rPr>
              <a:t>iMSC</a:t>
            </a:r>
            <a:r>
              <a:rPr lang="en-US" sz="1200" dirty="0" smtClean="0">
                <a:latin typeface="Times" charset="0"/>
                <a:ea typeface="Times" charset="0"/>
                <a:cs typeface="Times" charset="0"/>
              </a:rPr>
              <a:t>-B</a:t>
            </a:r>
            <a:endParaRPr lang="en-US" sz="12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835146" y="0"/>
            <a:ext cx="136524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sz="1200" dirty="0" smtClean="0">
                <a:latin typeface="Times" charset="0"/>
                <a:ea typeface="Times" charset="0"/>
                <a:cs typeface="Times" charset="0"/>
              </a:rPr>
              <a:t>MSC-T</a:t>
            </a:r>
            <a:endParaRPr lang="en-US" sz="12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-74817" y="3448255"/>
            <a:ext cx="60932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latin typeface="Times" charset="0"/>
                <a:ea typeface="Times" charset="0"/>
                <a:cs typeface="Times" charset="0"/>
              </a:rPr>
              <a:t>Figure </a:t>
            </a:r>
            <a:r>
              <a:rPr lang="en-US" sz="1100" b="1" dirty="0" smtClean="0">
                <a:latin typeface="Times" charset="0"/>
                <a:ea typeface="Times" charset="0"/>
                <a:cs typeface="Times" charset="0"/>
              </a:rPr>
              <a:t>7. </a:t>
            </a:r>
            <a:r>
              <a:rPr lang="en-US" sz="1100" dirty="0">
                <a:latin typeface="Times" charset="0"/>
                <a:ea typeface="Times" charset="0"/>
                <a:cs typeface="Times" charset="0"/>
              </a:rPr>
              <a:t>Protein expression of SMC-G, SMC-B, and </a:t>
            </a:r>
            <a:r>
              <a:rPr lang="en-US" sz="1100" dirty="0" smtClean="0">
                <a:latin typeface="Times" charset="0"/>
                <a:ea typeface="Times" charset="0"/>
                <a:cs typeface="Times" charset="0"/>
              </a:rPr>
              <a:t>SMC-T on culture day 4. </a:t>
            </a:r>
            <a:r>
              <a:rPr lang="en-US" sz="1100" dirty="0">
                <a:latin typeface="Times" charset="0"/>
                <a:ea typeface="Times" charset="0"/>
                <a:cs typeface="Times" charset="0"/>
              </a:rPr>
              <a:t>Images taken at 20X magnification showing expression of calponin (red, top), f-actin (green, middle), DAPI (blue, all), and merged (bottom</a:t>
            </a:r>
            <a:r>
              <a:rPr lang="en-US" sz="1100" dirty="0" smtClean="0">
                <a:latin typeface="Times" charset="0"/>
                <a:ea typeface="Times" charset="0"/>
                <a:cs typeface="Times" charset="0"/>
              </a:rPr>
              <a:t>)</a:t>
            </a:r>
            <a:endParaRPr lang="en-US" sz="1100" dirty="0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9281" y="4835128"/>
            <a:ext cx="5942816" cy="2831690"/>
            <a:chOff x="0" y="0"/>
            <a:chExt cx="5942816" cy="2831690"/>
          </a:xfrm>
        </p:grpSpPr>
        <p:pic>
          <p:nvPicPr>
            <p:cNvPr id="107" name="Picture 106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519" b="22594"/>
            <a:stretch/>
          </p:blipFill>
          <p:spPr>
            <a:xfrm>
              <a:off x="0" y="0"/>
              <a:ext cx="1955769" cy="1371600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952"/>
            <a:stretch/>
          </p:blipFill>
          <p:spPr>
            <a:xfrm>
              <a:off x="2041315" y="0"/>
              <a:ext cx="1882244" cy="1371600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582"/>
            <a:stretch/>
          </p:blipFill>
          <p:spPr>
            <a:xfrm>
              <a:off x="1967790" y="1460090"/>
              <a:ext cx="1955769" cy="1371600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609"/>
            <a:stretch/>
          </p:blipFill>
          <p:spPr>
            <a:xfrm>
              <a:off x="36762" y="1460090"/>
              <a:ext cx="1882244" cy="1371600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084"/>
            <a:stretch/>
          </p:blipFill>
          <p:spPr>
            <a:xfrm>
              <a:off x="4009105" y="0"/>
              <a:ext cx="1933711" cy="1371600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20" t="15574" b="61297"/>
            <a:stretch/>
          </p:blipFill>
          <p:spPr>
            <a:xfrm>
              <a:off x="4009106" y="1460090"/>
              <a:ext cx="631825" cy="457200"/>
            </a:xfrm>
            <a:prstGeom prst="rect">
              <a:avLst/>
            </a:prstGeom>
          </p:spPr>
        </p:pic>
      </p:grpSp>
      <p:sp>
        <p:nvSpPr>
          <p:cNvPr id="113" name="TextBox 112"/>
          <p:cNvSpPr txBox="1"/>
          <p:nvPr/>
        </p:nvSpPr>
        <p:spPr>
          <a:xfrm>
            <a:off x="-74818" y="7666818"/>
            <a:ext cx="60932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latin typeface="Times" charset="0"/>
                <a:ea typeface="Times" charset="0"/>
                <a:cs typeface="Times" charset="0"/>
              </a:rPr>
              <a:t>Figure </a:t>
            </a:r>
            <a:r>
              <a:rPr lang="en-US" sz="1100" b="1" dirty="0" smtClean="0">
                <a:latin typeface="Times" charset="0"/>
                <a:ea typeface="Times" charset="0"/>
                <a:cs typeface="Times" charset="0"/>
              </a:rPr>
              <a:t>8. </a:t>
            </a:r>
            <a:r>
              <a:rPr lang="en-US" sz="1100" dirty="0" smtClean="0">
                <a:latin typeface="Times" charset="0"/>
                <a:ea typeface="Times" charset="0"/>
                <a:cs typeface="Times" charset="0"/>
              </a:rPr>
              <a:t>qPCR analysis of SMC-G, SMC-B, and SMC-T on culture day 4. Profiles for </a:t>
            </a:r>
            <a:r>
              <a:rPr lang="el-GR" sz="1100" dirty="0">
                <a:latin typeface="Times" charset="0"/>
                <a:ea typeface="Times" charset="0"/>
                <a:cs typeface="Times" charset="0"/>
              </a:rPr>
              <a:t>α</a:t>
            </a:r>
            <a:r>
              <a:rPr lang="en-US" sz="11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100" dirty="0" smtClean="0">
                <a:latin typeface="Times" charset="0"/>
                <a:ea typeface="Times" charset="0"/>
                <a:cs typeface="Times" charset="0"/>
              </a:rPr>
              <a:t>smooth muscle actin (top left), calponin (top middle), smoothelin (top right), elastin (bottom left), cyclin d1 (bottom middle), </a:t>
            </a:r>
            <a:r>
              <a:rPr lang="en-US" sz="1100" dirty="0">
                <a:latin typeface="Times" charset="0"/>
                <a:ea typeface="Times" charset="0"/>
                <a:cs typeface="Times" charset="0"/>
              </a:rPr>
              <a:t>*p&lt;0.05 one-way ANOVA</a:t>
            </a:r>
          </a:p>
          <a:p>
            <a:pPr algn="just"/>
            <a:endParaRPr lang="en-US" sz="11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103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Muss, Tessa Elizabeth</dc:creator>
  <cp:lastModifiedBy>Muss, Tessa Elizabeth</cp:lastModifiedBy>
  <cp:revision>1</cp:revision>
  <cp:lastPrinted>2018-03-03T07:49:12Z</cp:lastPrinted>
  <dcterms:created xsi:type="dcterms:W3CDTF">2018-03-03T07:47:05Z</dcterms:created>
  <dcterms:modified xsi:type="dcterms:W3CDTF">2018-03-03T07:49:25Z</dcterms:modified>
</cp:coreProperties>
</file>