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80" r:id="rId1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A4B8-41B2-5F34-DBBE-7F2AAB43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D6F2-EFAB-298A-D613-C82222ADE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16FDD-AA70-5AAA-B3B1-DB730BD4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30C-F8FC-4B1B-B069-1E98D8A0949A}" type="datetimeFigureOut">
              <a:rPr lang="en-KE" smtClean="0"/>
              <a:t>09/03/2025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D65AF-6773-A541-4E48-DACAB1FC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9033-1A39-55A2-C03C-0F38C6C6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05C-8DB0-4BC0-928D-35A78E56639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7193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8439-3CFD-5738-4896-0622529E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84146-D696-2B8C-B8B5-C7E8A31A3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6D02F-6212-6668-90DF-D135490F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30C-F8FC-4B1B-B069-1E98D8A0949A}" type="datetimeFigureOut">
              <a:rPr lang="en-KE" smtClean="0"/>
              <a:t>09/03/2025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CC55A-4E78-A40C-22E0-40E639B2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F929-94DA-C57C-7742-2F231D1C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05C-8DB0-4BC0-928D-35A78E56639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171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75CB1-E0D8-F8D2-BA59-92FDF0594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9E23E-642E-6718-97EC-1EE76BFD5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8C377-9F81-DCD4-4326-051A59E9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30C-F8FC-4B1B-B069-1E98D8A0949A}" type="datetimeFigureOut">
              <a:rPr lang="en-KE" smtClean="0"/>
              <a:t>09/03/2025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66A8-4D4D-6B1E-899E-92D3532B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AF24-B7C1-64BF-198F-54B69E21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05C-8DB0-4BC0-928D-35A78E56639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3192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19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3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27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8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43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39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6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2A71-C176-F337-6C83-810576CD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65BB-2554-8A4C-CB77-66C4E787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6AB40-8495-91F9-29C4-555E6E8D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30C-F8FC-4B1B-B069-1E98D8A0949A}" type="datetimeFigureOut">
              <a:rPr lang="en-KE" smtClean="0"/>
              <a:t>09/03/2025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3BF1-94D5-DEE9-7530-F31DD6B3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39A0-10EB-12F5-95BC-E3D18C72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05C-8DB0-4BC0-928D-35A78E56639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17669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5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94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6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C910-32D7-6E9F-4E65-0352F636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65D94-A0B8-E8DC-6274-2C58461D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B1F40-D7EC-B3E1-21F4-F04B6084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30C-F8FC-4B1B-B069-1E98D8A0949A}" type="datetimeFigureOut">
              <a:rPr lang="en-KE" smtClean="0"/>
              <a:t>09/03/2025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1C77-6CF9-79AB-92A8-C01058EF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08DC-4893-3A95-64D3-CD84472F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05C-8DB0-4BC0-928D-35A78E56639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3788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3D0A-1E49-2F72-3E38-E70C281A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AC9D5-0C93-8999-AA13-D473414E8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53416-0FE0-0400-3DA6-317FFFB56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9D1EE-D668-016C-74BC-8E87C694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30C-F8FC-4B1B-B069-1E98D8A0949A}" type="datetimeFigureOut">
              <a:rPr lang="en-KE" smtClean="0"/>
              <a:t>09/03/2025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EEF8C-FB91-D01C-FF4E-B89047B6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5E8B5-F048-CBDB-848E-FDCAAA8B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05C-8DB0-4BC0-928D-35A78E56639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7256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CF56-169F-1B63-A1CF-9353DCEF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7F198-EF0D-C108-174D-4019F55B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B6E28-7E18-7A17-0A83-61F7301A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5BB08-124A-A693-CD74-9C118D659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B6D55-709C-10C1-5724-FF7526BD6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712F7-3087-488A-EE1F-0592AFF5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30C-F8FC-4B1B-B069-1E98D8A0949A}" type="datetimeFigureOut">
              <a:rPr lang="en-KE" smtClean="0"/>
              <a:t>09/03/2025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F218D-D3C4-A0AA-6C79-10C41F0C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56E93-C481-1E94-97F5-E0A22AF7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05C-8DB0-4BC0-928D-35A78E56639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5943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9E94-9772-C5CD-C051-D2EE5250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13C51-467C-FF87-21E2-7E5FB7FD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30C-F8FC-4B1B-B069-1E98D8A0949A}" type="datetimeFigureOut">
              <a:rPr lang="en-KE" smtClean="0"/>
              <a:t>09/03/2025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0B9FD-9070-47AB-E092-CA210280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520E7-AA17-E0F1-109F-49C837C6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05C-8DB0-4BC0-928D-35A78E56639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4995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E12B8-B8CC-497B-452B-B3AFA375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30C-F8FC-4B1B-B069-1E98D8A0949A}" type="datetimeFigureOut">
              <a:rPr lang="en-KE" smtClean="0"/>
              <a:t>09/03/2025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8369A-4E3C-F68F-34F7-9CA284BB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E57D8-594E-AB3F-18CE-DAF47276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05C-8DB0-4BC0-928D-35A78E56639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4609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6A60-57A0-4343-E005-BEDBA56D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7CDA-12FB-F628-EAEA-5F44353A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954ED-B2E3-744C-48CA-CAA179747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10977-BA16-3AFA-1362-A7C18DAD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30C-F8FC-4B1B-B069-1E98D8A0949A}" type="datetimeFigureOut">
              <a:rPr lang="en-KE" smtClean="0"/>
              <a:t>09/03/2025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DF93D-FCEE-AFA4-C8BC-6B204F97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60114-5D8F-3688-64A2-77C40062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05C-8DB0-4BC0-928D-35A78E56639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9046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3E81-D469-8386-9F0C-679239B2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D6AD7-E038-B8F7-0886-98EEADF63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F276A-F805-4268-484C-540E9607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6EE86-614D-A830-718B-1BEE0455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30C-F8FC-4B1B-B069-1E98D8A0949A}" type="datetimeFigureOut">
              <a:rPr lang="en-KE" smtClean="0"/>
              <a:t>09/03/2025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ED92C-713D-192A-55AC-4680813B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88CEF-54A8-2CF2-9A79-AF65F1F4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105C-8DB0-4BC0-928D-35A78E56639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9642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822AC-92A1-2CC3-ED05-171587F8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DE361-86DF-F3D8-93CA-4FE1393D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375D-B8B4-FF5E-4EF5-5BB1026BE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E630C-F8FC-4B1B-B069-1E98D8A0949A}" type="datetimeFigureOut">
              <a:rPr lang="en-KE" smtClean="0"/>
              <a:t>09/03/2025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DF97-408F-8911-7D51-33D9D1C58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D962-D82C-5875-D149-A74F398FE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9105C-8DB0-4BC0-928D-35A78E56639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7580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ecksddf/churn-in-telecoms-datase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A93F0E-A8EB-D1B0-5B11-0AA427CC1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12">
            <a:extLst>
              <a:ext uri="{FF2B5EF4-FFF2-40B4-BE49-F238E27FC236}">
                <a16:creationId xmlns:a16="http://schemas.microsoft.com/office/drawing/2014/main" id="{522A94E1-AEBD-4286-BFF8-0711E4CD3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622650" y="5181600"/>
            <a:ext cx="9165010" cy="1174750"/>
          </a:xfrm>
          <a:custGeom>
            <a:avLst/>
            <a:gdLst>
              <a:gd name="connsiteX0" fmla="*/ 0 w 9165010"/>
              <a:gd name="connsiteY0" fmla="*/ 1073384 h 1073384"/>
              <a:gd name="connsiteX1" fmla="*/ 9165010 w 9165010"/>
              <a:gd name="connsiteY1" fmla="*/ 1073384 h 1073384"/>
              <a:gd name="connsiteX2" fmla="*/ 9165010 w 9165010"/>
              <a:gd name="connsiteY2" fmla="*/ 266817 h 1073384"/>
              <a:gd name="connsiteX3" fmla="*/ 4757604 w 9165010"/>
              <a:gd name="connsiteY3" fmla="*/ 266817 h 1073384"/>
              <a:gd name="connsiteX4" fmla="*/ 4582505 w 9165010"/>
              <a:gd name="connsiteY4" fmla="*/ 0 h 1073384"/>
              <a:gd name="connsiteX5" fmla="*/ 4407407 w 9165010"/>
              <a:gd name="connsiteY5" fmla="*/ 266817 h 1073384"/>
              <a:gd name="connsiteX6" fmla="*/ 0 w 9165010"/>
              <a:gd name="connsiteY6" fmla="*/ 266817 h 10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5010" h="1073384">
                <a:moveTo>
                  <a:pt x="0" y="1073384"/>
                </a:moveTo>
                <a:lnTo>
                  <a:pt x="9165010" y="1073384"/>
                </a:lnTo>
                <a:lnTo>
                  <a:pt x="9165010" y="266817"/>
                </a:lnTo>
                <a:lnTo>
                  <a:pt x="4757604" y="266817"/>
                </a:lnTo>
                <a:lnTo>
                  <a:pt x="4582505" y="0"/>
                </a:lnTo>
                <a:lnTo>
                  <a:pt x="4407407" y="266817"/>
                </a:lnTo>
                <a:lnTo>
                  <a:pt x="0" y="266817"/>
                </a:lnTo>
                <a:close/>
              </a:path>
            </a:pathLst>
          </a:custGeom>
          <a:solidFill>
            <a:srgbClr val="40404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279F83-6AF0-4702-3CCC-D30846F81B83}"/>
              </a:ext>
            </a:extLst>
          </p:cNvPr>
          <p:cNvGrpSpPr/>
          <p:nvPr/>
        </p:nvGrpSpPr>
        <p:grpSpPr>
          <a:xfrm>
            <a:off x="20" y="0"/>
            <a:ext cx="12191980" cy="6858000"/>
            <a:chOff x="20" y="0"/>
            <a:chExt cx="12191980" cy="6858000"/>
          </a:xfrm>
        </p:grpSpPr>
        <p:pic>
          <p:nvPicPr>
            <p:cNvPr id="2050" name="Picture 2" descr="How do Telecommunications Companies Benefit from Process Consulting -  Valenta">
              <a:extLst>
                <a:ext uri="{FF2B5EF4-FFF2-40B4-BE49-F238E27FC236}">
                  <a16:creationId xmlns:a16="http://schemas.microsoft.com/office/drawing/2014/main" id="{E11440DE-DE07-5741-02F2-B95217343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" y="10"/>
              <a:ext cx="12191980" cy="6857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D84751-4729-E9D3-5E70-C08F4B948071}"/>
                </a:ext>
              </a:extLst>
            </p:cNvPr>
            <p:cNvSpPr txBox="1"/>
            <p:nvPr/>
          </p:nvSpPr>
          <p:spPr>
            <a:xfrm>
              <a:off x="1864309" y="0"/>
              <a:ext cx="7865618" cy="1846554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7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ptos Display" panose="02110004020202020204"/>
                  <a:ea typeface="+mn-ea"/>
                  <a:cs typeface="+mn-cs"/>
                </a:rPr>
                <a:t>Churn Prediction Model  - SyriaTel Telecommunication Company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D47BA3-D77D-CA68-797D-C48F92EFB8DE}"/>
              </a:ext>
            </a:extLst>
          </p:cNvPr>
          <p:cNvSpPr txBox="1"/>
          <p:nvPr/>
        </p:nvSpPr>
        <p:spPr>
          <a:xfrm>
            <a:off x="1988261" y="2638146"/>
            <a:ext cx="7865618" cy="4956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Actionable Insights to Drive Retention</a:t>
            </a:r>
          </a:p>
        </p:txBody>
      </p:sp>
    </p:spTree>
    <p:extLst>
      <p:ext uri="{BB962C8B-B14F-4D97-AF65-F5344CB8AC3E}">
        <p14:creationId xmlns:p14="http://schemas.microsoft.com/office/powerpoint/2010/main" val="260969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6F3E68-F475-06C7-B4BE-C2AE76DF7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A496A1-9645-A73F-7307-EA28A5B16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9ECAA66-5B8D-1976-22BE-37153E1D1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FADA2-B6C0-3244-20C4-12008CFB82CB}"/>
              </a:ext>
            </a:extLst>
          </p:cNvPr>
          <p:cNvSpPr txBox="1"/>
          <p:nvPr/>
        </p:nvSpPr>
        <p:spPr>
          <a:xfrm>
            <a:off x="59268" y="1072292"/>
            <a:ext cx="4108004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Conclusion &amp; Recommendation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5660F0F-E956-3BAA-6AC5-ABBAA04DC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98B69-D1CA-20BE-0155-416B68B990DF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2060"/>
                </a:solidFill>
                <a:effectLst/>
              </a:rPr>
              <a:t>Conclusion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Random Forest is the model with the best level of churn prediction out of the evaluated models.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The variables driving churn have been identified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model can enable data driven decision making and interventions across the business to manage churn.</a:t>
            </a:r>
            <a:endParaRPr lang="en-US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Recommendation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on high day-minute users and international plan subscribers.    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Improve customer service for frequently interacting customers.    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Introduce targeted promotions for identified churn risk customers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Monitor call patterns for early churn detection.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Improve international plan offerings.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941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/>
          <a:srcRect l="2782" t="2397" b="2397"/>
          <a:stretch/>
        </p:blipFill>
        <p:spPr>
          <a:xfrm>
            <a:off x="0" y="0"/>
            <a:ext cx="5217272" cy="6858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0" y="685800"/>
            <a:ext cx="1441659" cy="397366"/>
            <a:chOff x="0" y="0"/>
            <a:chExt cx="1536012" cy="1569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6012" cy="156984"/>
            </a:xfrm>
            <a:custGeom>
              <a:avLst/>
              <a:gdLst/>
              <a:ahLst/>
              <a:cxnLst/>
              <a:rect l="l" t="t" r="r" b="b"/>
              <a:pathLst>
                <a:path w="1536012" h="156984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K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l" defTabSz="609630" rtl="0" eaLnBrk="1" fontAlgn="auto" latinLnBrk="0" hangingPunct="1">
                <a:lnSpc>
                  <a:spcPts val="19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5635234"/>
            <a:ext cx="1441659" cy="397366"/>
            <a:chOff x="0" y="0"/>
            <a:chExt cx="1536012" cy="1569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36012" cy="156984"/>
            </a:xfrm>
            <a:custGeom>
              <a:avLst/>
              <a:gdLst/>
              <a:ahLst/>
              <a:cxnLst/>
              <a:rect l="l" t="t" r="r" b="b"/>
              <a:pathLst>
                <a:path w="1536012" h="156984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7ED8FD"/>
            </a:solid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K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l" defTabSz="609630" rtl="0" eaLnBrk="1" fontAlgn="auto" latinLnBrk="0" hangingPunct="1">
                <a:lnSpc>
                  <a:spcPts val="19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689600" y="5648464"/>
            <a:ext cx="6502400" cy="384137"/>
            <a:chOff x="0" y="0"/>
            <a:chExt cx="2517855" cy="1354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17855" cy="135474"/>
            </a:xfrm>
            <a:custGeom>
              <a:avLst/>
              <a:gdLst/>
              <a:ahLst/>
              <a:cxnLst/>
              <a:rect l="l" t="t" r="r" b="b"/>
              <a:pathLst>
                <a:path w="2517855" h="135474">
                  <a:moveTo>
                    <a:pt x="0" y="0"/>
                  </a:moveTo>
                  <a:lnTo>
                    <a:pt x="2517855" y="0"/>
                  </a:lnTo>
                  <a:lnTo>
                    <a:pt x="2517855" y="135474"/>
                  </a:lnTo>
                  <a:lnTo>
                    <a:pt x="0" y="135474"/>
                  </a:lnTo>
                  <a:close/>
                </a:path>
              </a:pathLst>
            </a:custGeom>
            <a:solidFill>
              <a:srgbClr val="7ED8FD"/>
            </a:solid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K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214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5991208" y="2304788"/>
            <a:ext cx="5899183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6178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26" b="0" i="0" u="none" strike="noStrike" kern="1200" cap="none" spc="0" normalizeH="0" baseline="0" noProof="0" dirty="0">
                <a:ln>
                  <a:noFill/>
                </a:ln>
                <a:solidFill>
                  <a:srgbClr val="12222B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1A9ED-7B25-F557-9832-6D39D090C6D9}"/>
              </a:ext>
            </a:extLst>
          </p:cNvPr>
          <p:cNvSpPr txBox="1"/>
          <p:nvPr/>
        </p:nvSpPr>
        <p:spPr>
          <a:xfrm>
            <a:off x="426720" y="1072292"/>
            <a:ext cx="3462423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Understanding the Business Problem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9EBBB8-EAAE-182B-1762-B05F4D037B16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2060"/>
                </a:solidFill>
                <a:effectLst/>
              </a:rPr>
              <a:t>Definition of Churn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i="0" dirty="0">
                <a:effectLst/>
              </a:rPr>
              <a:t>hurn refers to the number of customers who were previously active and are no longer using the services of the telecommunication company.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Business Impact of Churn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Loss of customer market share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Reduced revenue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Increased cost of re</a:t>
            </a:r>
            <a:r>
              <a:rPr lang="en-US" dirty="0"/>
              <a:t>tention and loyalty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Key Business Questions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Identification of customers likely to churn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Understanding factors that contribute to churn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Identification of segment targeted re</a:t>
            </a:r>
            <a:r>
              <a:rPr lang="en-US" dirty="0"/>
              <a:t>tention strategies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15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3D6222-2FC0-63EA-585A-42C6264DC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B039E5-77DC-392F-0779-48C5F787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4705310-E50C-D696-495C-D6FBCCFF1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0281C-B5BB-8B60-289C-C8B0FE07C00B}"/>
              </a:ext>
            </a:extLst>
          </p:cNvPr>
          <p:cNvSpPr txBox="1"/>
          <p:nvPr/>
        </p:nvSpPr>
        <p:spPr>
          <a:xfrm>
            <a:off x="426720" y="1072292"/>
            <a:ext cx="3462423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Project Objectives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500708D-19DF-1D98-2E26-E969DD04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116EF7-90D5-CEB1-EB7B-3D710BD749DE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2060"/>
                </a:solidFill>
                <a:effectLst/>
              </a:rPr>
              <a:t>Primary Objective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main aim of the project is high-risk high-risk a predictive statistical model that would classify churn. The model will assist to establish the likelihood of churn; with a Yes/No response.</a:t>
            </a:r>
            <a:endParaRPr lang="en-US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Secondary Objectives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Identification of variables that influence churn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Identification of high-risk customers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Defining the optimal acquisition and retention strategies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Measures of Success (Evaluation of model)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Precision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Recall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F1-Score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AUC-ROC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338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A8736-4A0C-94D0-05CF-0BA2C5A96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1F01B1-BE44-A771-70C2-BDB40C3A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21AB8FC-00D0-3E97-3207-BB3AB2391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CC0CF-8AFE-30C5-79E5-0CF97986F53C}"/>
              </a:ext>
            </a:extLst>
          </p:cNvPr>
          <p:cNvSpPr txBox="1"/>
          <p:nvPr/>
        </p:nvSpPr>
        <p:spPr>
          <a:xfrm>
            <a:off x="426720" y="1072292"/>
            <a:ext cx="3462423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Set Overview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D4A56EB-87C4-629C-017A-A5287FBB7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3F94EB-3754-0E90-812F-6AE47E28B05F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2060"/>
                </a:solidFill>
                <a:effectLst/>
              </a:rPr>
              <a:t>Source of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source of data for this project is from a dataset in Kaggle.</a:t>
            </a:r>
            <a:endParaRPr lang="en-US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link to the dataset is (</a:t>
            </a:r>
            <a:r>
              <a:rPr lang="en-US" dirty="0">
                <a:hlinkClick r:id="rId2"/>
              </a:rPr>
              <a:t>https://www.kaggle.com/datasets/becksddf/churn-in-telecoms-dataset</a:t>
            </a:r>
            <a:r>
              <a:rPr lang="en-US" dirty="0"/>
              <a:t>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Structure of the dataset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The dataset consists of 3,333 rows and 21 columns.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dataset contains both categorical and numerical variables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The target variable is churn (Boolean), checking whether the customer churned (True/False).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Key Features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Categorical – state, phone number, international plan and voice mail plan.</a:t>
            </a:r>
            <a:endParaRPr lang="en-US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Numerical - account length, number </a:t>
            </a:r>
            <a:r>
              <a:rPr lang="en-US" i="0" dirty="0" err="1">
                <a:effectLst/>
              </a:rPr>
              <a:t>vmail</a:t>
            </a:r>
            <a:r>
              <a:rPr lang="en-US" i="0" dirty="0">
                <a:effectLst/>
              </a:rPr>
              <a:t> messages, total day minutes, total day calls, total day charge, total eve minutes, total eve calls, total eve charge, total night minutes, total night calls, total night charge, total </a:t>
            </a:r>
            <a:r>
              <a:rPr lang="en-US" i="0" dirty="0" err="1">
                <a:effectLst/>
              </a:rPr>
              <a:t>intl</a:t>
            </a:r>
            <a:r>
              <a:rPr lang="en-US" i="0" dirty="0">
                <a:effectLst/>
              </a:rPr>
              <a:t> minutes, total </a:t>
            </a:r>
            <a:r>
              <a:rPr lang="en-US" i="0" dirty="0" err="1">
                <a:effectLst/>
              </a:rPr>
              <a:t>intl</a:t>
            </a:r>
            <a:r>
              <a:rPr lang="en-US" i="0" dirty="0">
                <a:effectLst/>
              </a:rPr>
              <a:t> calls, total </a:t>
            </a:r>
            <a:r>
              <a:rPr lang="en-US" i="0" dirty="0" err="1">
                <a:effectLst/>
              </a:rPr>
              <a:t>intl</a:t>
            </a:r>
            <a:r>
              <a:rPr lang="en-US" i="0" dirty="0">
                <a:effectLst/>
              </a:rPr>
              <a:t> charge, customer service calls.</a:t>
            </a:r>
          </a:p>
        </p:txBody>
      </p:sp>
    </p:spTree>
    <p:extLst>
      <p:ext uri="{BB962C8B-B14F-4D97-AF65-F5344CB8AC3E}">
        <p14:creationId xmlns:p14="http://schemas.microsoft.com/office/powerpoint/2010/main" val="25163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223161-C48E-AAD3-4FDA-EE6B81E0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4660C5-D704-FABC-501A-2D8F75A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922B668-0670-86F8-210F-035EF9D53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2768F-7015-A5C5-7402-5385CAC40BA0}"/>
              </a:ext>
            </a:extLst>
          </p:cNvPr>
          <p:cNvSpPr txBox="1"/>
          <p:nvPr/>
        </p:nvSpPr>
        <p:spPr>
          <a:xfrm>
            <a:off x="426720" y="1072292"/>
            <a:ext cx="3462423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Cleaning and Reprocessing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082EB36-F93A-82A0-4161-594CB58F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F1919A-018C-6CF6-D1B0-FEF4C8E39DEA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2060"/>
                </a:solidFill>
                <a:effectLst/>
              </a:rPr>
              <a:t>Data Cleaning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necessary to ready the data for analysis and modeling .</a:t>
            </a:r>
            <a:endParaRPr lang="en-US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Data Cleaning and Reprocessing Actions Taken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Removed duplicates and missing values (no duplicates or missing data)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Dropped irrelevant columns (e.g., phone number, area code).   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Converted categorical variables to numeric (e.g., international plan: Yes = 1, No = 0).   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Addressed class imbalance with SMOTE.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Outcome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Cleaned dataset with 18 features.</a:t>
            </a:r>
            <a:endParaRPr lang="en-US" i="0" dirty="0">
              <a:effectLst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07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123FB-D505-C993-60B7-292603B55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30F917-62C1-E938-7668-0427B9D00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0F982E3-8385-B3A2-A422-F74C6FAA1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C291F-A8CA-B89E-D26C-59CFDB324176}"/>
              </a:ext>
            </a:extLst>
          </p:cNvPr>
          <p:cNvSpPr txBox="1"/>
          <p:nvPr/>
        </p:nvSpPr>
        <p:spPr>
          <a:xfrm>
            <a:off x="426720" y="1072292"/>
            <a:ext cx="3462423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Exploratory Data Analysis (EDA)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FB90B57-8998-6878-B6D4-C3A876B7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4CD879-AE6C-E4C0-3F1C-CC16EBB109B0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2060"/>
                </a:solidFill>
                <a:effectLst/>
              </a:rPr>
              <a:t>Exploratory Data Analysis (EDA)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the observation of the dataset and what it is telling us.</a:t>
            </a:r>
            <a:endParaRPr lang="en-US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Key Insights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Customers with international plans churn more (42.4% churn rate).   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 High voicemail plan users churn less (8.6%).   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Frequent customer service interactions linked to churn.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i="0" dirty="0">
                <a:effectLst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2060"/>
                </a:solidFill>
                <a:effectLst/>
              </a:rPr>
              <a:t>Outlier Observation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Detected and removed outliers in numeric features (e.g., total day minutes).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Correlation 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Strong correlations among some features (e.g., total day charge ≈ total day minutes)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881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700EAB-419C-ABB5-7533-4173B9E46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8855A7-F6F8-C11A-8C38-9B1FE2311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2EFBB02-6D69-C47B-00A3-FAD3D9591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99383-4298-F59F-4141-98524614E0BD}"/>
              </a:ext>
            </a:extLst>
          </p:cNvPr>
          <p:cNvSpPr txBox="1"/>
          <p:nvPr/>
        </p:nvSpPr>
        <p:spPr>
          <a:xfrm>
            <a:off x="426720" y="1072292"/>
            <a:ext cx="3462423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Mode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 Building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87CDD90-446C-916A-372D-DF4C86C51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50A39-9705-4151-41A3-CFD42A086154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2060"/>
                </a:solidFill>
                <a:effectLst/>
              </a:rPr>
              <a:t>Step 1 </a:t>
            </a:r>
            <a:r>
              <a:rPr lang="en-US" b="1" dirty="0">
                <a:solidFill>
                  <a:srgbClr val="002060"/>
                </a:solidFill>
              </a:rPr>
              <a:t> - </a:t>
            </a:r>
            <a:r>
              <a:rPr lang="en-US" dirty="0"/>
              <a:t>Developing  the predictive models</a:t>
            </a:r>
            <a:endParaRPr lang="en-US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Step 2  - </a:t>
            </a:r>
            <a:r>
              <a:rPr lang="en-US" dirty="0"/>
              <a:t>Testing the models used. These are;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Logistic Regression,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Random Forest,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Decision Tree.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i="0" dirty="0">
                <a:effectLst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2060"/>
                </a:solidFill>
                <a:effectLst/>
              </a:rPr>
              <a:t>Step 3 – </a:t>
            </a:r>
            <a:r>
              <a:rPr lang="en-US" dirty="0"/>
              <a:t>Training data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remove the imbalance in the data, SMOTE has been used with (223 churn, 1874 no churn).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Decision 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Choose the best the best performing model for churn prediction.</a:t>
            </a:r>
            <a:endParaRPr lang="en-US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550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251B22-F2D1-7827-0E8E-705B60BDA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0BCE88-6547-EA43-0DAC-A2FFCD094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3F9F7F9-1A77-0966-9183-17DD4A9A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6BD4AA-4403-755F-E712-50B3FF90503D}"/>
              </a:ext>
            </a:extLst>
          </p:cNvPr>
          <p:cNvSpPr txBox="1"/>
          <p:nvPr/>
        </p:nvSpPr>
        <p:spPr>
          <a:xfrm>
            <a:off x="426720" y="1072292"/>
            <a:ext cx="3462423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Mode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 Comparison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CEF71CA-3E5C-E08E-EC0A-37877C79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2ECBA-A293-53CA-1658-01731E88A31E}"/>
              </a:ext>
            </a:extLst>
          </p:cNvPr>
          <p:cNvSpPr txBox="1"/>
          <p:nvPr/>
        </p:nvSpPr>
        <p:spPr>
          <a:xfrm>
            <a:off x="4447308" y="565943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2060"/>
                </a:solidFill>
                <a:effectLst/>
              </a:rPr>
              <a:t>Comparing the Performance of the Models from the eva</a:t>
            </a:r>
            <a:r>
              <a:rPr lang="en-US" b="1" dirty="0">
                <a:solidFill>
                  <a:srgbClr val="002060"/>
                </a:solidFill>
              </a:rPr>
              <a:t>luation metrics to establish which model works best.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Logistic Regression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Accuracy: 88.6%   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 Recall (Churn): 22.2%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i="0" dirty="0">
                <a:effectLst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2060"/>
                </a:solidFill>
                <a:effectLst/>
              </a:rPr>
              <a:t>Random Forest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94%   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F1 Score: 73.4%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Decision Tree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86.1%  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Recall: 70.3%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Verdict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Random Forest is the best model.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A8B008-4BEA-B666-356B-04D51201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C482B6-AD1C-633D-E8A1-0B913C09E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CEA30F-A910-A77E-ED5C-F4AFB488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3AE04-FCA8-1B1F-BE2E-97F4A3F8917F}"/>
              </a:ext>
            </a:extLst>
          </p:cNvPr>
          <p:cNvSpPr txBox="1"/>
          <p:nvPr/>
        </p:nvSpPr>
        <p:spPr>
          <a:xfrm>
            <a:off x="426720" y="1072292"/>
            <a:ext cx="3462423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Optimization of Selected Mode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AED1801-628C-790B-161B-4E1C83860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28F18-2C5F-4A2C-571A-C583DE90D451}"/>
              </a:ext>
            </a:extLst>
          </p:cNvPr>
          <p:cNvSpPr txBox="1"/>
          <p:nvPr/>
        </p:nvSpPr>
        <p:spPr>
          <a:xfrm>
            <a:off x="4447308" y="565943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002060"/>
                </a:solidFill>
                <a:effectLst/>
              </a:rPr>
              <a:t>Random Forest was selected as the best </a:t>
            </a:r>
            <a:r>
              <a:rPr lang="en-US" b="1" dirty="0">
                <a:solidFill>
                  <a:srgbClr val="002060"/>
                </a:solidFill>
              </a:rPr>
              <a:t>model based on the metrics from the evaluation.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Results of the Optimized Model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Accuracy: 94%,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Precision: 75.3%,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F1 Score: 73.4%.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Improvements Done</a:t>
            </a:r>
            <a:endParaRPr lang="en-US" b="1" i="0" dirty="0">
              <a:solidFill>
                <a:srgbClr val="002060"/>
              </a:solidFill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 was optimized through hyperparameter tuning which reduced overfitting and provided better precision.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6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775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Open Sans Bold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Musula</dc:creator>
  <cp:lastModifiedBy>Tom Musula</cp:lastModifiedBy>
  <cp:revision>38</cp:revision>
  <dcterms:created xsi:type="dcterms:W3CDTF">2025-03-08T23:11:01Z</dcterms:created>
  <dcterms:modified xsi:type="dcterms:W3CDTF">2025-03-09T19:15:08Z</dcterms:modified>
</cp:coreProperties>
</file>