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a.xml" ContentType="application/vnd.openxmlformats-officedocument.presentationml.slide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  <p:sldId id="265" r:id="Rel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Relationship Type="http://schemas.openxmlformats.org/officeDocument/2006/relationships/slide" Target="/ppt/slides/slidea.xml" Id="RelId8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Price per Earnings Ratio of Big 5 Banks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Price to Book Value of Big 5 Banks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Price to Sales Ratio of Big 5 Banks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Stock Prices of Big 5 Banks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Return on Equity of Big 5 Banks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Average Return on Investment of Big 5 Banks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Wells Fargo P/E Ratio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Wells Fargo Average P/B Ratio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Wells Fargo Average P/E Ratio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Wells Fargo Average P/S Ratio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forecastTools93EB212B02C44467B120F2563F68A7F6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forecastTools93EB212B02C44467B120F2563F68A7F6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e19ae0b8-0599-480a-82f3-bd86fe800859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f205ebf11a954ba7" /><Relationship Type="http://schemas.openxmlformats.org/officeDocument/2006/relationships/hyperlink" Target="https://app.powerbi.com/groups/me/reports/e19ae0b8-0599-480a-82f3-bd86fe800859/ReportSection9d11ec98059180213339?pbi_source=PowerPoint" TargetMode="External" Id="RelId0" /><Relationship Type="http://schemas.openxmlformats.org/officeDocument/2006/relationships/image" Target="/ppt/media/image4.png" Id="imgId91148748" /><Relationship Type="http://schemas.openxmlformats.org/officeDocument/2006/relationships/notesSlide" Target="/ppt/notesSlides/notesSlide.xml" Id="Rcd21e385cfec4bce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782d6bd7f8ed4035" /><Relationship Type="http://schemas.openxmlformats.org/officeDocument/2006/relationships/hyperlink" Target="https://app.powerbi.com/groups/me/reports/e19ae0b8-0599-480a-82f3-bd86fe800859/ReportSection3d945d863a1210483a48?pbi_source=PowerPoint" TargetMode="External" Id="RelId1" /><Relationship Type="http://schemas.openxmlformats.org/officeDocument/2006/relationships/image" Target="/ppt/media/image5.png" Id="imgId91148749" /><Relationship Type="http://schemas.openxmlformats.org/officeDocument/2006/relationships/notesSlide" Target="/ppt/notesSlides/notesSlide2.xml" Id="R30d5ace4c9704ac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3af8684ce6c3453d" /><Relationship Type="http://schemas.openxmlformats.org/officeDocument/2006/relationships/hyperlink" Target="https://app.powerbi.com/groups/me/reports/e19ae0b8-0599-480a-82f3-bd86fe800859/ReportSectiond96f604c7dc6d0925323?pbi_source=PowerPoint" TargetMode="External" Id="RelId2" /><Relationship Type="http://schemas.openxmlformats.org/officeDocument/2006/relationships/image" Target="/ppt/media/image6.png" Id="imgId91148750" /><Relationship Type="http://schemas.openxmlformats.org/officeDocument/2006/relationships/notesSlide" Target="/ppt/notesSlides/notesSlide3.xml" Id="Rbc84898674404e98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4351a1e4c88c4093" /><Relationship Type="http://schemas.openxmlformats.org/officeDocument/2006/relationships/hyperlink" Target="https://app.powerbi.com/groups/me/reports/e19ae0b8-0599-480a-82f3-bd86fe800859/ReportSectionbeec69c23805018cc024?pbi_source=PowerPoint" TargetMode="External" Id="RelId3" /><Relationship Type="http://schemas.openxmlformats.org/officeDocument/2006/relationships/image" Target="/ppt/media/image7.png" Id="imgId91148751" /><Relationship Type="http://schemas.openxmlformats.org/officeDocument/2006/relationships/notesSlide" Target="/ppt/notesSlides/notesSlide4.xml" Id="R5767696cd6cb4d64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abcb3fa4b1354661" /><Relationship Type="http://schemas.openxmlformats.org/officeDocument/2006/relationships/hyperlink" Target="https://app.powerbi.com/groups/me/reports/e19ae0b8-0599-480a-82f3-bd86fe800859/ReportSection148e3fc3e505913ba0e7?pbi_source=PowerPoint" TargetMode="External" Id="RelId4" /><Relationship Type="http://schemas.openxmlformats.org/officeDocument/2006/relationships/image" Target="/ppt/media/image8.png" Id="imgId91148752" /><Relationship Type="http://schemas.openxmlformats.org/officeDocument/2006/relationships/notesSlide" Target="/ppt/notesSlides/notesSlide5.xml" Id="R0f684cde1a5845d5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b8648cd54e2d4231" /><Relationship Type="http://schemas.openxmlformats.org/officeDocument/2006/relationships/hyperlink" Target="https://app.powerbi.com/groups/me/reports/e19ae0b8-0599-480a-82f3-bd86fe800859/ReportSectionc558700e7799b5bd1aeb?pbi_source=PowerPoint" TargetMode="External" Id="RelId5" /><Relationship Type="http://schemas.openxmlformats.org/officeDocument/2006/relationships/image" Target="/ppt/media/image9.png" Id="imgId91148753" /><Relationship Type="http://schemas.openxmlformats.org/officeDocument/2006/relationships/notesSlide" Target="/ppt/notesSlides/notesSlide6.xml" Id="R91f5cc2efdff4078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344d8982cd8d49f0" /><Relationship Type="http://schemas.openxmlformats.org/officeDocument/2006/relationships/hyperlink" Target="https://app.powerbi.com/groups/me/reports/e19ae0b8-0599-480a-82f3-bd86fe800859/ReportSection95df217a060a49266aa5?pbi_source=PowerPoint" TargetMode="External" Id="RelId6" /><Relationship Type="http://schemas.openxmlformats.org/officeDocument/2006/relationships/image" Target="/ppt/media/imagea.png" Id="imgId91148754" /><Relationship Type="http://schemas.openxmlformats.org/officeDocument/2006/relationships/notesSlide" Target="/ppt/notesSlides/notesSlide7.xml" Id="R04c2ac277cf64acd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ac6797f3fe334cfd" /><Relationship Type="http://schemas.openxmlformats.org/officeDocument/2006/relationships/hyperlink" Target="https://app.powerbi.com/groups/me/reports/e19ae0b8-0599-480a-82f3-bd86fe800859/ReportSection4242356e4a418090b00b?pbi_source=PowerPoint" TargetMode="External" Id="RelId7" /><Relationship Type="http://schemas.openxmlformats.org/officeDocument/2006/relationships/image" Target="/ppt/media/imageb.png" Id="imgId91148755" /><Relationship Type="http://schemas.openxmlformats.org/officeDocument/2006/relationships/notesSlide" Target="/ppt/notesSlides/notesSlide8.xml" Id="R2cdcd8761b744568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93dad1ca5a2a45a5" /><Relationship Type="http://schemas.openxmlformats.org/officeDocument/2006/relationships/hyperlink" Target="https://app.powerbi.com/groups/me/reports/e19ae0b8-0599-480a-82f3-bd86fe800859/ReportSection3e1a9e1811c4c3292cac?pbi_source=PowerPoint" TargetMode="External" Id="RelId8" /><Relationship Type="http://schemas.openxmlformats.org/officeDocument/2006/relationships/image" Target="/ppt/media/imagec.png" Id="imgId91148756" /><Relationship Type="http://schemas.openxmlformats.org/officeDocument/2006/relationships/notesSlide" Target="/ppt/notesSlides/notesSlide9.xml" Id="R374f8b1cfa604e1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Banks_StockAnalysis_Capstone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4/21/2021 6:53:13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4/21/2021 6:49:22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rice per Earnings Ratio of Big 5 Banks, slicer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114874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P/E Ratio All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rice to Book Value of Big 5 Banks, slicer. Please refer to the notes on this slide for details.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114874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P/B Ratio All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rice to Sales Ratio of Big 5 Banks, slicer. Please refer to the notes on this slide for details.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114875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P/S Ratio All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tock Prices of Big 5 Banks, slicer. Please refer to the notes on this slide for details.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114875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Stock Price All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Return on Equity of Big 5 Banks, slicer. Please refer to the notes on this slide for details.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114875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ROE All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verage Return on Investment of Big 5 Banks, slicer. Please refer to the notes on this slide for details.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114875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Avg ROE All</a:t>
            </a:r>
          </a:p>
        </p:txBody>
      </p:sp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ells Fargo P/E Ratio, Wells Fargo Average P/B Ratio, Wells Fargo Average P/E Ratio, slicer, Wells Fargo Average P/S Ratio. Please refer to the notes on this slide for details.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114875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Stock Price Analysis Clean</a:t>
            </a:r>
          </a:p>
        </p:txBody>
      </p:sp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forecastTools93EB212B02C44467B120F2563F68A7F6. Please refer to the notes on this slide for details.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114875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Forecasts for WF Stock Price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a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forecastTools93EB212B02C44467B120F2563F68A7F6. Please refer to the notes on this slide for details.">
            <a:hlinkClick xmlns:r="http://schemas.openxmlformats.org/officeDocument/2006/relationships" xmlns:a="http://schemas.openxmlformats.org/drawingml/2006/main" r:id="RelId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114875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WF ROE Forecast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