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ABF15AC-D7D8-F24F-BD04-6E0DDF46B81C}">
          <p14:sldIdLst>
            <p14:sldId id="256"/>
          </p14:sldIdLst>
        </p14:section>
        <p14:section name="Untitled Section" id="{76FD31D3-2311-5241-A5FF-E23752FC8A7D}">
          <p14:sldIdLst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 T. Vien" initials="MTV" lastIdx="1" clrIdx="0">
    <p:extLst>
      <p:ext uri="{19B8F6BF-5375-455C-9EA6-DF929625EA0E}">
        <p15:presenceInfo xmlns:p15="http://schemas.microsoft.com/office/powerpoint/2012/main" userId="S::mvien@student.cscc.edu::73501bd9-ac9f-4fe0-b4b5-23b9594a25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F989"/>
    <a:srgbClr val="2F4A1D"/>
    <a:srgbClr val="285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F34B2D-1095-1747-94AF-3295915BB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B4770-1D57-8147-8E34-5864E74E75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6C95E-0417-CD4E-8A6A-C714C280C12D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6C310-ACD4-7E48-99FC-1CB5904526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AE255-A7EF-1F4C-B792-1CCBBFE866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15987-128B-364E-9CD8-EC5F78236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43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BDB57-DA75-3C43-BA6A-6E202DF5CA93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AD5C6-B100-5440-AF7D-67DC6BFB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249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13E6-36A6-794D-9B90-C4E87E4F0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077A4-DFA1-A24D-8136-72E1C3624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8E43-6A9A-1B47-B3F9-29A877FE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C43B-AD65-B647-826F-BBFC9A92607A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F99E-4A80-104E-9D7B-C7C77907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ESPN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FA59-7CE9-AC4A-90EC-61C40163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8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874A-DCF8-9940-B07B-0545E919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FA44C-7122-A44A-9715-0DC1B63D1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12C3-47D9-4149-9A47-2100AFB6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FC53-AB9D-C343-83C6-DBE8CE879A09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95B07-9CD3-B143-BA37-871DABB6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ESPN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A4D7-2655-B54B-A413-A75401C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5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DE302-6F15-BC48-9753-1260867A6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D8B1A-806B-1343-9F7A-94C20F233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7587-3194-3548-B545-4BDBFD8B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042F-C69C-CF47-9736-C1995EDB720E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453C-AD36-0241-BB91-73DBD460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ESPN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39C16-3524-794C-B86B-74875734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CFE0-C12E-EE44-BEF8-7A91EB83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9550-FB10-F944-8A6F-94435395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DB4C-2981-8340-8736-5F207A4B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1416-BBD0-7046-871F-A26A13F9237D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3F956-6C34-7F45-9963-58A5F7E0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ESPN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2BA9-A3BD-AB45-9E8B-DC16940F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E9EA-6511-F64E-845D-3D8FB7A6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16538-2D10-E043-BE21-8F19B02F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7F26-7D8F-D040-A037-14C080CB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77-7DD1-BD46-BEEF-F407FD14586F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1802-15F7-D245-A433-90E0DF95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ESPN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C99A-35FF-2B45-B303-B96D0C35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2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0ED3-8A7F-5F49-BA0D-01197E12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839A-F4DC-A048-B3C9-2F5284E66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582C1-E527-084E-B505-517B6CACB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B7498-97CD-3345-9914-833B6E01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823A-05B2-D64C-A039-39FCC6DFD61A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B90C-9972-724C-B86F-F0A898D1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ESPN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AA7C-6E59-A549-9572-FD3006DD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8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5416-98F2-644C-A630-E5B89232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1F9D6-7745-4649-89A6-FBE23471A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BBBEE-AE7F-D642-B7B7-E9611E3F1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F0962-3A7F-2948-A5C1-0E85DBE07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1A283-39F2-3741-947F-280AC0394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85A62-53D2-7947-B8F7-EB2C86A2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21B0E-EFB8-DE4D-8849-510D72527668}" type="datetime1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1B168-D0F4-4247-8631-CDFDB5D8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ESPN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520AB-8C9E-904B-95C6-7B24DD86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2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1FA0-C586-F249-9520-B9A713EF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25FC4-657C-5F4F-BA3F-F92EEBA2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D560B-189E-F24C-A46A-23AFB13193C2}" type="datetime1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0EFE0-6B51-9947-89F6-92086EBDC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ESPN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5670A-1C43-DD47-A059-C3E97E32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C1338-6F0C-A04E-AB71-7D173FF5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A7DCD-1344-7948-849D-879D7C7BF730}" type="datetime1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0C36C-511B-814A-AFE4-7BDAD5A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ESPN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DFB89-0EC0-5541-8CA9-2B91BCC3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7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968E-DC9D-3B4D-BE35-726C00BB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6D77-7C35-1C45-986A-46545802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6245D-FA8D-9044-9CDF-7BE60C810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92A87-7A4D-F940-9318-8E0C4999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9FE7-B038-3146-97DC-9552C896BCC0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EA8D9-892E-5F44-A57E-2E0927E7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ESPN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2DBD2-F418-894E-B692-3492BAB7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1802-77B8-E54A-A172-06AD2F11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95596-D6CB-B04C-9479-94A742927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DF24D-62EB-B941-B718-5E56AF08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ABD40-4711-B94F-9717-F9B1C25A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8C47B-41D1-354C-A4AF-71339261B6C0}" type="datetime1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936D6-B791-6444-8DE4-AF7DA871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ESPN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63F9C-EBDD-AC4A-8C33-70AE9879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0DB44-DF8B-4E44-B4E6-281A811C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8B395-04D9-2747-A8B3-2757F093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99E4-6143-814B-AE13-DD29F6DE2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373A-6EA5-A246-A73D-2F328ED24206}" type="datetime1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3CB6-7EBC-D544-954A-75B0F110E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 ESPN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349F9-42C8-E846-81F6-40EF62B55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C5E87-0425-B34F-93E6-B56FFDB6BF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FE504BBC-62DE-D94E-A4BF-D3A1CD914974}"/>
              </a:ext>
            </a:extLst>
          </p:cNvPr>
          <p:cNvSpPr/>
          <p:nvPr/>
        </p:nvSpPr>
        <p:spPr>
          <a:xfrm>
            <a:off x="48683" y="0"/>
            <a:ext cx="3674533" cy="6815666"/>
          </a:xfrm>
          <a:prstGeom prst="parallelogram">
            <a:avLst>
              <a:gd name="adj" fmla="val 16651"/>
            </a:avLst>
          </a:prstGeom>
          <a:blipFill dpi="0" rotWithShape="1">
            <a:blip r:embed="rId3">
              <a:alphaModFix amt="75000"/>
            </a:blip>
            <a:srcRect/>
            <a:stretch>
              <a:fillRect/>
            </a:stretch>
          </a:blipFill>
          <a:ln>
            <a:noFill/>
          </a:ln>
          <a:effectLst>
            <a:glow rad="38100">
              <a:schemeClr val="accent6">
                <a:lumMod val="60000"/>
                <a:lumOff val="40000"/>
              </a:schemeClr>
            </a:glow>
            <a:outerShdw blurRad="50800" dist="50800" dir="5400000" algn="ctr" rotWithShape="0">
              <a:srgbClr val="000000"/>
            </a:outerShdw>
            <a:reflection endPos="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482FD9DD-F4FC-AE47-88A3-8A26D0D04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141" y="312077"/>
            <a:ext cx="9144000" cy="1837266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kzidenz-Grotesk Pro Regular Ex" panose="02000504040000020003" pitchFamily="2" charset="77"/>
              </a:rPr>
              <a:t>Novak Djokovic: The ultimate </a:t>
            </a:r>
            <a:b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kzidenz-Grotesk Pro Regular Ex" panose="02000504040000020003" pitchFamily="2" charset="77"/>
              </a:rPr>
            </a:br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kzidenz-Grotesk Pro Regular Ex" panose="02000504040000020003" pitchFamily="2" charset="77"/>
              </a:rPr>
              <a:t>choice for Lacoste’s</a:t>
            </a:r>
            <a:b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kzidenz-Grotesk Pro Regular Ex" panose="02000504040000020003" pitchFamily="2" charset="77"/>
              </a:rPr>
            </a:br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kzidenz-Grotesk Pro Regular Ex" panose="02000504040000020003" pitchFamily="2" charset="77"/>
              </a:rPr>
              <a:t>next ambassador </a:t>
            </a: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BF8862F5-75E7-5B47-829B-9076CDB04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9141" y="2461418"/>
            <a:ext cx="9144000" cy="946416"/>
          </a:xfrm>
        </p:spPr>
        <p:txBody>
          <a:bodyPr/>
          <a:lstStyle/>
          <a:p>
            <a:r>
              <a:rPr lang="en-US" b="1" i="1" dirty="0">
                <a:solidFill>
                  <a:schemeClr val="bg1">
                    <a:lumMod val="95000"/>
                  </a:schemeClr>
                </a:solidFill>
              </a:rPr>
              <a:t>GROUP NINE MARKETING INC.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CFC06A38-42BC-884E-9241-39F523CA49A3}"/>
              </a:ext>
            </a:extLst>
          </p:cNvPr>
          <p:cNvSpPr/>
          <p:nvPr/>
        </p:nvSpPr>
        <p:spPr>
          <a:xfrm>
            <a:off x="3160181" y="5130799"/>
            <a:ext cx="3373968" cy="1693331"/>
          </a:xfrm>
          <a:prstGeom prst="parallelogram">
            <a:avLst>
              <a:gd name="adj" fmla="val 9976"/>
            </a:avLst>
          </a:prstGeom>
          <a:blipFill dpi="0" rotWithShape="1">
            <a:blip r:embed="rId4">
              <a:alphaModFix amt="63000"/>
            </a:blip>
            <a:srcRect/>
            <a:stretch>
              <a:fillRect/>
            </a:stretch>
          </a:blip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D84B3ED6-602C-044C-8353-436A1EAA30B0}"/>
              </a:ext>
            </a:extLst>
          </p:cNvPr>
          <p:cNvSpPr/>
          <p:nvPr/>
        </p:nvSpPr>
        <p:spPr>
          <a:xfrm>
            <a:off x="6318250" y="5130799"/>
            <a:ext cx="3230033" cy="1693331"/>
          </a:xfrm>
          <a:prstGeom prst="parallelogram">
            <a:avLst>
              <a:gd name="adj" fmla="val 11000"/>
            </a:avLst>
          </a:prstGeom>
          <a:blipFill dpi="0" rotWithShape="1">
            <a:blip r:embed="rId5">
              <a:alphaModFix amt="73000"/>
            </a:blip>
            <a:srcRect/>
            <a:stretch>
              <a:fillRect/>
            </a:stretch>
          </a:blip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055B8F30-B528-6A42-9701-A51987B6A5CC}"/>
              </a:ext>
            </a:extLst>
          </p:cNvPr>
          <p:cNvSpPr/>
          <p:nvPr/>
        </p:nvSpPr>
        <p:spPr>
          <a:xfrm>
            <a:off x="9345083" y="5130799"/>
            <a:ext cx="2846917" cy="1693331"/>
          </a:xfrm>
          <a:prstGeom prst="parallelogram">
            <a:avLst>
              <a:gd name="adj" fmla="val 11000"/>
            </a:avLst>
          </a:prstGeom>
          <a:blipFill dpi="0" rotWithShape="1">
            <a:blip r:embed="rId6">
              <a:alphaModFix amt="59000"/>
            </a:blip>
            <a:srcRect/>
            <a:stretch>
              <a:fillRect/>
            </a:stretch>
          </a:blip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39FBA4-B386-E44D-8B5F-FD22FFB93E3F}"/>
              </a:ext>
            </a:extLst>
          </p:cNvPr>
          <p:cNvSpPr/>
          <p:nvPr/>
        </p:nvSpPr>
        <p:spPr>
          <a:xfrm>
            <a:off x="10701867" y="33871"/>
            <a:ext cx="1441450" cy="946416"/>
          </a:xfrm>
          <a:prstGeom prst="rect">
            <a:avLst/>
          </a:prstGeom>
          <a:blipFill dpi="0" rotWithShape="1">
            <a:blip r:embed="rId7">
              <a:alphaModFix amt="84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CB77A-C232-C44E-8248-C0923185714E}"/>
              </a:ext>
            </a:extLst>
          </p:cNvPr>
          <p:cNvSpPr txBox="1"/>
          <p:nvPr/>
        </p:nvSpPr>
        <p:spPr>
          <a:xfrm>
            <a:off x="10444163" y="4188420"/>
            <a:ext cx="2464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Ronald Matten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Xinyi Li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 Vien</a:t>
            </a:r>
          </a:p>
        </p:txBody>
      </p:sp>
    </p:spTree>
    <p:extLst>
      <p:ext uri="{BB962C8B-B14F-4D97-AF65-F5344CB8AC3E}">
        <p14:creationId xmlns:p14="http://schemas.microsoft.com/office/powerpoint/2010/main" val="355208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A2D5A91-2E2F-C54A-8A5F-4C1F0CE4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99" y="956340"/>
            <a:ext cx="6180667" cy="3810001"/>
          </a:xfr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20176B8-6717-B346-9D87-72733BF1ACA1}"/>
              </a:ext>
            </a:extLst>
          </p:cNvPr>
          <p:cNvSpPr/>
          <p:nvPr/>
        </p:nvSpPr>
        <p:spPr>
          <a:xfrm rot="8936454">
            <a:off x="5231191" y="3117023"/>
            <a:ext cx="1322476" cy="1644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4352F-722C-B14C-ACE9-F1A0AF940D4A}"/>
              </a:ext>
            </a:extLst>
          </p:cNvPr>
          <p:cNvSpPr txBox="1"/>
          <p:nvPr/>
        </p:nvSpPr>
        <p:spPr>
          <a:xfrm>
            <a:off x="660399" y="248454"/>
            <a:ext cx="11446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kzidenz-Grotesk Pro" panose="02000503030000020003" pitchFamily="2" charset="77"/>
              </a:rPr>
              <a:t>NUMBER 1 POSITION AND CONSISTENTLY EXCEEDING HIS OPPONENTS IN ACHIEVING HIGHEST RANK AND RECORDS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93821-8D89-9C4A-8F81-A211B020BA37}"/>
              </a:ext>
            </a:extLst>
          </p:cNvPr>
          <p:cNvSpPr txBox="1"/>
          <p:nvPr/>
        </p:nvSpPr>
        <p:spPr>
          <a:xfrm>
            <a:off x="6467425" y="2491684"/>
            <a:ext cx="86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2017 INJURY</a:t>
            </a:r>
          </a:p>
        </p:txBody>
      </p:sp>
      <p:pic>
        <p:nvPicPr>
          <p:cNvPr id="7" name="Graphic 6" descr="Medal">
            <a:extLst>
              <a:ext uri="{FF2B5EF4-FFF2-40B4-BE49-F238E27FC236}">
                <a16:creationId xmlns:a16="http://schemas.microsoft.com/office/drawing/2014/main" id="{2C8E9FE1-8D23-8443-A772-24740D6DF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14668" y="261867"/>
            <a:ext cx="643467" cy="643467"/>
          </a:xfrm>
          <a:prstGeom prst="rect">
            <a:avLst/>
          </a:prstGeom>
        </p:spPr>
      </p:pic>
      <p:pic>
        <p:nvPicPr>
          <p:cNvPr id="9" name="Graphic 8" descr="Wreath">
            <a:extLst>
              <a:ext uri="{FF2B5EF4-FFF2-40B4-BE49-F238E27FC236}">
                <a16:creationId xmlns:a16="http://schemas.microsoft.com/office/drawing/2014/main" id="{42B72C22-7AD4-0348-A40A-B8FB0B456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32" y="219587"/>
            <a:ext cx="643467" cy="643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3CAD2E-E298-9D48-9432-6D17D82A168C}"/>
              </a:ext>
            </a:extLst>
          </p:cNvPr>
          <p:cNvSpPr txBox="1"/>
          <p:nvPr/>
        </p:nvSpPr>
        <p:spPr>
          <a:xfrm>
            <a:off x="7331025" y="1264291"/>
            <a:ext cx="42333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Djokovic has been ranked at the top of Men’s Tennis since 2010.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Except the 2017 injury, Djokovic continuously beat other players in winning the Singles Titles.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the incident, he quickly recovered his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Consistence in earnings and high win percentage.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could lead to probability of being less dependent on sponsorship and increased revenues.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5FD5755-BFF6-9C48-BEF3-90AA709F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SOURCE: ESPN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958CD3-D5E7-7D4D-985D-2E082F95468A}"/>
              </a:ext>
            </a:extLst>
          </p:cNvPr>
          <p:cNvSpPr txBox="1"/>
          <p:nvPr/>
        </p:nvSpPr>
        <p:spPr>
          <a:xfrm>
            <a:off x="9890605" y="6440587"/>
            <a:ext cx="257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Group 9 Marketing Inc.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4434E-8BFB-BA4E-AAEA-5FD8FC37033F}"/>
              </a:ext>
            </a:extLst>
          </p:cNvPr>
          <p:cNvSpPr txBox="1"/>
          <p:nvPr/>
        </p:nvSpPr>
        <p:spPr>
          <a:xfrm>
            <a:off x="558799" y="4859627"/>
            <a:ext cx="2150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rgbClr val="285611"/>
                </a:solidFill>
              </a:rPr>
              <a:t>Other Candidates: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AE6B12-CA58-3148-9747-DB7CEE12E731}"/>
              </a:ext>
            </a:extLst>
          </p:cNvPr>
          <p:cNvSpPr txBox="1"/>
          <p:nvPr/>
        </p:nvSpPr>
        <p:spPr>
          <a:xfrm>
            <a:off x="2709333" y="4840789"/>
            <a:ext cx="8940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Nadal is statistically same player with Djokovic but cannot match Djokovic’s earnings. The big chance that he may depend on sponsorship revenues.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Federer is oldest and nearing the end of his career and has not shown the same consistency.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Nishikori is the youngest of the group but failed to break past the number five position.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E1B40-289E-5841-9A34-206C912800CF}"/>
              </a:ext>
            </a:extLst>
          </p:cNvPr>
          <p:cNvSpPr txBox="1"/>
          <p:nvPr/>
        </p:nvSpPr>
        <p:spPr>
          <a:xfrm>
            <a:off x="7331025" y="749372"/>
            <a:ext cx="2135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rgbClr val="457816"/>
                </a:solidFill>
              </a:rPr>
              <a:t>Djokovic:</a:t>
            </a:r>
          </a:p>
        </p:txBody>
      </p:sp>
    </p:spTree>
    <p:extLst>
      <p:ext uri="{BB962C8B-B14F-4D97-AF65-F5344CB8AC3E}">
        <p14:creationId xmlns:p14="http://schemas.microsoft.com/office/powerpoint/2010/main" val="361027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DA226-212A-0848-9FA4-80F11C307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5134" y="1023609"/>
            <a:ext cx="5037666" cy="31819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A6BC1-3F83-4D41-846C-1E829C118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934" y="1023609"/>
            <a:ext cx="5037666" cy="3181946"/>
          </a:xfrm>
          <a:prstGeom prst="rect">
            <a:avLst/>
          </a:prstGeom>
        </p:spPr>
      </p:pic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13A36811-91CE-2345-97D3-C944D0D4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SOURCE: ESPN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73EE2-CB4E-394B-900F-4458879715B8}"/>
              </a:ext>
            </a:extLst>
          </p:cNvPr>
          <p:cNvSpPr txBox="1"/>
          <p:nvPr/>
        </p:nvSpPr>
        <p:spPr>
          <a:xfrm>
            <a:off x="9890605" y="6440587"/>
            <a:ext cx="2572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Group 9 Marketing Inc.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DF26B-ACF3-B34F-9C17-54B14596DD9F}"/>
              </a:ext>
            </a:extLst>
          </p:cNvPr>
          <p:cNvSpPr txBox="1"/>
          <p:nvPr/>
        </p:nvSpPr>
        <p:spPr>
          <a:xfrm>
            <a:off x="736601" y="220133"/>
            <a:ext cx="10794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kzidenz-Grotesk Pro" panose="02000503030000020003" pitchFamily="2" charset="77"/>
              </a:rPr>
              <a:t>FUTURE EARNINGS PREDICTIONS OF DJOKOVIC BASED ON HISTORICAL DATA OF SINGLES TITLES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02263-2C8D-D246-9056-A81596B3FE8A}"/>
              </a:ext>
            </a:extLst>
          </p:cNvPr>
          <p:cNvSpPr txBox="1"/>
          <p:nvPr/>
        </p:nvSpPr>
        <p:spPr>
          <a:xfrm>
            <a:off x="855134" y="4301146"/>
            <a:ext cx="2158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solidFill>
                  <a:srgbClr val="2F4A1D"/>
                </a:solidFill>
                <a:latin typeface="+mj-lt"/>
              </a:rPr>
              <a:t>Conclusion: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3E916-2EDC-0249-89C7-FF1370B21246}"/>
              </a:ext>
            </a:extLst>
          </p:cNvPr>
          <p:cNvSpPr txBox="1"/>
          <p:nvPr/>
        </p:nvSpPr>
        <p:spPr>
          <a:xfrm>
            <a:off x="757767" y="4796846"/>
            <a:ext cx="1067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should expect some injury in his future 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 risk of injury is greater than Nadal’s and less than Federer’s.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though future injury plays an insignificant role in this current contract, we do not recommend sponsorship behind this five year contract.</a:t>
            </a:r>
          </a:p>
        </p:txBody>
      </p:sp>
    </p:spTree>
    <p:extLst>
      <p:ext uri="{BB962C8B-B14F-4D97-AF65-F5344CB8AC3E}">
        <p14:creationId xmlns:p14="http://schemas.microsoft.com/office/powerpoint/2010/main" val="229875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D5C2-CCB8-054C-8F61-D442913F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608"/>
          </a:xfrm>
        </p:spPr>
        <p:txBody>
          <a:bodyPr>
            <a:normAutofit fontScale="90000"/>
          </a:bodyPr>
          <a:lstStyle/>
          <a:p>
            <a:r>
              <a:rPr lang="en-US" sz="22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Akzidenz-Grotesk Pro" panose="02000503030000020003" pitchFamily="2" charset="77"/>
              </a:rPr>
              <a:t>ANOTHER ALTERNATIVE</a:t>
            </a:r>
            <a:r>
              <a:rPr lang="en-US" u="sn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D804-A94B-5B42-8091-E3002C3E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Stefanos Tsitsipas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is the youngest of top 10 players, and currently ranked number six.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Long career ahead for his name recognition.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Potential of becoming one of the MUPPYs.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24A8C-D1D0-E844-9250-CB0B042F0889}"/>
              </a:ext>
            </a:extLst>
          </p:cNvPr>
          <p:cNvSpPr txBox="1"/>
          <p:nvPr/>
        </p:nvSpPr>
        <p:spPr>
          <a:xfrm>
            <a:off x="9679324" y="6492874"/>
            <a:ext cx="2512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Group 9 Marketing Inc.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2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279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Akzidenz-Grotesk Pro</vt:lpstr>
      <vt:lpstr>Akzidenz-Grotesk Pro Regular Ex</vt:lpstr>
      <vt:lpstr>Arial</vt:lpstr>
      <vt:lpstr>Calibri</vt:lpstr>
      <vt:lpstr>Calibri Light</vt:lpstr>
      <vt:lpstr>Wingdings</vt:lpstr>
      <vt:lpstr>Office Theme</vt:lpstr>
      <vt:lpstr>Novak Djokovic: The ultimate  choice for Lacoste’s next ambassador </vt:lpstr>
      <vt:lpstr>PowerPoint Presentation</vt:lpstr>
      <vt:lpstr>PowerPoint Presentation</vt:lpstr>
      <vt:lpstr>ANOTHER ALTERNATIVE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potential of Novak Djokovic </dc:title>
  <dc:creator>My T. Vien</dc:creator>
  <cp:lastModifiedBy>My T. Vien</cp:lastModifiedBy>
  <cp:revision>61</cp:revision>
  <dcterms:created xsi:type="dcterms:W3CDTF">2019-11-12T08:01:33Z</dcterms:created>
  <dcterms:modified xsi:type="dcterms:W3CDTF">2019-11-15T00:27:34Z</dcterms:modified>
</cp:coreProperties>
</file>