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0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mari\OneDrive\Documents\projectdata-ny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mari\OneDrive\Documents\projectdata-ny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Revenue for Consumer Staples Sector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127580927384075"/>
          <c:y val="0.19486111111111112"/>
          <c:w val="0.69427974628171474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'Measure of Spread'!$A$4:$A$7</c:f>
              <c:strCache>
                <c:ptCount val="4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</c:strCache>
            </c:strRef>
          </c:cat>
          <c:val>
            <c:numRef>
              <c:f>'Measure of Spread'!$B$4:$B$7</c:f>
              <c:numCache>
                <c:formatCode>"$"#,##0.00</c:formatCode>
                <c:ptCount val="4"/>
                <c:pt idx="0">
                  <c:v>1388801763000</c:v>
                </c:pt>
                <c:pt idx="1">
                  <c:v>1428526946000</c:v>
                </c:pt>
                <c:pt idx="2">
                  <c:v>1453416640000</c:v>
                </c:pt>
                <c:pt idx="3">
                  <c:v>1459100902000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5C-47B5-B329-EA01C3824C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96622399"/>
        <c:axId val="296650719"/>
      </c:barChart>
      <c:catAx>
        <c:axId val="2966223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by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650719"/>
        <c:crosses val="autoZero"/>
        <c:auto val="1"/>
        <c:lblAlgn val="ctr"/>
        <c:lblOffset val="100"/>
        <c:noMultiLvlLbl val="0"/>
      </c:catAx>
      <c:valAx>
        <c:axId val="296650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622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Revenue for Utilities Sector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'Measure of Spread'!$A$9:$A$12</c:f>
              <c:strCache>
                <c:ptCount val="4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</c:strCache>
            </c:strRef>
          </c:cat>
          <c:val>
            <c:numRef>
              <c:f>'Measure of Spread'!$B$9:$B$12</c:f>
              <c:numCache>
                <c:formatCode>"$"#,##0.00</c:formatCode>
                <c:ptCount val="4"/>
                <c:pt idx="0">
                  <c:v>252177719000</c:v>
                </c:pt>
                <c:pt idx="1">
                  <c:v>264966001000</c:v>
                </c:pt>
                <c:pt idx="2">
                  <c:v>278755544000</c:v>
                </c:pt>
                <c:pt idx="3">
                  <c:v>273125907000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01-4CD0-9834-61106DA5436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02004623"/>
        <c:axId val="301995503"/>
      </c:barChart>
      <c:catAx>
        <c:axId val="302004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by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995503"/>
        <c:crosses val="autoZero"/>
        <c:auto val="1"/>
        <c:lblAlgn val="ctr"/>
        <c:lblOffset val="100"/>
        <c:noMultiLvlLbl val="0"/>
      </c:catAx>
      <c:valAx>
        <c:axId val="301995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0046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" y="190832"/>
            <a:ext cx="11066403" cy="603701"/>
          </a:xfrm>
          <a:noFill/>
        </p:spPr>
        <p:txBody>
          <a:bodyPr/>
          <a:lstStyle/>
          <a:p>
            <a:r>
              <a:rPr lang="en-US" dirty="0"/>
              <a:t>Does the increase or decrease of revenue in the  utilities sector affect consumer staples revenue?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D2A4EF9-066D-A9EC-9DDC-D33E676BC7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246690"/>
              </p:ext>
            </p:extLst>
          </p:nvPr>
        </p:nvGraphicFramePr>
        <p:xfrm>
          <a:off x="85060" y="1600479"/>
          <a:ext cx="4309051" cy="2386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D28BF7A-74D6-12EB-8AF6-CAF4B47A5CC0}"/>
              </a:ext>
            </a:extLst>
          </p:cNvPr>
          <p:cNvSpPr txBox="1"/>
          <p:nvPr/>
        </p:nvSpPr>
        <p:spPr>
          <a:xfrm>
            <a:off x="7797891" y="1157968"/>
            <a:ext cx="40042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ptos Display" panose="020B0004020202020204" pitchFamily="34" charset="0"/>
              </a:rPr>
              <a:t>Here are charts for total revenue per year by the Consumer Staples and Utilities sector reported by all companies.</a:t>
            </a:r>
          </a:p>
          <a:p>
            <a:endParaRPr lang="en-US" sz="1200" dirty="0">
              <a:latin typeface="Aptos Display" panose="020B0004020202020204" pitchFamily="34" charset="0"/>
            </a:endParaRPr>
          </a:p>
          <a:p>
            <a:r>
              <a:rPr lang="en-US" sz="1200" dirty="0">
                <a:latin typeface="Aptos Display" panose="020B0004020202020204" pitchFamily="34" charset="0"/>
              </a:rPr>
              <a:t>Both distributions are slightly left-skewed meaning the mean is marginally less than the median. Consumer Staples sector’s average is $1,432,461,562,750, whereas its median is $1,440,971,793,000. The Utilities sector’s average is $267,256,292,750, whereas its median is $269,045,954,000 This generally suggests the data distribution is approximately symmetrical.</a:t>
            </a:r>
          </a:p>
          <a:p>
            <a:endParaRPr lang="en-US" sz="1200" dirty="0">
              <a:latin typeface="Aptos Display" panose="020B0004020202020204" pitchFamily="34" charset="0"/>
            </a:endParaRPr>
          </a:p>
          <a:p>
            <a:r>
              <a:rPr lang="en-US" sz="1200" dirty="0">
                <a:latin typeface="Aptos Display" panose="020B0004020202020204" pitchFamily="34" charset="0"/>
              </a:rPr>
              <a:t>The range for Consumer Staples for all four years ($70,299,139,000.00) is considerably higher than Utilities for all four years ($26,577,825,000). The small range for the Utilities sector may show small variability in revenue streams and/or usage by consumers.</a:t>
            </a:r>
          </a:p>
          <a:p>
            <a:endParaRPr lang="en-US" sz="1200" dirty="0">
              <a:latin typeface="Aptos Display" panose="020B0004020202020204" pitchFamily="34" charset="0"/>
            </a:endParaRPr>
          </a:p>
          <a:p>
            <a:r>
              <a:rPr lang="en-US" sz="1200" dirty="0">
                <a:latin typeface="Aptos Display" panose="020B0004020202020204" pitchFamily="34" charset="0"/>
              </a:rPr>
              <a:t>For the Consumer Staples sector, the standard deviation (appr. $32B) is about 2.2% of the average ($1.432M). This would suggest a stable year-to-year revenue pattern. For the Utilities sector, the standard deviation ($11.54B) is approximately 4.3% of the mean ($267.26B). This indicates that the values are fairly consistent, with only moderate fluctuations around the average.</a:t>
            </a:r>
          </a:p>
          <a:p>
            <a:endParaRPr lang="en-US" sz="1200" dirty="0">
              <a:latin typeface="Aptos Display" panose="020B0004020202020204" pitchFamily="34" charset="0"/>
            </a:endParaRPr>
          </a:p>
          <a:p>
            <a:r>
              <a:rPr lang="en-US" sz="1200" dirty="0">
                <a:latin typeface="Aptos Display" panose="020B0004020202020204" pitchFamily="34" charset="0"/>
              </a:rPr>
              <a:t>Data Source: </a:t>
            </a:r>
            <a:r>
              <a:rPr lang="en-US" sz="1200" i="1" dirty="0">
                <a:latin typeface="Aptos Display" panose="020B0004020202020204" pitchFamily="34" charset="0"/>
              </a:rPr>
              <a:t>NYSE (see attached excel file)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D42984E-7BA4-CFE1-AA61-7E05246A60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228026"/>
              </p:ext>
            </p:extLst>
          </p:nvPr>
        </p:nvGraphicFramePr>
        <p:xfrm>
          <a:off x="3215257" y="4090945"/>
          <a:ext cx="4004250" cy="2631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3" id="{70008AEC-EDED-4511-BBCB-3094E155874B}" vid="{20F39DC6-8556-4458-8AAA-5D2B51347C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{79AFF363-3527-4EFD-83FA-45E75695DCC2}tf67061901_win32</Template>
  <TotalTime>67</TotalTime>
  <Words>236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 Display</vt:lpstr>
      <vt:lpstr>Arial</vt:lpstr>
      <vt:lpstr>Calibri</vt:lpstr>
      <vt:lpstr>Courier New</vt:lpstr>
      <vt:lpstr>Daytona Condensed Light</vt:lpstr>
      <vt:lpstr>Posterama</vt:lpstr>
      <vt:lpstr>Custom</vt:lpstr>
      <vt:lpstr>Does the increase or decrease of revenue in the  utilities sector affect consumer staples revenue?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Tina Marie Wilken</dc:creator>
  <cp:lastModifiedBy>Tina Marie Wilken</cp:lastModifiedBy>
  <cp:revision>3</cp:revision>
  <dcterms:created xsi:type="dcterms:W3CDTF">2024-09-06T04:43:02Z</dcterms:created>
  <dcterms:modified xsi:type="dcterms:W3CDTF">2024-09-10T22:04:19Z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