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65" r:id="rId15"/>
    <p:sldId id="266" r:id="rId16"/>
    <p:sldId id="273" r:id="rId17"/>
    <p:sldId id="274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2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8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7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9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283A-A7FA-415B-8FA4-D69E84CDB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Bird song identification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501C0-5A4D-4D26-A5CF-EC5A4ED5A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Thanyaporn Phinthuphan</a:t>
            </a:r>
          </a:p>
          <a:p>
            <a:r>
              <a:rPr lang="en-US" dirty="0"/>
              <a:t>3 Sep 2018</a:t>
            </a:r>
          </a:p>
        </p:txBody>
      </p:sp>
    </p:spTree>
    <p:extLst>
      <p:ext uri="{BB962C8B-B14F-4D97-AF65-F5344CB8AC3E}">
        <p14:creationId xmlns:p14="http://schemas.microsoft.com/office/powerpoint/2010/main" val="408961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Bird identification from audio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49424"/>
            <a:ext cx="9985616" cy="4023360"/>
          </a:xfrm>
        </p:spPr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author: Rafael Murcia &amp; Victor Paniagua (Spain)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rank 1 for the ICML 2013 Bird Challenge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train data: 35 audio recordings labeled with single species (30 sec)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test data: 90 audio recordings (150 sec) with possibly none or multiple species</a:t>
            </a:r>
          </a:p>
          <a:p>
            <a:pPr defTabSz="461963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1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Bird identification from audio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Syllable Segmentation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signal spectrogram using Kaiser-window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10</a:t>
            </a:r>
            <a:r>
              <a:rPr lang="en-US" sz="2400" baseline="30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-order Butterworth band-pass filter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syllable segmentation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algorithm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230-ACEB-47D7-9741-874D25E6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85" y="4027064"/>
            <a:ext cx="3235613" cy="2567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9948E9-B70D-45A6-A6D9-31C46AAD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81" y="4027064"/>
            <a:ext cx="3235614" cy="27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Bird identification from audio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Feature Extraction &amp; Dimensionality Reduction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features using the MFCCs &amp; Delta-MFCCs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group variables of adjacent samples into vector using sliding window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defTabSz="461963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 exploit the temporal relationship between the same class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LDA for reducing dimension (using the train projection in test set too)</a:t>
            </a:r>
          </a:p>
        </p:txBody>
      </p:sp>
    </p:spTree>
    <p:extLst>
      <p:ext uri="{BB962C8B-B14F-4D97-AF65-F5344CB8AC3E}">
        <p14:creationId xmlns:p14="http://schemas.microsoft.com/office/powerpoint/2010/main" val="217210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Bird identification from audio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35 binary simultaneous classification problems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using neural network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which bird, if any, sings in instant T</a:t>
            </a:r>
            <a:r>
              <a:rPr lang="en-US" sz="2400" i="1" dirty="0">
                <a:solidFill>
                  <a:schemeClr val="tx1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answer using maximum score achieved during time instant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score of 69.45% AUC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F48E8-5BAB-49A8-B4AA-6F2ACB4F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1" y="1927272"/>
            <a:ext cx="3173898" cy="36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Bird identification from audio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Pros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can extract some features that cannot be extracted by human</a:t>
            </a:r>
          </a:p>
          <a:p>
            <a:pPr marL="0" indent="0" defTabSz="461963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Cons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very hard algorithm</a:t>
            </a:r>
          </a:p>
        </p:txBody>
      </p:sp>
    </p:spTree>
    <p:extLst>
      <p:ext uri="{BB962C8B-B14F-4D97-AF65-F5344CB8AC3E}">
        <p14:creationId xmlns:p14="http://schemas.microsoft.com/office/powerpoint/2010/main" val="49212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1" cy="1499616"/>
          </a:xfrm>
        </p:spPr>
        <p:txBody>
          <a:bodyPr>
            <a:normAutofit fontScale="90000"/>
          </a:bodyPr>
          <a:lstStyle/>
          <a:p>
            <a:r>
              <a:rPr lang="en-US" cap="none" dirty="0" err="1"/>
              <a:t>Clusterized</a:t>
            </a:r>
            <a:r>
              <a:rPr lang="en-US" cap="none" dirty="0"/>
              <a:t> MFCC &amp; SVM for bird song identification</a:t>
            </a:r>
            <a:br>
              <a:rPr lang="en-US" cap="none" dirty="0"/>
            </a:br>
            <a:r>
              <a:rPr lang="en-US" sz="3600" cap="none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author: Oliver Dufour and team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rank 4 for the ICML 2013 Bird Challenge</a:t>
            </a:r>
          </a:p>
        </p:txBody>
      </p:sp>
    </p:spTree>
    <p:extLst>
      <p:ext uri="{BB962C8B-B14F-4D97-AF65-F5344CB8AC3E}">
        <p14:creationId xmlns:p14="http://schemas.microsoft.com/office/powerpoint/2010/main" val="169395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1" cy="1499616"/>
          </a:xfrm>
        </p:spPr>
        <p:txBody>
          <a:bodyPr>
            <a:normAutofit fontScale="90000"/>
          </a:bodyPr>
          <a:lstStyle/>
          <a:p>
            <a:r>
              <a:rPr lang="en-US" cap="none" dirty="0" err="1"/>
              <a:t>Clusterized</a:t>
            </a:r>
            <a:r>
              <a:rPr lang="en-US" cap="none" dirty="0"/>
              <a:t> MFCC &amp; SVM for bird song identification</a:t>
            </a:r>
            <a:br>
              <a:rPr lang="en-US" cap="none" dirty="0"/>
            </a:br>
            <a:r>
              <a:rPr lang="en-US" sz="3600" cap="none" dirty="0">
                <a:solidFill>
                  <a:schemeClr val="bg1">
                    <a:lumMod val="65000"/>
                  </a:schemeClr>
                </a:solidFill>
              </a:rPr>
              <a:t>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17 MFCC feature vectors, including energy per frame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windowing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representative of longer segments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silence removal using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by average energy of frames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6 math features for17-MFCC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 102 features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8545D-011B-4B5B-95A1-782D5710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280" y="1401392"/>
            <a:ext cx="2894801" cy="5314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73CB1-5330-4B6F-902B-7478FA18A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52" y="4612053"/>
            <a:ext cx="2713777" cy="1940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3D29E-6A35-4206-9711-EEC442454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177" y="4593581"/>
            <a:ext cx="2587278" cy="19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1" cy="1499616"/>
          </a:xfrm>
        </p:spPr>
        <p:txBody>
          <a:bodyPr>
            <a:normAutofit fontScale="90000"/>
          </a:bodyPr>
          <a:lstStyle/>
          <a:p>
            <a:r>
              <a:rPr lang="en-US" cap="none" dirty="0" err="1"/>
              <a:t>Clusterized</a:t>
            </a:r>
            <a:r>
              <a:rPr lang="en-US" cap="none" dirty="0"/>
              <a:t> MFCC &amp; SVM for bird song identification</a:t>
            </a:r>
            <a:br>
              <a:rPr lang="en-US" cap="none" dirty="0"/>
            </a:br>
            <a:r>
              <a:rPr lang="en-US" sz="3600" cap="none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clustering to split call and sound for each species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classification problem with 2K classes (K species)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SVM in a one-versus-all fashion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score of 64.64% AUC</a:t>
            </a:r>
          </a:p>
        </p:txBody>
      </p:sp>
    </p:spTree>
    <p:extLst>
      <p:ext uri="{BB962C8B-B14F-4D97-AF65-F5344CB8AC3E}">
        <p14:creationId xmlns:p14="http://schemas.microsoft.com/office/powerpoint/2010/main" val="2441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1" cy="1499616"/>
          </a:xfrm>
        </p:spPr>
        <p:txBody>
          <a:bodyPr>
            <a:normAutofit fontScale="90000"/>
          </a:bodyPr>
          <a:lstStyle/>
          <a:p>
            <a:r>
              <a:rPr lang="en-US" cap="none" dirty="0" err="1"/>
              <a:t>Clusterized</a:t>
            </a:r>
            <a:r>
              <a:rPr lang="en-US" cap="none" dirty="0"/>
              <a:t> MFCC &amp; SVM for bird song identification</a:t>
            </a:r>
            <a:br>
              <a:rPr lang="en-US" cap="none" dirty="0"/>
            </a:br>
            <a:r>
              <a:rPr lang="en-US" sz="3600" cap="none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Pros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unsupervised learning (clustering) to handle noise</a:t>
            </a:r>
          </a:p>
          <a:p>
            <a:pPr marL="0" indent="0" defTabSz="461963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Cons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too many step to implement</a:t>
            </a:r>
          </a:p>
        </p:txBody>
      </p:sp>
    </p:spTree>
    <p:extLst>
      <p:ext uri="{BB962C8B-B14F-4D97-AF65-F5344CB8AC3E}">
        <p14:creationId xmlns:p14="http://schemas.microsoft.com/office/powerpoint/2010/main" val="234301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Q&amp;A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1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Outline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/>
              <a:t>Bird song classification in field recordings (Mario, 2013)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/>
              <a:t>Bird identification from audio recordings (Rafael, 2013)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/>
              <a:t>Clusterized</a:t>
            </a:r>
            <a:r>
              <a:rPr lang="en-US" sz="2400" dirty="0"/>
              <a:t> MFCC &amp; SVM for bird song identification (Olivier, 2013)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author: Mario 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Lasseck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the winning Solution for NIPS4B 2013 Competition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starting point is the solution for the MLSP 2013 Competition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87 sound classes of birds (call/song)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687 audio file (WAV format) in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215697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Preprocessing and Segmentation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STFT using 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hanning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window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 normalized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reducing background noise 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median clipping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closing &amp; dilation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 segmentation (size/position)</a:t>
            </a: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25CED-1E4D-497D-8A7A-E359B27C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590213"/>
            <a:ext cx="3588543" cy="4920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A1206-5EC9-434F-86BA-B6611CB2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164512"/>
            <a:ext cx="6236493" cy="23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Feature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9645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File-statistics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max, min, mean, std for all values of spectrogram + 16 divided spectrogram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Segment-statistics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count + max, min, mean, std for weight, height, frequency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Segment-probabilities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highest matching all segments using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normalized cross-correlation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68 + 13 + 9,198 (number of segments in training) features per file</a:t>
            </a:r>
          </a:p>
        </p:txBody>
      </p:sp>
    </p:spTree>
    <p:extLst>
      <p:ext uri="{BB962C8B-B14F-4D97-AF65-F5344CB8AC3E}">
        <p14:creationId xmlns:p14="http://schemas.microsoft.com/office/powerpoint/2010/main" val="113629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Feature Selection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multi-label classification problem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 87 individual classification problems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select seg-prob features from files which include same class only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selected features for each class ~ 300 – 500 features</a:t>
            </a:r>
          </a:p>
        </p:txBody>
      </p:sp>
    </p:spTree>
    <p:extLst>
      <p:ext uri="{BB962C8B-B14F-4D97-AF65-F5344CB8AC3E}">
        <p14:creationId xmlns:p14="http://schemas.microsoft.com/office/powerpoint/2010/main" val="26550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using random forest (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scikit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-learn library)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possible without file/seg-stat features and test recording segmentation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score of 91.6% AUC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performance for each class depends on character of importance segments</a:t>
            </a:r>
          </a:p>
        </p:txBody>
      </p:sp>
    </p:spTree>
    <p:extLst>
      <p:ext uri="{BB962C8B-B14F-4D97-AF65-F5344CB8AC3E}">
        <p14:creationId xmlns:p14="http://schemas.microsoft.com/office/powerpoint/2010/main" val="42708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A8C5FD-C2C8-4565-8790-1B33446A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3" y="5064173"/>
            <a:ext cx="3702587" cy="1024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C9A940-408C-4D01-97A5-34A730C5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36" y="4972284"/>
            <a:ext cx="3303949" cy="1116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64DF2-FD8B-4401-9413-0566B9184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055" y="4938668"/>
            <a:ext cx="3012493" cy="1183898"/>
          </a:xfrm>
          <a:prstGeom prst="rect">
            <a:avLst/>
          </a:prstGeom>
        </p:spPr>
      </p:pic>
      <p:pic>
        <p:nvPicPr>
          <p:cNvPr id="1026" name="Picture 2" descr="à¸à¸¥à¸à¸²à¸£à¸à¹à¸à¸«à¸²à¸£à¸¹à¸à¸ à¸²à¸à¸ªà¸³à¸«à¸£à¸±à¸ Cetti's Warbler">
            <a:extLst>
              <a:ext uri="{FF2B5EF4-FFF2-40B4-BE49-F238E27FC236}">
                <a16:creationId xmlns:a16="http://schemas.microsoft.com/office/drawing/2014/main" id="{5B773F30-FD62-438F-960A-87569C7F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1" y="2284437"/>
            <a:ext cx="3432629" cy="22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à¸à¸¥à¸à¸²à¸£à¸à¹à¸à¸«à¸²à¸£à¸¹à¸à¸ à¸²à¸à¸ªà¸³à¸«à¸£à¸±à¸ European Serin">
            <a:extLst>
              <a:ext uri="{FF2B5EF4-FFF2-40B4-BE49-F238E27FC236}">
                <a16:creationId xmlns:a16="http://schemas.microsoft.com/office/drawing/2014/main" id="{4C4E4F03-9612-4307-8916-BD8D91B5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20" y="2285655"/>
            <a:ext cx="3404365" cy="22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à¸à¸¥à¸à¸²à¸£à¸à¹à¸à¸«à¸²à¸£à¸¹à¸à¸ à¸²à¸à¸ªà¸³à¸«à¸£à¸±à¸ Common Chiffchaff à¸à¸">
            <a:extLst>
              <a:ext uri="{FF2B5EF4-FFF2-40B4-BE49-F238E27FC236}">
                <a16:creationId xmlns:a16="http://schemas.microsoft.com/office/drawing/2014/main" id="{6C092696-167F-43BC-99C2-EBD71CF7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067" y="2285830"/>
            <a:ext cx="3303948" cy="22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433AD-B53F-464D-85BB-7555CB307424}"/>
              </a:ext>
            </a:extLst>
          </p:cNvPr>
          <p:cNvSpPr txBox="1"/>
          <p:nvPr/>
        </p:nvSpPr>
        <p:spPr>
          <a:xfrm>
            <a:off x="1159118" y="6085081"/>
            <a:ext cx="1976222" cy="37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song of </a:t>
            </a:r>
            <a:r>
              <a:rPr lang="en-US" dirty="0" err="1"/>
              <a:t>Cettia</a:t>
            </a:r>
            <a:r>
              <a:rPr lang="en-US" dirty="0"/>
              <a:t> </a:t>
            </a:r>
            <a:r>
              <a:rPr lang="en-US" dirty="0" err="1"/>
              <a:t>cetti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EFF3A-DDE0-4E4E-B92C-715006B660AD}"/>
              </a:ext>
            </a:extLst>
          </p:cNvPr>
          <p:cNvSpPr txBox="1"/>
          <p:nvPr/>
        </p:nvSpPr>
        <p:spPr>
          <a:xfrm>
            <a:off x="4604824" y="6122566"/>
            <a:ext cx="31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song of Phylloscopus collybita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1D0F3-10DE-43E9-81CD-BA54B1577898}"/>
              </a:ext>
            </a:extLst>
          </p:cNvPr>
          <p:cNvSpPr txBox="1"/>
          <p:nvPr/>
        </p:nvSpPr>
        <p:spPr>
          <a:xfrm>
            <a:off x="8859953" y="6122566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of </a:t>
            </a:r>
            <a:r>
              <a:rPr lang="en-US" dirty="0" err="1"/>
              <a:t>Serinus</a:t>
            </a:r>
            <a:r>
              <a:rPr lang="en-US" dirty="0"/>
              <a:t> </a:t>
            </a:r>
            <a:r>
              <a:rPr lang="en-US" dirty="0" err="1"/>
              <a:t>serinus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0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Pros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can see the important segments for each class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	good for visualization and manually error checking</a:t>
            </a:r>
          </a:p>
          <a:p>
            <a:pPr marL="0" indent="0" defTabSz="461963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Cons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too many features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may apply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100043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671</TotalTime>
  <Words>511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</vt:lpstr>
      <vt:lpstr>Tw Cen MT</vt:lpstr>
      <vt:lpstr>Tw Cen MT Condensed</vt:lpstr>
      <vt:lpstr>Wingdings</vt:lpstr>
      <vt:lpstr>Wingdings 3</vt:lpstr>
      <vt:lpstr>Integral</vt:lpstr>
      <vt:lpstr>LITERATURE REVIEW Bird song identification</vt:lpstr>
      <vt:lpstr>Outline</vt:lpstr>
      <vt:lpstr>Bird Song Classification in Field Recordings Introduction</vt:lpstr>
      <vt:lpstr>Bird Song Classification in Field Recordings Preprocessing and Segmentation</vt:lpstr>
      <vt:lpstr>Bird Song Classification in Field Recordings Feature Extraction</vt:lpstr>
      <vt:lpstr>Bird Song Classification in Field Recordings Feature Selection</vt:lpstr>
      <vt:lpstr>Bird Song Classification in Field Recordings Classification</vt:lpstr>
      <vt:lpstr>Bird Song Classification in Field Recordings Classification</vt:lpstr>
      <vt:lpstr>Bird Song Classification in Field Recordings Conclusion</vt:lpstr>
      <vt:lpstr>Bird identification from audio recordings Introduction</vt:lpstr>
      <vt:lpstr>Bird identification from audio recordings Syllable Segmentation</vt:lpstr>
      <vt:lpstr>Bird identification from audio recordings Feature Extraction &amp; Dimensionality Reduction</vt:lpstr>
      <vt:lpstr>Bird identification from audio recordings Classification</vt:lpstr>
      <vt:lpstr>Bird identification from audio recordings Conclusion</vt:lpstr>
      <vt:lpstr>Clusterized MFCC &amp; SVM for bird song identification Introduction</vt:lpstr>
      <vt:lpstr>Clusterized MFCC &amp; SVM for bird song identification Preprocessing</vt:lpstr>
      <vt:lpstr>Clusterized MFCC &amp; SVM for bird song identification Classification</vt:lpstr>
      <vt:lpstr>Clusterized MFCC &amp; SVM for bird song identification 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Bird song identification</dc:title>
  <dc:creator>Thanyaporn Phinthuphan</dc:creator>
  <cp:lastModifiedBy>Thanyaporn Phinthuphan</cp:lastModifiedBy>
  <cp:revision>34</cp:revision>
  <dcterms:created xsi:type="dcterms:W3CDTF">2018-09-02T13:19:24Z</dcterms:created>
  <dcterms:modified xsi:type="dcterms:W3CDTF">2019-01-23T14:22:21Z</dcterms:modified>
</cp:coreProperties>
</file>