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1324" r:id="rId2"/>
    <p:sldId id="1473" r:id="rId3"/>
    <p:sldId id="1472" r:id="rId4"/>
    <p:sldId id="1477" r:id="rId5"/>
    <p:sldId id="1417" r:id="rId6"/>
    <p:sldId id="1475" r:id="rId7"/>
    <p:sldId id="1474" r:id="rId8"/>
    <p:sldId id="1476" r:id="rId9"/>
    <p:sldId id="1478" r:id="rId10"/>
    <p:sldId id="1498" r:id="rId11"/>
    <p:sldId id="1615" r:id="rId12"/>
    <p:sldId id="1624" r:id="rId13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発基盤ソリューション" id="{F831F8B9-F3DF-431B-8B18-D71D0E22A670}">
          <p14:sldIdLst>
            <p14:sldId id="1324"/>
            <p14:sldId id="1473"/>
            <p14:sldId id="1472"/>
            <p14:sldId id="1477"/>
            <p14:sldId id="1417"/>
            <p14:sldId id="1475"/>
            <p14:sldId id="1474"/>
            <p14:sldId id="1476"/>
            <p14:sldId id="1478"/>
            <p14:sldId id="1498"/>
            <p14:sldId id="1615"/>
            <p14:sldId id="16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8"/>
    <a:srgbClr val="EA544D"/>
    <a:srgbClr val="3F3F3F"/>
    <a:srgbClr val="F5F5F5"/>
    <a:srgbClr val="3199C8"/>
    <a:srgbClr val="70C4E0"/>
    <a:srgbClr val="E74C3C"/>
    <a:srgbClr val="4285F4"/>
    <a:srgbClr val="DB4437"/>
    <a:srgbClr val="E3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EB9FA-D621-4695-9943-209A8065CF73}" v="773" dt="2022-08-30T02:55:1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8" autoAdjust="0"/>
  </p:normalViewPr>
  <p:slideViewPr>
    <p:cSldViewPr snapToGrid="0">
      <p:cViewPr varScale="1">
        <p:scale>
          <a:sx n="87" d="100"/>
          <a:sy n="87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007964-0C2C-452E-9E5C-7EB98D865B7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C8617AF-EE5F-4238-BEA9-870640AE6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4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617AF-EE5F-4238-BEA9-870640AE6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617AF-EE5F-4238-BEA9-870640AE6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5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0461A9D8-B025-45D4-89BD-33E70517F064}"/>
              </a:ext>
            </a:extLst>
          </p:cNvPr>
          <p:cNvSpPr/>
          <p:nvPr userDrawn="1"/>
        </p:nvSpPr>
        <p:spPr>
          <a:xfrm>
            <a:off x="1226578" y="-6460"/>
            <a:ext cx="10965421" cy="6864460"/>
          </a:xfrm>
          <a:custGeom>
            <a:avLst/>
            <a:gdLst>
              <a:gd name="connsiteX0" fmla="*/ 0 w 10965421"/>
              <a:gd name="connsiteY0" fmla="*/ 0 h 6864460"/>
              <a:gd name="connsiteX1" fmla="*/ 7176753 w 10965421"/>
              <a:gd name="connsiteY1" fmla="*/ 0 h 6864460"/>
              <a:gd name="connsiteX2" fmla="*/ 7176337 w 10965421"/>
              <a:gd name="connsiteY2" fmla="*/ 6459 h 6864460"/>
              <a:gd name="connsiteX3" fmla="*/ 10965421 w 10965421"/>
              <a:gd name="connsiteY3" fmla="*/ 6459 h 6864460"/>
              <a:gd name="connsiteX4" fmla="*/ 10965421 w 10965421"/>
              <a:gd name="connsiteY4" fmla="*/ 6864460 h 6864460"/>
              <a:gd name="connsiteX5" fmla="*/ 6079992 w 10965421"/>
              <a:gd name="connsiteY5" fmla="*/ 6864460 h 6864460"/>
              <a:gd name="connsiteX6" fmla="*/ 5988977 w 10965421"/>
              <a:gd name="connsiteY6" fmla="*/ 6755503 h 6864460"/>
              <a:gd name="connsiteX7" fmla="*/ 2764715 w 10965421"/>
              <a:gd name="connsiteY7" fmla="*/ 3340211 h 6864460"/>
              <a:gd name="connsiteX8" fmla="*/ 69554 w 10965421"/>
              <a:gd name="connsiteY8" fmla="*/ 136126 h 686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65421" h="6864460">
                <a:moveTo>
                  <a:pt x="0" y="0"/>
                </a:moveTo>
                <a:lnTo>
                  <a:pt x="7176753" y="0"/>
                </a:lnTo>
                <a:lnTo>
                  <a:pt x="7176337" y="6459"/>
                </a:lnTo>
                <a:lnTo>
                  <a:pt x="10965421" y="6459"/>
                </a:lnTo>
                <a:lnTo>
                  <a:pt x="10965421" y="6864460"/>
                </a:lnTo>
                <a:lnTo>
                  <a:pt x="6079992" y="6864460"/>
                </a:lnTo>
                <a:lnTo>
                  <a:pt x="5988977" y="6755503"/>
                </a:lnTo>
                <a:cubicBezTo>
                  <a:pt x="4803185" y="5389909"/>
                  <a:pt x="3892446" y="5761943"/>
                  <a:pt x="2764715" y="3340211"/>
                </a:cubicBezTo>
                <a:cubicBezTo>
                  <a:pt x="573965" y="1208992"/>
                  <a:pt x="559827" y="1103696"/>
                  <a:pt x="69554" y="136126"/>
                </a:cubicBezTo>
                <a:close/>
              </a:path>
            </a:pathLst>
          </a:custGeom>
          <a:solidFill>
            <a:srgbClr val="70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B86C61C-BF21-4BFA-AB63-999DFB5ED4D6}"/>
              </a:ext>
            </a:extLst>
          </p:cNvPr>
          <p:cNvSpPr/>
          <p:nvPr userDrawn="1"/>
        </p:nvSpPr>
        <p:spPr>
          <a:xfrm>
            <a:off x="1905746" y="-2"/>
            <a:ext cx="10286252" cy="6864462"/>
          </a:xfrm>
          <a:custGeom>
            <a:avLst/>
            <a:gdLst>
              <a:gd name="connsiteX0" fmla="*/ 6266703 w 10286252"/>
              <a:gd name="connsiteY0" fmla="*/ 0 h 6864462"/>
              <a:gd name="connsiteX1" fmla="*/ 10286252 w 10286252"/>
              <a:gd name="connsiteY1" fmla="*/ 0 h 6864462"/>
              <a:gd name="connsiteX2" fmla="*/ 10286252 w 10286252"/>
              <a:gd name="connsiteY2" fmla="*/ 6864462 h 6864462"/>
              <a:gd name="connsiteX3" fmla="*/ 5567005 w 10286252"/>
              <a:gd name="connsiteY3" fmla="*/ 6864462 h 6864462"/>
              <a:gd name="connsiteX4" fmla="*/ 5513284 w 10286252"/>
              <a:gd name="connsiteY4" fmla="*/ 6824961 h 6864462"/>
              <a:gd name="connsiteX5" fmla="*/ 4114053 w 10286252"/>
              <a:gd name="connsiteY5" fmla="*/ 3638551 h 6864462"/>
              <a:gd name="connsiteX6" fmla="*/ 1581150 w 10286252"/>
              <a:gd name="connsiteY6" fmla="*/ 2154419 h 6864462"/>
              <a:gd name="connsiteX7" fmla="*/ 0 w 10286252"/>
              <a:gd name="connsiteY7" fmla="*/ 1 h 6864462"/>
              <a:gd name="connsiteX8" fmla="*/ 6266703 w 10286252"/>
              <a:gd name="connsiteY8" fmla="*/ 1 h 686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252" h="6864462">
                <a:moveTo>
                  <a:pt x="6266703" y="0"/>
                </a:moveTo>
                <a:lnTo>
                  <a:pt x="10286252" y="0"/>
                </a:lnTo>
                <a:lnTo>
                  <a:pt x="10286252" y="6864462"/>
                </a:lnTo>
                <a:lnTo>
                  <a:pt x="5567005" y="6864462"/>
                </a:lnTo>
                <a:lnTo>
                  <a:pt x="5513284" y="6824961"/>
                </a:lnTo>
                <a:cubicBezTo>
                  <a:pt x="4966532" y="6394299"/>
                  <a:pt x="4316382" y="5309395"/>
                  <a:pt x="4114053" y="3638551"/>
                </a:cubicBezTo>
                <a:cubicBezTo>
                  <a:pt x="3256928" y="1974851"/>
                  <a:pt x="2304925" y="3103744"/>
                  <a:pt x="1581150" y="2154419"/>
                </a:cubicBezTo>
                <a:cubicBezTo>
                  <a:pt x="-355600" y="731430"/>
                  <a:pt x="527050" y="718140"/>
                  <a:pt x="0" y="1"/>
                </a:cubicBezTo>
                <a:lnTo>
                  <a:pt x="6266703" y="1"/>
                </a:lnTo>
                <a:close/>
              </a:path>
            </a:pathLst>
          </a:custGeom>
          <a:solidFill>
            <a:srgbClr val="31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7F6B5EAD-B494-417A-9DD4-0140924CE2F5}"/>
              </a:ext>
            </a:extLst>
          </p:cNvPr>
          <p:cNvSpPr/>
          <p:nvPr userDrawn="1"/>
        </p:nvSpPr>
        <p:spPr>
          <a:xfrm>
            <a:off x="2432716" y="0"/>
            <a:ext cx="9759284" cy="6864460"/>
          </a:xfrm>
          <a:custGeom>
            <a:avLst/>
            <a:gdLst>
              <a:gd name="connsiteX0" fmla="*/ 0 w 9759284"/>
              <a:gd name="connsiteY0" fmla="*/ 0 h 6864460"/>
              <a:gd name="connsiteX1" fmla="*/ 7843398 w 9759284"/>
              <a:gd name="connsiteY1" fmla="*/ 0 h 6864460"/>
              <a:gd name="connsiteX2" fmla="*/ 9213144 w 9759284"/>
              <a:gd name="connsiteY2" fmla="*/ 0 h 6864460"/>
              <a:gd name="connsiteX3" fmla="*/ 9759284 w 9759284"/>
              <a:gd name="connsiteY3" fmla="*/ 0 h 6864460"/>
              <a:gd name="connsiteX4" fmla="*/ 9759284 w 9759284"/>
              <a:gd name="connsiteY4" fmla="*/ 41635 h 6864460"/>
              <a:gd name="connsiteX5" fmla="*/ 9759284 w 9759284"/>
              <a:gd name="connsiteY5" fmla="*/ 1915886 h 6864460"/>
              <a:gd name="connsiteX6" fmla="*/ 9759284 w 9759284"/>
              <a:gd name="connsiteY6" fmla="*/ 6864460 h 6864460"/>
              <a:gd name="connsiteX7" fmla="*/ 5204194 w 9759284"/>
              <a:gd name="connsiteY7" fmla="*/ 6864460 h 6864460"/>
              <a:gd name="connsiteX8" fmla="*/ 5164804 w 9759284"/>
              <a:gd name="connsiteY8" fmla="*/ 6843893 h 6864460"/>
              <a:gd name="connsiteX9" fmla="*/ 4177635 w 9759284"/>
              <a:gd name="connsiteY9" fmla="*/ 3661135 h 6864460"/>
              <a:gd name="connsiteX10" fmla="*/ 45092 w 9759284"/>
              <a:gd name="connsiteY10" fmla="*/ 62025 h 686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59284" h="6864460">
                <a:moveTo>
                  <a:pt x="0" y="0"/>
                </a:moveTo>
                <a:lnTo>
                  <a:pt x="7843398" y="0"/>
                </a:lnTo>
                <a:lnTo>
                  <a:pt x="9213144" y="0"/>
                </a:lnTo>
                <a:lnTo>
                  <a:pt x="9759284" y="0"/>
                </a:lnTo>
                <a:lnTo>
                  <a:pt x="9759284" y="41635"/>
                </a:lnTo>
                <a:lnTo>
                  <a:pt x="9759284" y="1915886"/>
                </a:lnTo>
                <a:lnTo>
                  <a:pt x="9759284" y="6864460"/>
                </a:lnTo>
                <a:lnTo>
                  <a:pt x="5204194" y="6864460"/>
                </a:lnTo>
                <a:lnTo>
                  <a:pt x="5164804" y="6843893"/>
                </a:lnTo>
                <a:cubicBezTo>
                  <a:pt x="4123026" y="6239793"/>
                  <a:pt x="4946580" y="4777644"/>
                  <a:pt x="4177635" y="3661135"/>
                </a:cubicBezTo>
                <a:cubicBezTo>
                  <a:pt x="3582322" y="2796741"/>
                  <a:pt x="860929" y="1100101"/>
                  <a:pt x="45092" y="62025"/>
                </a:cubicBezTo>
                <a:close/>
              </a:path>
            </a:pathLst>
          </a:custGeom>
          <a:solidFill>
            <a:srgbClr val="17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98019" y="1141272"/>
            <a:ext cx="5450958" cy="7260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98019" y="2179673"/>
            <a:ext cx="5450958" cy="6195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9013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F8C6C-EC35-4DD9-A3BF-E3753DC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713"/>
            <a:ext cx="10515600" cy="104457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E6CF1C7-075B-4296-A0AD-00AE6F06955A}"/>
              </a:ext>
            </a:extLst>
          </p:cNvPr>
          <p:cNvSpPr/>
          <p:nvPr userDrawn="1"/>
        </p:nvSpPr>
        <p:spPr>
          <a:xfrm>
            <a:off x="3732561" y="0"/>
            <a:ext cx="8459437" cy="6858000"/>
          </a:xfrm>
          <a:custGeom>
            <a:avLst/>
            <a:gdLst>
              <a:gd name="connsiteX0" fmla="*/ 5871778 w 8459437"/>
              <a:gd name="connsiteY0" fmla="*/ 0 h 6858000"/>
              <a:gd name="connsiteX1" fmla="*/ 8459437 w 8459437"/>
              <a:gd name="connsiteY1" fmla="*/ 0 h 6858000"/>
              <a:gd name="connsiteX2" fmla="*/ 8459437 w 8459437"/>
              <a:gd name="connsiteY2" fmla="*/ 6858000 h 6858000"/>
              <a:gd name="connsiteX3" fmla="*/ 0 w 8459437"/>
              <a:gd name="connsiteY3" fmla="*/ 6858000 h 6858000"/>
              <a:gd name="connsiteX4" fmla="*/ 240413 w 8459437"/>
              <a:gd name="connsiteY4" fmla="*/ 6752338 h 6858000"/>
              <a:gd name="connsiteX5" fmla="*/ 5807382 w 8459437"/>
              <a:gd name="connsiteY5" fmla="*/ 314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437" h="6858000">
                <a:moveTo>
                  <a:pt x="5871778" y="0"/>
                </a:moveTo>
                <a:lnTo>
                  <a:pt x="8459437" y="0"/>
                </a:lnTo>
                <a:lnTo>
                  <a:pt x="8459437" y="6858000"/>
                </a:lnTo>
                <a:lnTo>
                  <a:pt x="0" y="6858000"/>
                </a:lnTo>
                <a:lnTo>
                  <a:pt x="240413" y="6752338"/>
                </a:lnTo>
                <a:cubicBezTo>
                  <a:pt x="3841653" y="5120539"/>
                  <a:pt x="5285977" y="2636315"/>
                  <a:pt x="5807382" y="314904"/>
                </a:cubicBezTo>
                <a:close/>
              </a:path>
            </a:pathLst>
          </a:custGeom>
          <a:solidFill>
            <a:srgbClr val="70C4E0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7825FCF-7F5B-495B-80DB-B93BFDD7CC87}"/>
              </a:ext>
            </a:extLst>
          </p:cNvPr>
          <p:cNvSpPr/>
          <p:nvPr userDrawn="1"/>
        </p:nvSpPr>
        <p:spPr>
          <a:xfrm>
            <a:off x="4566280" y="0"/>
            <a:ext cx="7625718" cy="6858000"/>
          </a:xfrm>
          <a:custGeom>
            <a:avLst/>
            <a:gdLst>
              <a:gd name="connsiteX0" fmla="*/ 5353537 w 7625718"/>
              <a:gd name="connsiteY0" fmla="*/ 0 h 6858000"/>
              <a:gd name="connsiteX1" fmla="*/ 7625718 w 7625718"/>
              <a:gd name="connsiteY1" fmla="*/ 0 h 6858000"/>
              <a:gd name="connsiteX2" fmla="*/ 7625718 w 7625718"/>
              <a:gd name="connsiteY2" fmla="*/ 6858000 h 6858000"/>
              <a:gd name="connsiteX3" fmla="*/ 0 w 7625718"/>
              <a:gd name="connsiteY3" fmla="*/ 6858000 h 6858000"/>
              <a:gd name="connsiteX4" fmla="*/ 231718 w 7625718"/>
              <a:gd name="connsiteY4" fmla="*/ 6751525 h 6858000"/>
              <a:gd name="connsiteX5" fmla="*/ 5351062 w 7625718"/>
              <a:gd name="connsiteY5" fmla="*/ 8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5718" h="6858000">
                <a:moveTo>
                  <a:pt x="5353537" y="0"/>
                </a:moveTo>
                <a:lnTo>
                  <a:pt x="7625718" y="0"/>
                </a:lnTo>
                <a:lnTo>
                  <a:pt x="7625718" y="6858000"/>
                </a:lnTo>
                <a:lnTo>
                  <a:pt x="0" y="6858000"/>
                </a:lnTo>
                <a:lnTo>
                  <a:pt x="231718" y="6751525"/>
                </a:lnTo>
                <a:cubicBezTo>
                  <a:pt x="2883505" y="5421361"/>
                  <a:pt x="4614258" y="2431418"/>
                  <a:pt x="5351062" y="8646"/>
                </a:cubicBezTo>
                <a:close/>
              </a:path>
            </a:pathLst>
          </a:custGeom>
          <a:solidFill>
            <a:srgbClr val="3199C8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C30806C-DABF-48B0-AFD5-01F85B2F6631}"/>
              </a:ext>
            </a:extLst>
          </p:cNvPr>
          <p:cNvSpPr/>
          <p:nvPr userDrawn="1"/>
        </p:nvSpPr>
        <p:spPr>
          <a:xfrm>
            <a:off x="5267433" y="0"/>
            <a:ext cx="6924566" cy="6858000"/>
          </a:xfrm>
          <a:custGeom>
            <a:avLst/>
            <a:gdLst>
              <a:gd name="connsiteX0" fmla="*/ 4965321 w 6924566"/>
              <a:gd name="connsiteY0" fmla="*/ 0 h 6858000"/>
              <a:gd name="connsiteX1" fmla="*/ 6924566 w 6924566"/>
              <a:gd name="connsiteY1" fmla="*/ 0 h 6858000"/>
              <a:gd name="connsiteX2" fmla="*/ 6924566 w 6924566"/>
              <a:gd name="connsiteY2" fmla="*/ 6858000 h 6858000"/>
              <a:gd name="connsiteX3" fmla="*/ 0 w 6924566"/>
              <a:gd name="connsiteY3" fmla="*/ 6858000 h 6858000"/>
              <a:gd name="connsiteX4" fmla="*/ 93769 w 6924566"/>
              <a:gd name="connsiteY4" fmla="*/ 6803714 h 6858000"/>
              <a:gd name="connsiteX5" fmla="*/ 4897020 w 6924566"/>
              <a:gd name="connsiteY5" fmla="*/ 1853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4566" h="6858000">
                <a:moveTo>
                  <a:pt x="4965321" y="0"/>
                </a:moveTo>
                <a:lnTo>
                  <a:pt x="6924566" y="0"/>
                </a:lnTo>
                <a:lnTo>
                  <a:pt x="6924566" y="6858000"/>
                </a:lnTo>
                <a:lnTo>
                  <a:pt x="0" y="6858000"/>
                </a:lnTo>
                <a:lnTo>
                  <a:pt x="93769" y="6803714"/>
                </a:lnTo>
                <a:cubicBezTo>
                  <a:pt x="2108407" y="5584242"/>
                  <a:pt x="3960331" y="2616911"/>
                  <a:pt x="4897020" y="185399"/>
                </a:cubicBezTo>
                <a:close/>
              </a:path>
            </a:pathLst>
          </a:custGeom>
          <a:solidFill>
            <a:srgbClr val="1767A5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パソコンの画面&#10;&#10;自動的に生成された説明">
            <a:extLst>
              <a:ext uri="{FF2B5EF4-FFF2-40B4-BE49-F238E27FC236}">
                <a16:creationId xmlns:a16="http://schemas.microsoft.com/office/drawing/2014/main" id="{148B7D2E-9756-4891-8B5D-F9C2A196F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1075" cy="6858000"/>
          </a:xfrm>
          <a:prstGeom prst="rect">
            <a:avLst/>
          </a:prstGeom>
        </p:spPr>
      </p:pic>
      <p:sp>
        <p:nvSpPr>
          <p:cNvPr id="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5902" y="428170"/>
            <a:ext cx="7500327" cy="599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1547959" y="0"/>
            <a:ext cx="644041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800" smtClean="0"/>
              <a:pPr algn="ctr"/>
              <a:t>‹#›</a:t>
            </a:fld>
            <a:endParaRPr kumimoji="1" lang="ja-JP" altLang="en-US" sz="1800"/>
          </a:p>
        </p:txBody>
      </p:sp>
      <p:pic>
        <p:nvPicPr>
          <p:cNvPr id="15" name="図 14" descr="テキスト, ロゴ&#10;&#10;自動的に生成された説明">
            <a:extLst>
              <a:ext uri="{FF2B5EF4-FFF2-40B4-BE49-F238E27FC236}">
                <a16:creationId xmlns:a16="http://schemas.microsoft.com/office/drawing/2014/main" id="{31B7A835-EDB4-4C8E-9DDA-E01528FCD0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white">
          <a:xfrm>
            <a:off x="250303" y="2563442"/>
            <a:ext cx="3508897" cy="2081129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86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8AC129-69B2-4E5F-A9E1-98E548B6DD4C}"/>
              </a:ext>
            </a:extLst>
          </p:cNvPr>
          <p:cNvSpPr txBox="1"/>
          <p:nvPr userDrawn="1"/>
        </p:nvSpPr>
        <p:spPr>
          <a:xfrm>
            <a:off x="11547959" y="0"/>
            <a:ext cx="644041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800" smtClean="0"/>
              <a:pPr algn="ctr"/>
              <a:t>‹#›</a:t>
            </a:fld>
            <a:endParaRPr kumimoji="1" lang="ja-JP" altLang="en-US" sz="1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801A42-06CA-4B57-BF85-A4C286830D43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, ロゴ&#10;&#10;自動的に生成された説明">
            <a:extLst>
              <a:ext uri="{FF2B5EF4-FFF2-40B4-BE49-F238E27FC236}">
                <a16:creationId xmlns:a16="http://schemas.microsoft.com/office/drawing/2014/main" id="{D0D2D857-1A25-4D27-B06F-9604273CE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3D86ED30-0ECE-442C-A78D-61E2290F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0323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F50493F-0954-4BB5-AF21-CBB4F31F499D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22249" y="168586"/>
            <a:ext cx="10747503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8A7D635-D87D-4586-9C63-E4E9E5A8ACE2}"/>
              </a:ext>
            </a:extLst>
          </p:cNvPr>
          <p:cNvCxnSpPr>
            <a:cxnSpLocks/>
          </p:cNvCxnSpPr>
          <p:nvPr userDrawn="1"/>
        </p:nvCxnSpPr>
        <p:spPr>
          <a:xfrm>
            <a:off x="479502" y="807964"/>
            <a:ext cx="10984227" cy="0"/>
          </a:xfrm>
          <a:prstGeom prst="line">
            <a:avLst/>
          </a:prstGeom>
          <a:ln w="12700" cap="rnd">
            <a:solidFill>
              <a:srgbClr val="0077B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B750B-E487-40D9-B236-CC98B90388C5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EEEA3-9887-4322-8C10-F8D351EF0E9D}"/>
              </a:ext>
            </a:extLst>
          </p:cNvPr>
          <p:cNvSpPr txBox="1"/>
          <p:nvPr userDrawn="1"/>
        </p:nvSpPr>
        <p:spPr>
          <a:xfrm>
            <a:off x="11547958" y="0"/>
            <a:ext cx="644042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0D9C10AE-66B9-48BF-811D-7897D9090BEF}" type="slidenum">
              <a:rPr kumimoji="1" lang="ja-JP" altLang="en-US" sz="1800" smtClean="0"/>
              <a:t>‹#›</a:t>
            </a:fld>
            <a:endParaRPr kumimoji="1" lang="ja-JP" altLang="en-US" sz="1800"/>
          </a:p>
        </p:txBody>
      </p:sp>
      <p:pic>
        <p:nvPicPr>
          <p:cNvPr id="20" name="図 19" descr="テキスト, ロゴ&#10;&#10;自動的に生成された説明">
            <a:extLst>
              <a:ext uri="{FF2B5EF4-FFF2-40B4-BE49-F238E27FC236}">
                <a16:creationId xmlns:a16="http://schemas.microsoft.com/office/drawing/2014/main" id="{235F2F76-59C0-4CC4-BBB3-A745DEEC7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3D86ED30-0ECE-442C-A78D-61E2290F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0323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F50493F-0954-4BB5-AF21-CBB4F31F499D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164921" y="168586"/>
            <a:ext cx="10304831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8A7D635-D87D-4586-9C63-E4E9E5A8ACE2}"/>
              </a:ext>
            </a:extLst>
          </p:cNvPr>
          <p:cNvCxnSpPr>
            <a:cxnSpLocks/>
          </p:cNvCxnSpPr>
          <p:nvPr userDrawn="1"/>
        </p:nvCxnSpPr>
        <p:spPr>
          <a:xfrm>
            <a:off x="479502" y="807964"/>
            <a:ext cx="10984227" cy="0"/>
          </a:xfrm>
          <a:prstGeom prst="line">
            <a:avLst/>
          </a:prstGeom>
          <a:ln w="12700" cap="rnd">
            <a:solidFill>
              <a:srgbClr val="0077B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B750B-E487-40D9-B236-CC98B90388C5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EEEA3-9887-4322-8C10-F8D351EF0E9D}"/>
              </a:ext>
            </a:extLst>
          </p:cNvPr>
          <p:cNvSpPr txBox="1"/>
          <p:nvPr userDrawn="1"/>
        </p:nvSpPr>
        <p:spPr>
          <a:xfrm>
            <a:off x="11547958" y="0"/>
            <a:ext cx="644042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0D9C10AE-66B9-48BF-811D-7897D9090BEF}" type="slidenum">
              <a:rPr kumimoji="1" lang="ja-JP" altLang="en-US" sz="1800" smtClean="0"/>
              <a:t>‹#›</a:t>
            </a:fld>
            <a:endParaRPr kumimoji="1" lang="ja-JP" altLang="en-US" sz="1800"/>
          </a:p>
        </p:txBody>
      </p:sp>
      <p:pic>
        <p:nvPicPr>
          <p:cNvPr id="20" name="図 19" descr="テキスト, ロゴ&#10;&#10;自動的に生成された説明">
            <a:extLst>
              <a:ext uri="{FF2B5EF4-FFF2-40B4-BE49-F238E27FC236}">
                <a16:creationId xmlns:a16="http://schemas.microsoft.com/office/drawing/2014/main" id="{235F2F76-59C0-4CC4-BBB3-A745DEEC7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235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white">
          <a:xfrm>
            <a:off x="601236" y="168586"/>
            <a:ext cx="10747503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5894663" y="646944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400" smtClean="0"/>
              <a:pPr algn="ctr"/>
              <a:t>‹#›</a:t>
            </a:fld>
            <a:endParaRPr kumimoji="1" lang="ja-JP" altLang="en-US" sz="14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4B750C6-B1C7-48FD-81FD-D1E3EBE3178B}"/>
              </a:ext>
            </a:extLst>
          </p:cNvPr>
          <p:cNvCxnSpPr>
            <a:cxnSpLocks/>
          </p:cNvCxnSpPr>
          <p:nvPr userDrawn="1"/>
        </p:nvCxnSpPr>
        <p:spPr>
          <a:xfrm>
            <a:off x="601236" y="807964"/>
            <a:ext cx="10735458" cy="0"/>
          </a:xfrm>
          <a:prstGeom prst="line">
            <a:avLst/>
          </a:prstGeom>
          <a:ln w="12700" cap="rnd">
            <a:solidFill>
              <a:srgbClr val="0096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テキスト, ロゴ&#10;&#10;自動的に生成された説明">
            <a:extLst>
              <a:ext uri="{FF2B5EF4-FFF2-40B4-BE49-F238E27FC236}">
                <a16:creationId xmlns:a16="http://schemas.microsoft.com/office/drawing/2014/main" id="{CBF7B9D4-51EA-4435-A0BE-9D9159FF2F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" y="6425852"/>
            <a:ext cx="1187342" cy="38055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DC4E95-446B-44A3-9DE9-9F12F976EC5C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0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597024"/>
            <a:ext cx="10515600" cy="472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558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D711C-66B7-4263-89E1-A967FFA0D09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084577" y="535075"/>
            <a:ext cx="8897874" cy="2760575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勉強会</a:t>
            </a:r>
            <a:r>
              <a:rPr lang="en-US" altLang="ja-JP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480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長久保３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BBF420-AEE2-478F-9D69-EEBD7B9AC55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7791451" y="4933950"/>
            <a:ext cx="4112684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2024/03/05</a:t>
            </a:r>
            <a:r>
              <a:rPr kumimoji="1"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長久保</a:t>
            </a:r>
            <a:endParaRPr kumimoji="1" lang="en-US" altLang="ja-JP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209138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開発ソフトウェアのフォルダ構成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5674303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のフォルダ構成の概要について記載しています。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A3A1E4C-AB43-6325-94E9-66938046DFEC}"/>
              </a:ext>
            </a:extLst>
          </p:cNvPr>
          <p:cNvGrpSpPr/>
          <p:nvPr/>
        </p:nvGrpSpPr>
        <p:grpSpPr>
          <a:xfrm>
            <a:off x="1044926" y="2063372"/>
            <a:ext cx="1692292" cy="1436934"/>
            <a:chOff x="1002496" y="1974334"/>
            <a:chExt cx="1692292" cy="143693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934B1B3-BF89-6ECB-7832-687AB2A015FE}"/>
                </a:ext>
              </a:extLst>
            </p:cNvPr>
            <p:cNvSpPr/>
            <p:nvPr/>
          </p:nvSpPr>
          <p:spPr>
            <a:xfrm>
              <a:off x="1272938" y="2347995"/>
              <a:ext cx="1421850" cy="106327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/trunk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/branches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/tags</a:t>
              </a:r>
            </a:p>
          </p:txBody>
        </p:sp>
        <p:pic>
          <p:nvPicPr>
            <p:cNvPr id="10" name="グラフィックス 9" descr="開いたフォルダー 単色塗りつぶし">
              <a:extLst>
                <a:ext uri="{FF2B5EF4-FFF2-40B4-BE49-F238E27FC236}">
                  <a16:creationId xmlns:a16="http://schemas.microsoft.com/office/drawing/2014/main" id="{7B9F3E7E-948E-FEF4-AF4E-3699F784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496" y="1974334"/>
              <a:ext cx="551228" cy="5512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591527-0A2C-C113-90D8-2664A8ECD545}"/>
              </a:ext>
            </a:extLst>
          </p:cNvPr>
          <p:cNvGrpSpPr/>
          <p:nvPr/>
        </p:nvGrpSpPr>
        <p:grpSpPr>
          <a:xfrm>
            <a:off x="4918503" y="4845481"/>
            <a:ext cx="1767176" cy="1119721"/>
            <a:chOff x="4664107" y="1355536"/>
            <a:chExt cx="1767176" cy="111972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2AAD89-7D55-30A3-C2F5-85188351DE8E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リリース作業を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行ったバージョン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3" name="グラフィックス 12" descr="開いたフォルダー 単色塗りつぶし">
              <a:extLst>
                <a:ext uri="{FF2B5EF4-FFF2-40B4-BE49-F238E27FC236}">
                  <a16:creationId xmlns:a16="http://schemas.microsoft.com/office/drawing/2014/main" id="{0D9D6419-2C1D-B0AC-1F46-203BBC04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743CC0-9F8C-0CAB-F7E8-C83EEE03C022}"/>
              </a:ext>
            </a:extLst>
          </p:cNvPr>
          <p:cNvCxnSpPr>
            <a:cxnSpLocks/>
          </p:cNvCxnSpPr>
          <p:nvPr/>
        </p:nvCxnSpPr>
        <p:spPr>
          <a:xfrm>
            <a:off x="2478628" y="3184060"/>
            <a:ext cx="2293880" cy="166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E1663D6-5671-007B-F98D-94822C4DFC1D}"/>
              </a:ext>
            </a:extLst>
          </p:cNvPr>
          <p:cNvCxnSpPr>
            <a:cxnSpLocks/>
          </p:cNvCxnSpPr>
          <p:nvPr/>
        </p:nvCxnSpPr>
        <p:spPr>
          <a:xfrm>
            <a:off x="2478628" y="2614600"/>
            <a:ext cx="23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08A9A3E-CBDF-42B1-91D4-258DB831BF42}"/>
              </a:ext>
            </a:extLst>
          </p:cNvPr>
          <p:cNvCxnSpPr>
            <a:cxnSpLocks/>
            <a:stCxn id="36" idx="1"/>
            <a:endCxn id="5" idx="3"/>
          </p:cNvCxnSpPr>
          <p:nvPr/>
        </p:nvCxnSpPr>
        <p:spPr>
          <a:xfrm flipH="1" flipV="1">
            <a:off x="6685564" y="4168209"/>
            <a:ext cx="2079909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E673746-69DA-2C0D-8549-9A7092894F23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flipH="1">
            <a:off x="6685679" y="2797280"/>
            <a:ext cx="2079909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03BBF0-829A-BF0E-335E-98672B868BD3}"/>
              </a:ext>
            </a:extLst>
          </p:cNvPr>
          <p:cNvGrpSpPr/>
          <p:nvPr/>
        </p:nvGrpSpPr>
        <p:grpSpPr>
          <a:xfrm>
            <a:off x="4918388" y="3415541"/>
            <a:ext cx="1767176" cy="1138009"/>
            <a:chOff x="4664107" y="1337248"/>
            <a:chExt cx="1767176" cy="113800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4E579D-7208-302A-779D-5EE8A99A8785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branches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導入未定の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6" name="グラフィックス 5" descr="開いたフォルダー 単色塗りつぶし">
              <a:extLst>
                <a:ext uri="{FF2B5EF4-FFF2-40B4-BE49-F238E27FC236}">
                  <a16:creationId xmlns:a16="http://schemas.microsoft.com/office/drawing/2014/main" id="{67DEAB71-5611-6210-C7EC-FE063C30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37248"/>
              <a:ext cx="551228" cy="551228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FF0A1F-C392-3B42-1064-5B9E094E3315}"/>
              </a:ext>
            </a:extLst>
          </p:cNvPr>
          <p:cNvGrpSpPr/>
          <p:nvPr/>
        </p:nvGrpSpPr>
        <p:grpSpPr>
          <a:xfrm>
            <a:off x="4918503" y="2064340"/>
            <a:ext cx="1767176" cy="1119720"/>
            <a:chOff x="4664107" y="1355536"/>
            <a:chExt cx="1767176" cy="11197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4AECAB-943F-A053-030A-754F54A5AF43}"/>
                </a:ext>
              </a:extLst>
            </p:cNvPr>
            <p:cNvSpPr/>
            <p:nvPr/>
          </p:nvSpPr>
          <p:spPr>
            <a:xfrm>
              <a:off x="4939721" y="1704575"/>
              <a:ext cx="1491562" cy="77068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trunk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導入予定の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5" name="グラフィックス 14" descr="開いたフォルダー 単色塗りつぶし">
              <a:extLst>
                <a:ext uri="{FF2B5EF4-FFF2-40B4-BE49-F238E27FC236}">
                  <a16:creationId xmlns:a16="http://schemas.microsoft.com/office/drawing/2014/main" id="{C30CF732-0A13-958E-A477-C9DD5D1A3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7EBBC4-2469-44FA-EE7F-FC2FA753E0A7}"/>
              </a:ext>
            </a:extLst>
          </p:cNvPr>
          <p:cNvCxnSpPr>
            <a:cxnSpLocks/>
          </p:cNvCxnSpPr>
          <p:nvPr/>
        </p:nvCxnSpPr>
        <p:spPr>
          <a:xfrm>
            <a:off x="2478628" y="2880868"/>
            <a:ext cx="2312306" cy="79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E46FA04-2989-0A48-0DC7-2C22F664F859}"/>
              </a:ext>
            </a:extLst>
          </p:cNvPr>
          <p:cNvGrpSpPr/>
          <p:nvPr/>
        </p:nvGrpSpPr>
        <p:grpSpPr>
          <a:xfrm>
            <a:off x="8489859" y="3524128"/>
            <a:ext cx="1942412" cy="941697"/>
            <a:chOff x="8676216" y="1360738"/>
            <a:chExt cx="1942412" cy="941697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D714D78-26E9-6290-BB97-2F8CEBB4AF0D}"/>
                </a:ext>
              </a:extLst>
            </p:cNvPr>
            <p:cNvSpPr/>
            <p:nvPr/>
          </p:nvSpPr>
          <p:spPr>
            <a:xfrm>
              <a:off x="8951830" y="1709777"/>
              <a:ext cx="1666798" cy="59265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ソースコード等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7" name="グラフィックス 36" descr="開いたフォルダー 単色塗りつぶし">
              <a:extLst>
                <a:ext uri="{FF2B5EF4-FFF2-40B4-BE49-F238E27FC236}">
                  <a16:creationId xmlns:a16="http://schemas.microsoft.com/office/drawing/2014/main" id="{F024CFE2-F7AE-9BD6-2FB0-1A2C73BE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6216" y="1360738"/>
              <a:ext cx="551228" cy="5512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0AE5CDB-7AC8-A1A3-CA64-3C22BC3523CE}"/>
              </a:ext>
            </a:extLst>
          </p:cNvPr>
          <p:cNvGrpSpPr/>
          <p:nvPr/>
        </p:nvGrpSpPr>
        <p:grpSpPr>
          <a:xfrm>
            <a:off x="8489974" y="2151912"/>
            <a:ext cx="1942412" cy="941697"/>
            <a:chOff x="8676216" y="1360738"/>
            <a:chExt cx="1942412" cy="941697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FC8A6E8-CDE2-C59E-3AF3-CE7FBD2C659D}"/>
                </a:ext>
              </a:extLst>
            </p:cNvPr>
            <p:cNvSpPr/>
            <p:nvPr/>
          </p:nvSpPr>
          <p:spPr>
            <a:xfrm>
              <a:off x="8951830" y="1709777"/>
              <a:ext cx="1666798" cy="59265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ソースコード等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43" name="グラフィックス 42" descr="開いたフォルダー 単色塗りつぶし">
              <a:extLst>
                <a:ext uri="{FF2B5EF4-FFF2-40B4-BE49-F238E27FC236}">
                  <a16:creationId xmlns:a16="http://schemas.microsoft.com/office/drawing/2014/main" id="{891957CE-3345-8803-A701-18B88AE1B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6216" y="1360738"/>
              <a:ext cx="551228" cy="551228"/>
            </a:xfrm>
            <a:prstGeom prst="rect">
              <a:avLst/>
            </a:prstGeom>
          </p:spPr>
        </p:pic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E29EDCC-113D-5204-9CFD-F37DB797728F}"/>
              </a:ext>
            </a:extLst>
          </p:cNvPr>
          <p:cNvSpPr/>
          <p:nvPr/>
        </p:nvSpPr>
        <p:spPr>
          <a:xfrm>
            <a:off x="1738417" y="1523390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274951B-E5EC-D447-40D6-FBF7B44F7EC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22139" y="1708708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磁気ディスク 67">
            <a:extLst>
              <a:ext uri="{FF2B5EF4-FFF2-40B4-BE49-F238E27FC236}">
                <a16:creationId xmlns:a16="http://schemas.microsoft.com/office/drawing/2014/main" id="{EB232BD2-95DB-76DD-D35B-0C47CF3001E1}"/>
              </a:ext>
            </a:extLst>
          </p:cNvPr>
          <p:cNvSpPr/>
          <p:nvPr/>
        </p:nvSpPr>
        <p:spPr>
          <a:xfrm>
            <a:off x="777512" y="1424358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フローチャート: 磁気ディスク 72">
            <a:extLst>
              <a:ext uri="{FF2B5EF4-FFF2-40B4-BE49-F238E27FC236}">
                <a16:creationId xmlns:a16="http://schemas.microsoft.com/office/drawing/2014/main" id="{9FA49C53-BE71-9652-2E82-BDBB7006458C}"/>
              </a:ext>
            </a:extLst>
          </p:cNvPr>
          <p:cNvSpPr/>
          <p:nvPr/>
        </p:nvSpPr>
        <p:spPr>
          <a:xfrm>
            <a:off x="9797386" y="5545057"/>
            <a:ext cx="741728" cy="637923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47F3D3C-76F2-0275-295D-885FD283A6A0}"/>
              </a:ext>
            </a:extLst>
          </p:cNvPr>
          <p:cNvCxnSpPr>
            <a:cxnSpLocks/>
            <a:stCxn id="12" idx="2"/>
            <a:endCxn id="73" idx="3"/>
          </p:cNvCxnSpPr>
          <p:nvPr/>
        </p:nvCxnSpPr>
        <p:spPr>
          <a:xfrm rot="16200000" flipH="1">
            <a:off x="7945185" y="3959915"/>
            <a:ext cx="217778" cy="4228352"/>
          </a:xfrm>
          <a:prstGeom prst="bentConnector3">
            <a:avLst>
              <a:gd name="adj1" fmla="val 204969"/>
            </a:avLst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コンテンツ プレースホルダー 2">
            <a:extLst>
              <a:ext uri="{FF2B5EF4-FFF2-40B4-BE49-F238E27FC236}">
                <a16:creationId xmlns:a16="http://schemas.microsoft.com/office/drawing/2014/main" id="{F3D3F27D-FCB5-6FE1-574B-0FEC593F3926}"/>
              </a:ext>
            </a:extLst>
          </p:cNvPr>
          <p:cNvSpPr txBox="1">
            <a:spLocks/>
          </p:cNvSpPr>
          <p:nvPr/>
        </p:nvSpPr>
        <p:spPr bwMode="auto">
          <a:xfrm>
            <a:off x="7221293" y="6144896"/>
            <a:ext cx="2132587" cy="21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chemeClr val="accent3"/>
                </a:solidFill>
                <a:latin typeface="Meiryo UI"/>
                <a:ea typeface="Meiryo UI"/>
              </a:rPr>
              <a:t>リリース済み</a:t>
            </a:r>
            <a:r>
              <a:rPr lang="en-US" altLang="ja-JP" sz="1050" kern="0" dirty="0">
                <a:solidFill>
                  <a:schemeClr val="accent3"/>
                </a:solidFill>
                <a:latin typeface="Meiryo UI"/>
                <a:ea typeface="Meiryo UI"/>
              </a:rPr>
              <a:t>tags</a:t>
            </a:r>
            <a:r>
              <a:rPr lang="ja-JP" altLang="en-US" sz="1050" kern="0" dirty="0">
                <a:solidFill>
                  <a:schemeClr val="accent3"/>
                </a:solidFill>
                <a:latin typeface="Meiryo UI"/>
                <a:ea typeface="Meiryo UI"/>
              </a:rPr>
              <a:t>のファイルから取得</a:t>
            </a:r>
            <a:endParaRPr lang="en-US" altLang="ja-JP" sz="1050" kern="0" dirty="0">
              <a:solidFill>
                <a:schemeClr val="accent3"/>
              </a:solidFill>
              <a:latin typeface="Meiryo UI"/>
              <a:ea typeface="Meiryo UI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2F21AB-63CA-BCB0-C6DF-B6D0762BAA83}"/>
              </a:ext>
            </a:extLst>
          </p:cNvPr>
          <p:cNvSpPr/>
          <p:nvPr/>
        </p:nvSpPr>
        <p:spPr>
          <a:xfrm>
            <a:off x="8359775" y="2075895"/>
            <a:ext cx="2516857" cy="2572305"/>
          </a:xfrm>
          <a:prstGeom prst="rect">
            <a:avLst/>
          </a:prstGeom>
          <a:noFill/>
          <a:ln>
            <a:solidFill>
              <a:srgbClr val="00B4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B1E8D4C1-F837-9D63-06D9-99D4A6147D6E}"/>
              </a:ext>
            </a:extLst>
          </p:cNvPr>
          <p:cNvSpPr txBox="1">
            <a:spLocks/>
          </p:cNvSpPr>
          <p:nvPr/>
        </p:nvSpPr>
        <p:spPr bwMode="auto">
          <a:xfrm>
            <a:off x="8297639" y="1798797"/>
            <a:ext cx="1442331" cy="26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開発者のローカル環境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</p:txBody>
      </p:sp>
      <p:sp>
        <p:nvSpPr>
          <p:cNvPr id="99" name="コンテンツ プレースホルダー 2">
            <a:extLst>
              <a:ext uri="{FF2B5EF4-FFF2-40B4-BE49-F238E27FC236}">
                <a16:creationId xmlns:a16="http://schemas.microsoft.com/office/drawing/2014/main" id="{782C25F7-4E1D-7BF5-D7F9-8A231F2E4CAC}"/>
              </a:ext>
            </a:extLst>
          </p:cNvPr>
          <p:cNvSpPr txBox="1">
            <a:spLocks/>
          </p:cNvSpPr>
          <p:nvPr/>
        </p:nvSpPr>
        <p:spPr bwMode="auto">
          <a:xfrm>
            <a:off x="6862759" y="3358011"/>
            <a:ext cx="1424828" cy="54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ファイルを取得・変更後、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  <a:p>
            <a:r>
              <a:rPr lang="en-US" altLang="ja-JP" sz="1050" kern="0" dirty="0">
                <a:solidFill>
                  <a:srgbClr val="00B4D8"/>
                </a:solidFill>
                <a:latin typeface="Meiryo UI"/>
                <a:ea typeface="Meiryo UI"/>
              </a:rPr>
              <a:t>SVN</a:t>
            </a:r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へ登録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FFEB61-8608-56D3-D148-4701ECCA4165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06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4467B6-7B5E-BE47-C323-06C798E7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33" y="1090916"/>
            <a:ext cx="7771585" cy="392164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想定されている管理のイメージ（</a:t>
            </a:r>
            <a:r>
              <a:rPr kumimoji="1" lang="en-US" altLang="ja-JP" sz="2000" dirty="0"/>
              <a:t>Linux</a:t>
            </a:r>
            <a:r>
              <a:rPr kumimoji="1" lang="ja-JP" altLang="en-US" sz="2000" dirty="0"/>
              <a:t>の管理イメージ）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7A0579-808D-0C1C-BDE9-608D84D3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環境で想定されている管理のイメージ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18FDA5-9B97-3336-7D83-0A4CD0DE9F6F}"/>
              </a:ext>
            </a:extLst>
          </p:cNvPr>
          <p:cNvSpPr/>
          <p:nvPr/>
        </p:nvSpPr>
        <p:spPr>
          <a:xfrm>
            <a:off x="7867060" y="2031432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 Board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2A78ED-3F8C-574D-FAD3-30F8DCB2B6A1}"/>
              </a:ext>
            </a:extLst>
          </p:cNvPr>
          <p:cNvSpPr/>
          <p:nvPr/>
        </p:nvSpPr>
        <p:spPr>
          <a:xfrm>
            <a:off x="7867060" y="3412673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 Board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7B1748-612D-84EA-0E29-B2867BE9D09D}"/>
              </a:ext>
            </a:extLst>
          </p:cNvPr>
          <p:cNvSpPr/>
          <p:nvPr/>
        </p:nvSpPr>
        <p:spPr>
          <a:xfrm>
            <a:off x="7867060" y="4215981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Board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670CE80-FAF6-7C77-6A1B-8FCD1F6BEC07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 flipV="1">
            <a:off x="6694471" y="2214774"/>
            <a:ext cx="1172589" cy="3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57A64C8A-DE55-52B3-4AD5-3AFF18A07ED4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6694356" y="3587917"/>
            <a:ext cx="1172704" cy="8114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B16B00A1-E960-7649-967F-EA77E41503DB}"/>
              </a:ext>
            </a:extLst>
          </p:cNvPr>
          <p:cNvSpPr txBox="1">
            <a:spLocks/>
          </p:cNvSpPr>
          <p:nvPr/>
        </p:nvSpPr>
        <p:spPr bwMode="auto">
          <a:xfrm>
            <a:off x="7197700" y="5148845"/>
            <a:ext cx="4681675" cy="12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eiryo UI" panose="020B0604030504040204" pitchFamily="50" charset="-128"/>
              <a:buChar char="⁃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eiryo UI" panose="020B0604030504040204" pitchFamily="50" charset="-128"/>
              <a:buChar char="◦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/>
              <a:t>SVN</a:t>
            </a:r>
            <a:r>
              <a:rPr lang="ja-JP" altLang="en-US" sz="2000" dirty="0"/>
              <a:t>では、</a:t>
            </a:r>
            <a:r>
              <a:rPr lang="en-US" altLang="ja-JP" sz="2000" dirty="0"/>
              <a:t>trunk</a:t>
            </a:r>
            <a:r>
              <a:rPr lang="ja-JP" altLang="en-US" sz="2000" dirty="0"/>
              <a:t>、ブランチ、タグは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ディレクトリ上で管理されている。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この点は、</a:t>
            </a:r>
            <a:r>
              <a:rPr lang="en-US" altLang="ja-JP" sz="2000" dirty="0"/>
              <a:t>Git</a:t>
            </a:r>
            <a:r>
              <a:rPr lang="ja-JP" altLang="en-US" sz="2000" dirty="0"/>
              <a:t>環境での運用では異なる。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5D37B36-990D-FFBB-3E2D-99B3765CC084}"/>
              </a:ext>
            </a:extLst>
          </p:cNvPr>
          <p:cNvGrpSpPr/>
          <p:nvPr/>
        </p:nvGrpSpPr>
        <p:grpSpPr>
          <a:xfrm>
            <a:off x="1053718" y="1483080"/>
            <a:ext cx="1692292" cy="1436934"/>
            <a:chOff x="1002496" y="1974334"/>
            <a:chExt cx="1692292" cy="143693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DCFA850-ED6B-CE24-935E-9AB269487673}"/>
                </a:ext>
              </a:extLst>
            </p:cNvPr>
            <p:cNvSpPr/>
            <p:nvPr/>
          </p:nvSpPr>
          <p:spPr>
            <a:xfrm>
              <a:off x="1272938" y="2347995"/>
              <a:ext cx="1421850" cy="106327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リポジトリ</a:t>
              </a:r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/trunk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/branches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/tags</a:t>
              </a:r>
            </a:p>
          </p:txBody>
        </p:sp>
        <p:pic>
          <p:nvPicPr>
            <p:cNvPr id="42" name="グラフィックス 41" descr="開いたフォルダー 単色塗りつぶし">
              <a:extLst>
                <a:ext uri="{FF2B5EF4-FFF2-40B4-BE49-F238E27FC236}">
                  <a16:creationId xmlns:a16="http://schemas.microsoft.com/office/drawing/2014/main" id="{29AF180B-FB56-9B15-6AEA-19B060C1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496" y="1974334"/>
              <a:ext cx="551228" cy="551228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9C78BDE-1D17-380D-454D-911986A373CE}"/>
              </a:ext>
            </a:extLst>
          </p:cNvPr>
          <p:cNvGrpSpPr/>
          <p:nvPr/>
        </p:nvGrpSpPr>
        <p:grpSpPr>
          <a:xfrm>
            <a:off x="4927295" y="4265189"/>
            <a:ext cx="1767176" cy="1119721"/>
            <a:chOff x="4664107" y="1355536"/>
            <a:chExt cx="1767176" cy="1119721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45CB427-8274-A01D-B29E-2CC974E7F526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リリース作業を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行ったバージョン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45" name="グラフィックス 44" descr="開いたフォルダー 単色塗りつぶし">
              <a:extLst>
                <a:ext uri="{FF2B5EF4-FFF2-40B4-BE49-F238E27FC236}">
                  <a16:creationId xmlns:a16="http://schemas.microsoft.com/office/drawing/2014/main" id="{89219D33-FDD6-060E-E261-EF1046EA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11EE3EB-6B9F-2C21-29C9-012B678A8100}"/>
              </a:ext>
            </a:extLst>
          </p:cNvPr>
          <p:cNvCxnSpPr>
            <a:cxnSpLocks/>
          </p:cNvCxnSpPr>
          <p:nvPr/>
        </p:nvCxnSpPr>
        <p:spPr>
          <a:xfrm>
            <a:off x="2487420" y="2603768"/>
            <a:ext cx="2293880" cy="166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ECEF1E1-B981-9B81-C0B5-4F650284B067}"/>
              </a:ext>
            </a:extLst>
          </p:cNvPr>
          <p:cNvCxnSpPr>
            <a:cxnSpLocks/>
          </p:cNvCxnSpPr>
          <p:nvPr/>
        </p:nvCxnSpPr>
        <p:spPr>
          <a:xfrm>
            <a:off x="2487420" y="2034308"/>
            <a:ext cx="23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9045F20-8015-5EAE-2DD4-A82D85A4FFED}"/>
              </a:ext>
            </a:extLst>
          </p:cNvPr>
          <p:cNvGrpSpPr/>
          <p:nvPr/>
        </p:nvGrpSpPr>
        <p:grpSpPr>
          <a:xfrm>
            <a:off x="4927180" y="2835249"/>
            <a:ext cx="1767176" cy="1138009"/>
            <a:chOff x="4664107" y="1337248"/>
            <a:chExt cx="1767176" cy="1138009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60288BE-BEFD-84A8-C6C5-3409CDB7DBF8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branches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導入未定の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0" name="グラフィックス 49" descr="開いたフォルダー 単色塗りつぶし">
              <a:extLst>
                <a:ext uri="{FF2B5EF4-FFF2-40B4-BE49-F238E27FC236}">
                  <a16:creationId xmlns:a16="http://schemas.microsoft.com/office/drawing/2014/main" id="{3365E49A-A39F-1352-AA31-DFFF2705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37248"/>
              <a:ext cx="551228" cy="551228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01900D7-E5A4-1EA4-2246-C347C3471953}"/>
              </a:ext>
            </a:extLst>
          </p:cNvPr>
          <p:cNvGrpSpPr/>
          <p:nvPr/>
        </p:nvGrpSpPr>
        <p:grpSpPr>
          <a:xfrm>
            <a:off x="4927295" y="1484048"/>
            <a:ext cx="1767176" cy="1119720"/>
            <a:chOff x="4664107" y="1355536"/>
            <a:chExt cx="1767176" cy="111972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36E209A-BBB3-193D-61D7-A648BAC4F4B0}"/>
                </a:ext>
              </a:extLst>
            </p:cNvPr>
            <p:cNvSpPr/>
            <p:nvPr/>
          </p:nvSpPr>
          <p:spPr>
            <a:xfrm>
              <a:off x="4939721" y="1704575"/>
              <a:ext cx="1491562" cy="77068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trunk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導入予定の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3" name="グラフィックス 52" descr="開いたフォルダー 単色塗りつぶし">
              <a:extLst>
                <a:ext uri="{FF2B5EF4-FFF2-40B4-BE49-F238E27FC236}">
                  <a16:creationId xmlns:a16="http://schemas.microsoft.com/office/drawing/2014/main" id="{A2751E87-7F78-A456-5EB5-3602ACC3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AD7E8E7-6B60-D628-5217-5BB727FF582C}"/>
              </a:ext>
            </a:extLst>
          </p:cNvPr>
          <p:cNvCxnSpPr>
            <a:cxnSpLocks/>
          </p:cNvCxnSpPr>
          <p:nvPr/>
        </p:nvCxnSpPr>
        <p:spPr>
          <a:xfrm>
            <a:off x="2487420" y="2300576"/>
            <a:ext cx="2312306" cy="79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C176C26-AF27-B4D7-AC4B-C2A683AFBD50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6694356" y="3587917"/>
            <a:ext cx="1172704" cy="8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95836B-2D19-D2E7-2AD7-3FC3E6026589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1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391C98-640F-0EE7-5D67-13519DD89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リポジトリの作り方</a:t>
            </a:r>
            <a:endParaRPr kumimoji="1" lang="en-US" altLang="ja-JP" dirty="0"/>
          </a:p>
          <a:p>
            <a:pPr lvl="1"/>
            <a:r>
              <a:rPr lang="en-US" altLang="ja-JP" dirty="0"/>
              <a:t>OS</a:t>
            </a:r>
            <a:r>
              <a:rPr lang="ja-JP" altLang="en-US" dirty="0"/>
              <a:t>部分とアプリ部分で分けて管理</a:t>
            </a:r>
            <a:endParaRPr lang="en-US" altLang="ja-JP" dirty="0"/>
          </a:p>
          <a:p>
            <a:pPr lvl="1"/>
            <a:r>
              <a:rPr kumimoji="1" lang="ja-JP" altLang="en-US" dirty="0"/>
              <a:t>コア部分と製品固有部分の管理</a:t>
            </a:r>
            <a:endParaRPr kumimoji="1" lang="en-US" altLang="ja-JP" dirty="0"/>
          </a:p>
          <a:p>
            <a:r>
              <a:rPr lang="ja-JP" altLang="en-US" dirty="0"/>
              <a:t>ブランチ戦略の検討</a:t>
            </a:r>
            <a:endParaRPr lang="en-US" altLang="ja-JP" dirty="0"/>
          </a:p>
          <a:p>
            <a:pPr lvl="1"/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Flow</a:t>
            </a:r>
            <a:endParaRPr kumimoji="1" lang="ja-JP" altLang="en-US" dirty="0"/>
          </a:p>
          <a:p>
            <a:r>
              <a:rPr kumimoji="1" lang="ja-JP" altLang="en-US" dirty="0"/>
              <a:t>機能追加、不具合修正発生時のソースコードマージをどうするか？</a:t>
            </a:r>
          </a:p>
          <a:p>
            <a:pPr lvl="1"/>
            <a:r>
              <a:rPr kumimoji="1" lang="ja-JP" altLang="en-US" dirty="0"/>
              <a:t>機種固有のソースコード修正</a:t>
            </a:r>
            <a:endParaRPr lang="en-US" altLang="ja-JP" dirty="0"/>
          </a:p>
          <a:p>
            <a:pPr lvl="1"/>
            <a:r>
              <a:rPr kumimoji="1" lang="ja-JP" altLang="en-US" dirty="0"/>
              <a:t>共通部分で発生した修正を共通部分にマージするケース</a:t>
            </a:r>
            <a:r>
              <a:rPr lang="ja-JP" altLang="en-US" dirty="0"/>
              <a:t>、マージしないケース</a:t>
            </a:r>
            <a:endParaRPr lang="en-US" altLang="ja-JP" dirty="0"/>
          </a:p>
          <a:p>
            <a:pPr lvl="2"/>
            <a:r>
              <a:rPr lang="ja-JP" altLang="en-US" dirty="0"/>
              <a:t>これはいつわかるのか。</a:t>
            </a:r>
            <a:endParaRPr lang="en-US" altLang="ja-JP" dirty="0"/>
          </a:p>
          <a:p>
            <a:pPr lvl="2"/>
            <a:r>
              <a:rPr lang="en-US" altLang="ja-JP" dirty="0"/>
              <a:t>Issus</a:t>
            </a:r>
            <a:r>
              <a:rPr lang="ja-JP" altLang="en-US" dirty="0"/>
              <a:t>のコメントやチェックリストを作成して、マージされていなかったら</a:t>
            </a:r>
            <a:r>
              <a:rPr lang="en-US" altLang="ja-JP" dirty="0"/>
              <a:t>Issue</a:t>
            </a:r>
            <a:r>
              <a:rPr lang="ja-JP" altLang="en-US" dirty="0"/>
              <a:t>をクローズしないようにする</a:t>
            </a:r>
            <a:endParaRPr kumimoji="1" lang="en-US" altLang="ja-JP" dirty="0"/>
          </a:p>
          <a:p>
            <a:r>
              <a:rPr kumimoji="1" lang="ja-JP" altLang="en-US" dirty="0"/>
              <a:t>リリース対象となったソースをどう管理するか？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Tag</a:t>
            </a:r>
            <a:r>
              <a:rPr kumimoji="1" lang="ja-JP" altLang="en-US" dirty="0"/>
              <a:t>つけて後から確認できるようにする。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フォークさせて、名称付けて管理する</a:t>
            </a:r>
            <a:r>
              <a:rPr kumimoji="1" lang="en-US" altLang="ja-JP" dirty="0"/>
              <a:t>(Subversion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Tags</a:t>
            </a:r>
            <a:r>
              <a:rPr kumimoji="1" lang="ja-JP" altLang="en-US" dirty="0"/>
              <a:t>として管理</a:t>
            </a:r>
            <a:r>
              <a:rPr kumimoji="1" lang="en-US" altLang="ja-JP" dirty="0"/>
              <a:t>)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6F2BA0A-0D6B-A06B-E09A-7589566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検討すること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7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3CCF-097E-370F-903D-A10A5B1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7725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開発状況と課題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3C190E6-C90E-61E5-6A43-7673A1B7582E}"/>
              </a:ext>
            </a:extLst>
          </p:cNvPr>
          <p:cNvSpPr txBox="1">
            <a:spLocks/>
          </p:cNvSpPr>
          <p:nvPr/>
        </p:nvSpPr>
        <p:spPr bwMode="auto">
          <a:xfrm>
            <a:off x="1024981" y="1516116"/>
            <a:ext cx="5061332" cy="1937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課題・改善されたい点</a:t>
            </a:r>
            <a:endParaRPr lang="en-US" altLang="ja-JP" sz="1600" b="1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開発を効率化していきたい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最適なブランチ </a:t>
            </a:r>
            <a:r>
              <a:rPr lang="en-US" altLang="ja-JP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バージョン管理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機械マージ等の容易なマージ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コードレビュー等の様々なツール連携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セキュリティ面でアクセス管理を細かくしたい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多人数、入れ替わりが多い中、ミスが発生しない運用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337D169-9609-80BC-7870-079D7FB8F114}"/>
              </a:ext>
            </a:extLst>
          </p:cNvPr>
          <p:cNvSpPr txBox="1">
            <a:spLocks/>
          </p:cNvSpPr>
          <p:nvPr/>
        </p:nvSpPr>
        <p:spPr bwMode="auto">
          <a:xfrm>
            <a:off x="1024980" y="3735536"/>
            <a:ext cx="5061333" cy="23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今後の方向で検討されている内容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内製ツールを見直していく予定。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効率的な開発のため、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GitHub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（クラウド版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を候補に検討中。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今期中で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GitHub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の数ライセンスから検証をする方向。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セキュリティ面を気を付けて、プライベートなエリアにソースコードを上げていく運用が必要。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ブランチの構成が変わった時理解できるような運用が必要。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511974" y="886730"/>
            <a:ext cx="10107031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お打ち合わせにてお聞きした内容を</a:t>
            </a:r>
            <a:r>
              <a:rPr lang="en-US" altLang="ja-JP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枚にまとめて記載します。現状の把握にご利用ください。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25D133D-0B80-481E-C043-039B70CCC272}"/>
              </a:ext>
            </a:extLst>
          </p:cNvPr>
          <p:cNvSpPr txBox="1">
            <a:spLocks/>
          </p:cNvSpPr>
          <p:nvPr/>
        </p:nvSpPr>
        <p:spPr bwMode="auto">
          <a:xfrm>
            <a:off x="6351224" y="3735538"/>
            <a:ext cx="4754863" cy="2341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体制・プロジェクト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lvl="1">
              <a:buClrTx/>
              <a:buFont typeface="Arial" panose="020B0604020202020204" pitchFamily="34" charset="0"/>
              <a:buChar char="•"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部署人数：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600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lvl="1">
              <a:buClrTx/>
              <a:buFont typeface="Arial" panose="020B0604020202020204" pitchFamily="34" charset="0"/>
              <a:buChar char="•"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プロジェクト数：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</a:p>
          <a:p>
            <a:pPr marL="4500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で登録されている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プロジェクトの例：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71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None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　　ファイル数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サイズ：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36,616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2.42GB</a:t>
            </a:r>
          </a:p>
          <a:p>
            <a:pPr marL="1071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None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プロジェクト毎にサイズは異なる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90D4E19A-1892-C7C8-7635-78F67BA92501}"/>
              </a:ext>
            </a:extLst>
          </p:cNvPr>
          <p:cNvSpPr txBox="1">
            <a:spLocks/>
          </p:cNvSpPr>
          <p:nvPr/>
        </p:nvSpPr>
        <p:spPr bwMode="auto">
          <a:xfrm>
            <a:off x="6351225" y="1516116"/>
            <a:ext cx="4754863" cy="192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現在の構成管理の運用について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で成果物（ソースコード、文書）の管理をしている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ソースコード管理の運用の見直しを検討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文書管理に関しては現在の運用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で問題なし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課題管理は、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の内製ツールを使用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81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ビルド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のバージョンの情報を記録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817" lvl="2">
              <a:buClrTx/>
              <a:buSzPct val="120000"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コミットメッセージに案件番号を記録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DD28A35-1A27-6787-1F53-E41961A605AA}"/>
              </a:ext>
            </a:extLst>
          </p:cNvPr>
          <p:cNvCxnSpPr>
            <a:cxnSpLocks/>
          </p:cNvCxnSpPr>
          <p:nvPr/>
        </p:nvCxnSpPr>
        <p:spPr>
          <a:xfrm flipV="1">
            <a:off x="1028252" y="4073149"/>
            <a:ext cx="5055875" cy="228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0F3189-814D-9E3A-A414-50D2165C1E5D}"/>
              </a:ext>
            </a:extLst>
          </p:cNvPr>
          <p:cNvCxnSpPr>
            <a:cxnSpLocks/>
          </p:cNvCxnSpPr>
          <p:nvPr/>
        </p:nvCxnSpPr>
        <p:spPr>
          <a:xfrm flipV="1">
            <a:off x="1020913" y="1849231"/>
            <a:ext cx="5055875" cy="228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1E0F94-B907-6046-5E4A-E78B34ECED65}"/>
              </a:ext>
            </a:extLst>
          </p:cNvPr>
          <p:cNvCxnSpPr>
            <a:cxnSpLocks/>
          </p:cNvCxnSpPr>
          <p:nvPr/>
        </p:nvCxnSpPr>
        <p:spPr>
          <a:xfrm flipV="1">
            <a:off x="6351224" y="1822112"/>
            <a:ext cx="4754863" cy="214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2D017CA-DAED-DABE-5F8B-2042DFD79B20}"/>
              </a:ext>
            </a:extLst>
          </p:cNvPr>
          <p:cNvCxnSpPr>
            <a:cxnSpLocks/>
          </p:cNvCxnSpPr>
          <p:nvPr/>
        </p:nvCxnSpPr>
        <p:spPr>
          <a:xfrm flipV="1">
            <a:off x="6351224" y="4051617"/>
            <a:ext cx="4754862" cy="214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DE1827-798B-CA1D-43BF-6402601D0A61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3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0C466-2394-6D12-F1B9-F4DF5F985439}"/>
              </a:ext>
            </a:extLst>
          </p:cNvPr>
          <p:cNvSpPr/>
          <p:nvPr/>
        </p:nvSpPr>
        <p:spPr>
          <a:xfrm>
            <a:off x="9522050" y="1480325"/>
            <a:ext cx="1798593" cy="3144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0A0BB6-D90C-1856-1BF1-E8ACE9B83FC0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 flipV="1">
            <a:off x="4351497" y="3860312"/>
            <a:ext cx="3664855" cy="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A2EFA3E-6443-ACE3-9F56-28687AC75EA9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rot="10800000">
            <a:off x="4351498" y="3860312"/>
            <a:ext cx="3664855" cy="475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4862618-8DA7-A4D8-6C2A-8D69D439238D}"/>
              </a:ext>
            </a:extLst>
          </p:cNvPr>
          <p:cNvCxnSpPr>
            <a:cxnSpLocks/>
            <a:stCxn id="98" idx="1"/>
            <a:endCxn id="26" idx="3"/>
          </p:cNvCxnSpPr>
          <p:nvPr/>
        </p:nvCxnSpPr>
        <p:spPr>
          <a:xfrm flipH="1">
            <a:off x="4351497" y="2952940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現在のバージョン管理の運用イメージ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9596864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貴社より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管理の運用イメージについて記載しています。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2F31D0D-5E21-8776-B941-7194950B2B8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564295" y="1835020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29CBA9-0DFE-94B9-EA7A-63869254520D}"/>
              </a:ext>
            </a:extLst>
          </p:cNvPr>
          <p:cNvSpPr/>
          <p:nvPr/>
        </p:nvSpPr>
        <p:spPr>
          <a:xfrm>
            <a:off x="1340896" y="1649701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2DFEA3-D71B-0B99-FB90-A9CA8E4B3E79}"/>
              </a:ext>
            </a:extLst>
          </p:cNvPr>
          <p:cNvSpPr/>
          <p:nvPr/>
        </p:nvSpPr>
        <p:spPr>
          <a:xfrm>
            <a:off x="9651800" y="1688222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721FF0-E86C-8829-5D72-5E6C0FEC56FB}"/>
              </a:ext>
            </a:extLst>
          </p:cNvPr>
          <p:cNvSpPr/>
          <p:nvPr/>
        </p:nvSpPr>
        <p:spPr>
          <a:xfrm>
            <a:off x="3130551" y="1649702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9E415344-2F9D-DB4D-FBA4-8764D3ADF76B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rot="10800000">
            <a:off x="2564296" y="1835021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E1D206-6848-E369-E2AE-323E0519D5BD}"/>
              </a:ext>
            </a:extLst>
          </p:cNvPr>
          <p:cNvSpPr/>
          <p:nvPr/>
        </p:nvSpPr>
        <p:spPr>
          <a:xfrm>
            <a:off x="601236" y="1649700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8C16158-EAF4-7551-75A9-3653A4AAF783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024618" y="1835019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男性の集団 単色塗りつぶし">
            <a:extLst>
              <a:ext uri="{FF2B5EF4-FFF2-40B4-BE49-F238E27FC236}">
                <a16:creationId xmlns:a16="http://schemas.microsoft.com/office/drawing/2014/main" id="{F10BB140-1F0A-13A2-E71C-480F9E05C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1191" y="1688222"/>
            <a:ext cx="304800" cy="3048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9D4FD9-50AD-304F-A40C-FC238B968603}"/>
              </a:ext>
            </a:extLst>
          </p:cNvPr>
          <p:cNvSpPr/>
          <p:nvPr/>
        </p:nvSpPr>
        <p:spPr>
          <a:xfrm>
            <a:off x="3128098" y="2767974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815420-0F1A-8BAF-9657-266F9E591FDA}"/>
              </a:ext>
            </a:extLst>
          </p:cNvPr>
          <p:cNvSpPr/>
          <p:nvPr/>
        </p:nvSpPr>
        <p:spPr>
          <a:xfrm>
            <a:off x="3128098" y="3674993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Ver.3.0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87B1F1B-C90E-72F9-C91C-DD871C5B9B0C}"/>
              </a:ext>
            </a:extLst>
          </p:cNvPr>
          <p:cNvCxnSpPr>
            <a:cxnSpLocks/>
            <a:stCxn id="27" idx="1"/>
            <a:endCxn id="6" idx="3"/>
          </p:cNvCxnSpPr>
          <p:nvPr/>
        </p:nvCxnSpPr>
        <p:spPr>
          <a:xfrm rot="10800000">
            <a:off x="2564296" y="1835020"/>
            <a:ext cx="563803" cy="20252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15E628-ED95-D09B-0683-61FE46BDD6CA}"/>
              </a:ext>
            </a:extLst>
          </p:cNvPr>
          <p:cNvSpPr txBox="1"/>
          <p:nvPr/>
        </p:nvSpPr>
        <p:spPr>
          <a:xfrm>
            <a:off x="2694562" y="4964890"/>
            <a:ext cx="19960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メジャーバージョン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フォルダが存在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（同時進行で進む場合もある）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B8F2563-FB58-483E-E1A4-2682363A750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3692592" y="4636297"/>
            <a:ext cx="54486" cy="32859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4CFFEA-003F-6D53-B953-BD2067EF850D}"/>
              </a:ext>
            </a:extLst>
          </p:cNvPr>
          <p:cNvSpPr/>
          <p:nvPr/>
        </p:nvSpPr>
        <p:spPr>
          <a:xfrm>
            <a:off x="3007881" y="1492121"/>
            <a:ext cx="1478394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F76D44-A61D-14FF-DE56-7D36A8F84A3A}"/>
              </a:ext>
            </a:extLst>
          </p:cNvPr>
          <p:cNvSpPr txBox="1"/>
          <p:nvPr/>
        </p:nvSpPr>
        <p:spPr>
          <a:xfrm>
            <a:off x="4962842" y="5084801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仕向けが複数社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存在している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3D812DC-F8FA-D94D-D576-FED4042695FD}"/>
              </a:ext>
            </a:extLst>
          </p:cNvPr>
          <p:cNvCxnSpPr>
            <a:cxnSpLocks/>
            <a:stCxn id="32" idx="0"/>
            <a:endCxn id="73" idx="2"/>
          </p:cNvCxnSpPr>
          <p:nvPr/>
        </p:nvCxnSpPr>
        <p:spPr>
          <a:xfrm flipV="1">
            <a:off x="5523252" y="4658750"/>
            <a:ext cx="175669" cy="42605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8D157B-27DE-52A4-8D60-C7EC4DDF532F}"/>
              </a:ext>
            </a:extLst>
          </p:cNvPr>
          <p:cNvCxnSpPr>
            <a:cxnSpLocks/>
            <a:stCxn id="60" idx="1"/>
            <a:endCxn id="15" idx="3"/>
          </p:cNvCxnSpPr>
          <p:nvPr/>
        </p:nvCxnSpPr>
        <p:spPr>
          <a:xfrm rot="10800000">
            <a:off x="4353951" y="1835021"/>
            <a:ext cx="749755" cy="467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620DF28-F626-41C2-3DD7-7C78F8FAD4BE}"/>
              </a:ext>
            </a:extLst>
          </p:cNvPr>
          <p:cNvCxnSpPr>
            <a:cxnSpLocks/>
            <a:stCxn id="79" idx="1"/>
            <a:endCxn id="26" idx="3"/>
          </p:cNvCxnSpPr>
          <p:nvPr/>
        </p:nvCxnSpPr>
        <p:spPr>
          <a:xfrm rot="10800000">
            <a:off x="4351497" y="2953293"/>
            <a:ext cx="748932" cy="467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BE59CF-DD43-6705-4C1A-880DC1A9D5B6}"/>
              </a:ext>
            </a:extLst>
          </p:cNvPr>
          <p:cNvSpPr/>
          <p:nvPr/>
        </p:nvSpPr>
        <p:spPr>
          <a:xfrm>
            <a:off x="5103706" y="1659875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AC8D6FC-F32A-AC1F-77C5-466FBD6D92B0}"/>
              </a:ext>
            </a:extLst>
          </p:cNvPr>
          <p:cNvSpPr txBox="1"/>
          <p:nvPr/>
        </p:nvSpPr>
        <p:spPr>
          <a:xfrm>
            <a:off x="7863011" y="5300245"/>
            <a:ext cx="1688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マイナー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フォルダが存在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（仕向けから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マイナーバージョンが派生）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E598AF1-9BA6-D27C-6C5A-50D84651A583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606177" y="4640771"/>
            <a:ext cx="100976" cy="65947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F23C415-4D8E-B6B4-51DE-60E12077321E}"/>
              </a:ext>
            </a:extLst>
          </p:cNvPr>
          <p:cNvSpPr/>
          <p:nvPr/>
        </p:nvSpPr>
        <p:spPr>
          <a:xfrm>
            <a:off x="4944513" y="1514574"/>
            <a:ext cx="1508816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76EF2-8BCE-8F42-B213-894A127AE155}"/>
              </a:ext>
            </a:extLst>
          </p:cNvPr>
          <p:cNvSpPr/>
          <p:nvPr/>
        </p:nvSpPr>
        <p:spPr>
          <a:xfrm>
            <a:off x="5100430" y="2790043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F21D8FC-23F4-1378-52C3-204CA77E4716}"/>
              </a:ext>
            </a:extLst>
          </p:cNvPr>
          <p:cNvSpPr/>
          <p:nvPr/>
        </p:nvSpPr>
        <p:spPr>
          <a:xfrm>
            <a:off x="5100429" y="3234996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86D7B44-5E21-28F8-D34A-BB5E8CBB55F0}"/>
              </a:ext>
            </a:extLst>
          </p:cNvPr>
          <p:cNvSpPr/>
          <p:nvPr/>
        </p:nvSpPr>
        <p:spPr>
          <a:xfrm>
            <a:off x="1382316" y="5621211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053306C-EE9D-E21A-4A05-5747A9530663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066038" y="5806529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0C85DB0-76AD-4823-461E-D5BAD9EBAD4A}"/>
              </a:ext>
            </a:extLst>
          </p:cNvPr>
          <p:cNvSpPr/>
          <p:nvPr/>
        </p:nvSpPr>
        <p:spPr>
          <a:xfrm>
            <a:off x="9657652" y="215607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2" name="グラフィックス 91" descr="男性の集団 単色塗りつぶし">
            <a:extLst>
              <a:ext uri="{FF2B5EF4-FFF2-40B4-BE49-F238E27FC236}">
                <a16:creationId xmlns:a16="http://schemas.microsoft.com/office/drawing/2014/main" id="{1F6FD3BA-C5DA-BDA5-D0CC-7FDF54171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3875" y="2128325"/>
            <a:ext cx="304800" cy="30480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64D9B9-5D48-1B5D-059F-FF02A9EA0A1E}"/>
              </a:ext>
            </a:extLst>
          </p:cNvPr>
          <p:cNvSpPr/>
          <p:nvPr/>
        </p:nvSpPr>
        <p:spPr>
          <a:xfrm>
            <a:off x="5103705" y="2117528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D2D4F85-84BA-2514-6A19-1F7FD18BA12D}"/>
              </a:ext>
            </a:extLst>
          </p:cNvPr>
          <p:cNvSpPr/>
          <p:nvPr/>
        </p:nvSpPr>
        <p:spPr>
          <a:xfrm>
            <a:off x="9674647" y="2806141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グラフィックス 98" descr="男性の集団 単色塗りつぶし">
            <a:extLst>
              <a:ext uri="{FF2B5EF4-FFF2-40B4-BE49-F238E27FC236}">
                <a16:creationId xmlns:a16="http://schemas.microsoft.com/office/drawing/2014/main" id="{1EDA339E-CE39-76C1-56D7-625FE6CA4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38" y="2802966"/>
            <a:ext cx="304800" cy="304800"/>
          </a:xfrm>
          <a:prstGeom prst="rect">
            <a:avLst/>
          </a:prstGeom>
        </p:spPr>
      </p:pic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73A158-F611-3612-5EA4-FD3CD8C99096}"/>
              </a:ext>
            </a:extLst>
          </p:cNvPr>
          <p:cNvSpPr/>
          <p:nvPr/>
        </p:nvSpPr>
        <p:spPr>
          <a:xfrm>
            <a:off x="9678147" y="3268331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" name="グラフィックス 103" descr="男性の集団 単色塗りつぶし">
            <a:extLst>
              <a:ext uri="{FF2B5EF4-FFF2-40B4-BE49-F238E27FC236}">
                <a16:creationId xmlns:a16="http://schemas.microsoft.com/office/drawing/2014/main" id="{42E457B2-B391-BB23-E782-17C2EFDAC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7538" y="3239756"/>
            <a:ext cx="304800" cy="304800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26C2A6-0396-EB7D-2588-AC1E34DC3390}"/>
              </a:ext>
            </a:extLst>
          </p:cNvPr>
          <p:cNvSpPr txBox="1"/>
          <p:nvPr/>
        </p:nvSpPr>
        <p:spPr>
          <a:xfrm>
            <a:off x="2690257" y="6018538"/>
            <a:ext cx="1155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上記の製品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似た構成で存在</a:t>
            </a:r>
            <a:endParaRPr kumimoji="1"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0FE768B-CC25-F80E-4EDA-22EDB838697B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2353518" y="5990081"/>
            <a:ext cx="336739" cy="24390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9592B96-FD6C-9881-CEFB-4A443EB7E6FC}"/>
              </a:ext>
            </a:extLst>
          </p:cNvPr>
          <p:cNvSpPr/>
          <p:nvPr/>
        </p:nvSpPr>
        <p:spPr>
          <a:xfrm>
            <a:off x="10495074" y="1580535"/>
            <a:ext cx="555437" cy="282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A6F826B-7E76-59F2-9C0E-120B4D29C179}"/>
              </a:ext>
            </a:extLst>
          </p:cNvPr>
          <p:cNvSpPr txBox="1"/>
          <p:nvPr/>
        </p:nvSpPr>
        <p:spPr>
          <a:xfrm>
            <a:off x="10221220" y="4850923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開発者の人員の</a:t>
            </a:r>
            <a:endParaRPr lang="en-US" altLang="ja-JP" sz="11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入れ替わりが多い</a:t>
            </a:r>
            <a:endParaRPr lang="en-US" altLang="ja-JP" sz="11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BCE1443-3E90-E579-93DA-FDBFBBB186F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H="1" flipV="1">
            <a:off x="10772793" y="4400551"/>
            <a:ext cx="34485" cy="4503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A62EBB2-3F15-2ADA-279A-EEE4CDD40E84}"/>
              </a:ext>
            </a:extLst>
          </p:cNvPr>
          <p:cNvSpPr txBox="1"/>
          <p:nvPr/>
        </p:nvSpPr>
        <p:spPr>
          <a:xfrm>
            <a:off x="6462291" y="4980087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修正内容を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バージョン間で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取り込んでいる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ケースも存在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C525B2A-3EBD-6045-954F-CE300A89D703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6966596" y="2899272"/>
            <a:ext cx="626179" cy="208081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爆発: 14 pt 149">
            <a:extLst>
              <a:ext uri="{FF2B5EF4-FFF2-40B4-BE49-F238E27FC236}">
                <a16:creationId xmlns:a16="http://schemas.microsoft.com/office/drawing/2014/main" id="{FE0A6739-538D-9E7E-5641-9EA6D1C34891}"/>
              </a:ext>
            </a:extLst>
          </p:cNvPr>
          <p:cNvSpPr/>
          <p:nvPr/>
        </p:nvSpPr>
        <p:spPr>
          <a:xfrm>
            <a:off x="6861520" y="1549980"/>
            <a:ext cx="442762" cy="442762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爆発: 14 pt 150">
            <a:extLst>
              <a:ext uri="{FF2B5EF4-FFF2-40B4-BE49-F238E27FC236}">
                <a16:creationId xmlns:a16="http://schemas.microsoft.com/office/drawing/2014/main" id="{BFCDBAF4-3AA3-8507-9BED-D083A51F8E42}"/>
              </a:ext>
            </a:extLst>
          </p:cNvPr>
          <p:cNvSpPr/>
          <p:nvPr/>
        </p:nvSpPr>
        <p:spPr>
          <a:xfrm flipH="1">
            <a:off x="6859554" y="2790043"/>
            <a:ext cx="442762" cy="442762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560D792-715E-6959-FB1F-7C5BFA958BDE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7099546" y="1936208"/>
            <a:ext cx="3486" cy="892515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F165B-CCD8-2740-D968-4480CAE915E2}"/>
              </a:ext>
            </a:extLst>
          </p:cNvPr>
          <p:cNvCxnSpPr>
            <a:cxnSpLocks/>
            <a:stCxn id="91" idx="1"/>
            <a:endCxn id="60" idx="3"/>
          </p:cNvCxnSpPr>
          <p:nvPr/>
        </p:nvCxnSpPr>
        <p:spPr>
          <a:xfrm flipH="1" flipV="1">
            <a:off x="6327104" y="2302847"/>
            <a:ext cx="3330548" cy="2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D27D01F-4143-5714-6818-565ACF9B432A}"/>
              </a:ext>
            </a:extLst>
          </p:cNvPr>
          <p:cNvCxnSpPr>
            <a:cxnSpLocks/>
            <a:stCxn id="103" idx="1"/>
            <a:endCxn id="79" idx="3"/>
          </p:cNvCxnSpPr>
          <p:nvPr/>
        </p:nvCxnSpPr>
        <p:spPr>
          <a:xfrm flipH="1">
            <a:off x="6323828" y="3415130"/>
            <a:ext cx="3354319" cy="51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A1E1D0-D876-B699-7F74-6F8D6F2A1B8F}"/>
              </a:ext>
            </a:extLst>
          </p:cNvPr>
          <p:cNvSpPr/>
          <p:nvPr/>
        </p:nvSpPr>
        <p:spPr>
          <a:xfrm>
            <a:off x="8016352" y="1654174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91658C-E537-1C82-B3F3-8A132F50576A}"/>
              </a:ext>
            </a:extLst>
          </p:cNvPr>
          <p:cNvSpPr/>
          <p:nvPr/>
        </p:nvSpPr>
        <p:spPr>
          <a:xfrm>
            <a:off x="8016352" y="2771641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.2.1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6C3D993-A7BE-BAB9-7718-14A4C2E8855B}"/>
              </a:ext>
            </a:extLst>
          </p:cNvPr>
          <p:cNvSpPr/>
          <p:nvPr/>
        </p:nvSpPr>
        <p:spPr>
          <a:xfrm>
            <a:off x="8016352" y="3217017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.2.2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F72D8C-958A-7780-4269-902506CB96DF}"/>
              </a:ext>
            </a:extLst>
          </p:cNvPr>
          <p:cNvSpPr/>
          <p:nvPr/>
        </p:nvSpPr>
        <p:spPr>
          <a:xfrm>
            <a:off x="8016352" y="3679279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.3.1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419E82A-663B-72B4-5067-5CCE5088C359}"/>
              </a:ext>
            </a:extLst>
          </p:cNvPr>
          <p:cNvSpPr/>
          <p:nvPr/>
        </p:nvSpPr>
        <p:spPr>
          <a:xfrm>
            <a:off x="8016352" y="4150055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.3.2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335F53-63A7-F6AB-2F1D-38F6BF1806F8}"/>
              </a:ext>
            </a:extLst>
          </p:cNvPr>
          <p:cNvSpPr/>
          <p:nvPr/>
        </p:nvSpPr>
        <p:spPr>
          <a:xfrm>
            <a:off x="7904409" y="1496595"/>
            <a:ext cx="1403535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78FC74-2EC8-A8A5-FA17-C85E1BD36B46}"/>
              </a:ext>
            </a:extLst>
          </p:cNvPr>
          <p:cNvSpPr/>
          <p:nvPr/>
        </p:nvSpPr>
        <p:spPr>
          <a:xfrm>
            <a:off x="8016352" y="2112250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7" name="グラフィックス 126" descr="矢印: 左回転 単色塗りつぶし">
            <a:extLst>
              <a:ext uri="{FF2B5EF4-FFF2-40B4-BE49-F238E27FC236}">
                <a16:creationId xmlns:a16="http://schemas.microsoft.com/office/drawing/2014/main" id="{CF1C8C6E-7FEF-1A22-4B97-2381CDE6C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456867">
            <a:off x="7161146" y="1952014"/>
            <a:ext cx="1176968" cy="985018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B647380-8AC3-D960-D5B7-B3AC515E8C5B}"/>
              </a:ext>
            </a:extLst>
          </p:cNvPr>
          <p:cNvSpPr txBox="1"/>
          <p:nvPr/>
        </p:nvSpPr>
        <p:spPr>
          <a:xfrm>
            <a:off x="6543554" y="2385627"/>
            <a:ext cx="994774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バージョン間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のマージ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9BA0AF-5AE7-F758-C409-E6484B610AAE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72BC-5237-57FD-3D25-F8FCD020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22" y="1090915"/>
            <a:ext cx="11185669" cy="567037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最適なブランチ </a:t>
            </a:r>
            <a:r>
              <a:rPr lang="en-US" altLang="ja-JP" dirty="0"/>
              <a:t>/ </a:t>
            </a:r>
            <a:r>
              <a:rPr lang="ja-JP" altLang="en-US" dirty="0"/>
              <a:t>バージョン管理</a:t>
            </a:r>
            <a:endParaRPr lang="en-US" altLang="ja-JP" dirty="0"/>
          </a:p>
          <a:p>
            <a:pPr lvl="1"/>
            <a:r>
              <a:rPr lang="ja-JP" altLang="en-US" dirty="0"/>
              <a:t>現状</a:t>
            </a:r>
            <a:endParaRPr lang="en-US" altLang="ja-JP" dirty="0"/>
          </a:p>
          <a:p>
            <a:pPr lvl="2"/>
            <a:r>
              <a:rPr lang="ja-JP" altLang="en-US" dirty="0"/>
              <a:t>現在</a:t>
            </a:r>
            <a:r>
              <a:rPr lang="en-US" altLang="ja-JP" dirty="0"/>
              <a:t>Subversion</a:t>
            </a:r>
            <a:r>
              <a:rPr lang="ja-JP" altLang="en-US" dirty="0"/>
              <a:t>でメジャーバージョンごとにフォルダが切られている。</a:t>
            </a:r>
            <a:endParaRPr lang="en-US" altLang="ja-JP" dirty="0"/>
          </a:p>
          <a:p>
            <a:pPr lvl="2"/>
            <a:r>
              <a:rPr lang="ja-JP" altLang="en-US" dirty="0"/>
              <a:t>各バージョンごとに仕向けが複数発生している。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仕向けから、マイナーバージョンが複数発生している。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バージョン間のマージも多数発生する。</a:t>
            </a:r>
            <a:endParaRPr lang="en-US" altLang="ja-JP" dirty="0"/>
          </a:p>
          <a:p>
            <a:pPr lvl="1"/>
            <a:r>
              <a:rPr lang="ja-JP" altLang="en-US" dirty="0"/>
              <a:t>改善案</a:t>
            </a:r>
            <a:endParaRPr lang="en-US" altLang="ja-JP" dirty="0"/>
          </a:p>
          <a:p>
            <a:pPr lvl="2"/>
            <a:r>
              <a:rPr lang="ja-JP" altLang="en-US" dirty="0"/>
              <a:t>製品</a:t>
            </a:r>
            <a:r>
              <a:rPr lang="en-US" altLang="ja-JP" dirty="0"/>
              <a:t>A</a:t>
            </a:r>
            <a:r>
              <a:rPr lang="ja-JP" altLang="en-US" dirty="0"/>
              <a:t>という単位でリポジトリを作成する。今までフォルダで管理していたものに対して、ブランチで管理する。</a:t>
            </a:r>
            <a:endParaRPr lang="en-US" altLang="ja-JP" dirty="0"/>
          </a:p>
          <a:p>
            <a:pPr lvl="2"/>
            <a:r>
              <a:rPr lang="ja-JP" altLang="en-US" dirty="0"/>
              <a:t>リリースごとにタグをつけ、特定のバージョンのコードを参照できるようにする。</a:t>
            </a:r>
            <a:r>
              <a:rPr lang="en-US" altLang="ja-JP" dirty="0"/>
              <a:t>(Subversion</a:t>
            </a:r>
            <a:r>
              <a:rPr lang="ja-JP" altLang="en-US" dirty="0"/>
              <a:t>の</a:t>
            </a:r>
            <a:r>
              <a:rPr lang="en-US" altLang="ja-JP" dirty="0"/>
              <a:t>Tags</a:t>
            </a:r>
            <a:r>
              <a:rPr lang="ja-JP" altLang="en-US" dirty="0"/>
              <a:t>のイメージ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ブランチ作成時の命名規則を定義する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A_1.0_X_1.1_main</a:t>
            </a:r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A_1.0_X_1.1_dev01</a:t>
            </a:r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A_1.0_X_1.1_dev02</a:t>
            </a:r>
          </a:p>
          <a:p>
            <a:pPr lvl="2"/>
            <a:r>
              <a:rPr lang="ja-JP" altLang="en-US" dirty="0"/>
              <a:t>リリース等のタイミングでブランチの見直しを行う</a:t>
            </a:r>
            <a:r>
              <a:rPr lang="en-US" altLang="ja-JP" dirty="0"/>
              <a:t>(</a:t>
            </a:r>
            <a:r>
              <a:rPr lang="ja-JP" altLang="en-US" dirty="0"/>
              <a:t>大量にブランチが生成され、利用されていないブランチが存在しないようにするため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リリース時点では製品</a:t>
            </a:r>
            <a:r>
              <a:rPr lang="en-US" altLang="ja-JP" dirty="0"/>
              <a:t>A_1.0_X_1.1_dev**</a:t>
            </a:r>
            <a:r>
              <a:rPr lang="ja-JP" altLang="en-US" dirty="0"/>
              <a:t>が存在しない状態</a:t>
            </a:r>
            <a:endParaRPr lang="en-US" altLang="ja-JP" dirty="0"/>
          </a:p>
          <a:p>
            <a:pPr lvl="2"/>
            <a:r>
              <a:rPr lang="ja-JP" altLang="en-US" dirty="0"/>
              <a:t>マージに規則を設ける。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dev01</a:t>
            </a:r>
            <a:r>
              <a:rPr lang="ja-JP" altLang="en-US" dirty="0"/>
              <a:t>はマージリクエスト可能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</a:t>
            </a:r>
            <a:r>
              <a:rPr lang="en-US" altLang="ja-JP" b="1" dirty="0"/>
              <a:t>1.2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dev01</a:t>
            </a:r>
            <a:r>
              <a:rPr lang="ja-JP" altLang="en-US" dirty="0"/>
              <a:t>はマージリクエスト不可、に対して、製品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はマージリクエスト可能</a:t>
            </a:r>
            <a:endParaRPr lang="en-US" altLang="ja-JP" dirty="0"/>
          </a:p>
          <a:p>
            <a:pPr lvl="3"/>
            <a:r>
              <a:rPr lang="ja-JP" altLang="en-US" dirty="0"/>
              <a:t>各</a:t>
            </a:r>
            <a:r>
              <a:rPr lang="en-US" altLang="ja-JP" dirty="0"/>
              <a:t>main</a:t>
            </a:r>
            <a:r>
              <a:rPr lang="ja-JP" altLang="en-US" dirty="0"/>
              <a:t>ブランチは保護ブランチ扱いにする。</a:t>
            </a:r>
            <a:endParaRPr lang="en-US" altLang="ja-JP" dirty="0"/>
          </a:p>
          <a:p>
            <a:pPr lvl="3"/>
            <a:r>
              <a:rPr lang="ja-JP" altLang="en-US" dirty="0"/>
              <a:t>入れ替えが激しいとのことなので、</a:t>
            </a:r>
            <a:r>
              <a:rPr lang="en-US" altLang="ja-JP" dirty="0"/>
              <a:t>CI</a:t>
            </a:r>
            <a:r>
              <a:rPr lang="ja-JP" altLang="en-US" dirty="0"/>
              <a:t>パイプラインでマージが規則に則っているものかチェックするスクリプトを仕込み、エラーの場合運用ルールの</a:t>
            </a:r>
            <a:r>
              <a:rPr lang="en-US" altLang="ja-JP" dirty="0"/>
              <a:t>HTML</a:t>
            </a:r>
            <a:r>
              <a:rPr lang="ja-JP" altLang="en-US" dirty="0"/>
              <a:t>ページなどを返す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3523C2-3DA5-1926-C52B-A2AE884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145811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72BC-5237-57FD-3D25-F8FCD020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22" y="1090915"/>
            <a:ext cx="11185669" cy="5670370"/>
          </a:xfrm>
        </p:spPr>
        <p:txBody>
          <a:bodyPr>
            <a:normAutofit/>
          </a:bodyPr>
          <a:lstStyle/>
          <a:p>
            <a:r>
              <a:rPr lang="ja-JP" altLang="en-US" dirty="0"/>
              <a:t>最適なブランチ </a:t>
            </a:r>
            <a:r>
              <a:rPr lang="en-US" altLang="ja-JP" dirty="0"/>
              <a:t>/ </a:t>
            </a:r>
            <a:r>
              <a:rPr lang="ja-JP" altLang="en-US" dirty="0"/>
              <a:t>バージョン管理</a:t>
            </a:r>
            <a:endParaRPr lang="en-US" altLang="ja-JP" dirty="0"/>
          </a:p>
          <a:p>
            <a:pPr lvl="1"/>
            <a:r>
              <a:rPr lang="ja-JP" altLang="en-US" dirty="0"/>
              <a:t>現状</a:t>
            </a:r>
            <a:endParaRPr lang="en-US" altLang="ja-JP" dirty="0"/>
          </a:p>
          <a:p>
            <a:pPr lvl="2"/>
            <a:r>
              <a:rPr lang="ja-JP" altLang="en-US" dirty="0"/>
              <a:t>現在</a:t>
            </a:r>
            <a:r>
              <a:rPr lang="en-US" altLang="ja-JP" dirty="0"/>
              <a:t>Subversion</a:t>
            </a:r>
            <a:r>
              <a:rPr lang="ja-JP" altLang="en-US" dirty="0"/>
              <a:t>でメジャーバージョンごとにフォルダが切られている。</a:t>
            </a:r>
            <a:endParaRPr lang="en-US" altLang="ja-JP" dirty="0"/>
          </a:p>
          <a:p>
            <a:pPr lvl="2"/>
            <a:r>
              <a:rPr lang="ja-JP" altLang="en-US" dirty="0"/>
              <a:t>各バージョンごとに仕向けが複数発生している。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仕向けから、マイナーバージョンが複数発生している。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バージョン間のマージも多数発生する。</a:t>
            </a:r>
            <a:endParaRPr lang="en-US" altLang="ja-JP" dirty="0"/>
          </a:p>
          <a:p>
            <a:pPr lvl="1"/>
            <a:r>
              <a:rPr lang="ja-JP" altLang="en-US" dirty="0"/>
              <a:t>改善案</a:t>
            </a:r>
            <a:endParaRPr lang="en-US" altLang="ja-JP" dirty="0"/>
          </a:p>
          <a:p>
            <a:pPr lvl="2"/>
            <a:r>
              <a:rPr lang="ja-JP" altLang="en-US" dirty="0"/>
              <a:t>開発者の入れ替わりが激しいとのことなので、あまり複雑なフローにしない。</a:t>
            </a:r>
            <a:r>
              <a:rPr lang="en-US" altLang="ja-JP" dirty="0"/>
              <a:t>GitHub</a:t>
            </a:r>
            <a:r>
              <a:rPr lang="ja-JP" altLang="en-US" dirty="0"/>
              <a:t>フローにとどめる。</a:t>
            </a:r>
            <a:endParaRPr lang="en-US" altLang="ja-JP" dirty="0"/>
          </a:p>
          <a:p>
            <a:pPr lvl="2"/>
            <a:r>
              <a:rPr lang="ja-JP" altLang="en-US" dirty="0"/>
              <a:t>サブモジュールについては今回の場合推奨しない</a:t>
            </a:r>
            <a:endParaRPr lang="en-US" altLang="ja-JP" dirty="0"/>
          </a:p>
          <a:p>
            <a:pPr lvl="3"/>
            <a:r>
              <a:rPr lang="ja-JP" altLang="en-US" dirty="0"/>
              <a:t>運用が複雑になる。入れ替えが激しいので混乱する。</a:t>
            </a:r>
            <a:endParaRPr lang="en-US" altLang="ja-JP" dirty="0"/>
          </a:p>
          <a:p>
            <a:pPr lvl="3"/>
            <a:r>
              <a:rPr lang="ja-JP" altLang="en-US" dirty="0"/>
              <a:t>リポジトリから独立しているが、見かけ上同じディレクトリに存在するようになるので、混乱する</a:t>
            </a:r>
            <a:endParaRPr lang="en-US" altLang="ja-JP" dirty="0"/>
          </a:p>
          <a:p>
            <a:pPr lvl="3"/>
            <a:r>
              <a:rPr lang="ja-JP" altLang="en-US" dirty="0"/>
              <a:t>サブモジュールの更新やブランチ切り替えでぐちゃぐちゃになる。</a:t>
            </a:r>
            <a:endParaRPr lang="en-US" altLang="ja-JP" dirty="0"/>
          </a:p>
          <a:p>
            <a:pPr lvl="3"/>
            <a:r>
              <a:rPr lang="ja-JP" altLang="en-US" dirty="0"/>
              <a:t>素直にパッケージマネージャを使って独立させてしまった方が良いので</a:t>
            </a:r>
            <a:r>
              <a:rPr lang="ja-JP" altLang="en-US"/>
              <a:t>は？又はモノレポ</a:t>
            </a:r>
            <a:endParaRPr lang="en-US" altLang="ja-JP" dirty="0"/>
          </a:p>
          <a:p>
            <a:pPr lvl="3"/>
            <a:r>
              <a:rPr lang="ja-JP" altLang="en-US" dirty="0"/>
              <a:t>せめてサブツリー？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3523C2-3DA5-1926-C52B-A2AE884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181074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EDA10D1-5826-AB36-26AF-0FF61DDCE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セキュリティ面でアクセス管理を細かくしたい</a:t>
            </a:r>
          </a:p>
          <a:p>
            <a:r>
              <a:rPr lang="ja-JP" altLang="en-US" dirty="0"/>
              <a:t>多人数、入れ替わりが多い中、ミスが発生しない運用</a:t>
            </a:r>
            <a:endParaRPr lang="en-US" altLang="ja-JP" dirty="0"/>
          </a:p>
          <a:p>
            <a:r>
              <a:rPr lang="ja-JP" altLang="en-US" dirty="0"/>
              <a:t>改善案</a:t>
            </a:r>
            <a:endParaRPr lang="en-US" altLang="ja-JP" dirty="0"/>
          </a:p>
          <a:p>
            <a:pPr lvl="1"/>
            <a:r>
              <a:rPr lang="ja-JP" altLang="en-US" dirty="0"/>
              <a:t>入れ替わりが激しい場合とのことなので、ユーザー個別に権限を付与せずグループを作成して、権限付与を行う。</a:t>
            </a:r>
            <a:endParaRPr lang="en-US" altLang="ja-JP" dirty="0"/>
          </a:p>
          <a:p>
            <a:pPr lvl="1"/>
            <a:r>
              <a:rPr lang="ja-JP" altLang="en-US" dirty="0"/>
              <a:t>作成したグループに対して、ロールベースのアクセス制御</a:t>
            </a:r>
            <a:r>
              <a:rPr lang="en-US" altLang="ja-JP" dirty="0"/>
              <a:t>(Owner</a:t>
            </a:r>
            <a:r>
              <a:rPr lang="ja-JP" altLang="en-US" dirty="0"/>
              <a:t>、</a:t>
            </a:r>
            <a:r>
              <a:rPr lang="en-US" altLang="ja-JP" dirty="0"/>
              <a:t>Maintainer…)</a:t>
            </a:r>
            <a:r>
              <a:rPr lang="ja-JP" altLang="en-US" dirty="0"/>
              <a:t>を行う。</a:t>
            </a:r>
            <a:endParaRPr lang="en-US" altLang="ja-JP" dirty="0"/>
          </a:p>
          <a:p>
            <a:pPr lvl="1"/>
            <a:r>
              <a:rPr lang="en-US" altLang="ja-JP" dirty="0"/>
              <a:t>main</a:t>
            </a:r>
            <a:r>
              <a:rPr lang="ja-JP" altLang="en-US" dirty="0"/>
              <a:t>ブランチを保護ブランチ扱いにし、</a:t>
            </a:r>
            <a:r>
              <a:rPr lang="en-US" altLang="ja-JP" dirty="0"/>
              <a:t>Push</a:t>
            </a:r>
            <a:r>
              <a:rPr lang="ja-JP" altLang="en-US" dirty="0"/>
              <a:t>権限やマージ権限の制御を行う</a:t>
            </a:r>
            <a:endParaRPr lang="en-US" altLang="ja-JP" dirty="0"/>
          </a:p>
          <a:p>
            <a:pPr lvl="1"/>
            <a:r>
              <a:rPr lang="ja-JP" altLang="en-US" dirty="0"/>
              <a:t>プロジェクトごとに協力会社が異なり、プロジェクト自体にアクセス制御を行いたい場合。</a:t>
            </a:r>
            <a:endParaRPr lang="en-US" altLang="ja-JP" dirty="0"/>
          </a:p>
          <a:p>
            <a:pPr lvl="2"/>
            <a:r>
              <a:rPr lang="en-US" altLang="ja-JP" dirty="0"/>
              <a:t>Ver1.0</a:t>
            </a:r>
            <a:r>
              <a:rPr lang="ja-JP" altLang="en-US" dirty="0"/>
              <a:t>、</a:t>
            </a:r>
            <a:r>
              <a:rPr lang="en-US" altLang="ja-JP" dirty="0"/>
              <a:t> Ver2.0</a:t>
            </a:r>
            <a:r>
              <a:rPr lang="ja-JP" altLang="en-US" dirty="0"/>
              <a:t>という単位がもっと大きな概念で分かれているのであれば、そもそもプロジェクトを分割する</a:t>
            </a:r>
            <a:endParaRPr lang="en-US" altLang="ja-JP" dirty="0"/>
          </a:p>
          <a:p>
            <a:pPr lvl="2"/>
            <a:r>
              <a:rPr lang="ja-JP" altLang="en-US" dirty="0"/>
              <a:t>一定期間</a:t>
            </a:r>
            <a:r>
              <a:rPr lang="en-US" altLang="ja-JP" dirty="0"/>
              <a:t>Ver1.0</a:t>
            </a:r>
            <a:r>
              <a:rPr lang="ja-JP" altLang="en-US" dirty="0"/>
              <a:t>はサプライヤＡのみが操作する状態をつくりたいということであれば、プロジェクトをフォークし、作業を行い、完了後マージする。フォークするタイミングは例えばプロパーのプロジェクトマネージャーのみが権限を持つ。</a:t>
            </a:r>
            <a:endParaRPr lang="en-US" altLang="ja-JP" dirty="0"/>
          </a:p>
          <a:p>
            <a:pPr lvl="3"/>
            <a:r>
              <a:rPr lang="ja-JP" altLang="en-US" dirty="0"/>
              <a:t>マージするタイミングはプロジェクトの開発ペースに依存する。</a:t>
            </a:r>
            <a:r>
              <a:rPr lang="en-US" altLang="ja-JP" dirty="0"/>
              <a:t>(</a:t>
            </a:r>
            <a:r>
              <a:rPr lang="ja-JP" altLang="en-US" dirty="0"/>
              <a:t>週</a:t>
            </a:r>
            <a:r>
              <a:rPr lang="en-US" altLang="ja-JP" dirty="0"/>
              <a:t>1</a:t>
            </a:r>
            <a:r>
              <a:rPr lang="ja-JP" altLang="en-US" dirty="0"/>
              <a:t>程度？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フォーク先のコードはリリースしないで破棄する。フォーク元にマージしてからリリースする</a:t>
            </a:r>
            <a:endParaRPr lang="en-US" altLang="ja-JP" dirty="0"/>
          </a:p>
          <a:p>
            <a:pPr lvl="2"/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AC9CC87-FE67-B7C3-B802-F4F264E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15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3CCF-097E-370F-903D-A10A5B1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武藤工業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51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0C466-2394-6D12-F1B9-F4DF5F985439}"/>
              </a:ext>
            </a:extLst>
          </p:cNvPr>
          <p:cNvSpPr/>
          <p:nvPr/>
        </p:nvSpPr>
        <p:spPr>
          <a:xfrm>
            <a:off x="9782411" y="1515126"/>
            <a:ext cx="1798593" cy="21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4862618-8DA7-A4D8-6C2A-8D69D439238D}"/>
              </a:ext>
            </a:extLst>
          </p:cNvPr>
          <p:cNvCxnSpPr>
            <a:cxnSpLocks/>
            <a:stCxn id="98" idx="1"/>
            <a:endCxn id="26" idx="3"/>
          </p:cNvCxnSpPr>
          <p:nvPr/>
        </p:nvCxnSpPr>
        <p:spPr>
          <a:xfrm flipH="1">
            <a:off x="4611858" y="2896794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現在のバージョン管理の運用イメージ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9596864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lang="ja-JP" altLang="en-US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貴社より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管理の運用イメージについて記載しています。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2F31D0D-5E21-8776-B941-7194950B2B8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824656" y="1778874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29CBA9-0DFE-94B9-EA7A-63869254520D}"/>
              </a:ext>
            </a:extLst>
          </p:cNvPr>
          <p:cNvSpPr/>
          <p:nvPr/>
        </p:nvSpPr>
        <p:spPr>
          <a:xfrm>
            <a:off x="1601257" y="1593555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2DFEA3-D71B-0B99-FB90-A9CA8E4B3E79}"/>
              </a:ext>
            </a:extLst>
          </p:cNvPr>
          <p:cNvSpPr/>
          <p:nvPr/>
        </p:nvSpPr>
        <p:spPr>
          <a:xfrm>
            <a:off x="9912161" y="1632076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721FF0-E86C-8829-5D72-5E6C0FEC56FB}"/>
              </a:ext>
            </a:extLst>
          </p:cNvPr>
          <p:cNvSpPr/>
          <p:nvPr/>
        </p:nvSpPr>
        <p:spPr>
          <a:xfrm>
            <a:off x="3390912" y="1593556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9E415344-2F9D-DB4D-FBA4-8764D3ADF76B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rot="10800000">
            <a:off x="2824657" y="1778875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E1D206-6848-E369-E2AE-323E0519D5BD}"/>
              </a:ext>
            </a:extLst>
          </p:cNvPr>
          <p:cNvSpPr/>
          <p:nvPr/>
        </p:nvSpPr>
        <p:spPr>
          <a:xfrm>
            <a:off x="861597" y="1593554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8C16158-EAF4-7551-75A9-3653A4AAF783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284979" y="1778873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男性の集団 単色塗りつぶし">
            <a:extLst>
              <a:ext uri="{FF2B5EF4-FFF2-40B4-BE49-F238E27FC236}">
                <a16:creationId xmlns:a16="http://schemas.microsoft.com/office/drawing/2014/main" id="{F10BB140-1F0A-13A2-E71C-480F9E05C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1552" y="1632076"/>
            <a:ext cx="304800" cy="3048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9D4FD9-50AD-304F-A40C-FC238B968603}"/>
              </a:ext>
            </a:extLst>
          </p:cNvPr>
          <p:cNvSpPr/>
          <p:nvPr/>
        </p:nvSpPr>
        <p:spPr>
          <a:xfrm>
            <a:off x="3388459" y="2711828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15E628-ED95-D09B-0683-61FE46BDD6CA}"/>
              </a:ext>
            </a:extLst>
          </p:cNvPr>
          <p:cNvSpPr txBox="1"/>
          <p:nvPr/>
        </p:nvSpPr>
        <p:spPr>
          <a:xfrm>
            <a:off x="3434205" y="3500689"/>
            <a:ext cx="1146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派生開発が主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tags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で管理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4CFFEA-003F-6D53-B953-BD2067EF850D}"/>
              </a:ext>
            </a:extLst>
          </p:cNvPr>
          <p:cNvSpPr/>
          <p:nvPr/>
        </p:nvSpPr>
        <p:spPr>
          <a:xfrm>
            <a:off x="3268242" y="1515126"/>
            <a:ext cx="1478394" cy="169705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F76D44-A61D-14FF-DE56-7D36A8F84A3A}"/>
              </a:ext>
            </a:extLst>
          </p:cNvPr>
          <p:cNvSpPr txBox="1"/>
          <p:nvPr/>
        </p:nvSpPr>
        <p:spPr>
          <a:xfrm>
            <a:off x="7976433" y="374816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仕向けが複数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存在している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3D812DC-F8FA-D94D-D576-FED4042695FD}"/>
              </a:ext>
            </a:extLst>
          </p:cNvPr>
          <p:cNvCxnSpPr>
            <a:cxnSpLocks/>
            <a:stCxn id="32" idx="0"/>
            <a:endCxn id="73" idx="2"/>
          </p:cNvCxnSpPr>
          <p:nvPr/>
        </p:nvCxnSpPr>
        <p:spPr>
          <a:xfrm flipV="1">
            <a:off x="8466311" y="3604754"/>
            <a:ext cx="0" cy="14340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8D157B-27DE-52A4-8D60-C7EC4DDF532F}"/>
              </a:ext>
            </a:extLst>
          </p:cNvPr>
          <p:cNvCxnSpPr>
            <a:cxnSpLocks/>
            <a:stCxn id="60" idx="1"/>
            <a:endCxn id="15" idx="3"/>
          </p:cNvCxnSpPr>
          <p:nvPr/>
        </p:nvCxnSpPr>
        <p:spPr>
          <a:xfrm rot="10800000">
            <a:off x="4614311" y="1778875"/>
            <a:ext cx="3256784" cy="462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620DF28-F626-41C2-3DD7-7C78F8FAD4BE}"/>
              </a:ext>
            </a:extLst>
          </p:cNvPr>
          <p:cNvCxnSpPr>
            <a:cxnSpLocks/>
            <a:stCxn id="79" idx="1"/>
            <a:endCxn id="26" idx="3"/>
          </p:cNvCxnSpPr>
          <p:nvPr/>
        </p:nvCxnSpPr>
        <p:spPr>
          <a:xfrm rot="10800000">
            <a:off x="4611859" y="2897147"/>
            <a:ext cx="3255961" cy="461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BE59CF-DD43-6705-4C1A-880DC1A9D5B6}"/>
              </a:ext>
            </a:extLst>
          </p:cNvPr>
          <p:cNvSpPr/>
          <p:nvPr/>
        </p:nvSpPr>
        <p:spPr>
          <a:xfrm>
            <a:off x="7871096" y="1598535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F23C415-4D8E-B6B4-51DE-60E12077321E}"/>
              </a:ext>
            </a:extLst>
          </p:cNvPr>
          <p:cNvSpPr/>
          <p:nvPr/>
        </p:nvSpPr>
        <p:spPr>
          <a:xfrm>
            <a:off x="7711903" y="1515126"/>
            <a:ext cx="1508816" cy="208962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76EF2-8BCE-8F42-B213-894A127AE155}"/>
              </a:ext>
            </a:extLst>
          </p:cNvPr>
          <p:cNvSpPr/>
          <p:nvPr/>
        </p:nvSpPr>
        <p:spPr>
          <a:xfrm>
            <a:off x="7867820" y="2728703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国内向け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F21D8FC-23F4-1378-52C3-204CA77E4716}"/>
              </a:ext>
            </a:extLst>
          </p:cNvPr>
          <p:cNvSpPr/>
          <p:nvPr/>
        </p:nvSpPr>
        <p:spPr>
          <a:xfrm>
            <a:off x="7867819" y="3173656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0C85DB0-76AD-4823-461E-D5BAD9EBAD4A}"/>
              </a:ext>
            </a:extLst>
          </p:cNvPr>
          <p:cNvSpPr/>
          <p:nvPr/>
        </p:nvSpPr>
        <p:spPr>
          <a:xfrm>
            <a:off x="9918013" y="209078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2" name="グラフィックス 91" descr="男性の集団 単色塗りつぶし">
            <a:extLst>
              <a:ext uri="{FF2B5EF4-FFF2-40B4-BE49-F238E27FC236}">
                <a16:creationId xmlns:a16="http://schemas.microsoft.com/office/drawing/2014/main" id="{1F6FD3BA-C5DA-BDA5-D0CC-7FDF54171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236" y="2063035"/>
            <a:ext cx="304800" cy="30480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64D9B9-5D48-1B5D-059F-FF02A9EA0A1E}"/>
              </a:ext>
            </a:extLst>
          </p:cNvPr>
          <p:cNvSpPr/>
          <p:nvPr/>
        </p:nvSpPr>
        <p:spPr>
          <a:xfrm>
            <a:off x="7871095" y="2056188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D2D4F85-84BA-2514-6A19-1F7FD18BA12D}"/>
              </a:ext>
            </a:extLst>
          </p:cNvPr>
          <p:cNvSpPr/>
          <p:nvPr/>
        </p:nvSpPr>
        <p:spPr>
          <a:xfrm>
            <a:off x="9935008" y="2749995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グラフィックス 98" descr="男性の集団 単色塗りつぶし">
            <a:extLst>
              <a:ext uri="{FF2B5EF4-FFF2-40B4-BE49-F238E27FC236}">
                <a16:creationId xmlns:a16="http://schemas.microsoft.com/office/drawing/2014/main" id="{1EDA339E-CE39-76C1-56D7-625FE6CA4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99" y="2746820"/>
            <a:ext cx="304800" cy="304800"/>
          </a:xfrm>
          <a:prstGeom prst="rect">
            <a:avLst/>
          </a:prstGeom>
        </p:spPr>
      </p:pic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73A158-F611-3612-5EA4-FD3CD8C99096}"/>
              </a:ext>
            </a:extLst>
          </p:cNvPr>
          <p:cNvSpPr/>
          <p:nvPr/>
        </p:nvSpPr>
        <p:spPr>
          <a:xfrm>
            <a:off x="9938508" y="3212185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" name="グラフィックス 103" descr="男性の集団 単色塗りつぶし">
            <a:extLst>
              <a:ext uri="{FF2B5EF4-FFF2-40B4-BE49-F238E27FC236}">
                <a16:creationId xmlns:a16="http://schemas.microsoft.com/office/drawing/2014/main" id="{42E457B2-B391-BB23-E782-17C2EFDAC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7899" y="3183610"/>
            <a:ext cx="304800" cy="304800"/>
          </a:xfrm>
          <a:prstGeom prst="rect">
            <a:avLst/>
          </a:prstGeom>
        </p:spPr>
      </p:pic>
      <p:sp>
        <p:nvSpPr>
          <p:cNvPr id="150" name="爆発: 14 pt 149">
            <a:extLst>
              <a:ext uri="{FF2B5EF4-FFF2-40B4-BE49-F238E27FC236}">
                <a16:creationId xmlns:a16="http://schemas.microsoft.com/office/drawing/2014/main" id="{FE0A6739-538D-9E7E-5641-9EA6D1C34891}"/>
              </a:ext>
            </a:extLst>
          </p:cNvPr>
          <p:cNvSpPr/>
          <p:nvPr/>
        </p:nvSpPr>
        <p:spPr>
          <a:xfrm>
            <a:off x="6624762" y="1549734"/>
            <a:ext cx="312895" cy="327404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爆発: 14 pt 150">
            <a:extLst>
              <a:ext uri="{FF2B5EF4-FFF2-40B4-BE49-F238E27FC236}">
                <a16:creationId xmlns:a16="http://schemas.microsoft.com/office/drawing/2014/main" id="{BFCDBAF4-3AA3-8507-9BED-D083A51F8E42}"/>
              </a:ext>
            </a:extLst>
          </p:cNvPr>
          <p:cNvSpPr/>
          <p:nvPr/>
        </p:nvSpPr>
        <p:spPr>
          <a:xfrm flipH="1">
            <a:off x="6608344" y="2178374"/>
            <a:ext cx="337421" cy="272586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560D792-715E-6959-FB1F-7C5BFA958BDE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6792972" y="1835333"/>
            <a:ext cx="922" cy="366854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F165B-CCD8-2740-D968-4480CAE915E2}"/>
              </a:ext>
            </a:extLst>
          </p:cNvPr>
          <p:cNvCxnSpPr>
            <a:cxnSpLocks/>
            <a:stCxn id="91" idx="1"/>
            <a:endCxn id="60" idx="3"/>
          </p:cNvCxnSpPr>
          <p:nvPr/>
        </p:nvCxnSpPr>
        <p:spPr>
          <a:xfrm flipH="1">
            <a:off x="9094494" y="2237579"/>
            <a:ext cx="823519" cy="39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D27D01F-4143-5714-6818-565ACF9B432A}"/>
              </a:ext>
            </a:extLst>
          </p:cNvPr>
          <p:cNvCxnSpPr>
            <a:cxnSpLocks/>
            <a:stCxn id="103" idx="1"/>
            <a:endCxn id="79" idx="3"/>
          </p:cNvCxnSpPr>
          <p:nvPr/>
        </p:nvCxnSpPr>
        <p:spPr>
          <a:xfrm flipH="1" flipV="1">
            <a:off x="9091218" y="3358975"/>
            <a:ext cx="847290" cy="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B647380-8AC3-D960-D5B7-B3AC515E8C5B}"/>
              </a:ext>
            </a:extLst>
          </p:cNvPr>
          <p:cNvSpPr txBox="1"/>
          <p:nvPr/>
        </p:nvSpPr>
        <p:spPr>
          <a:xfrm>
            <a:off x="6253667" y="1886225"/>
            <a:ext cx="116828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仕向け間のマージ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97A844-0B21-9CD6-68D0-141B9AE747C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007439" y="3212185"/>
            <a:ext cx="0" cy="28850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グラフィックス 126" descr="矢印: 左回転 単色塗りつぶし">
            <a:extLst>
              <a:ext uri="{FF2B5EF4-FFF2-40B4-BE49-F238E27FC236}">
                <a16:creationId xmlns:a16="http://schemas.microsoft.com/office/drawing/2014/main" id="{CF1C8C6E-7FEF-1A22-4B97-2381CDE6C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456867">
            <a:off x="7190861" y="1638220"/>
            <a:ext cx="1020358" cy="834328"/>
          </a:xfrm>
          <a:prstGeom prst="rect">
            <a:avLst/>
          </a:prstGeom>
        </p:spPr>
      </p:pic>
      <p:sp>
        <p:nvSpPr>
          <p:cNvPr id="65" name="フローチャート: 磁気ディスク 64">
            <a:extLst>
              <a:ext uri="{FF2B5EF4-FFF2-40B4-BE49-F238E27FC236}">
                <a16:creationId xmlns:a16="http://schemas.microsoft.com/office/drawing/2014/main" id="{4FA66FDA-01B9-8897-33AE-A11717072627}"/>
              </a:ext>
            </a:extLst>
          </p:cNvPr>
          <p:cNvSpPr/>
          <p:nvPr/>
        </p:nvSpPr>
        <p:spPr>
          <a:xfrm>
            <a:off x="640352" y="1494523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804DB44-FC81-38D4-5943-BB6AB18235FF}"/>
              </a:ext>
            </a:extLst>
          </p:cNvPr>
          <p:cNvSpPr/>
          <p:nvPr/>
        </p:nvSpPr>
        <p:spPr>
          <a:xfrm>
            <a:off x="9782411" y="4449372"/>
            <a:ext cx="1798593" cy="21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6D45C10-4000-723C-339B-C9D68600082E}"/>
              </a:ext>
            </a:extLst>
          </p:cNvPr>
          <p:cNvCxnSpPr>
            <a:cxnSpLocks/>
            <a:stCxn id="105" idx="1"/>
            <a:endCxn id="83" idx="3"/>
          </p:cNvCxnSpPr>
          <p:nvPr/>
        </p:nvCxnSpPr>
        <p:spPr>
          <a:xfrm flipH="1">
            <a:off x="4611858" y="5828118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3B9BE55-3A9F-C879-11AA-554615F64260}"/>
              </a:ext>
            </a:extLst>
          </p:cNvPr>
          <p:cNvCxnSpPr>
            <a:cxnSpLocks/>
            <a:stCxn id="75" idx="1"/>
            <a:endCxn id="74" idx="3"/>
          </p:cNvCxnSpPr>
          <p:nvPr/>
        </p:nvCxnSpPr>
        <p:spPr>
          <a:xfrm flipH="1" flipV="1">
            <a:off x="2824656" y="4710198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E7BDC3-41EC-8994-1CB1-F5ED0D1DDA6F}"/>
              </a:ext>
            </a:extLst>
          </p:cNvPr>
          <p:cNvSpPr/>
          <p:nvPr/>
        </p:nvSpPr>
        <p:spPr>
          <a:xfrm>
            <a:off x="1601257" y="4524879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CDDB7D4-2F01-E68B-AB06-6C2E3031059B}"/>
              </a:ext>
            </a:extLst>
          </p:cNvPr>
          <p:cNvSpPr/>
          <p:nvPr/>
        </p:nvSpPr>
        <p:spPr>
          <a:xfrm>
            <a:off x="9912161" y="456340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E61E720-EEE2-B7F1-7A61-529A2AD8D662}"/>
              </a:ext>
            </a:extLst>
          </p:cNvPr>
          <p:cNvSpPr/>
          <p:nvPr/>
        </p:nvSpPr>
        <p:spPr>
          <a:xfrm>
            <a:off x="3390912" y="4524880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25C75F84-226E-566F-57BF-5682EE50296B}"/>
              </a:ext>
            </a:extLst>
          </p:cNvPr>
          <p:cNvCxnSpPr>
            <a:cxnSpLocks/>
            <a:stCxn id="83" idx="1"/>
            <a:endCxn id="74" idx="3"/>
          </p:cNvCxnSpPr>
          <p:nvPr/>
        </p:nvCxnSpPr>
        <p:spPr>
          <a:xfrm rot="10800000">
            <a:off x="2824657" y="4710199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69712A-9221-8AC1-FC38-427F8F24C7DF}"/>
              </a:ext>
            </a:extLst>
          </p:cNvPr>
          <p:cNvSpPr/>
          <p:nvPr/>
        </p:nvSpPr>
        <p:spPr>
          <a:xfrm>
            <a:off x="861597" y="4524878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4D496ED-F456-C7AF-D622-63122348F45E}"/>
              </a:ext>
            </a:extLst>
          </p:cNvPr>
          <p:cNvCxnSpPr>
            <a:cxnSpLocks/>
            <a:stCxn id="80" idx="3"/>
            <a:endCxn id="74" idx="1"/>
          </p:cNvCxnSpPr>
          <p:nvPr/>
        </p:nvCxnSpPr>
        <p:spPr>
          <a:xfrm>
            <a:off x="1284979" y="4710197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男性の集団 単色塗りつぶし">
            <a:extLst>
              <a:ext uri="{FF2B5EF4-FFF2-40B4-BE49-F238E27FC236}">
                <a16:creationId xmlns:a16="http://schemas.microsoft.com/office/drawing/2014/main" id="{6CE4630A-5B81-9B69-FAA4-9540507C6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1552" y="4563400"/>
            <a:ext cx="304800" cy="304800"/>
          </a:xfrm>
          <a:prstGeom prst="rect">
            <a:avLst/>
          </a:prstGeom>
        </p:spPr>
      </p:pic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FE9D15C-837B-40E8-C46B-913CEB570A01}"/>
              </a:ext>
            </a:extLst>
          </p:cNvPr>
          <p:cNvSpPr/>
          <p:nvPr/>
        </p:nvSpPr>
        <p:spPr>
          <a:xfrm>
            <a:off x="3388459" y="5643152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D01E87B-D42D-3A62-EA02-4730BBC3B137}"/>
              </a:ext>
            </a:extLst>
          </p:cNvPr>
          <p:cNvSpPr/>
          <p:nvPr/>
        </p:nvSpPr>
        <p:spPr>
          <a:xfrm>
            <a:off x="3268242" y="4432885"/>
            <a:ext cx="1478394" cy="169706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163E2FED-E53E-1AF6-0A1C-344180D4F0F5}"/>
              </a:ext>
            </a:extLst>
          </p:cNvPr>
          <p:cNvCxnSpPr>
            <a:cxnSpLocks/>
            <a:stCxn id="102" idx="1"/>
            <a:endCxn id="76" idx="3"/>
          </p:cNvCxnSpPr>
          <p:nvPr/>
        </p:nvCxnSpPr>
        <p:spPr>
          <a:xfrm rot="10800000">
            <a:off x="4614311" y="4710199"/>
            <a:ext cx="3256784" cy="462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9B1342BE-2056-CD7C-6397-9A9E8AB0E377}"/>
              </a:ext>
            </a:extLst>
          </p:cNvPr>
          <p:cNvCxnSpPr>
            <a:cxnSpLocks/>
            <a:stCxn id="97" idx="1"/>
            <a:endCxn id="83" idx="3"/>
          </p:cNvCxnSpPr>
          <p:nvPr/>
        </p:nvCxnSpPr>
        <p:spPr>
          <a:xfrm rot="10800000">
            <a:off x="4611859" y="5828471"/>
            <a:ext cx="3255961" cy="461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21BC348-C7FF-04A7-6F17-4A55A99FD3E9}"/>
              </a:ext>
            </a:extLst>
          </p:cNvPr>
          <p:cNvSpPr/>
          <p:nvPr/>
        </p:nvSpPr>
        <p:spPr>
          <a:xfrm>
            <a:off x="7871096" y="4529859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B18258E-1303-B014-81AA-778D31716B92}"/>
              </a:ext>
            </a:extLst>
          </p:cNvPr>
          <p:cNvSpPr/>
          <p:nvPr/>
        </p:nvSpPr>
        <p:spPr>
          <a:xfrm>
            <a:off x="7711903" y="4449372"/>
            <a:ext cx="1508816" cy="21330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3BFFB7C-74EF-5B88-EE3F-6B11373D1346}"/>
              </a:ext>
            </a:extLst>
          </p:cNvPr>
          <p:cNvSpPr/>
          <p:nvPr/>
        </p:nvSpPr>
        <p:spPr>
          <a:xfrm>
            <a:off x="7867820" y="5660027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国内向け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55259D-FA3C-7B2D-85AB-A00071F78F9F}"/>
              </a:ext>
            </a:extLst>
          </p:cNvPr>
          <p:cNvSpPr/>
          <p:nvPr/>
        </p:nvSpPr>
        <p:spPr>
          <a:xfrm>
            <a:off x="7867819" y="6104980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EA35685-945D-1AC6-1971-99248CBFB7C5}"/>
              </a:ext>
            </a:extLst>
          </p:cNvPr>
          <p:cNvSpPr/>
          <p:nvPr/>
        </p:nvSpPr>
        <p:spPr>
          <a:xfrm>
            <a:off x="9918013" y="5022104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1" name="グラフィックス 100" descr="男性の集団 単色塗りつぶし">
            <a:extLst>
              <a:ext uri="{FF2B5EF4-FFF2-40B4-BE49-F238E27FC236}">
                <a16:creationId xmlns:a16="http://schemas.microsoft.com/office/drawing/2014/main" id="{E64054BC-C723-132F-6F09-CCC90791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236" y="4994359"/>
            <a:ext cx="304800" cy="304800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6E403F2-D303-C9F7-8A22-6A7009EDC2D6}"/>
              </a:ext>
            </a:extLst>
          </p:cNvPr>
          <p:cNvSpPr/>
          <p:nvPr/>
        </p:nvSpPr>
        <p:spPr>
          <a:xfrm>
            <a:off x="7871095" y="4987512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9F988669-5FBB-6D50-3351-D5B4D97F4309}"/>
              </a:ext>
            </a:extLst>
          </p:cNvPr>
          <p:cNvSpPr/>
          <p:nvPr/>
        </p:nvSpPr>
        <p:spPr>
          <a:xfrm>
            <a:off x="9935008" y="5681319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6" name="グラフィックス 105" descr="男性の集団 単色塗りつぶし">
            <a:extLst>
              <a:ext uri="{FF2B5EF4-FFF2-40B4-BE49-F238E27FC236}">
                <a16:creationId xmlns:a16="http://schemas.microsoft.com/office/drawing/2014/main" id="{BEBF746D-9D4B-6D81-58F6-8B29DCF0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99" y="5678144"/>
            <a:ext cx="304800" cy="304800"/>
          </a:xfrm>
          <a:prstGeom prst="rect">
            <a:avLst/>
          </a:prstGeom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5D4C9CB2-CC67-FFFF-276B-B4D447786EAD}"/>
              </a:ext>
            </a:extLst>
          </p:cNvPr>
          <p:cNvSpPr/>
          <p:nvPr/>
        </p:nvSpPr>
        <p:spPr>
          <a:xfrm>
            <a:off x="9938508" y="6143509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8" name="グラフィックス 107" descr="男性の集団 単色塗りつぶし">
            <a:extLst>
              <a:ext uri="{FF2B5EF4-FFF2-40B4-BE49-F238E27FC236}">
                <a16:creationId xmlns:a16="http://schemas.microsoft.com/office/drawing/2014/main" id="{9F54AD3D-4A7E-7F82-3ABB-2D02FA9FE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7899" y="6114934"/>
            <a:ext cx="304800" cy="304800"/>
          </a:xfrm>
          <a:prstGeom prst="rect">
            <a:avLst/>
          </a:prstGeom>
        </p:spPr>
      </p:pic>
      <p:sp>
        <p:nvSpPr>
          <p:cNvPr id="109" name="爆発: 14 pt 108">
            <a:extLst>
              <a:ext uri="{FF2B5EF4-FFF2-40B4-BE49-F238E27FC236}">
                <a16:creationId xmlns:a16="http://schemas.microsoft.com/office/drawing/2014/main" id="{7C7A6C45-3883-B505-BBC9-72B0EFDDBB09}"/>
              </a:ext>
            </a:extLst>
          </p:cNvPr>
          <p:cNvSpPr/>
          <p:nvPr/>
        </p:nvSpPr>
        <p:spPr>
          <a:xfrm>
            <a:off x="6470081" y="2762106"/>
            <a:ext cx="312895" cy="327404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爆発: 14 pt 109">
            <a:extLst>
              <a:ext uri="{FF2B5EF4-FFF2-40B4-BE49-F238E27FC236}">
                <a16:creationId xmlns:a16="http://schemas.microsoft.com/office/drawing/2014/main" id="{32D5101B-58D8-4FB4-2EDE-CA64D6BC30F3}"/>
              </a:ext>
            </a:extLst>
          </p:cNvPr>
          <p:cNvSpPr/>
          <p:nvPr/>
        </p:nvSpPr>
        <p:spPr>
          <a:xfrm flipH="1">
            <a:off x="6476593" y="4582579"/>
            <a:ext cx="337421" cy="272586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C36FF2E-BD00-33AB-66F2-A45A4724A3B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638291" y="3047705"/>
            <a:ext cx="23852" cy="1558687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7864398D-388B-83CF-49AA-8D2872D8AED7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>
            <a:off x="9094494" y="5168903"/>
            <a:ext cx="823519" cy="39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1801844-D66D-59B2-AD62-455B6FC06EB6}"/>
              </a:ext>
            </a:extLst>
          </p:cNvPr>
          <p:cNvCxnSpPr>
            <a:cxnSpLocks/>
            <a:stCxn id="107" idx="1"/>
            <a:endCxn id="97" idx="3"/>
          </p:cNvCxnSpPr>
          <p:nvPr/>
        </p:nvCxnSpPr>
        <p:spPr>
          <a:xfrm flipH="1" flipV="1">
            <a:off x="9091218" y="6290299"/>
            <a:ext cx="847290" cy="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B655A43-97C9-3245-C100-D43241865746}"/>
              </a:ext>
            </a:extLst>
          </p:cNvPr>
          <p:cNvSpPr txBox="1"/>
          <p:nvPr/>
        </p:nvSpPr>
        <p:spPr>
          <a:xfrm>
            <a:off x="6241282" y="3915752"/>
            <a:ext cx="984634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間のマージ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48ED5B0C-4B80-33AC-247E-2550CF7EEB3F}"/>
              </a:ext>
            </a:extLst>
          </p:cNvPr>
          <p:cNvCxnSpPr>
            <a:cxnSpLocks/>
            <a:stCxn id="85" idx="0"/>
            <a:endCxn id="29" idx="2"/>
          </p:cNvCxnSpPr>
          <p:nvPr/>
        </p:nvCxnSpPr>
        <p:spPr>
          <a:xfrm flipV="1">
            <a:off x="4007439" y="4100853"/>
            <a:ext cx="0" cy="33203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グラフィックス 120" descr="矢印: 左回転 単色塗りつぶし">
            <a:extLst>
              <a:ext uri="{FF2B5EF4-FFF2-40B4-BE49-F238E27FC236}">
                <a16:creationId xmlns:a16="http://schemas.microsoft.com/office/drawing/2014/main" id="{B3EB2A5B-BC4A-0930-C722-7203F2979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08587">
            <a:off x="6592264" y="3379210"/>
            <a:ext cx="2068953" cy="1236456"/>
          </a:xfrm>
          <a:prstGeom prst="rect">
            <a:avLst/>
          </a:prstGeom>
        </p:spPr>
      </p:pic>
      <p:sp>
        <p:nvSpPr>
          <p:cNvPr id="122" name="フローチャート: 磁気ディスク 121">
            <a:extLst>
              <a:ext uri="{FF2B5EF4-FFF2-40B4-BE49-F238E27FC236}">
                <a16:creationId xmlns:a16="http://schemas.microsoft.com/office/drawing/2014/main" id="{8C6B1FCD-C9CB-3966-0186-E64A1B5021C0}"/>
              </a:ext>
            </a:extLst>
          </p:cNvPr>
          <p:cNvSpPr/>
          <p:nvPr/>
        </p:nvSpPr>
        <p:spPr>
          <a:xfrm>
            <a:off x="676015" y="4380401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E2B4460-31A2-B58C-43BA-DC72B5409576}"/>
              </a:ext>
            </a:extLst>
          </p:cNvPr>
          <p:cNvCxnSpPr>
            <a:cxnSpLocks/>
            <a:stCxn id="95" idx="0"/>
            <a:endCxn id="32" idx="2"/>
          </p:cNvCxnSpPr>
          <p:nvPr/>
        </p:nvCxnSpPr>
        <p:spPr>
          <a:xfrm flipV="1">
            <a:off x="8466311" y="4179050"/>
            <a:ext cx="0" cy="27032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63E947C-AFE5-C514-2F4C-F4B4D9D8124C}"/>
              </a:ext>
            </a:extLst>
          </p:cNvPr>
          <p:cNvSpPr/>
          <p:nvPr/>
        </p:nvSpPr>
        <p:spPr>
          <a:xfrm>
            <a:off x="5094605" y="1501561"/>
            <a:ext cx="855689" cy="1710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trunk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branches</a:t>
            </a: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にて管理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72C42C1-73AD-0E13-0263-29C5BC05FDA3}"/>
              </a:ext>
            </a:extLst>
          </p:cNvPr>
          <p:cNvSpPr/>
          <p:nvPr/>
        </p:nvSpPr>
        <p:spPr>
          <a:xfrm>
            <a:off x="5071576" y="4432885"/>
            <a:ext cx="855689" cy="1710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trunk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branches</a:t>
            </a: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にて管理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822DC5-5145-41E4-DDAE-3059C7FF12E0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2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9">
      <a:dk1>
        <a:srgbClr val="3F3F3F"/>
      </a:dk1>
      <a:lt1>
        <a:srgbClr val="FFFFFF"/>
      </a:lt1>
      <a:dk2>
        <a:srgbClr val="333333"/>
      </a:dk2>
      <a:lt2>
        <a:srgbClr val="FFFFFF"/>
      </a:lt2>
      <a:accent1>
        <a:srgbClr val="183B59"/>
      </a:accent1>
      <a:accent2>
        <a:srgbClr val="096FA8"/>
      </a:accent2>
      <a:accent3>
        <a:srgbClr val="1ABC9C"/>
      </a:accent3>
      <a:accent4>
        <a:srgbClr val="3498DB"/>
      </a:accent4>
      <a:accent5>
        <a:srgbClr val="E67E22"/>
      </a:accent5>
      <a:accent6>
        <a:srgbClr val="E74C3C"/>
      </a:accent6>
      <a:hlink>
        <a:srgbClr val="1ABC9C"/>
      </a:hlink>
      <a:folHlink>
        <a:srgbClr val="1ABC9C"/>
      </a:folHlink>
    </a:clrScheme>
    <a:fontScheme name="ユーザー定義 2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Microsoft Office PowerPoint</Application>
  <PresentationFormat>ワイド画面</PresentationFormat>
  <Paragraphs>230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メイリオ</vt:lpstr>
      <vt:lpstr>游ゴシック</vt:lpstr>
      <vt:lpstr>Arial</vt:lpstr>
      <vt:lpstr>Wingdings</vt:lpstr>
      <vt:lpstr>Office テーマ</vt:lpstr>
      <vt:lpstr>Git勉強会_長久保３</vt:lpstr>
      <vt:lpstr>東京エレクトロン九州</vt:lpstr>
      <vt:lpstr>開発状況と課題</vt:lpstr>
      <vt:lpstr>現在のバージョン管理の運用イメージ</vt:lpstr>
      <vt:lpstr>東京エレクトロン九州</vt:lpstr>
      <vt:lpstr>東京エレクトロン九州</vt:lpstr>
      <vt:lpstr>東京エレクトロン九州</vt:lpstr>
      <vt:lpstr>武藤工業</vt:lpstr>
      <vt:lpstr>現在のバージョン管理の運用イメージ</vt:lpstr>
      <vt:lpstr>開発ソフトウェアのフォルダ構成</vt:lpstr>
      <vt:lpstr>Git環境で想定されている管理のイメージ</vt:lpstr>
      <vt:lpstr>検討すること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2023-11-09T02:42:45Z</dcterms:created>
  <dcterms:modified xsi:type="dcterms:W3CDTF">2025-05-08T05:16:39Z</dcterms:modified>
</cp:coreProperties>
</file>