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60" r:id="rId3"/>
    <p:sldId id="267" r:id="rId4"/>
    <p:sldId id="262" r:id="rId5"/>
    <p:sldId id="279" r:id="rId6"/>
    <p:sldId id="274" r:id="rId7"/>
    <p:sldId id="277" r:id="rId8"/>
    <p:sldId id="278" r:id="rId9"/>
    <p:sldId id="275" r:id="rId10"/>
    <p:sldId id="282" r:id="rId11"/>
    <p:sldId id="281" r:id="rId12"/>
    <p:sldId id="270" r:id="rId13"/>
    <p:sldId id="283" r:id="rId14"/>
    <p:sldId id="284" r:id="rId15"/>
    <p:sldId id="265" r:id="rId16"/>
    <p:sldId id="273" r:id="rId17"/>
    <p:sldId id="269" r:id="rId18"/>
    <p:sldId id="272" r:id="rId19"/>
    <p:sldId id="276" r:id="rId20"/>
  </p:sldIdLst>
  <p:sldSz cx="18288000" cy="10287000"/>
  <p:notesSz cx="6858000" cy="9144000"/>
  <p:embeddedFontLst>
    <p:embeddedFont>
      <p:font typeface="#9Slide02 Tieu de dai" panose="02000000000000000000" pitchFamily="2" charset="0"/>
      <p:bold r:id="rId22"/>
    </p:embeddedFont>
    <p:embeddedFont>
      <p:font typeface="Poppins" panose="00000500000000000000" pitchFamily="2" charset="0"/>
      <p:regular r:id="rId23"/>
      <p:bold r:id="rId24"/>
      <p:italic r:id="rId25"/>
      <p:boldItalic r:id="rId26"/>
    </p:embeddedFont>
    <p:embeddedFont>
      <p:font typeface="Poppins Bold" panose="00000800000000000000" charset="0"/>
      <p:regular r:id="rId27"/>
      <p:bold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6AD6"/>
    <a:srgbClr val="CD3550"/>
    <a:srgbClr val="4569C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D16793-1E5D-FC1C-CF59-368B009F1E5E}" v="1860" dt="2025-08-07T18:11:53.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45" autoAdjust="0"/>
    <p:restoredTop sz="73873" autoAdjust="0"/>
  </p:normalViewPr>
  <p:slideViewPr>
    <p:cSldViewPr>
      <p:cViewPr varScale="1">
        <p:scale>
          <a:sx n="50" d="100"/>
          <a:sy n="50" d="100"/>
        </p:scale>
        <p:origin x="1248" y="58"/>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F6EFE-365C-46F5-A56E-F1312C317835}"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DC1C8D-342F-457A-9B2B-1E66047BD302}" type="slidenum">
              <a:rPr lang="en-US" smtClean="0"/>
              <a:t>‹#›</a:t>
            </a:fld>
            <a:endParaRPr lang="en-US"/>
          </a:p>
        </p:txBody>
      </p:sp>
    </p:spTree>
    <p:extLst>
      <p:ext uri="{BB962C8B-B14F-4D97-AF65-F5344CB8AC3E}">
        <p14:creationId xmlns:p14="http://schemas.microsoft.com/office/powerpoint/2010/main" val="17478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Customer Assessment</a:t>
            </a:r>
            <a:r>
              <a:rPr lang="vi-VN"/>
              <a:t>: Đánh giá khách hàng</a:t>
            </a:r>
          </a:p>
          <a:p>
            <a:r>
              <a:rPr lang="vi-VN" b="1"/>
              <a:t>KYC</a:t>
            </a:r>
            <a:r>
              <a:rPr lang="vi-VN"/>
              <a:t> (</a:t>
            </a:r>
            <a:r>
              <a:rPr lang="vi-VN" i="1"/>
              <a:t>Know Your Customer</a:t>
            </a:r>
            <a:r>
              <a:rPr lang="vi-VN"/>
              <a:t>): Quy trình “Hiểu rõ khách hàng” — thu thập, xác minh thông tin để xác định danh tính, mục đích sử dụng dịch vụ, và nguồn tiền.</a:t>
            </a:r>
          </a:p>
          <a:p>
            <a:r>
              <a:rPr lang="vi-VN" b="1"/>
              <a:t>AML</a:t>
            </a:r>
            <a:r>
              <a:rPr lang="vi-VN"/>
              <a:t> (</a:t>
            </a:r>
            <a:r>
              <a:rPr lang="vi-VN" i="1"/>
              <a:t>Anti-Money Laundering</a:t>
            </a:r>
            <a:r>
              <a:rPr lang="vi-VN"/>
              <a:t>): Chống rửa tiền.</a:t>
            </a:r>
          </a:p>
          <a:p>
            <a:r>
              <a:rPr lang="vi-VN" b="1"/>
              <a:t>Credit worthiness Evaluation</a:t>
            </a:r>
            <a:endParaRPr lang="vi-VN"/>
          </a:p>
          <a:p>
            <a:r>
              <a:rPr lang="vi-VN"/>
              <a:t>Đánh giá khả năng tín dụng (hay mức độ uy tín trong việc vay và trả nợ của khách hàng).</a:t>
            </a:r>
          </a:p>
          <a:p>
            <a:r>
              <a:rPr lang="vi-VN"/>
              <a:t>Thường dựa trên lịch sử tín dụng, thu nhập, tài sản đảm bảo, và các yếu tố tài chính khác.</a:t>
            </a:r>
          </a:p>
          <a:p>
            <a:r>
              <a:rPr lang="vi-VN" b="1"/>
              <a:t>Loan Suitability Assessment</a:t>
            </a:r>
            <a:endParaRPr lang="vi-VN"/>
          </a:p>
          <a:p>
            <a:r>
              <a:rPr lang="vi-VN"/>
              <a:t>Đánh giá sự phù hợp của khoản vay đối với khách hàng.</a:t>
            </a:r>
            <a:r>
              <a:rPr lang="en-US"/>
              <a:t>=</a:t>
            </a:r>
            <a:r>
              <a:rPr lang="vi-VN"/>
              <a:t>Mục đích là xác định khoản vay có phù hợp với nhu cầu, khả năng trả nợ và tình hình tài chính của khách hàng hay không.</a:t>
            </a:r>
            <a:endParaRPr lang="en-US"/>
          </a:p>
          <a:p>
            <a:r>
              <a:rPr lang="en-US"/>
              <a:t>---</a:t>
            </a:r>
          </a:p>
          <a:p>
            <a:r>
              <a:rPr lang="vi-VN" b="1"/>
              <a:t>Loan Structuring Proposal</a:t>
            </a:r>
            <a:endParaRPr lang="vi-VN"/>
          </a:p>
          <a:p>
            <a:r>
              <a:rPr lang="vi-VN"/>
              <a:t>Xây dựng đề xuất cấu trúc khoản vay — xác định các điều khoản như: số tiền vay, kỳ hạn, lãi suất, phương thức trả nợ, tài sản đảm bảo, điều kiện giải ngân.</a:t>
            </a:r>
          </a:p>
          <a:p>
            <a:r>
              <a:rPr lang="vi-VN"/>
              <a:t>Mục đích là thiết kế khoản vay sao cho vừa đáp ứng nhu cầu khách hàng, vừa đảm bảo an toàn cho ngân hàng/tổ chức cho vay.</a:t>
            </a:r>
          </a:p>
          <a:p>
            <a:r>
              <a:rPr lang="vi-VN" b="1"/>
              <a:t>Approval Control</a:t>
            </a:r>
            <a:endParaRPr lang="vi-VN"/>
          </a:p>
          <a:p>
            <a:r>
              <a:rPr lang="vi-VN"/>
              <a:t>Kiểm soát phê duyệt — bước kiểm tra, giám sát để đảm bảo quyết định phê duyệt tuân thủ đúng quy trình, chính sách nội bộ và quy định pháp luật.</a:t>
            </a:r>
          </a:p>
          <a:p>
            <a:r>
              <a:rPr lang="en-US"/>
              <a:t>---</a:t>
            </a:r>
          </a:p>
          <a:p>
            <a:pPr lvl="1"/>
            <a:r>
              <a:rPr lang="vi-VN" b="1"/>
              <a:t>Monitoring</a:t>
            </a:r>
            <a:r>
              <a:rPr lang="vi-VN"/>
              <a:t>: Giám sát — theo dõi tình hình tài chính và lịch sử trả nợ của khách hàng trong suốt thời gian vay.</a:t>
            </a:r>
          </a:p>
          <a:p>
            <a:pPr lvl="1"/>
            <a:r>
              <a:rPr lang="vi-VN" b="1"/>
              <a:t>Early Warning</a:t>
            </a:r>
            <a:r>
              <a:rPr lang="vi-VN"/>
              <a:t>: Cảnh báo sớm — phát hiện dấu hiệu rủi ro trước khi khách hàng mất khả năng trả nợ (ví dụ: trả chậm, giảm thu nhập, thay đổi bất thường về giao dịch).</a:t>
            </a:r>
            <a:endParaRPr lang="en-US"/>
          </a:p>
          <a:p>
            <a:pPr lvl="1"/>
            <a:r>
              <a:rPr lang="vi-VN" b="1"/>
              <a:t>Repayment Reminders</a:t>
            </a:r>
            <a:endParaRPr lang="vi-VN"/>
          </a:p>
          <a:p>
            <a:pPr lvl="1"/>
            <a:r>
              <a:rPr lang="vi-VN"/>
              <a:t>Nhắc nhở thanh toán — gửi thông báo (qua SMS, email, điện thoại…) để nhắc khách hàng trả nợ đúng hạn.</a:t>
            </a:r>
          </a:p>
          <a:p>
            <a:r>
              <a:rPr lang="vi-VN" b="1"/>
              <a:t>Debt Collection &amp; NPL Management</a:t>
            </a:r>
            <a:endParaRPr lang="vi-VN"/>
          </a:p>
          <a:p>
            <a:pPr lvl="1"/>
            <a:r>
              <a:rPr lang="vi-VN" b="1"/>
              <a:t>Debt Collection</a:t>
            </a:r>
            <a:r>
              <a:rPr lang="vi-VN"/>
              <a:t>: Thu hồi nợ — bao gồm cả thu nợ bình thường và xử lý nợ quá hạn.</a:t>
            </a:r>
          </a:p>
          <a:p>
            <a:pPr lvl="1"/>
            <a:r>
              <a:rPr lang="vi-VN" b="1"/>
              <a:t>NPL Management</a:t>
            </a:r>
            <a:r>
              <a:rPr lang="vi-VN"/>
              <a:t> (</a:t>
            </a:r>
            <a:r>
              <a:rPr lang="vi-VN" i="1"/>
              <a:t>Non-Performing Loan Management</a:t>
            </a:r>
            <a:r>
              <a:rPr lang="vi-VN"/>
              <a:t>): Quản lý nợ xấu — nợ xấu là khoản vay quá hạn từ 90 ngày trở lên hoặc không có khả năng thu hồi theo điều kiện hợp đồng. Công việc quản lý gồm tái cấu trúc khoản vay, bán nợ, xử lý tài sản đảm bảo…</a:t>
            </a:r>
            <a:br>
              <a:rPr lang="vi-VN"/>
            </a:br>
            <a:endParaRPr lang="vi-VN"/>
          </a:p>
          <a:p>
            <a:endParaRPr lang="vi-VN"/>
          </a:p>
          <a:p>
            <a:endParaRPr lang="en-US"/>
          </a:p>
        </p:txBody>
      </p:sp>
      <p:sp>
        <p:nvSpPr>
          <p:cNvPr id="4" name="Slide Number Placeholder 3"/>
          <p:cNvSpPr>
            <a:spLocks noGrp="1"/>
          </p:cNvSpPr>
          <p:nvPr>
            <p:ph type="sldNum" sz="quarter" idx="5"/>
          </p:nvPr>
        </p:nvSpPr>
        <p:spPr/>
        <p:txBody>
          <a:bodyPr/>
          <a:lstStyle/>
          <a:p>
            <a:fld id="{A6DC1C8D-342F-457A-9B2B-1E66047BD302}" type="slidenum">
              <a:rPr lang="en-US" smtClean="0"/>
              <a:t>12</a:t>
            </a:fld>
            <a:endParaRPr lang="en-US"/>
          </a:p>
        </p:txBody>
      </p:sp>
    </p:spTree>
    <p:extLst>
      <p:ext uri="{BB962C8B-B14F-4D97-AF65-F5344CB8AC3E}">
        <p14:creationId xmlns:p14="http://schemas.microsoft.com/office/powerpoint/2010/main" val="37027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9Slide.vn - 2019">
            <a:extLst>
              <a:ext uri="{FF2B5EF4-FFF2-40B4-BE49-F238E27FC236}">
                <a16:creationId xmlns:a16="http://schemas.microsoft.com/office/drawing/2014/main" id="{96A07112-A9E8-FFB8-40F9-CA3B243E54A4}"/>
              </a:ext>
            </a:extLst>
          </p:cNvPr>
          <p:cNvSpPr txBox="1"/>
          <p:nvPr userDrawn="1"/>
        </p:nvSpPr>
        <p:spPr>
          <a:xfrm>
            <a:off x="0" y="-2919631"/>
            <a:ext cx="18288000" cy="646331"/>
          </a:xfrm>
          <a:prstGeom prst="rect">
            <a:avLst/>
          </a:prstGeom>
          <a:noFill/>
        </p:spPr>
        <p:txBody>
          <a:bodyPr vert="horz" rtlCol="0">
            <a:spAutoFit/>
          </a:bodyPr>
          <a:lstStyle/>
          <a:p>
            <a:pPr algn="ctr"/>
            <a:r>
              <a:rPr lang="en-US" sz="3600">
                <a:solidFill>
                  <a:srgbClr val="CFCFCF"/>
                </a:solidFill>
              </a:rPr>
              <a:t>www.9slide.vn</a:t>
            </a: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svg"/><Relationship Id="rId5" Type="http://schemas.openxmlformats.org/officeDocument/2006/relationships/image" Target="../media/image1.png"/><Relationship Id="rId10" Type="http://schemas.openxmlformats.org/officeDocument/2006/relationships/image" Target="../media/image8.png"/><Relationship Id="rId4" Type="http://schemas.openxmlformats.org/officeDocument/2006/relationships/image" Target="../media/image5.svg"/><Relationship Id="rId9" Type="http://schemas.openxmlformats.org/officeDocument/2006/relationships/image" Target="../media/image13.sv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5.svg"/><Relationship Id="rId7"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5.sv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319992" y="-1680508"/>
            <a:ext cx="13648016" cy="1364801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3640768" y="-164456"/>
            <a:ext cx="11725929" cy="11711272"/>
          </a:xfrm>
          <a:custGeom>
            <a:avLst/>
            <a:gdLst/>
            <a:ahLst/>
            <a:cxnLst/>
            <a:rect l="l" t="t" r="r" b="b"/>
            <a:pathLst>
              <a:path w="11725929" h="11711272">
                <a:moveTo>
                  <a:pt x="0" y="0"/>
                </a:moveTo>
                <a:lnTo>
                  <a:pt x="11725929" y="0"/>
                </a:lnTo>
                <a:lnTo>
                  <a:pt x="11725929" y="11711272"/>
                </a:lnTo>
                <a:lnTo>
                  <a:pt x="0" y="11711272"/>
                </a:lnTo>
                <a:lnTo>
                  <a:pt x="0" y="0"/>
                </a:lnTo>
                <a:close/>
              </a:path>
            </a:pathLst>
          </a:custGeom>
          <a:blipFill>
            <a:blip r:embed="rId2"/>
            <a:stretch>
              <a:fillRect/>
            </a:stretch>
          </a:blipFill>
        </p:spPr>
        <p:txBody>
          <a:bodyPr/>
          <a:lstStyle/>
          <a:p>
            <a:endParaRPr lang="en-US"/>
          </a:p>
        </p:txBody>
      </p:sp>
      <p:grpSp>
        <p:nvGrpSpPr>
          <p:cNvPr id="12" name="Group 12"/>
          <p:cNvGrpSpPr/>
          <p:nvPr/>
        </p:nvGrpSpPr>
        <p:grpSpPr>
          <a:xfrm>
            <a:off x="3367381" y="-633119"/>
            <a:ext cx="11553237" cy="11553237"/>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1476280" y="4348446"/>
            <a:ext cx="1658466" cy="1656393"/>
          </a:xfrm>
          <a:custGeom>
            <a:avLst/>
            <a:gdLst/>
            <a:ahLst/>
            <a:cxnLst/>
            <a:rect l="l" t="t" r="r" b="b"/>
            <a:pathLst>
              <a:path w="1658466" h="1656393">
                <a:moveTo>
                  <a:pt x="0" y="0"/>
                </a:moveTo>
                <a:lnTo>
                  <a:pt x="1658465" y="0"/>
                </a:lnTo>
                <a:lnTo>
                  <a:pt x="1658465" y="1656393"/>
                </a:lnTo>
                <a:lnTo>
                  <a:pt x="0" y="1656393"/>
                </a:lnTo>
                <a:lnTo>
                  <a:pt x="0" y="0"/>
                </a:lnTo>
                <a:close/>
              </a:path>
            </a:pathLst>
          </a:custGeom>
          <a:blipFill>
            <a:blip r:embed="rId2"/>
            <a:stretch>
              <a:fillRect/>
            </a:stretch>
          </a:blipFill>
        </p:spPr>
        <p:txBody>
          <a:bodyPr/>
          <a:lstStyle/>
          <a:p>
            <a:endParaRPr lang="en-US"/>
          </a:p>
        </p:txBody>
      </p:sp>
      <p:grpSp>
        <p:nvGrpSpPr>
          <p:cNvPr id="16" name="Group 16"/>
          <p:cNvGrpSpPr/>
          <p:nvPr/>
        </p:nvGrpSpPr>
        <p:grpSpPr>
          <a:xfrm>
            <a:off x="1437613" y="4282161"/>
            <a:ext cx="1634041" cy="1634041"/>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9" name="Freeform 19"/>
          <p:cNvSpPr/>
          <p:nvPr/>
        </p:nvSpPr>
        <p:spPr>
          <a:xfrm flipH="1">
            <a:off x="2086248" y="4847440"/>
            <a:ext cx="336771" cy="503483"/>
          </a:xfrm>
          <a:custGeom>
            <a:avLst/>
            <a:gdLst/>
            <a:ahLst/>
            <a:cxnLst/>
            <a:rect l="l" t="t" r="r" b="b"/>
            <a:pathLst>
              <a:path w="336771" h="503483">
                <a:moveTo>
                  <a:pt x="336771" y="0"/>
                </a:moveTo>
                <a:lnTo>
                  <a:pt x="0" y="0"/>
                </a:lnTo>
                <a:lnTo>
                  <a:pt x="0" y="503483"/>
                </a:lnTo>
                <a:lnTo>
                  <a:pt x="336771" y="503483"/>
                </a:lnTo>
                <a:lnTo>
                  <a:pt x="336771"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Freeform 20"/>
          <p:cNvSpPr/>
          <p:nvPr/>
        </p:nvSpPr>
        <p:spPr>
          <a:xfrm>
            <a:off x="15191921" y="4348446"/>
            <a:ext cx="1658466" cy="1656393"/>
          </a:xfrm>
          <a:custGeom>
            <a:avLst/>
            <a:gdLst/>
            <a:ahLst/>
            <a:cxnLst/>
            <a:rect l="l" t="t" r="r" b="b"/>
            <a:pathLst>
              <a:path w="1658466" h="1656393">
                <a:moveTo>
                  <a:pt x="0" y="0"/>
                </a:moveTo>
                <a:lnTo>
                  <a:pt x="1658466" y="0"/>
                </a:lnTo>
                <a:lnTo>
                  <a:pt x="1658466" y="1656393"/>
                </a:lnTo>
                <a:lnTo>
                  <a:pt x="0" y="1656393"/>
                </a:lnTo>
                <a:lnTo>
                  <a:pt x="0" y="0"/>
                </a:lnTo>
                <a:close/>
              </a:path>
            </a:pathLst>
          </a:custGeom>
          <a:blipFill>
            <a:blip r:embed="rId2"/>
            <a:stretch>
              <a:fillRect/>
            </a:stretch>
          </a:blipFill>
        </p:spPr>
        <p:txBody>
          <a:bodyPr/>
          <a:lstStyle/>
          <a:p>
            <a:endParaRPr lang="en-US"/>
          </a:p>
        </p:txBody>
      </p:sp>
      <p:grpSp>
        <p:nvGrpSpPr>
          <p:cNvPr id="21" name="Group 21"/>
          <p:cNvGrpSpPr/>
          <p:nvPr/>
        </p:nvGrpSpPr>
        <p:grpSpPr>
          <a:xfrm>
            <a:off x="15153255" y="4282161"/>
            <a:ext cx="1634041" cy="1634041"/>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4" name="Freeform 24"/>
          <p:cNvSpPr/>
          <p:nvPr/>
        </p:nvSpPr>
        <p:spPr>
          <a:xfrm>
            <a:off x="15801890" y="4847440"/>
            <a:ext cx="336771" cy="503483"/>
          </a:xfrm>
          <a:custGeom>
            <a:avLst/>
            <a:gdLst/>
            <a:ahLst/>
            <a:cxnLst/>
            <a:rect l="l" t="t" r="r" b="b"/>
            <a:pathLst>
              <a:path w="336771" h="503483">
                <a:moveTo>
                  <a:pt x="0" y="0"/>
                </a:moveTo>
                <a:lnTo>
                  <a:pt x="336770" y="0"/>
                </a:lnTo>
                <a:lnTo>
                  <a:pt x="336770"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8" name="Freeform 28"/>
          <p:cNvSpPr/>
          <p:nvPr/>
        </p:nvSpPr>
        <p:spPr>
          <a:xfrm>
            <a:off x="8677910" y="2291656"/>
            <a:ext cx="932181" cy="978434"/>
          </a:xfrm>
          <a:custGeom>
            <a:avLst/>
            <a:gdLst/>
            <a:ahLst/>
            <a:cxnLst/>
            <a:rect l="l" t="t" r="r" b="b"/>
            <a:pathLst>
              <a:path w="932181" h="978434">
                <a:moveTo>
                  <a:pt x="0" y="0"/>
                </a:moveTo>
                <a:lnTo>
                  <a:pt x="932180" y="0"/>
                </a:lnTo>
                <a:lnTo>
                  <a:pt x="932180" y="978434"/>
                </a:lnTo>
                <a:lnTo>
                  <a:pt x="0" y="97843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29" name="Freeform 29"/>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30" name="Group 30"/>
          <p:cNvGrpSpPr/>
          <p:nvPr/>
        </p:nvGrpSpPr>
        <p:grpSpPr>
          <a:xfrm>
            <a:off x="17491799" y="8458418"/>
            <a:ext cx="951769" cy="799882"/>
            <a:chOff x="0" y="0"/>
            <a:chExt cx="967140" cy="812800"/>
          </a:xfrm>
        </p:grpSpPr>
        <p:sp>
          <p:nvSpPr>
            <p:cNvPr id="31" name="Freeform 31"/>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32" name="TextBox 32"/>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38" name="TextBox 38"/>
          <p:cNvSpPr txBox="1"/>
          <p:nvPr/>
        </p:nvSpPr>
        <p:spPr>
          <a:xfrm>
            <a:off x="4059966" y="3934686"/>
            <a:ext cx="10890849" cy="1862882"/>
          </a:xfrm>
          <a:prstGeom prst="rect">
            <a:avLst/>
          </a:prstGeom>
        </p:spPr>
        <p:txBody>
          <a:bodyPr wrap="square" lIns="0" tIns="0" rIns="0" bIns="0" rtlCol="0" anchor="t">
            <a:spAutoFit/>
          </a:bodyPr>
          <a:lstStyle/>
          <a:p>
            <a:pPr algn="ctr">
              <a:lnSpc>
                <a:spcPts val="17585"/>
              </a:lnSpc>
              <a:spcBef>
                <a:spcPct val="0"/>
              </a:spcBef>
            </a:pPr>
            <a:r>
              <a:rPr lang="en-US" sz="4800" b="1" dirty="0">
                <a:solidFill>
                  <a:srgbClr val="3A6AD6"/>
                </a:solidFill>
                <a:latin typeface="Poppins Bold"/>
                <a:ea typeface="Poppins Bold"/>
                <a:cs typeface="Poppins Bold"/>
              </a:rPr>
              <a:t>Credit Risk Analysis</a:t>
            </a:r>
            <a:endParaRPr lang="en-US" sz="4800" dirty="0">
              <a:ea typeface="Calibri"/>
              <a:cs typeface="Calibri"/>
            </a:endParaRPr>
          </a:p>
        </p:txBody>
      </p:sp>
      <p:sp>
        <p:nvSpPr>
          <p:cNvPr id="39" name="TextBox 39"/>
          <p:cNvSpPr txBox="1"/>
          <p:nvPr/>
        </p:nvSpPr>
        <p:spPr>
          <a:xfrm>
            <a:off x="5984590" y="6460474"/>
            <a:ext cx="6318820" cy="292772"/>
          </a:xfrm>
          <a:prstGeom prst="rect">
            <a:avLst/>
          </a:prstGeom>
        </p:spPr>
        <p:txBody>
          <a:bodyPr lIns="0" tIns="0" rIns="0" bIns="0" rtlCol="0" anchor="t">
            <a:spAutoFit/>
          </a:bodyPr>
          <a:lstStyle/>
          <a:p>
            <a:pPr algn="ctr">
              <a:lnSpc>
                <a:spcPts val="1680"/>
              </a:lnSpc>
              <a:spcBef>
                <a:spcPct val="0"/>
              </a:spcBef>
            </a:pPr>
            <a:r>
              <a:rPr lang="en-US" sz="3600" dirty="0">
                <a:solidFill>
                  <a:srgbClr val="1F2020"/>
                </a:solidFill>
                <a:latin typeface="Poppins"/>
                <a:ea typeface="Poppins"/>
                <a:cs typeface="Poppins"/>
              </a:rPr>
              <a:t>Mai Tra My</a:t>
            </a:r>
          </a:p>
        </p:txBody>
      </p:sp>
      <p:sp>
        <p:nvSpPr>
          <p:cNvPr id="42" name="TextBox 42"/>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01</a:t>
            </a:r>
          </a:p>
        </p:txBody>
      </p:sp>
      <p:sp>
        <p:nvSpPr>
          <p:cNvPr id="43" name="TextBox 39">
            <a:extLst>
              <a:ext uri="{FF2B5EF4-FFF2-40B4-BE49-F238E27FC236}">
                <a16:creationId xmlns:a16="http://schemas.microsoft.com/office/drawing/2014/main" id="{53333CEC-EB4C-91AB-9110-DE633463CB0D}"/>
              </a:ext>
            </a:extLst>
          </p:cNvPr>
          <p:cNvSpPr txBox="1"/>
          <p:nvPr/>
        </p:nvSpPr>
        <p:spPr>
          <a:xfrm>
            <a:off x="12977060" y="9755003"/>
            <a:ext cx="6318820" cy="235321"/>
          </a:xfrm>
          <a:prstGeom prst="rect">
            <a:avLst/>
          </a:prstGeom>
        </p:spPr>
        <p:txBody>
          <a:bodyPr lIns="0" tIns="0" rIns="0" bIns="0" rtlCol="0" anchor="t">
            <a:spAutoFit/>
          </a:bodyPr>
          <a:lstStyle/>
          <a:p>
            <a:pPr algn="ctr">
              <a:lnSpc>
                <a:spcPts val="1680"/>
              </a:lnSpc>
              <a:spcBef>
                <a:spcPct val="0"/>
              </a:spcBef>
            </a:pPr>
            <a:r>
              <a:rPr lang="en-US" sz="2000" dirty="0">
                <a:solidFill>
                  <a:srgbClr val="1F2020"/>
                </a:solidFill>
                <a:latin typeface="Poppins"/>
                <a:ea typeface="Poppins"/>
                <a:cs typeface="Poppins"/>
              </a:rPr>
              <a:t>08/2025</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9E8CD-2613-DB12-A78B-E8C1D4C7BA6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48B315A-B7F0-7BE5-72AB-5B38AAD7A5F1}"/>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58EC6039-5B83-E3DA-6E16-FFE4C6B16E4A}"/>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8E861185-3158-C171-4306-31A49223D3A2}"/>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1B2EBD00-26EE-0161-6082-6BA8F787B0CF}"/>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C42E9FAB-7CD2-E93C-AD77-928736A6D428}"/>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A3CC22B6-F59F-5C0F-726D-889E3DE7C9B2}"/>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02BC9E01-A996-B15F-C674-2F5AA5866274}"/>
              </a:ext>
            </a:extLst>
          </p:cNvPr>
          <p:cNvSpPr txBox="1"/>
          <p:nvPr/>
        </p:nvSpPr>
        <p:spPr>
          <a:xfrm>
            <a:off x="1001474" y="569381"/>
            <a:ext cx="4389214" cy="424603"/>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Good vs Bad Loans</a:t>
            </a:r>
            <a:r>
              <a:rPr lang="en-US" sz="1200" b="1">
                <a:solidFill>
                  <a:srgbClr val="4569CF"/>
                </a:solidFill>
                <a:latin typeface="Poppins Bold"/>
                <a:ea typeface="Poppins Bold"/>
                <a:cs typeface="Poppins Bold"/>
              </a:rPr>
              <a:t> </a:t>
            </a:r>
            <a:r>
              <a:rPr lang="en-US" sz="1200" b="1">
                <a:solidFill>
                  <a:srgbClr val="3A6AD6"/>
                </a:solidFill>
                <a:latin typeface="Poppins Bold"/>
                <a:cs typeface="Poppins Bold"/>
              </a:rPr>
              <a:t>| </a:t>
            </a:r>
            <a:r>
              <a:rPr lang="vi-VN" sz="1200" b="1">
                <a:solidFill>
                  <a:srgbClr val="3A6AD6"/>
                </a:solidFill>
                <a:latin typeface="Poppins Bold"/>
                <a:cs typeface="Poppins Bold"/>
              </a:rPr>
              <a:t>Debt management pattern</a:t>
            </a:r>
          </a:p>
          <a:p>
            <a:pPr>
              <a:lnSpc>
                <a:spcPts val="1680"/>
              </a:lnSpc>
              <a:spcBef>
                <a:spcPct val="0"/>
              </a:spcBef>
            </a:pPr>
            <a:endParaRPr lang="en-US" sz="1200" b="1" dirty="0">
              <a:solidFill>
                <a:srgbClr val="3A6AD6"/>
              </a:solidFill>
              <a:latin typeface="Poppins Bold"/>
              <a:cs typeface="Poppins Bold"/>
            </a:endParaRPr>
          </a:p>
        </p:txBody>
      </p:sp>
      <p:sp>
        <p:nvSpPr>
          <p:cNvPr id="13" name="Freeform 13">
            <a:extLst>
              <a:ext uri="{FF2B5EF4-FFF2-40B4-BE49-F238E27FC236}">
                <a16:creationId xmlns:a16="http://schemas.microsoft.com/office/drawing/2014/main" id="{EDCF9AB4-0AB2-580E-4D10-CB7CA1DFB813}"/>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C977E05F-A30D-622A-F997-4286AED1FAAA}"/>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DB47A83A-3162-E5DC-75D5-B70DCEFCB89B}"/>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058412EA-BD37-1879-5F32-544C1445A7AE}"/>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12D05D87-1B73-8A9F-C7F2-34859A72ED1A}"/>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10</a:t>
            </a:r>
          </a:p>
        </p:txBody>
      </p:sp>
      <p:sp>
        <p:nvSpPr>
          <p:cNvPr id="26" name="TextBox 26">
            <a:extLst>
              <a:ext uri="{FF2B5EF4-FFF2-40B4-BE49-F238E27FC236}">
                <a16:creationId xmlns:a16="http://schemas.microsoft.com/office/drawing/2014/main" id="{5644D76E-6C26-261B-7DDD-8C4EC2CF5192}"/>
              </a:ext>
            </a:extLst>
          </p:cNvPr>
          <p:cNvSpPr txBox="1"/>
          <p:nvPr/>
        </p:nvSpPr>
        <p:spPr>
          <a:xfrm>
            <a:off x="1411799" y="2567654"/>
            <a:ext cx="7198801" cy="1107996"/>
          </a:xfrm>
          <a:prstGeom prst="rect">
            <a:avLst/>
          </a:prstGeom>
        </p:spPr>
        <p:txBody>
          <a:bodyPr wrap="square" lIns="0" tIns="0" rIns="0" bIns="0" rtlCol="0" anchor="t">
            <a:spAutoFit/>
          </a:bodyPr>
          <a:lstStyle/>
          <a:p>
            <a:pPr>
              <a:spcBef>
                <a:spcPct val="0"/>
              </a:spcBef>
            </a:pPr>
            <a:r>
              <a:rPr lang="en-US">
                <a:solidFill>
                  <a:srgbClr val="1F2020"/>
                </a:solidFill>
                <a:latin typeface="Poppins"/>
                <a:ea typeface="Poppins"/>
                <a:cs typeface="Poppins"/>
                <a:sym typeface="Poppins"/>
              </a:rPr>
              <a:t>Debt consolidation dominates the loan purposes</a:t>
            </a:r>
            <a:r>
              <a:rPr lang="vi-VN">
                <a:solidFill>
                  <a:srgbClr val="1F2020"/>
                </a:solidFill>
                <a:latin typeface="Poppins"/>
                <a:ea typeface="Poppins"/>
                <a:cs typeface="Poppins"/>
                <a:sym typeface="Poppins"/>
              </a:rPr>
              <a:t>, </a:t>
            </a:r>
            <a:r>
              <a:rPr lang="en-US">
                <a:solidFill>
                  <a:srgbClr val="1F2020"/>
                </a:solidFill>
                <a:latin typeface="Poppins"/>
                <a:ea typeface="Poppins"/>
                <a:cs typeface="Poppins"/>
                <a:sym typeface="Poppins"/>
              </a:rPr>
              <a:t>growing from ~34% in 2007 to over </a:t>
            </a:r>
            <a:r>
              <a:rPr lang="en-US">
                <a:solidFill>
                  <a:srgbClr val="3A6AD6"/>
                </a:solidFill>
                <a:latin typeface="Poppins"/>
                <a:ea typeface="Poppins"/>
                <a:cs typeface="Poppins"/>
                <a:sym typeface="Poppins"/>
              </a:rPr>
              <a:t>60%</a:t>
            </a:r>
            <a:r>
              <a:rPr lang="en-US">
                <a:solidFill>
                  <a:srgbClr val="1F2020"/>
                </a:solidFill>
                <a:latin typeface="Poppins"/>
                <a:ea typeface="Poppins"/>
                <a:cs typeface="Poppins"/>
                <a:sym typeface="Poppins"/>
              </a:rPr>
              <a:t> by 2012–2014. </a:t>
            </a:r>
            <a:endParaRPr lang="vi-VN">
              <a:solidFill>
                <a:srgbClr val="1F2020"/>
              </a:solidFill>
              <a:latin typeface="Poppins"/>
              <a:ea typeface="Poppins"/>
              <a:cs typeface="Poppins"/>
              <a:sym typeface="Poppins"/>
            </a:endParaRPr>
          </a:p>
          <a:p>
            <a:pPr>
              <a:spcBef>
                <a:spcPct val="0"/>
              </a:spcBef>
            </a:pPr>
            <a:r>
              <a:rPr lang="en-US">
                <a:solidFill>
                  <a:srgbClr val="1F2020"/>
                </a:solidFill>
                <a:latin typeface="Poppins"/>
                <a:ea typeface="Poppins"/>
                <a:cs typeface="Poppins"/>
                <a:sym typeface="Poppins"/>
              </a:rPr>
              <a:t>Credit card loans hold a stable share, dipping around 2009 and then rising again after 2011, reaching ~24% in 2013</a:t>
            </a:r>
            <a:r>
              <a:rPr lang="vi-VN">
                <a:solidFill>
                  <a:srgbClr val="1F2020"/>
                </a:solidFill>
                <a:latin typeface="Poppins"/>
                <a:ea typeface="Poppins"/>
                <a:cs typeface="Poppins"/>
                <a:sym typeface="Poppins"/>
              </a:rPr>
              <a:t>.</a:t>
            </a:r>
            <a:endParaRPr lang="en-US">
              <a:solidFill>
                <a:srgbClr val="1F2020"/>
              </a:solidFill>
              <a:latin typeface="Poppins"/>
              <a:ea typeface="Poppins"/>
              <a:cs typeface="Poppins"/>
              <a:sym typeface="Poppins"/>
            </a:endParaRPr>
          </a:p>
        </p:txBody>
      </p:sp>
      <p:sp>
        <p:nvSpPr>
          <p:cNvPr id="73" name="TextBox 73">
            <a:extLst>
              <a:ext uri="{FF2B5EF4-FFF2-40B4-BE49-F238E27FC236}">
                <a16:creationId xmlns:a16="http://schemas.microsoft.com/office/drawing/2014/main" id="{B390F13A-FCDB-6569-3A09-0976FCBFEF42}"/>
              </a:ext>
            </a:extLst>
          </p:cNvPr>
          <p:cNvSpPr txBox="1"/>
          <p:nvPr/>
        </p:nvSpPr>
        <p:spPr>
          <a:xfrm>
            <a:off x="960012" y="930470"/>
            <a:ext cx="16247779" cy="701731"/>
          </a:xfrm>
          <a:prstGeom prst="rect">
            <a:avLst/>
          </a:prstGeom>
        </p:spPr>
        <p:txBody>
          <a:bodyPr wrap="square" lIns="0" tIns="0" rIns="0" bIns="0" rtlCol="0" anchor="t">
            <a:spAutoFit/>
          </a:bodyPr>
          <a:lstStyle/>
          <a:p>
            <a:pPr>
              <a:lnSpc>
                <a:spcPts val="6385"/>
              </a:lnSpc>
              <a:spcBef>
                <a:spcPct val="0"/>
              </a:spcBef>
            </a:pPr>
            <a:r>
              <a:rPr lang="vi-VN" sz="2400">
                <a:solidFill>
                  <a:schemeClr val="tx1">
                    <a:lumMod val="75000"/>
                    <a:lumOff val="25000"/>
                  </a:schemeClr>
                </a:solidFill>
                <a:latin typeface="Poppins Bold"/>
                <a:cs typeface="Poppins Bold"/>
                <a:sym typeface="Poppins Bold"/>
              </a:rPr>
              <a:t>W</a:t>
            </a:r>
            <a:r>
              <a:rPr lang="en-US" sz="2400">
                <a:solidFill>
                  <a:schemeClr val="tx1">
                    <a:lumMod val="75000"/>
                    <a:lumOff val="25000"/>
                  </a:schemeClr>
                </a:solidFill>
                <a:latin typeface="Poppins Bold"/>
                <a:cs typeface="Poppins Bold"/>
                <a:sym typeface="Poppins Bold"/>
              </a:rPr>
              <a:t>hile </a:t>
            </a:r>
            <a:r>
              <a:rPr lang="en-US" sz="2400">
                <a:solidFill>
                  <a:srgbClr val="3A6AD6"/>
                </a:solidFill>
                <a:latin typeface="Poppins Bold"/>
                <a:cs typeface="Poppins Bold"/>
                <a:sym typeface="Poppins Bold"/>
              </a:rPr>
              <a:t>debt consolidation </a:t>
            </a:r>
            <a:r>
              <a:rPr lang="en-US" sz="2400">
                <a:solidFill>
                  <a:schemeClr val="tx1">
                    <a:lumMod val="75000"/>
                    <a:lumOff val="25000"/>
                  </a:schemeClr>
                </a:solidFill>
                <a:latin typeface="Poppins Bold"/>
                <a:cs typeface="Poppins Bold"/>
                <a:sym typeface="Poppins Bold"/>
              </a:rPr>
              <a:t>is the most common purpose, </a:t>
            </a:r>
            <a:r>
              <a:rPr lang="en-US" sz="2400">
                <a:solidFill>
                  <a:srgbClr val="3A6AD6"/>
                </a:solidFill>
                <a:latin typeface="Poppins Bold"/>
                <a:cs typeface="Poppins Bold"/>
                <a:sym typeface="Poppins Bold"/>
              </a:rPr>
              <a:t>small business</a:t>
            </a:r>
            <a:r>
              <a:rPr lang="en-US" sz="2400">
                <a:solidFill>
                  <a:schemeClr val="tx1">
                    <a:lumMod val="75000"/>
                    <a:lumOff val="25000"/>
                  </a:schemeClr>
                </a:solidFill>
                <a:latin typeface="Poppins Bold"/>
                <a:cs typeface="Poppins Bold"/>
                <a:sym typeface="Poppins Bold"/>
              </a:rPr>
              <a:t> loans carry the </a:t>
            </a:r>
            <a:r>
              <a:rPr lang="en-US" sz="2400">
                <a:solidFill>
                  <a:srgbClr val="3A6AD6"/>
                </a:solidFill>
                <a:latin typeface="Poppins Bold"/>
                <a:cs typeface="Poppins Bold"/>
                <a:sym typeface="Poppins Bold"/>
              </a:rPr>
              <a:t>highest risk</a:t>
            </a:r>
          </a:p>
        </p:txBody>
      </p:sp>
      <p:sp>
        <p:nvSpPr>
          <p:cNvPr id="122" name="TextBox 44">
            <a:extLst>
              <a:ext uri="{FF2B5EF4-FFF2-40B4-BE49-F238E27FC236}">
                <a16:creationId xmlns:a16="http://schemas.microsoft.com/office/drawing/2014/main" id="{10F75C36-C7B7-C70A-150F-230C6EB3A4E3}"/>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5FDDCCD2-8558-D6AA-DBAB-1D60B789D0CB}"/>
              </a:ext>
            </a:extLst>
          </p:cNvPr>
          <p:cNvSpPr/>
          <p:nvPr/>
        </p:nvSpPr>
        <p:spPr>
          <a:xfrm>
            <a:off x="960013" y="2293808"/>
            <a:ext cx="7826795" cy="149956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87C8FE16-BDD9-39E6-4464-82A7EA3A4ABA}"/>
              </a:ext>
            </a:extLst>
          </p:cNvPr>
          <p:cNvSpPr/>
          <p:nvPr/>
        </p:nvSpPr>
        <p:spPr>
          <a:xfrm>
            <a:off x="960012"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E9882A-D4EC-3E13-5B83-64D5687B405C}"/>
              </a:ext>
            </a:extLst>
          </p:cNvPr>
          <p:cNvSpPr/>
          <p:nvPr/>
        </p:nvSpPr>
        <p:spPr>
          <a:xfrm>
            <a:off x="707021"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1" name="Oval 20">
            <a:extLst>
              <a:ext uri="{FF2B5EF4-FFF2-40B4-BE49-F238E27FC236}">
                <a16:creationId xmlns:a16="http://schemas.microsoft.com/office/drawing/2014/main" id="{3E046E08-65CC-2119-272F-3F10EAA1FD1A}"/>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2" name="TextBox 26">
            <a:extLst>
              <a:ext uri="{FF2B5EF4-FFF2-40B4-BE49-F238E27FC236}">
                <a16:creationId xmlns:a16="http://schemas.microsoft.com/office/drawing/2014/main" id="{AFFD1636-E868-7F20-3730-AF5EF7D6D651}"/>
              </a:ext>
            </a:extLst>
          </p:cNvPr>
          <p:cNvSpPr txBox="1"/>
          <p:nvPr/>
        </p:nvSpPr>
        <p:spPr>
          <a:xfrm>
            <a:off x="9943925" y="2567654"/>
            <a:ext cx="7263866" cy="553998"/>
          </a:xfrm>
          <a:prstGeom prst="rect">
            <a:avLst/>
          </a:prstGeom>
        </p:spPr>
        <p:txBody>
          <a:bodyPr wrap="square" lIns="0" tIns="0" rIns="0" bIns="0" rtlCol="0" anchor="t">
            <a:spAutoFit/>
          </a:bodyPr>
          <a:lstStyle/>
          <a:p>
            <a:pPr>
              <a:spcBef>
                <a:spcPct val="0"/>
              </a:spcBef>
            </a:pPr>
            <a:r>
              <a:rPr lang="en-US">
                <a:solidFill>
                  <a:srgbClr val="1F2020"/>
                </a:solidFill>
                <a:latin typeface="Poppins"/>
                <a:ea typeface="Poppins"/>
                <a:cs typeface="Poppins"/>
                <a:sym typeface="Poppins"/>
              </a:rPr>
              <a:t>Small business loans stand out with </a:t>
            </a:r>
            <a:r>
              <a:rPr lang="en-US">
                <a:solidFill>
                  <a:srgbClr val="CD3550"/>
                </a:solidFill>
                <a:latin typeface="Poppins"/>
                <a:ea typeface="Poppins"/>
                <a:cs typeface="Poppins"/>
                <a:sym typeface="Poppins"/>
              </a:rPr>
              <a:t>16%</a:t>
            </a:r>
            <a:r>
              <a:rPr lang="en-US">
                <a:solidFill>
                  <a:srgbClr val="1F2020"/>
                </a:solidFill>
                <a:latin typeface="Poppins"/>
                <a:ea typeface="Poppins"/>
                <a:cs typeface="Poppins"/>
                <a:sym typeface="Poppins"/>
              </a:rPr>
              <a:t> bad loans, possibly due to business risk and market conditions.</a:t>
            </a:r>
            <a:endParaRPr lang="vi-VN">
              <a:solidFill>
                <a:srgbClr val="1F2020"/>
              </a:solidFill>
              <a:latin typeface="Poppins"/>
              <a:ea typeface="Poppins"/>
              <a:cs typeface="Poppins"/>
              <a:sym typeface="Poppins"/>
            </a:endParaRPr>
          </a:p>
        </p:txBody>
      </p:sp>
      <p:sp>
        <p:nvSpPr>
          <p:cNvPr id="23" name="TextBox 44">
            <a:extLst>
              <a:ext uri="{FF2B5EF4-FFF2-40B4-BE49-F238E27FC236}">
                <a16:creationId xmlns:a16="http://schemas.microsoft.com/office/drawing/2014/main" id="{9803016E-163F-158F-02FF-A96F88AACAFE}"/>
              </a:ext>
            </a:extLst>
          </p:cNvPr>
          <p:cNvSpPr txBox="1"/>
          <p:nvPr/>
        </p:nvSpPr>
        <p:spPr>
          <a:xfrm flipH="1">
            <a:off x="9301254"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24" name="Rectangle: Rounded Corners 23">
            <a:extLst>
              <a:ext uri="{FF2B5EF4-FFF2-40B4-BE49-F238E27FC236}">
                <a16:creationId xmlns:a16="http://schemas.microsoft.com/office/drawing/2014/main" id="{9B016631-E26A-9E6A-CA3D-A8D44475C6AD}"/>
              </a:ext>
            </a:extLst>
          </p:cNvPr>
          <p:cNvSpPr/>
          <p:nvPr/>
        </p:nvSpPr>
        <p:spPr>
          <a:xfrm>
            <a:off x="9531788" y="2293808"/>
            <a:ext cx="7826795" cy="149956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643E4E97-445C-A372-98D0-42EEBFC710F2}"/>
              </a:ext>
            </a:extLst>
          </p:cNvPr>
          <p:cNvSpPr/>
          <p:nvPr/>
        </p:nvSpPr>
        <p:spPr>
          <a:xfrm>
            <a:off x="9492139"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DC8734F-9AEF-0833-19F3-5857F19F43CE}"/>
              </a:ext>
            </a:extLst>
          </p:cNvPr>
          <p:cNvSpPr/>
          <p:nvPr/>
        </p:nvSpPr>
        <p:spPr>
          <a:xfrm>
            <a:off x="9239147"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8" name="Oval 27">
            <a:extLst>
              <a:ext uri="{FF2B5EF4-FFF2-40B4-BE49-F238E27FC236}">
                <a16:creationId xmlns:a16="http://schemas.microsoft.com/office/drawing/2014/main" id="{7B4EDFF3-A698-9065-38F6-E1AF86335C9F}"/>
              </a:ext>
            </a:extLst>
          </p:cNvPr>
          <p:cNvSpPr/>
          <p:nvPr/>
        </p:nvSpPr>
        <p:spPr>
          <a:xfrm>
            <a:off x="9250319"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48" name="TextBox 26">
            <a:extLst>
              <a:ext uri="{FF2B5EF4-FFF2-40B4-BE49-F238E27FC236}">
                <a16:creationId xmlns:a16="http://schemas.microsoft.com/office/drawing/2014/main" id="{3D31A1F3-39A0-97DF-6669-8C18A92CDADD}"/>
              </a:ext>
            </a:extLst>
          </p:cNvPr>
          <p:cNvSpPr txBox="1"/>
          <p:nvPr/>
        </p:nvSpPr>
        <p:spPr>
          <a:xfrm>
            <a:off x="11757131" y="8947737"/>
            <a:ext cx="4348811" cy="220958"/>
          </a:xfrm>
          <a:prstGeom prst="rect">
            <a:avLst/>
          </a:prstGeom>
        </p:spPr>
        <p:txBody>
          <a:bodyPr wrap="square" lIns="0" tIns="0" rIns="0" bIns="0" rtlCol="0" anchor="t">
            <a:spAutoFit/>
          </a:bodyPr>
          <a:lstStyle/>
          <a:p>
            <a:pPr>
              <a:lnSpc>
                <a:spcPts val="1680"/>
              </a:lnSpc>
              <a:spcBef>
                <a:spcPct val="0"/>
              </a:spcBef>
            </a:pPr>
            <a:r>
              <a:rPr lang="vi-VN" sz="1600">
                <a:solidFill>
                  <a:srgbClr val="1F2020"/>
                </a:solidFill>
                <a:latin typeface="Poppins"/>
                <a:ea typeface="Poppins"/>
                <a:cs typeface="Poppins"/>
                <a:sym typeface="Poppins"/>
              </a:rPr>
              <a:t>Classification by Loan Purposes</a:t>
            </a:r>
            <a:endParaRPr lang="en-US" sz="1600">
              <a:solidFill>
                <a:srgbClr val="1F2020"/>
              </a:solidFill>
              <a:latin typeface="Poppins"/>
              <a:ea typeface="Poppins"/>
              <a:cs typeface="Poppins"/>
              <a:sym typeface="Poppins"/>
            </a:endParaRPr>
          </a:p>
        </p:txBody>
      </p:sp>
      <p:sp>
        <p:nvSpPr>
          <p:cNvPr id="49" name="TextBox 26">
            <a:extLst>
              <a:ext uri="{FF2B5EF4-FFF2-40B4-BE49-F238E27FC236}">
                <a16:creationId xmlns:a16="http://schemas.microsoft.com/office/drawing/2014/main" id="{BF039C2D-CB6B-95C5-99CE-BD2782E18308}"/>
              </a:ext>
            </a:extLst>
          </p:cNvPr>
          <p:cNvSpPr txBox="1"/>
          <p:nvPr/>
        </p:nvSpPr>
        <p:spPr>
          <a:xfrm>
            <a:off x="4116047" y="8996689"/>
            <a:ext cx="3365338" cy="220958"/>
          </a:xfrm>
          <a:prstGeom prst="rect">
            <a:avLst/>
          </a:prstGeom>
        </p:spPr>
        <p:txBody>
          <a:bodyPr wrap="square" lIns="0" tIns="0" rIns="0" bIns="0" rtlCol="0" anchor="t">
            <a:spAutoFit/>
          </a:bodyPr>
          <a:lstStyle/>
          <a:p>
            <a:pPr>
              <a:lnSpc>
                <a:spcPts val="1680"/>
              </a:lnSpc>
              <a:spcBef>
                <a:spcPct val="0"/>
              </a:spcBef>
            </a:pPr>
            <a:r>
              <a:rPr lang="vi-VN" sz="1600">
                <a:solidFill>
                  <a:srgbClr val="1F2020"/>
                </a:solidFill>
                <a:latin typeface="Poppins"/>
                <a:ea typeface="Poppins"/>
                <a:cs typeface="Poppins"/>
                <a:sym typeface="Poppins"/>
              </a:rPr>
              <a:t>Loan Purposes</a:t>
            </a:r>
            <a:endParaRPr lang="en-US" sz="1600">
              <a:solidFill>
                <a:srgbClr val="1F2020"/>
              </a:solidFill>
              <a:latin typeface="Poppins"/>
              <a:ea typeface="Poppins"/>
              <a:cs typeface="Poppins"/>
              <a:sym typeface="Poppins"/>
            </a:endParaRPr>
          </a:p>
        </p:txBody>
      </p:sp>
      <p:pic>
        <p:nvPicPr>
          <p:cNvPr id="30" name="Picture 29">
            <a:extLst>
              <a:ext uri="{FF2B5EF4-FFF2-40B4-BE49-F238E27FC236}">
                <a16:creationId xmlns:a16="http://schemas.microsoft.com/office/drawing/2014/main" id="{ED2EC960-8EFE-5308-033B-4BA5711F5FA6}"/>
              </a:ext>
            </a:extLst>
          </p:cNvPr>
          <p:cNvPicPr>
            <a:picLocks noChangeAspect="1"/>
          </p:cNvPicPr>
          <p:nvPr/>
        </p:nvPicPr>
        <p:blipFill>
          <a:blip r:embed="rId4"/>
          <a:stretch>
            <a:fillRect/>
          </a:stretch>
        </p:blipFill>
        <p:spPr>
          <a:xfrm>
            <a:off x="9806617" y="4501152"/>
            <a:ext cx="7084676" cy="4207053"/>
          </a:xfrm>
          <a:prstGeom prst="rect">
            <a:avLst/>
          </a:prstGeom>
        </p:spPr>
      </p:pic>
      <p:pic>
        <p:nvPicPr>
          <p:cNvPr id="11" name="Picture 10">
            <a:extLst>
              <a:ext uri="{FF2B5EF4-FFF2-40B4-BE49-F238E27FC236}">
                <a16:creationId xmlns:a16="http://schemas.microsoft.com/office/drawing/2014/main" id="{3D6146A3-9ABD-519B-BCF9-3ED5DE7644BA}"/>
              </a:ext>
            </a:extLst>
          </p:cNvPr>
          <p:cNvPicPr>
            <a:picLocks noChangeAspect="1"/>
          </p:cNvPicPr>
          <p:nvPr/>
        </p:nvPicPr>
        <p:blipFill>
          <a:blip r:embed="rId5"/>
          <a:stretch>
            <a:fillRect/>
          </a:stretch>
        </p:blipFill>
        <p:spPr>
          <a:xfrm>
            <a:off x="1230197" y="4423076"/>
            <a:ext cx="7528667" cy="4507455"/>
          </a:xfrm>
          <a:prstGeom prst="rect">
            <a:avLst/>
          </a:prstGeom>
        </p:spPr>
      </p:pic>
    </p:spTree>
    <p:extLst>
      <p:ext uri="{BB962C8B-B14F-4D97-AF65-F5344CB8AC3E}">
        <p14:creationId xmlns:p14="http://schemas.microsoft.com/office/powerpoint/2010/main" val="8218132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02EAC-F9C1-037D-753D-86B518B5C2B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9503636-8815-DE34-B983-010EC6FAD1A5}"/>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7DE3D18A-6FAD-35CC-74C3-BBCDE23ADAE7}"/>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0C51C2FE-86D8-3508-11A9-14DBB5246171}"/>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CCA99731-7C5C-7F93-713C-CEB01A78C9FF}"/>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ABE00547-3F03-1789-B373-5560D2E29A51}"/>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E8CD0D10-CB34-72A9-FCB8-7EFCA25C6ED3}"/>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07C67401-C64E-BCAA-9F74-474AF8AA90CC}"/>
              </a:ext>
            </a:extLst>
          </p:cNvPr>
          <p:cNvSpPr txBox="1"/>
          <p:nvPr/>
        </p:nvSpPr>
        <p:spPr>
          <a:xfrm>
            <a:off x="1001474" y="569381"/>
            <a:ext cx="4389214" cy="424603"/>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Good vs Bad Loans</a:t>
            </a:r>
            <a:r>
              <a:rPr lang="en-US" sz="1200" b="1">
                <a:solidFill>
                  <a:srgbClr val="4569CF"/>
                </a:solidFill>
                <a:latin typeface="Poppins Bold"/>
                <a:ea typeface="Poppins Bold"/>
                <a:cs typeface="Poppins Bold"/>
              </a:rPr>
              <a:t> </a:t>
            </a:r>
            <a:r>
              <a:rPr lang="en-US" sz="1200" b="1">
                <a:solidFill>
                  <a:srgbClr val="3A6AD6"/>
                </a:solidFill>
                <a:latin typeface="Poppins Bold"/>
                <a:cs typeface="Poppins Bold"/>
              </a:rPr>
              <a:t>| </a:t>
            </a:r>
            <a:r>
              <a:rPr lang="vi-VN" sz="1200" b="1">
                <a:solidFill>
                  <a:srgbClr val="3A6AD6"/>
                </a:solidFill>
                <a:latin typeface="Poppins Bold"/>
                <a:cs typeface="Poppins Bold"/>
              </a:rPr>
              <a:t> Feature importance chart</a:t>
            </a:r>
          </a:p>
          <a:p>
            <a:pPr>
              <a:lnSpc>
                <a:spcPts val="1680"/>
              </a:lnSpc>
              <a:spcBef>
                <a:spcPct val="0"/>
              </a:spcBef>
            </a:pPr>
            <a:endParaRPr lang="en-US" sz="1200" b="1" dirty="0">
              <a:solidFill>
                <a:srgbClr val="3A6AD6"/>
              </a:solidFill>
              <a:latin typeface="Poppins Bold"/>
              <a:cs typeface="Poppins Bold"/>
            </a:endParaRPr>
          </a:p>
        </p:txBody>
      </p:sp>
      <p:sp>
        <p:nvSpPr>
          <p:cNvPr id="13" name="Freeform 13">
            <a:extLst>
              <a:ext uri="{FF2B5EF4-FFF2-40B4-BE49-F238E27FC236}">
                <a16:creationId xmlns:a16="http://schemas.microsoft.com/office/drawing/2014/main" id="{781BC6B6-9723-61F8-E075-E330B77B919F}"/>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8B5FAB45-2379-6F66-11B3-EC855EBBCF4E}"/>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DE76ECF3-416D-50F6-A180-47DA6D9A9FC9}"/>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1CB5E733-A323-F967-1102-A499CB1E8F70}"/>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AE698BB0-C123-E4A7-D13A-038CA16E06ED}"/>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11</a:t>
            </a:r>
          </a:p>
        </p:txBody>
      </p:sp>
      <p:sp>
        <p:nvSpPr>
          <p:cNvPr id="26" name="TextBox 26">
            <a:extLst>
              <a:ext uri="{FF2B5EF4-FFF2-40B4-BE49-F238E27FC236}">
                <a16:creationId xmlns:a16="http://schemas.microsoft.com/office/drawing/2014/main" id="{4D1C0B11-5AA0-0539-13AE-04478BF7BE90}"/>
              </a:ext>
            </a:extLst>
          </p:cNvPr>
          <p:cNvSpPr txBox="1"/>
          <p:nvPr/>
        </p:nvSpPr>
        <p:spPr>
          <a:xfrm>
            <a:off x="1411799" y="2567654"/>
            <a:ext cx="4150801" cy="2492990"/>
          </a:xfrm>
          <a:prstGeom prst="rect">
            <a:avLst/>
          </a:prstGeom>
        </p:spPr>
        <p:txBody>
          <a:bodyPr wrap="square" lIns="0" tIns="0" rIns="0" bIns="0" rtlCol="0" anchor="t">
            <a:spAutoFit/>
          </a:bodyPr>
          <a:lstStyle/>
          <a:p>
            <a:pPr>
              <a:spcBef>
                <a:spcPct val="0"/>
              </a:spcBef>
            </a:pPr>
            <a:r>
              <a:rPr lang="en-US">
                <a:solidFill>
                  <a:srgbClr val="1F2020"/>
                </a:solidFill>
                <a:latin typeface="Poppins"/>
                <a:ea typeface="Poppins"/>
                <a:cs typeface="Poppins"/>
                <a:sym typeface="Poppins"/>
              </a:rPr>
              <a:t>Moderate importance:</a:t>
            </a:r>
          </a:p>
          <a:p>
            <a:pPr>
              <a:spcBef>
                <a:spcPct val="0"/>
              </a:spcBef>
            </a:pPr>
            <a:endParaRPr lang="vi-VN">
              <a:solidFill>
                <a:srgbClr val="1F2020"/>
              </a:solidFill>
              <a:latin typeface="Poppins"/>
              <a:ea typeface="Poppins"/>
              <a:cs typeface="Poppins"/>
              <a:sym typeface="Poppins"/>
            </a:endParaRPr>
          </a:p>
          <a:p>
            <a:pPr>
              <a:spcBef>
                <a:spcPct val="0"/>
              </a:spcBef>
            </a:pPr>
            <a:r>
              <a:rPr lang="en-US">
                <a:solidFill>
                  <a:srgbClr val="1F2020"/>
                </a:solidFill>
                <a:latin typeface="Poppins"/>
                <a:ea typeface="Poppins"/>
                <a:cs typeface="Poppins"/>
                <a:sym typeface="Poppins"/>
              </a:rPr>
              <a:t>debt_to_income_ratio</a:t>
            </a:r>
            <a:r>
              <a:rPr lang="vi-VN">
                <a:solidFill>
                  <a:srgbClr val="1F2020"/>
                </a:solidFill>
                <a:latin typeface="Poppins"/>
                <a:ea typeface="Poppins"/>
                <a:cs typeface="Poppins"/>
                <a:sym typeface="Poppins"/>
              </a:rPr>
              <a:t>,</a:t>
            </a:r>
            <a:r>
              <a:rPr lang="en-US">
                <a:solidFill>
                  <a:srgbClr val="1F2020"/>
                </a:solidFill>
                <a:latin typeface="Poppins"/>
                <a:ea typeface="Poppins"/>
                <a:cs typeface="Poppins"/>
                <a:sym typeface="Poppins"/>
              </a:rPr>
              <a:t> installment_to_inc</a:t>
            </a:r>
            <a:r>
              <a:rPr lang="vi-VN">
                <a:solidFill>
                  <a:srgbClr val="1F2020"/>
                </a:solidFill>
                <a:latin typeface="Poppins"/>
                <a:ea typeface="Poppins"/>
                <a:cs typeface="Poppins"/>
                <a:sym typeface="Poppins"/>
              </a:rPr>
              <a:t>,</a:t>
            </a:r>
          </a:p>
          <a:p>
            <a:pPr>
              <a:spcBef>
                <a:spcPct val="0"/>
              </a:spcBef>
            </a:pPr>
            <a:r>
              <a:rPr lang="en-US">
                <a:solidFill>
                  <a:srgbClr val="1F2020"/>
                </a:solidFill>
                <a:latin typeface="Poppins"/>
                <a:ea typeface="Poppins"/>
                <a:cs typeface="Poppins"/>
                <a:sym typeface="Poppins"/>
              </a:rPr>
              <a:t>credit_history_length, annual_income, </a:t>
            </a:r>
            <a:endParaRPr lang="vi-VN">
              <a:solidFill>
                <a:srgbClr val="1F2020"/>
              </a:solidFill>
              <a:latin typeface="Poppins"/>
              <a:ea typeface="Poppins"/>
              <a:cs typeface="Poppins"/>
              <a:sym typeface="Poppins"/>
            </a:endParaRPr>
          </a:p>
          <a:p>
            <a:pPr>
              <a:spcBef>
                <a:spcPct val="0"/>
              </a:spcBef>
            </a:pPr>
            <a:r>
              <a:rPr lang="en-US">
                <a:solidFill>
                  <a:srgbClr val="1F2020"/>
                </a:solidFill>
                <a:latin typeface="Poppins"/>
                <a:ea typeface="Poppins"/>
                <a:cs typeface="Poppins"/>
                <a:sym typeface="Poppins"/>
              </a:rPr>
              <a:t>sub_grade,  </a:t>
            </a:r>
            <a:endParaRPr lang="vi-VN">
              <a:solidFill>
                <a:srgbClr val="1F2020"/>
              </a:solidFill>
              <a:latin typeface="Poppins"/>
              <a:ea typeface="Poppins"/>
              <a:cs typeface="Poppins"/>
              <a:sym typeface="Poppins"/>
            </a:endParaRPr>
          </a:p>
          <a:p>
            <a:pPr>
              <a:spcBef>
                <a:spcPct val="0"/>
              </a:spcBef>
            </a:pPr>
            <a:r>
              <a:rPr lang="en-US">
                <a:solidFill>
                  <a:srgbClr val="1F2020"/>
                </a:solidFill>
                <a:latin typeface="Poppins"/>
                <a:ea typeface="Poppins"/>
                <a:cs typeface="Poppins"/>
                <a:sym typeface="Poppins"/>
              </a:rPr>
              <a:t>installment</a:t>
            </a:r>
            <a:r>
              <a:rPr lang="vi-VN">
                <a:solidFill>
                  <a:srgbClr val="1F2020"/>
                </a:solidFill>
                <a:latin typeface="Poppins"/>
                <a:ea typeface="Poppins"/>
                <a:cs typeface="Poppins"/>
                <a:sym typeface="Poppins"/>
              </a:rPr>
              <a:t>,</a:t>
            </a:r>
          </a:p>
          <a:p>
            <a:pPr marL="285750" indent="-285750">
              <a:spcBef>
                <a:spcPct val="0"/>
              </a:spcBef>
              <a:buFont typeface="Arial" panose="020B0604020202020204" pitchFamily="34" charset="0"/>
              <a:buChar char="•"/>
            </a:pPr>
            <a:endParaRPr lang="vi-VN">
              <a:solidFill>
                <a:srgbClr val="1F2020"/>
              </a:solidFill>
              <a:latin typeface="Poppins"/>
              <a:ea typeface="Poppins"/>
              <a:cs typeface="Poppins"/>
              <a:sym typeface="Poppins"/>
            </a:endParaRPr>
          </a:p>
        </p:txBody>
      </p:sp>
      <p:sp>
        <p:nvSpPr>
          <p:cNvPr id="73" name="TextBox 73">
            <a:extLst>
              <a:ext uri="{FF2B5EF4-FFF2-40B4-BE49-F238E27FC236}">
                <a16:creationId xmlns:a16="http://schemas.microsoft.com/office/drawing/2014/main" id="{ADCE8521-36F8-DD06-EBD0-A3ED602AFDEF}"/>
              </a:ext>
            </a:extLst>
          </p:cNvPr>
          <p:cNvSpPr txBox="1"/>
          <p:nvPr/>
        </p:nvSpPr>
        <p:spPr>
          <a:xfrm>
            <a:off x="998565" y="930470"/>
            <a:ext cx="16209226" cy="716093"/>
          </a:xfrm>
          <a:prstGeom prst="rect">
            <a:avLst/>
          </a:prstGeom>
        </p:spPr>
        <p:txBody>
          <a:bodyPr wrap="square" lIns="0" tIns="0" rIns="0" bIns="0" rtlCol="0" anchor="t">
            <a:spAutoFit/>
          </a:bodyPr>
          <a:lstStyle/>
          <a:p>
            <a:pPr>
              <a:lnSpc>
                <a:spcPts val="6385"/>
              </a:lnSpc>
              <a:spcBef>
                <a:spcPct val="0"/>
              </a:spcBef>
            </a:pPr>
            <a:r>
              <a:rPr lang="vi-VN" sz="2800">
                <a:solidFill>
                  <a:schemeClr val="tx1">
                    <a:lumMod val="75000"/>
                    <a:lumOff val="25000"/>
                  </a:schemeClr>
                </a:solidFill>
                <a:latin typeface="Poppins Bold"/>
                <a:cs typeface="Poppins Bold"/>
                <a:sym typeface="Poppins Bold"/>
              </a:rPr>
              <a:t>I</a:t>
            </a:r>
            <a:r>
              <a:rPr lang="en-US" sz="2800">
                <a:solidFill>
                  <a:schemeClr val="tx1">
                    <a:lumMod val="75000"/>
                    <a:lumOff val="25000"/>
                  </a:schemeClr>
                </a:solidFill>
                <a:latin typeface="Poppins Bold"/>
                <a:cs typeface="Poppins Bold"/>
                <a:sym typeface="Poppins Bold"/>
              </a:rPr>
              <a:t>dentify high-impact factors</a:t>
            </a:r>
            <a:r>
              <a:rPr lang="vi-VN" sz="2800">
                <a:solidFill>
                  <a:schemeClr val="tx1">
                    <a:lumMod val="75000"/>
                    <a:lumOff val="25000"/>
                  </a:schemeClr>
                </a:solidFill>
                <a:latin typeface="Poppins Bold"/>
                <a:cs typeface="Poppins Bold"/>
                <a:sym typeface="Poppins Bold"/>
              </a:rPr>
              <a:t> by F</a:t>
            </a:r>
            <a:r>
              <a:rPr lang="en-US" sz="2800">
                <a:solidFill>
                  <a:schemeClr val="tx1">
                    <a:lumMod val="75000"/>
                    <a:lumOff val="25000"/>
                  </a:schemeClr>
                </a:solidFill>
                <a:latin typeface="Poppins Bold"/>
                <a:cs typeface="Poppins Bold"/>
                <a:sym typeface="Poppins Bold"/>
              </a:rPr>
              <a:t>eature importance</a:t>
            </a:r>
          </a:p>
        </p:txBody>
      </p:sp>
      <p:sp>
        <p:nvSpPr>
          <p:cNvPr id="122" name="TextBox 44">
            <a:extLst>
              <a:ext uri="{FF2B5EF4-FFF2-40B4-BE49-F238E27FC236}">
                <a16:creationId xmlns:a16="http://schemas.microsoft.com/office/drawing/2014/main" id="{F54BC037-FA3E-61D7-D52C-89B96E3BB9ED}"/>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49690186-D59E-E265-778B-119E04AFB25E}"/>
              </a:ext>
            </a:extLst>
          </p:cNvPr>
          <p:cNvSpPr/>
          <p:nvPr/>
        </p:nvSpPr>
        <p:spPr>
          <a:xfrm>
            <a:off x="960013" y="2293808"/>
            <a:ext cx="5135987" cy="6127116"/>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D521ABE-57F4-788B-95BB-8CC37CFB012A}"/>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5" name="Rectangle: Rounded Corners 24">
            <a:extLst>
              <a:ext uri="{FF2B5EF4-FFF2-40B4-BE49-F238E27FC236}">
                <a16:creationId xmlns:a16="http://schemas.microsoft.com/office/drawing/2014/main" id="{7BCCCE87-0E92-6E6E-9AE9-20C5CA6459F7}"/>
              </a:ext>
            </a:extLst>
          </p:cNvPr>
          <p:cNvSpPr/>
          <p:nvPr/>
        </p:nvSpPr>
        <p:spPr>
          <a:xfrm>
            <a:off x="6744537" y="2229117"/>
            <a:ext cx="10981115" cy="7062723"/>
          </a:xfrm>
          <a:prstGeom prst="roundRect">
            <a:avLst>
              <a:gd name="adj" fmla="val 1376"/>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46E6B22-918C-D2F5-EF55-DAAA8559FEFC}"/>
              </a:ext>
            </a:extLst>
          </p:cNvPr>
          <p:cNvSpPr/>
          <p:nvPr/>
        </p:nvSpPr>
        <p:spPr>
          <a:xfrm>
            <a:off x="6460802" y="1977392"/>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pic>
        <p:nvPicPr>
          <p:cNvPr id="11" name="Picture 10">
            <a:extLst>
              <a:ext uri="{FF2B5EF4-FFF2-40B4-BE49-F238E27FC236}">
                <a16:creationId xmlns:a16="http://schemas.microsoft.com/office/drawing/2014/main" id="{2D35830A-A25E-C2F0-2342-252F0C0F6F39}"/>
              </a:ext>
            </a:extLst>
          </p:cNvPr>
          <p:cNvPicPr>
            <a:picLocks noChangeAspect="1"/>
          </p:cNvPicPr>
          <p:nvPr/>
        </p:nvPicPr>
        <p:blipFill>
          <a:blip r:embed="rId4"/>
          <a:stretch>
            <a:fillRect/>
          </a:stretch>
        </p:blipFill>
        <p:spPr>
          <a:xfrm>
            <a:off x="6934200" y="2774898"/>
            <a:ext cx="10482593" cy="6102402"/>
          </a:xfrm>
          <a:prstGeom prst="rect">
            <a:avLst/>
          </a:prstGeom>
        </p:spPr>
      </p:pic>
    </p:spTree>
    <p:extLst>
      <p:ext uri="{BB962C8B-B14F-4D97-AF65-F5344CB8AC3E}">
        <p14:creationId xmlns:p14="http://schemas.microsoft.com/office/powerpoint/2010/main" val="187599305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4FF8D-C78B-56F4-F8DD-E8789DE33FC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BFB28F4-B584-BC74-D08E-6D934E5670C4}"/>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4E559BD4-F9FD-F70C-FE8F-78FB8D4F7247}"/>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36BF5391-78A1-22C2-3981-2277FAEA3355}"/>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FC19FC6E-5543-323F-BA5D-F6DADD81AF9E}"/>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E97A2233-9BBF-721A-D28C-55EE0CBFBEE9}"/>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FBB32237-75F3-FB0A-6607-11909DF24444}"/>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110297F2-5F97-C552-41B2-446F18171DC7}"/>
              </a:ext>
            </a:extLst>
          </p:cNvPr>
          <p:cNvSpPr txBox="1"/>
          <p:nvPr/>
        </p:nvSpPr>
        <p:spPr>
          <a:xfrm>
            <a:off x="1001474" y="569381"/>
            <a:ext cx="4389214" cy="206595"/>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Strategy</a:t>
            </a:r>
            <a:endParaRPr lang="en-US" sz="1200" b="1" dirty="0">
              <a:solidFill>
                <a:srgbClr val="1F2020"/>
              </a:solidFill>
              <a:latin typeface="Poppins Bold"/>
              <a:ea typeface="Poppins Bold"/>
              <a:cs typeface="Poppins Bold"/>
            </a:endParaRPr>
          </a:p>
        </p:txBody>
      </p:sp>
      <p:sp>
        <p:nvSpPr>
          <p:cNvPr id="13" name="Freeform 13">
            <a:extLst>
              <a:ext uri="{FF2B5EF4-FFF2-40B4-BE49-F238E27FC236}">
                <a16:creationId xmlns:a16="http://schemas.microsoft.com/office/drawing/2014/main" id="{E0E27AD0-2D26-F5F6-3075-BBB9544AF5F8}"/>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48EB0E0A-9D11-D6FC-C9AA-989A352F7FD3}"/>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27922F7B-5CC4-BC92-CCC2-3524DA18D478}"/>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02F69112-FCAC-2538-38F6-1F2AEBE24F64}"/>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FBB8ED42-0EA9-2897-C02A-21567544C972}"/>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12</a:t>
            </a:r>
          </a:p>
        </p:txBody>
      </p:sp>
      <p:grpSp>
        <p:nvGrpSpPr>
          <p:cNvPr id="18" name="Group 18">
            <a:extLst>
              <a:ext uri="{FF2B5EF4-FFF2-40B4-BE49-F238E27FC236}">
                <a16:creationId xmlns:a16="http://schemas.microsoft.com/office/drawing/2014/main" id="{B4E28FCD-8D48-6DB7-A65F-EFBF14065099}"/>
              </a:ext>
            </a:extLst>
          </p:cNvPr>
          <p:cNvGrpSpPr/>
          <p:nvPr/>
        </p:nvGrpSpPr>
        <p:grpSpPr>
          <a:xfrm>
            <a:off x="1001628" y="3633841"/>
            <a:ext cx="5139841" cy="3871860"/>
            <a:chOff x="0" y="0"/>
            <a:chExt cx="1052050" cy="577197"/>
          </a:xfrm>
        </p:grpSpPr>
        <p:sp>
          <p:nvSpPr>
            <p:cNvPr id="19" name="Freeform 19">
              <a:extLst>
                <a:ext uri="{FF2B5EF4-FFF2-40B4-BE49-F238E27FC236}">
                  <a16:creationId xmlns:a16="http://schemas.microsoft.com/office/drawing/2014/main" id="{32FE5C5B-A110-1DA0-1867-E58397F46586}"/>
                </a:ext>
              </a:extLst>
            </p:cNvPr>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20" name="TextBox 20">
              <a:extLst>
                <a:ext uri="{FF2B5EF4-FFF2-40B4-BE49-F238E27FC236}">
                  <a16:creationId xmlns:a16="http://schemas.microsoft.com/office/drawing/2014/main" id="{B72B993D-55E3-7EBD-1FB0-50FA7A9AE5E1}"/>
                </a:ext>
              </a:extLst>
            </p:cNvPr>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21" name="Freeform 21">
            <a:extLst>
              <a:ext uri="{FF2B5EF4-FFF2-40B4-BE49-F238E27FC236}">
                <a16:creationId xmlns:a16="http://schemas.microsoft.com/office/drawing/2014/main" id="{A2AB3CE2-0DF0-41DA-1482-9816644D94A2}"/>
              </a:ext>
            </a:extLst>
          </p:cNvPr>
          <p:cNvSpPr/>
          <p:nvPr/>
        </p:nvSpPr>
        <p:spPr>
          <a:xfrm>
            <a:off x="630500" y="3167441"/>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5"/>
            <a:stretch>
              <a:fillRect/>
            </a:stretch>
          </a:blipFill>
        </p:spPr>
        <p:txBody>
          <a:bodyPr/>
          <a:lstStyle/>
          <a:p>
            <a:endParaRPr lang="en-US"/>
          </a:p>
        </p:txBody>
      </p:sp>
      <p:grpSp>
        <p:nvGrpSpPr>
          <p:cNvPr id="22" name="Group 22">
            <a:extLst>
              <a:ext uri="{FF2B5EF4-FFF2-40B4-BE49-F238E27FC236}">
                <a16:creationId xmlns:a16="http://schemas.microsoft.com/office/drawing/2014/main" id="{6A82F214-C32D-93AF-3B50-469350410AD7}"/>
              </a:ext>
            </a:extLst>
          </p:cNvPr>
          <p:cNvGrpSpPr/>
          <p:nvPr/>
        </p:nvGrpSpPr>
        <p:grpSpPr>
          <a:xfrm>
            <a:off x="606562" y="3126404"/>
            <a:ext cx="1011607" cy="1011607"/>
            <a:chOff x="0" y="0"/>
            <a:chExt cx="812800" cy="812800"/>
          </a:xfrm>
        </p:grpSpPr>
        <p:sp>
          <p:nvSpPr>
            <p:cNvPr id="23" name="Freeform 23">
              <a:extLst>
                <a:ext uri="{FF2B5EF4-FFF2-40B4-BE49-F238E27FC236}">
                  <a16:creationId xmlns:a16="http://schemas.microsoft.com/office/drawing/2014/main" id="{35591A20-4879-A95A-2534-B860439F341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4" name="TextBox 24">
              <a:extLst>
                <a:ext uri="{FF2B5EF4-FFF2-40B4-BE49-F238E27FC236}">
                  <a16:creationId xmlns:a16="http://schemas.microsoft.com/office/drawing/2014/main" id="{CE413277-410A-4792-029C-EEFA59037B17}"/>
                </a:ext>
              </a:extLst>
            </p:cNvPr>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25" name="TextBox 25">
            <a:extLst>
              <a:ext uri="{FF2B5EF4-FFF2-40B4-BE49-F238E27FC236}">
                <a16:creationId xmlns:a16="http://schemas.microsoft.com/office/drawing/2014/main" id="{83E487F9-E390-65B7-9CFB-808900203D68}"/>
              </a:ext>
            </a:extLst>
          </p:cNvPr>
          <p:cNvSpPr txBox="1"/>
          <p:nvPr/>
        </p:nvSpPr>
        <p:spPr>
          <a:xfrm>
            <a:off x="1946983" y="3920002"/>
            <a:ext cx="2063297" cy="414794"/>
          </a:xfrm>
          <a:prstGeom prst="rect">
            <a:avLst/>
          </a:prstGeom>
        </p:spPr>
        <p:txBody>
          <a:bodyPr lIns="0" tIns="0" rIns="0" bIns="0" rtlCol="0" anchor="t">
            <a:spAutoFit/>
          </a:bodyPr>
          <a:lstStyle/>
          <a:p>
            <a:pPr algn="l">
              <a:lnSpc>
                <a:spcPts val="3422"/>
              </a:lnSpc>
              <a:spcBef>
                <a:spcPct val="0"/>
              </a:spcBef>
            </a:pPr>
            <a:r>
              <a:rPr lang="vi-VN" sz="2444" b="1">
                <a:solidFill>
                  <a:srgbClr val="3A6AD6"/>
                </a:solidFill>
                <a:latin typeface="Poppins Bold"/>
                <a:ea typeface="Poppins Bold"/>
                <a:cs typeface="Poppins Bold"/>
                <a:sym typeface="Poppins Bold"/>
              </a:rPr>
              <a:t>Pre-lending</a:t>
            </a:r>
            <a:endParaRPr lang="en-US" sz="2444" b="1">
              <a:solidFill>
                <a:srgbClr val="3A6AD6"/>
              </a:solidFill>
              <a:latin typeface="Poppins Bold"/>
              <a:ea typeface="Poppins Bold"/>
              <a:cs typeface="Poppins Bold"/>
              <a:sym typeface="Poppins Bold"/>
            </a:endParaRPr>
          </a:p>
        </p:txBody>
      </p:sp>
      <p:sp>
        <p:nvSpPr>
          <p:cNvPr id="26" name="TextBox 26">
            <a:extLst>
              <a:ext uri="{FF2B5EF4-FFF2-40B4-BE49-F238E27FC236}">
                <a16:creationId xmlns:a16="http://schemas.microsoft.com/office/drawing/2014/main" id="{C5934148-03A4-B9AE-D0A3-36497028E033}"/>
              </a:ext>
            </a:extLst>
          </p:cNvPr>
          <p:cNvSpPr txBox="1"/>
          <p:nvPr/>
        </p:nvSpPr>
        <p:spPr>
          <a:xfrm>
            <a:off x="1295401" y="4751600"/>
            <a:ext cx="4648200" cy="1107996"/>
          </a:xfrm>
          <a:prstGeom prst="rect">
            <a:avLst/>
          </a:prstGeom>
        </p:spPr>
        <p:txBody>
          <a:bodyPr wrap="square" lIns="0" tIns="0" rIns="0" bIns="0" rtlCol="0" anchor="t">
            <a:spAutoFit/>
          </a:bodyPr>
          <a:lstStyle/>
          <a:p>
            <a:pPr marL="285750" indent="-285750">
              <a:spcBef>
                <a:spcPct val="0"/>
              </a:spcBef>
              <a:buFont typeface="Arial" panose="020B0604020202020204" pitchFamily="34" charset="0"/>
              <a:buChar char="•"/>
            </a:pPr>
            <a:r>
              <a:rPr lang="en-US">
                <a:solidFill>
                  <a:srgbClr val="1F2020"/>
                </a:solidFill>
                <a:latin typeface="Poppins"/>
                <a:ea typeface="Poppins"/>
                <a:cs typeface="Poppins"/>
                <a:sym typeface="Poppins"/>
              </a:rPr>
              <a:t>Customer Assessment (KYC &amp; Anti-Money Laundering)</a:t>
            </a:r>
            <a:endParaRPr lang="vi-VN">
              <a:solidFill>
                <a:srgbClr val="1F2020"/>
              </a:solidFill>
              <a:latin typeface="Poppins"/>
              <a:ea typeface="Poppins"/>
              <a:cs typeface="Poppins"/>
              <a:sym typeface="Poppins"/>
            </a:endParaRPr>
          </a:p>
          <a:p>
            <a:pPr marL="285750" indent="-285750">
              <a:spcBef>
                <a:spcPct val="0"/>
              </a:spcBef>
              <a:buFont typeface="Arial" panose="020B0604020202020204" pitchFamily="34" charset="0"/>
              <a:buChar char="•"/>
            </a:pPr>
            <a:r>
              <a:rPr lang="en-US">
                <a:solidFill>
                  <a:srgbClr val="1F2020"/>
                </a:solidFill>
                <a:latin typeface="Poppins"/>
                <a:ea typeface="Poppins"/>
                <a:cs typeface="Poppins"/>
                <a:sym typeface="Poppins"/>
              </a:rPr>
              <a:t>Credit worthiness Evaluation </a:t>
            </a:r>
            <a:endParaRPr lang="vi-VN">
              <a:solidFill>
                <a:srgbClr val="1F2020"/>
              </a:solidFill>
              <a:latin typeface="Poppins"/>
              <a:ea typeface="Poppins"/>
              <a:cs typeface="Poppins"/>
              <a:sym typeface="Poppins"/>
            </a:endParaRPr>
          </a:p>
          <a:p>
            <a:pPr marL="285750" indent="-285750">
              <a:spcBef>
                <a:spcPct val="0"/>
              </a:spcBef>
              <a:buFont typeface="Arial" panose="020B0604020202020204" pitchFamily="34" charset="0"/>
              <a:buChar char="•"/>
            </a:pPr>
            <a:r>
              <a:rPr lang="en-US">
                <a:solidFill>
                  <a:srgbClr val="1F2020"/>
                </a:solidFill>
                <a:latin typeface="Poppins"/>
                <a:ea typeface="Poppins"/>
                <a:cs typeface="Poppins"/>
                <a:sym typeface="Poppins"/>
              </a:rPr>
              <a:t>Loan Suitability Assessment</a:t>
            </a:r>
          </a:p>
        </p:txBody>
      </p:sp>
      <p:sp>
        <p:nvSpPr>
          <p:cNvPr id="27" name="Freeform 27">
            <a:extLst>
              <a:ext uri="{FF2B5EF4-FFF2-40B4-BE49-F238E27FC236}">
                <a16:creationId xmlns:a16="http://schemas.microsoft.com/office/drawing/2014/main" id="{B5DA3839-C736-CA91-65F9-7DB82A1D817D}"/>
              </a:ext>
            </a:extLst>
          </p:cNvPr>
          <p:cNvSpPr/>
          <p:nvPr/>
        </p:nvSpPr>
        <p:spPr>
          <a:xfrm>
            <a:off x="924890" y="3486680"/>
            <a:ext cx="374951" cy="291056"/>
          </a:xfrm>
          <a:custGeom>
            <a:avLst/>
            <a:gdLst/>
            <a:ahLst/>
            <a:cxnLst/>
            <a:rect l="l" t="t" r="r" b="b"/>
            <a:pathLst>
              <a:path w="374951" h="291056">
                <a:moveTo>
                  <a:pt x="0" y="0"/>
                </a:moveTo>
                <a:lnTo>
                  <a:pt x="374952" y="0"/>
                </a:lnTo>
                <a:lnTo>
                  <a:pt x="374952" y="291056"/>
                </a:lnTo>
                <a:lnTo>
                  <a:pt x="0" y="2910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28" name="Group 28">
            <a:extLst>
              <a:ext uri="{FF2B5EF4-FFF2-40B4-BE49-F238E27FC236}">
                <a16:creationId xmlns:a16="http://schemas.microsoft.com/office/drawing/2014/main" id="{D734D426-EA27-0410-3E11-330098A77BCD}"/>
              </a:ext>
            </a:extLst>
          </p:cNvPr>
          <p:cNvGrpSpPr/>
          <p:nvPr/>
        </p:nvGrpSpPr>
        <p:grpSpPr>
          <a:xfrm>
            <a:off x="6574080" y="3633841"/>
            <a:ext cx="5139841" cy="3871860"/>
            <a:chOff x="0" y="0"/>
            <a:chExt cx="1052050" cy="577197"/>
          </a:xfrm>
        </p:grpSpPr>
        <p:sp>
          <p:nvSpPr>
            <p:cNvPr id="29" name="Freeform 29">
              <a:extLst>
                <a:ext uri="{FF2B5EF4-FFF2-40B4-BE49-F238E27FC236}">
                  <a16:creationId xmlns:a16="http://schemas.microsoft.com/office/drawing/2014/main" id="{A72109B6-C700-B218-43CC-7D9E0D160851}"/>
                </a:ext>
              </a:extLst>
            </p:cNvPr>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30" name="TextBox 30">
              <a:extLst>
                <a:ext uri="{FF2B5EF4-FFF2-40B4-BE49-F238E27FC236}">
                  <a16:creationId xmlns:a16="http://schemas.microsoft.com/office/drawing/2014/main" id="{23D6F03F-9206-65B8-9764-D7FEC8502211}"/>
                </a:ext>
              </a:extLst>
            </p:cNvPr>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31" name="Freeform 31">
            <a:extLst>
              <a:ext uri="{FF2B5EF4-FFF2-40B4-BE49-F238E27FC236}">
                <a16:creationId xmlns:a16="http://schemas.microsoft.com/office/drawing/2014/main" id="{046CF0AD-0CC0-BCCC-0BC9-8205D0089735}"/>
              </a:ext>
            </a:extLst>
          </p:cNvPr>
          <p:cNvSpPr/>
          <p:nvPr/>
        </p:nvSpPr>
        <p:spPr>
          <a:xfrm>
            <a:off x="6202951" y="3156829"/>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5"/>
            <a:stretch>
              <a:fillRect/>
            </a:stretch>
          </a:blipFill>
        </p:spPr>
        <p:txBody>
          <a:bodyPr/>
          <a:lstStyle/>
          <a:p>
            <a:endParaRPr lang="en-US"/>
          </a:p>
        </p:txBody>
      </p:sp>
      <p:grpSp>
        <p:nvGrpSpPr>
          <p:cNvPr id="32" name="Group 32">
            <a:extLst>
              <a:ext uri="{FF2B5EF4-FFF2-40B4-BE49-F238E27FC236}">
                <a16:creationId xmlns:a16="http://schemas.microsoft.com/office/drawing/2014/main" id="{A2DCF3CD-2030-2FFF-11C5-DE877CD5F3C4}"/>
              </a:ext>
            </a:extLst>
          </p:cNvPr>
          <p:cNvGrpSpPr/>
          <p:nvPr/>
        </p:nvGrpSpPr>
        <p:grpSpPr>
          <a:xfrm>
            <a:off x="6179013" y="3115792"/>
            <a:ext cx="1011607" cy="1011607"/>
            <a:chOff x="0" y="0"/>
            <a:chExt cx="812800" cy="812800"/>
          </a:xfrm>
        </p:grpSpPr>
        <p:sp>
          <p:nvSpPr>
            <p:cNvPr id="33" name="Freeform 33">
              <a:extLst>
                <a:ext uri="{FF2B5EF4-FFF2-40B4-BE49-F238E27FC236}">
                  <a16:creationId xmlns:a16="http://schemas.microsoft.com/office/drawing/2014/main" id="{A3DB6B9C-E5DE-2C6A-A6F6-3A14CB3BE0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34" name="TextBox 34">
              <a:extLst>
                <a:ext uri="{FF2B5EF4-FFF2-40B4-BE49-F238E27FC236}">
                  <a16:creationId xmlns:a16="http://schemas.microsoft.com/office/drawing/2014/main" id="{81B4567F-725C-70EE-E095-C63AB3F73612}"/>
                </a:ext>
              </a:extLst>
            </p:cNvPr>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35" name="TextBox 35">
            <a:extLst>
              <a:ext uri="{FF2B5EF4-FFF2-40B4-BE49-F238E27FC236}">
                <a16:creationId xmlns:a16="http://schemas.microsoft.com/office/drawing/2014/main" id="{9C2577ED-94BE-4DE9-4A81-547699B2FC34}"/>
              </a:ext>
            </a:extLst>
          </p:cNvPr>
          <p:cNvSpPr txBox="1"/>
          <p:nvPr/>
        </p:nvSpPr>
        <p:spPr>
          <a:xfrm>
            <a:off x="7360174" y="3930614"/>
            <a:ext cx="2063297" cy="414794"/>
          </a:xfrm>
          <a:prstGeom prst="rect">
            <a:avLst/>
          </a:prstGeom>
        </p:spPr>
        <p:txBody>
          <a:bodyPr lIns="0" tIns="0" rIns="0" bIns="0" rtlCol="0" anchor="t">
            <a:spAutoFit/>
          </a:bodyPr>
          <a:lstStyle/>
          <a:p>
            <a:pPr algn="l">
              <a:lnSpc>
                <a:spcPts val="3422"/>
              </a:lnSpc>
              <a:spcBef>
                <a:spcPct val="0"/>
              </a:spcBef>
            </a:pPr>
            <a:r>
              <a:rPr lang="vi-VN" sz="2444" b="1">
                <a:solidFill>
                  <a:srgbClr val="3A6AD6"/>
                </a:solidFill>
                <a:latin typeface="Poppins Bold"/>
                <a:ea typeface="Poppins Bold"/>
                <a:cs typeface="Poppins Bold"/>
                <a:sym typeface="Poppins Bold"/>
              </a:rPr>
              <a:t>Lending</a:t>
            </a:r>
            <a:endParaRPr lang="en-US" sz="2444" b="1">
              <a:solidFill>
                <a:srgbClr val="3A6AD6"/>
              </a:solidFill>
              <a:latin typeface="Poppins Bold"/>
              <a:ea typeface="Poppins Bold"/>
              <a:cs typeface="Poppins Bold"/>
              <a:sym typeface="Poppins Bold"/>
            </a:endParaRPr>
          </a:p>
        </p:txBody>
      </p:sp>
      <p:sp>
        <p:nvSpPr>
          <p:cNvPr id="36" name="TextBox 36">
            <a:extLst>
              <a:ext uri="{FF2B5EF4-FFF2-40B4-BE49-F238E27FC236}">
                <a16:creationId xmlns:a16="http://schemas.microsoft.com/office/drawing/2014/main" id="{01034305-6C84-A7A0-B00C-D64BEA005787}"/>
              </a:ext>
            </a:extLst>
          </p:cNvPr>
          <p:cNvSpPr txBox="1"/>
          <p:nvPr/>
        </p:nvSpPr>
        <p:spPr>
          <a:xfrm>
            <a:off x="6862393" y="4751600"/>
            <a:ext cx="4756914" cy="1107996"/>
          </a:xfrm>
          <a:prstGeom prst="rect">
            <a:avLst/>
          </a:prstGeom>
        </p:spPr>
        <p:txBody>
          <a:bodyPr wrap="square" lIns="0" tIns="0" rIns="0" bIns="0" rtlCol="0" anchor="t">
            <a:spAutoFit/>
          </a:bodyPr>
          <a:lstStyle/>
          <a:p>
            <a:pPr marL="171450" indent="-171450">
              <a:spcBef>
                <a:spcPct val="0"/>
              </a:spcBef>
              <a:buFont typeface="Arial" panose="020B0604020202020204" pitchFamily="34" charset="0"/>
              <a:buChar char="•"/>
            </a:pPr>
            <a:r>
              <a:rPr lang="en-US">
                <a:solidFill>
                  <a:srgbClr val="1F2020"/>
                </a:solidFill>
                <a:latin typeface="Poppins"/>
                <a:ea typeface="Poppins"/>
                <a:cs typeface="Poppins"/>
                <a:sym typeface="Poppins"/>
              </a:rPr>
              <a:t>Credit Scoring &amp; Approval Decision</a:t>
            </a:r>
            <a:endParaRPr lang="vi-VN">
              <a:solidFill>
                <a:srgbClr val="1F2020"/>
              </a:solidFill>
              <a:latin typeface="Poppins"/>
              <a:ea typeface="Poppins"/>
              <a:cs typeface="Poppins"/>
              <a:sym typeface="Poppins"/>
            </a:endParaRPr>
          </a:p>
          <a:p>
            <a:pPr marL="171450" indent="-171450">
              <a:spcBef>
                <a:spcPct val="0"/>
              </a:spcBef>
              <a:buFont typeface="Arial" panose="020B0604020202020204" pitchFamily="34" charset="0"/>
              <a:buChar char="•"/>
            </a:pPr>
            <a:r>
              <a:rPr lang="en-US">
                <a:solidFill>
                  <a:srgbClr val="1F2020"/>
                </a:solidFill>
                <a:latin typeface="Poppins"/>
                <a:ea typeface="Poppins"/>
                <a:cs typeface="Poppins"/>
                <a:sym typeface="Poppins"/>
              </a:rPr>
              <a:t>Loan Structuring Proposal</a:t>
            </a:r>
            <a:endParaRPr lang="vi-VN">
              <a:solidFill>
                <a:srgbClr val="1F2020"/>
              </a:solidFill>
              <a:latin typeface="Poppins"/>
              <a:ea typeface="Poppins"/>
              <a:cs typeface="Poppins"/>
              <a:sym typeface="Poppins"/>
            </a:endParaRPr>
          </a:p>
          <a:p>
            <a:pPr marL="171450" indent="-171450">
              <a:spcBef>
                <a:spcPct val="0"/>
              </a:spcBef>
              <a:buFont typeface="Arial" panose="020B0604020202020204" pitchFamily="34" charset="0"/>
              <a:buChar char="•"/>
            </a:pPr>
            <a:r>
              <a:rPr lang="en-US">
                <a:solidFill>
                  <a:srgbClr val="1F2020"/>
                </a:solidFill>
                <a:latin typeface="Poppins"/>
                <a:ea typeface="Poppins"/>
                <a:cs typeface="Poppins"/>
                <a:sym typeface="Poppins"/>
              </a:rPr>
              <a:t>Approval Control</a:t>
            </a:r>
            <a:endParaRPr lang="vi-VN">
              <a:solidFill>
                <a:srgbClr val="1F2020"/>
              </a:solidFill>
              <a:latin typeface="Poppins"/>
              <a:ea typeface="Poppins"/>
              <a:cs typeface="Poppins"/>
              <a:sym typeface="Poppins"/>
            </a:endParaRPr>
          </a:p>
          <a:p>
            <a:pPr marL="171450" indent="-171450">
              <a:spcBef>
                <a:spcPct val="0"/>
              </a:spcBef>
              <a:buFont typeface="Arial" panose="020B0604020202020204" pitchFamily="34" charset="0"/>
              <a:buChar char="•"/>
            </a:pPr>
            <a:r>
              <a:rPr lang="en-US">
                <a:solidFill>
                  <a:srgbClr val="1F2020"/>
                </a:solidFill>
                <a:latin typeface="Poppins"/>
                <a:ea typeface="Poppins"/>
                <a:cs typeface="Poppins"/>
                <a:sym typeface="Poppins"/>
              </a:rPr>
              <a:t>Disbursement</a:t>
            </a:r>
          </a:p>
        </p:txBody>
      </p:sp>
      <p:grpSp>
        <p:nvGrpSpPr>
          <p:cNvPr id="37" name="Group 37">
            <a:extLst>
              <a:ext uri="{FF2B5EF4-FFF2-40B4-BE49-F238E27FC236}">
                <a16:creationId xmlns:a16="http://schemas.microsoft.com/office/drawing/2014/main" id="{7B17E785-B3E1-0A71-FE5D-B0F1EB324B3D}"/>
              </a:ext>
            </a:extLst>
          </p:cNvPr>
          <p:cNvGrpSpPr/>
          <p:nvPr/>
        </p:nvGrpSpPr>
        <p:grpSpPr>
          <a:xfrm>
            <a:off x="12146531" y="3633841"/>
            <a:ext cx="5139841" cy="3871860"/>
            <a:chOff x="0" y="0"/>
            <a:chExt cx="1052050" cy="577197"/>
          </a:xfrm>
        </p:grpSpPr>
        <p:sp>
          <p:nvSpPr>
            <p:cNvPr id="38" name="Freeform 38">
              <a:extLst>
                <a:ext uri="{FF2B5EF4-FFF2-40B4-BE49-F238E27FC236}">
                  <a16:creationId xmlns:a16="http://schemas.microsoft.com/office/drawing/2014/main" id="{7077CDC1-10C3-B947-EFC1-54814BDC4382}"/>
                </a:ext>
              </a:extLst>
            </p:cNvPr>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39" name="TextBox 39">
              <a:extLst>
                <a:ext uri="{FF2B5EF4-FFF2-40B4-BE49-F238E27FC236}">
                  <a16:creationId xmlns:a16="http://schemas.microsoft.com/office/drawing/2014/main" id="{49CC8CBA-FDFA-2BCD-17A5-70B636F1341B}"/>
                </a:ext>
              </a:extLst>
            </p:cNvPr>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40" name="Freeform 40">
            <a:extLst>
              <a:ext uri="{FF2B5EF4-FFF2-40B4-BE49-F238E27FC236}">
                <a16:creationId xmlns:a16="http://schemas.microsoft.com/office/drawing/2014/main" id="{19ED80FC-5AE0-9DFD-7D1C-E84D684E4700}"/>
              </a:ext>
            </a:extLst>
          </p:cNvPr>
          <p:cNvSpPr/>
          <p:nvPr/>
        </p:nvSpPr>
        <p:spPr>
          <a:xfrm>
            <a:off x="11780759" y="3112566"/>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5"/>
            <a:stretch>
              <a:fillRect/>
            </a:stretch>
          </a:blipFill>
        </p:spPr>
        <p:txBody>
          <a:bodyPr/>
          <a:lstStyle/>
          <a:p>
            <a:endParaRPr lang="en-US"/>
          </a:p>
        </p:txBody>
      </p:sp>
      <p:grpSp>
        <p:nvGrpSpPr>
          <p:cNvPr id="41" name="Group 41">
            <a:extLst>
              <a:ext uri="{FF2B5EF4-FFF2-40B4-BE49-F238E27FC236}">
                <a16:creationId xmlns:a16="http://schemas.microsoft.com/office/drawing/2014/main" id="{7E61D8B2-1766-79D8-94BA-118F54B760CB}"/>
              </a:ext>
            </a:extLst>
          </p:cNvPr>
          <p:cNvGrpSpPr/>
          <p:nvPr/>
        </p:nvGrpSpPr>
        <p:grpSpPr>
          <a:xfrm>
            <a:off x="11756821" y="3071529"/>
            <a:ext cx="1011607" cy="1011607"/>
            <a:chOff x="0" y="0"/>
            <a:chExt cx="812800" cy="812800"/>
          </a:xfrm>
        </p:grpSpPr>
        <p:sp>
          <p:nvSpPr>
            <p:cNvPr id="42" name="Freeform 42">
              <a:extLst>
                <a:ext uri="{FF2B5EF4-FFF2-40B4-BE49-F238E27FC236}">
                  <a16:creationId xmlns:a16="http://schemas.microsoft.com/office/drawing/2014/main" id="{77F25FF2-8131-8333-25FD-FB60EA9D11D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43" name="TextBox 43">
              <a:extLst>
                <a:ext uri="{FF2B5EF4-FFF2-40B4-BE49-F238E27FC236}">
                  <a16:creationId xmlns:a16="http://schemas.microsoft.com/office/drawing/2014/main" id="{307BC867-E435-0115-62BB-FF5F24A17A2A}"/>
                </a:ext>
              </a:extLst>
            </p:cNvPr>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44" name="TextBox 44">
            <a:extLst>
              <a:ext uri="{FF2B5EF4-FFF2-40B4-BE49-F238E27FC236}">
                <a16:creationId xmlns:a16="http://schemas.microsoft.com/office/drawing/2014/main" id="{7AAF9F7D-6DE4-9D5A-219D-96C869CA4292}"/>
              </a:ext>
            </a:extLst>
          </p:cNvPr>
          <p:cNvSpPr txBox="1"/>
          <p:nvPr/>
        </p:nvSpPr>
        <p:spPr>
          <a:xfrm>
            <a:off x="12983702" y="3920002"/>
            <a:ext cx="2671053" cy="414794"/>
          </a:xfrm>
          <a:prstGeom prst="rect">
            <a:avLst/>
          </a:prstGeom>
        </p:spPr>
        <p:txBody>
          <a:bodyPr wrap="square" lIns="0" tIns="0" rIns="0" bIns="0" rtlCol="0" anchor="t">
            <a:spAutoFit/>
          </a:bodyPr>
          <a:lstStyle/>
          <a:p>
            <a:pPr algn="l">
              <a:lnSpc>
                <a:spcPts val="3422"/>
              </a:lnSpc>
              <a:spcBef>
                <a:spcPct val="0"/>
              </a:spcBef>
            </a:pPr>
            <a:r>
              <a:rPr lang="vi-VN" sz="2444" b="1">
                <a:solidFill>
                  <a:srgbClr val="3A6AD6"/>
                </a:solidFill>
                <a:latin typeface="Poppins Bold"/>
                <a:ea typeface="Poppins Bold"/>
                <a:cs typeface="Poppins Bold"/>
                <a:sym typeface="Poppins Bold"/>
              </a:rPr>
              <a:t>Post-lending</a:t>
            </a:r>
            <a:endParaRPr lang="en-US" sz="2444" b="1">
              <a:solidFill>
                <a:srgbClr val="3A6AD6"/>
              </a:solidFill>
              <a:latin typeface="Poppins Bold"/>
              <a:ea typeface="Poppins Bold"/>
              <a:cs typeface="Poppins Bold"/>
              <a:sym typeface="Poppins Bold"/>
            </a:endParaRPr>
          </a:p>
        </p:txBody>
      </p:sp>
      <p:sp>
        <p:nvSpPr>
          <p:cNvPr id="45" name="TextBox 45">
            <a:extLst>
              <a:ext uri="{FF2B5EF4-FFF2-40B4-BE49-F238E27FC236}">
                <a16:creationId xmlns:a16="http://schemas.microsoft.com/office/drawing/2014/main" id="{83D1A186-7035-4E51-98E9-0F40CAA14594}"/>
              </a:ext>
            </a:extLst>
          </p:cNvPr>
          <p:cNvSpPr txBox="1"/>
          <p:nvPr/>
        </p:nvSpPr>
        <p:spPr>
          <a:xfrm>
            <a:off x="12465793" y="4751600"/>
            <a:ext cx="4526808" cy="1107996"/>
          </a:xfrm>
          <a:prstGeom prst="rect">
            <a:avLst/>
          </a:prstGeom>
        </p:spPr>
        <p:txBody>
          <a:bodyPr wrap="square" lIns="0" tIns="0" rIns="0" bIns="0" rtlCol="0" anchor="t">
            <a:spAutoFit/>
          </a:bodyPr>
          <a:lstStyle/>
          <a:p>
            <a:pPr marL="285750" indent="-285750">
              <a:spcBef>
                <a:spcPct val="0"/>
              </a:spcBef>
              <a:buFont typeface="Arial" panose="020B0604020202020204" pitchFamily="34" charset="0"/>
              <a:buChar char="•"/>
            </a:pPr>
            <a:r>
              <a:rPr lang="en-US">
                <a:solidFill>
                  <a:srgbClr val="1F2020"/>
                </a:solidFill>
                <a:latin typeface="Poppins"/>
                <a:ea typeface="Poppins"/>
                <a:cs typeface="Poppins"/>
                <a:sym typeface="Poppins"/>
              </a:rPr>
              <a:t>Monitoring &amp; Early Warning</a:t>
            </a:r>
          </a:p>
          <a:p>
            <a:pPr marL="285750" indent="-285750">
              <a:spcBef>
                <a:spcPct val="0"/>
              </a:spcBef>
              <a:buFont typeface="Arial" panose="020B0604020202020204" pitchFamily="34" charset="0"/>
              <a:buChar char="•"/>
            </a:pPr>
            <a:r>
              <a:rPr lang="en-US">
                <a:solidFill>
                  <a:srgbClr val="1F2020"/>
                </a:solidFill>
                <a:latin typeface="Poppins"/>
                <a:ea typeface="Poppins"/>
                <a:cs typeface="Poppins"/>
                <a:sym typeface="Poppins"/>
              </a:rPr>
              <a:t>Repayment Reminders </a:t>
            </a:r>
            <a:endParaRPr lang="vi-VN">
              <a:solidFill>
                <a:srgbClr val="1F2020"/>
              </a:solidFill>
              <a:latin typeface="Poppins"/>
              <a:ea typeface="Poppins"/>
              <a:cs typeface="Poppins"/>
              <a:sym typeface="Poppins"/>
            </a:endParaRPr>
          </a:p>
          <a:p>
            <a:pPr marL="285750" indent="-285750">
              <a:spcBef>
                <a:spcPct val="0"/>
              </a:spcBef>
              <a:buFont typeface="Arial" panose="020B0604020202020204" pitchFamily="34" charset="0"/>
              <a:buChar char="•"/>
            </a:pPr>
            <a:r>
              <a:rPr lang="en-US">
                <a:solidFill>
                  <a:srgbClr val="1F2020"/>
                </a:solidFill>
                <a:latin typeface="Poppins"/>
                <a:ea typeface="Poppins"/>
                <a:cs typeface="Poppins"/>
                <a:sym typeface="Poppins"/>
              </a:rPr>
              <a:t>Debt Collection &amp; Non-Performing Loan Management Management</a:t>
            </a:r>
          </a:p>
        </p:txBody>
      </p:sp>
      <p:sp>
        <p:nvSpPr>
          <p:cNvPr id="73" name="TextBox 73">
            <a:extLst>
              <a:ext uri="{FF2B5EF4-FFF2-40B4-BE49-F238E27FC236}">
                <a16:creationId xmlns:a16="http://schemas.microsoft.com/office/drawing/2014/main" id="{CBB97107-C279-4774-ACA6-E7BF48D92437}"/>
              </a:ext>
            </a:extLst>
          </p:cNvPr>
          <p:cNvSpPr txBox="1"/>
          <p:nvPr/>
        </p:nvSpPr>
        <p:spPr>
          <a:xfrm>
            <a:off x="998565" y="930470"/>
            <a:ext cx="16209226" cy="779316"/>
          </a:xfrm>
          <a:prstGeom prst="rect">
            <a:avLst/>
          </a:prstGeom>
        </p:spPr>
        <p:txBody>
          <a:bodyPr wrap="square" lIns="0" tIns="0" rIns="0" bIns="0" rtlCol="0" anchor="t">
            <a:spAutoFit/>
          </a:bodyPr>
          <a:lstStyle/>
          <a:p>
            <a:pPr algn="ctr">
              <a:lnSpc>
                <a:spcPts val="6385"/>
              </a:lnSpc>
              <a:spcBef>
                <a:spcPct val="0"/>
              </a:spcBef>
            </a:pPr>
            <a:r>
              <a:rPr lang="vi-VN" sz="4560" b="1">
                <a:solidFill>
                  <a:srgbClr val="1F2020"/>
                </a:solidFill>
                <a:latin typeface="Poppins Bold"/>
                <a:ea typeface="Poppins Bold"/>
                <a:cs typeface="Poppins Bold"/>
                <a:sym typeface="Poppins Bold"/>
              </a:rPr>
              <a:t>Recommended Strategy</a:t>
            </a:r>
            <a:endParaRPr lang="en-US" sz="4560" b="1">
              <a:solidFill>
                <a:srgbClr val="1F2020"/>
              </a:solidFill>
              <a:latin typeface="Poppins Bold"/>
              <a:ea typeface="Poppins Bold"/>
              <a:cs typeface="Poppins Bold"/>
              <a:sym typeface="Poppins Bold"/>
            </a:endParaRPr>
          </a:p>
        </p:txBody>
      </p:sp>
      <p:sp>
        <p:nvSpPr>
          <p:cNvPr id="74" name="Freeform 74">
            <a:extLst>
              <a:ext uri="{FF2B5EF4-FFF2-40B4-BE49-F238E27FC236}">
                <a16:creationId xmlns:a16="http://schemas.microsoft.com/office/drawing/2014/main" id="{752D860B-0989-11DB-3BFC-635F074F107E}"/>
              </a:ext>
            </a:extLst>
          </p:cNvPr>
          <p:cNvSpPr/>
          <p:nvPr/>
        </p:nvSpPr>
        <p:spPr>
          <a:xfrm>
            <a:off x="6507242" y="3441732"/>
            <a:ext cx="355150" cy="359728"/>
          </a:xfrm>
          <a:custGeom>
            <a:avLst/>
            <a:gdLst/>
            <a:ahLst/>
            <a:cxnLst/>
            <a:rect l="l" t="t" r="r" b="b"/>
            <a:pathLst>
              <a:path w="355150" h="359728">
                <a:moveTo>
                  <a:pt x="0" y="0"/>
                </a:moveTo>
                <a:lnTo>
                  <a:pt x="355149" y="0"/>
                </a:lnTo>
                <a:lnTo>
                  <a:pt x="355149" y="359728"/>
                </a:lnTo>
                <a:lnTo>
                  <a:pt x="0" y="3597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5" name="Freeform 75">
            <a:extLst>
              <a:ext uri="{FF2B5EF4-FFF2-40B4-BE49-F238E27FC236}">
                <a16:creationId xmlns:a16="http://schemas.microsoft.com/office/drawing/2014/main" id="{94FF1823-9512-0191-F9B6-E21440BB415D}"/>
              </a:ext>
            </a:extLst>
          </p:cNvPr>
          <p:cNvSpPr/>
          <p:nvPr/>
        </p:nvSpPr>
        <p:spPr>
          <a:xfrm>
            <a:off x="12059458" y="3379338"/>
            <a:ext cx="406334" cy="395991"/>
          </a:xfrm>
          <a:custGeom>
            <a:avLst/>
            <a:gdLst/>
            <a:ahLst/>
            <a:cxnLst/>
            <a:rect l="l" t="t" r="r" b="b"/>
            <a:pathLst>
              <a:path w="406334" h="395991">
                <a:moveTo>
                  <a:pt x="0" y="0"/>
                </a:moveTo>
                <a:lnTo>
                  <a:pt x="406334" y="0"/>
                </a:lnTo>
                <a:lnTo>
                  <a:pt x="406334" y="395990"/>
                </a:lnTo>
                <a:lnTo>
                  <a:pt x="0" y="39599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Tree>
    <p:extLst>
      <p:ext uri="{BB962C8B-B14F-4D97-AF65-F5344CB8AC3E}">
        <p14:creationId xmlns:p14="http://schemas.microsoft.com/office/powerpoint/2010/main" val="11301156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CFF2A-D8F6-8822-F878-EFEB0FA66DA4}"/>
            </a:ext>
          </a:extLst>
        </p:cNvPr>
        <p:cNvGrpSpPr/>
        <p:nvPr/>
      </p:nvGrpSpPr>
      <p:grpSpPr>
        <a:xfrm>
          <a:off x="0" y="0"/>
          <a:ext cx="0" cy="0"/>
          <a:chOff x="0" y="0"/>
          <a:chExt cx="0" cy="0"/>
        </a:xfrm>
      </p:grpSpPr>
      <p:sp>
        <p:nvSpPr>
          <p:cNvPr id="38" name="Freeform 38">
            <a:extLst>
              <a:ext uri="{FF2B5EF4-FFF2-40B4-BE49-F238E27FC236}">
                <a16:creationId xmlns:a16="http://schemas.microsoft.com/office/drawing/2014/main" id="{EB5C57FF-0BA2-AC47-EC54-2A09284794AF}"/>
              </a:ext>
            </a:extLst>
          </p:cNvPr>
          <p:cNvSpPr/>
          <p:nvPr/>
        </p:nvSpPr>
        <p:spPr>
          <a:xfrm>
            <a:off x="12133391" y="3544104"/>
            <a:ext cx="5139841" cy="3871860"/>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grpSp>
        <p:nvGrpSpPr>
          <p:cNvPr id="2" name="Group 2">
            <a:extLst>
              <a:ext uri="{FF2B5EF4-FFF2-40B4-BE49-F238E27FC236}">
                <a16:creationId xmlns:a16="http://schemas.microsoft.com/office/drawing/2014/main" id="{77E80E27-D68D-736B-43B9-C9A5E166BA92}"/>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12E0CB6B-C3C9-059E-6915-BC77B354363B}"/>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6391CF08-85D2-9E8D-E8FF-8AA3F6EB94F4}"/>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7DC550EA-03B0-B3C7-3131-05B46F2C77BF}"/>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8CD16D11-E9EC-1532-6254-53EF3F9A6A7D}"/>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08657C34-061B-F5EC-D865-4F6D9CC28DF6}"/>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ED8B0063-9FFE-D6CD-7E17-45B8EE61C53B}"/>
              </a:ext>
            </a:extLst>
          </p:cNvPr>
          <p:cNvSpPr txBox="1"/>
          <p:nvPr/>
        </p:nvSpPr>
        <p:spPr>
          <a:xfrm>
            <a:off x="1001474" y="569381"/>
            <a:ext cx="4389214" cy="206595"/>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Strategy</a:t>
            </a:r>
            <a:endParaRPr lang="en-US" sz="1200" b="1" dirty="0">
              <a:solidFill>
                <a:srgbClr val="1F2020"/>
              </a:solidFill>
              <a:latin typeface="Poppins Bold"/>
              <a:ea typeface="Poppins Bold"/>
              <a:cs typeface="Poppins Bold"/>
            </a:endParaRPr>
          </a:p>
        </p:txBody>
      </p:sp>
      <p:sp>
        <p:nvSpPr>
          <p:cNvPr id="13" name="Freeform 13">
            <a:extLst>
              <a:ext uri="{FF2B5EF4-FFF2-40B4-BE49-F238E27FC236}">
                <a16:creationId xmlns:a16="http://schemas.microsoft.com/office/drawing/2014/main" id="{F5659879-994F-8997-F55B-A311F3F93B06}"/>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820AA0F5-734B-9185-CC19-C8702BE1D6C2}"/>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07005DD6-9CE1-3DDD-5572-EED94A36A35D}"/>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D2D27498-2E7E-006B-E62A-067660E4F1EB}"/>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F991593E-0690-3826-867C-98F1AAA0D9F3}"/>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12</a:t>
            </a:r>
          </a:p>
        </p:txBody>
      </p:sp>
      <p:sp>
        <p:nvSpPr>
          <p:cNvPr id="19" name="Freeform 19">
            <a:extLst>
              <a:ext uri="{FF2B5EF4-FFF2-40B4-BE49-F238E27FC236}">
                <a16:creationId xmlns:a16="http://schemas.microsoft.com/office/drawing/2014/main" id="{A6C1DF56-CB99-7F67-3EF6-7C456FB5C13F}"/>
              </a:ext>
            </a:extLst>
          </p:cNvPr>
          <p:cNvSpPr/>
          <p:nvPr/>
        </p:nvSpPr>
        <p:spPr>
          <a:xfrm>
            <a:off x="1001628" y="3633841"/>
            <a:ext cx="5139841" cy="3871860"/>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20" name="TextBox 20">
            <a:extLst>
              <a:ext uri="{FF2B5EF4-FFF2-40B4-BE49-F238E27FC236}">
                <a16:creationId xmlns:a16="http://schemas.microsoft.com/office/drawing/2014/main" id="{7983B564-7A59-F4D1-FE2B-F56B46890FA9}"/>
              </a:ext>
            </a:extLst>
          </p:cNvPr>
          <p:cNvSpPr txBox="1"/>
          <p:nvPr/>
        </p:nvSpPr>
        <p:spPr>
          <a:xfrm>
            <a:off x="1001628" y="3378265"/>
            <a:ext cx="5139841" cy="4127436"/>
          </a:xfrm>
          <a:prstGeom prst="rect">
            <a:avLst/>
          </a:prstGeom>
        </p:spPr>
        <p:txBody>
          <a:bodyPr lIns="47086" tIns="47086" rIns="47086" bIns="47086" rtlCol="0" anchor="ctr"/>
          <a:lstStyle/>
          <a:p>
            <a:pPr algn="ctr">
              <a:lnSpc>
                <a:spcPts val="2659"/>
              </a:lnSpc>
            </a:pPr>
            <a:endParaRPr/>
          </a:p>
        </p:txBody>
      </p:sp>
      <p:sp>
        <p:nvSpPr>
          <p:cNvPr id="25" name="TextBox 25">
            <a:extLst>
              <a:ext uri="{FF2B5EF4-FFF2-40B4-BE49-F238E27FC236}">
                <a16:creationId xmlns:a16="http://schemas.microsoft.com/office/drawing/2014/main" id="{C81F1954-5AC7-EE51-E730-F496B69E4388}"/>
              </a:ext>
            </a:extLst>
          </p:cNvPr>
          <p:cNvSpPr txBox="1"/>
          <p:nvPr/>
        </p:nvSpPr>
        <p:spPr>
          <a:xfrm>
            <a:off x="2819400" y="2267316"/>
            <a:ext cx="2063297" cy="414794"/>
          </a:xfrm>
          <a:prstGeom prst="rect">
            <a:avLst/>
          </a:prstGeom>
        </p:spPr>
        <p:txBody>
          <a:bodyPr lIns="0" tIns="0" rIns="0" bIns="0" rtlCol="0" anchor="t">
            <a:spAutoFit/>
          </a:bodyPr>
          <a:lstStyle/>
          <a:p>
            <a:pPr algn="l">
              <a:lnSpc>
                <a:spcPts val="3422"/>
              </a:lnSpc>
              <a:spcBef>
                <a:spcPct val="0"/>
              </a:spcBef>
            </a:pPr>
            <a:r>
              <a:rPr lang="vi-VN" sz="2444" b="1">
                <a:solidFill>
                  <a:srgbClr val="3A6AD6"/>
                </a:solidFill>
                <a:latin typeface="Poppins Bold"/>
                <a:ea typeface="Poppins Bold"/>
                <a:cs typeface="Poppins Bold"/>
                <a:sym typeface="Poppins Bold"/>
              </a:rPr>
              <a:t>Pre-lending</a:t>
            </a:r>
            <a:endParaRPr lang="en-US" sz="2444" b="1">
              <a:solidFill>
                <a:srgbClr val="3A6AD6"/>
              </a:solidFill>
              <a:latin typeface="Poppins Bold"/>
              <a:ea typeface="Poppins Bold"/>
              <a:cs typeface="Poppins Bold"/>
              <a:sym typeface="Poppins Bold"/>
            </a:endParaRPr>
          </a:p>
        </p:txBody>
      </p:sp>
      <p:sp>
        <p:nvSpPr>
          <p:cNvPr id="26" name="TextBox 26">
            <a:extLst>
              <a:ext uri="{FF2B5EF4-FFF2-40B4-BE49-F238E27FC236}">
                <a16:creationId xmlns:a16="http://schemas.microsoft.com/office/drawing/2014/main" id="{61CC5D24-851D-F2D0-DC44-FBF525A6D46B}"/>
              </a:ext>
            </a:extLst>
          </p:cNvPr>
          <p:cNvSpPr txBox="1"/>
          <p:nvPr/>
        </p:nvSpPr>
        <p:spPr>
          <a:xfrm>
            <a:off x="3264408" y="6958765"/>
            <a:ext cx="1037461" cy="287534"/>
          </a:xfrm>
          <a:prstGeom prst="rect">
            <a:avLst/>
          </a:prstGeom>
        </p:spPr>
        <p:txBody>
          <a:bodyPr wrap="square" lIns="0" tIns="0" rIns="0" bIns="0" rtlCol="0" anchor="t">
            <a:spAutoFit/>
          </a:bodyPr>
          <a:lstStyle/>
          <a:p>
            <a:pPr>
              <a:spcBef>
                <a:spcPct val="0"/>
              </a:spcBef>
            </a:pPr>
            <a:r>
              <a:rPr lang="en-US">
                <a:solidFill>
                  <a:srgbClr val="1F2020"/>
                </a:solidFill>
                <a:latin typeface="Poppins"/>
                <a:ea typeface="Poppins"/>
                <a:cs typeface="Poppins"/>
                <a:sym typeface="Poppins"/>
              </a:rPr>
              <a:t>Rules </a:t>
            </a:r>
          </a:p>
        </p:txBody>
      </p:sp>
      <p:grpSp>
        <p:nvGrpSpPr>
          <p:cNvPr id="28" name="Group 28">
            <a:extLst>
              <a:ext uri="{FF2B5EF4-FFF2-40B4-BE49-F238E27FC236}">
                <a16:creationId xmlns:a16="http://schemas.microsoft.com/office/drawing/2014/main" id="{E6831D59-4974-B8DF-0CB4-5026F00A1446}"/>
              </a:ext>
            </a:extLst>
          </p:cNvPr>
          <p:cNvGrpSpPr/>
          <p:nvPr/>
        </p:nvGrpSpPr>
        <p:grpSpPr>
          <a:xfrm>
            <a:off x="6574080" y="3633841"/>
            <a:ext cx="5139841" cy="3871860"/>
            <a:chOff x="0" y="0"/>
            <a:chExt cx="1052050" cy="577197"/>
          </a:xfrm>
        </p:grpSpPr>
        <p:sp>
          <p:nvSpPr>
            <p:cNvPr id="29" name="Freeform 29">
              <a:extLst>
                <a:ext uri="{FF2B5EF4-FFF2-40B4-BE49-F238E27FC236}">
                  <a16:creationId xmlns:a16="http://schemas.microsoft.com/office/drawing/2014/main" id="{0B2B08C9-D845-1D5E-0B18-BE2DE62C479E}"/>
                </a:ext>
              </a:extLst>
            </p:cNvPr>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30" name="TextBox 30">
              <a:extLst>
                <a:ext uri="{FF2B5EF4-FFF2-40B4-BE49-F238E27FC236}">
                  <a16:creationId xmlns:a16="http://schemas.microsoft.com/office/drawing/2014/main" id="{C0FE6A61-EEE2-C2B2-DF60-AD1EB3AFC810}"/>
                </a:ext>
              </a:extLst>
            </p:cNvPr>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35" name="TextBox 35">
            <a:extLst>
              <a:ext uri="{FF2B5EF4-FFF2-40B4-BE49-F238E27FC236}">
                <a16:creationId xmlns:a16="http://schemas.microsoft.com/office/drawing/2014/main" id="{DE1C2934-D80D-4A23-E82C-814E11B19BC6}"/>
              </a:ext>
            </a:extLst>
          </p:cNvPr>
          <p:cNvSpPr txBox="1"/>
          <p:nvPr/>
        </p:nvSpPr>
        <p:spPr>
          <a:xfrm>
            <a:off x="8458200" y="2279112"/>
            <a:ext cx="2063297" cy="414794"/>
          </a:xfrm>
          <a:prstGeom prst="rect">
            <a:avLst/>
          </a:prstGeom>
        </p:spPr>
        <p:txBody>
          <a:bodyPr lIns="0" tIns="0" rIns="0" bIns="0" rtlCol="0" anchor="t">
            <a:spAutoFit/>
          </a:bodyPr>
          <a:lstStyle/>
          <a:p>
            <a:pPr algn="l">
              <a:lnSpc>
                <a:spcPts val="3422"/>
              </a:lnSpc>
              <a:spcBef>
                <a:spcPct val="0"/>
              </a:spcBef>
            </a:pPr>
            <a:r>
              <a:rPr lang="vi-VN" sz="2444" b="1">
                <a:solidFill>
                  <a:srgbClr val="3A6AD6"/>
                </a:solidFill>
                <a:latin typeface="Poppins Bold"/>
                <a:ea typeface="Poppins Bold"/>
                <a:cs typeface="Poppins Bold"/>
                <a:sym typeface="Poppins Bold"/>
              </a:rPr>
              <a:t>Lending</a:t>
            </a:r>
            <a:endParaRPr lang="en-US" sz="2444" b="1">
              <a:solidFill>
                <a:srgbClr val="3A6AD6"/>
              </a:solidFill>
              <a:latin typeface="Poppins Bold"/>
              <a:ea typeface="Poppins Bold"/>
              <a:cs typeface="Poppins Bold"/>
              <a:sym typeface="Poppins Bold"/>
            </a:endParaRPr>
          </a:p>
        </p:txBody>
      </p:sp>
      <p:sp>
        <p:nvSpPr>
          <p:cNvPr id="36" name="TextBox 36">
            <a:extLst>
              <a:ext uri="{FF2B5EF4-FFF2-40B4-BE49-F238E27FC236}">
                <a16:creationId xmlns:a16="http://schemas.microsoft.com/office/drawing/2014/main" id="{16EA9149-16E0-3480-44CE-3FC6BD6FED43}"/>
              </a:ext>
            </a:extLst>
          </p:cNvPr>
          <p:cNvSpPr txBox="1"/>
          <p:nvPr/>
        </p:nvSpPr>
        <p:spPr>
          <a:xfrm>
            <a:off x="7802045" y="6556650"/>
            <a:ext cx="4756914" cy="553998"/>
          </a:xfrm>
          <a:prstGeom prst="rect">
            <a:avLst/>
          </a:prstGeom>
        </p:spPr>
        <p:txBody>
          <a:bodyPr wrap="square" lIns="0" tIns="0" rIns="0" bIns="0" rtlCol="0" anchor="t">
            <a:spAutoFit/>
          </a:bodyPr>
          <a:lstStyle/>
          <a:p>
            <a:pPr>
              <a:spcBef>
                <a:spcPct val="0"/>
              </a:spcBef>
            </a:pPr>
            <a:r>
              <a:rPr lang="en-US">
                <a:solidFill>
                  <a:srgbClr val="1F2020"/>
                </a:solidFill>
                <a:latin typeface="Poppins"/>
                <a:ea typeface="Poppins"/>
                <a:cs typeface="Poppins"/>
                <a:sym typeface="Poppins"/>
              </a:rPr>
              <a:t>Credit Scoring (Model)</a:t>
            </a:r>
          </a:p>
          <a:p>
            <a:pPr>
              <a:spcBef>
                <a:spcPct val="0"/>
              </a:spcBef>
            </a:pPr>
            <a:r>
              <a:rPr lang="en-US">
                <a:solidFill>
                  <a:srgbClr val="1F2020"/>
                </a:solidFill>
                <a:latin typeface="Poppins"/>
                <a:ea typeface="Poppins"/>
                <a:cs typeface="Poppins"/>
                <a:sym typeface="Poppins"/>
              </a:rPr>
              <a:t>Loan Structuring Proposal</a:t>
            </a:r>
            <a:endParaRPr lang="vi-VN">
              <a:solidFill>
                <a:srgbClr val="1F2020"/>
              </a:solidFill>
              <a:latin typeface="Poppins"/>
              <a:ea typeface="Poppins"/>
              <a:cs typeface="Poppins"/>
              <a:sym typeface="Poppins"/>
            </a:endParaRPr>
          </a:p>
        </p:txBody>
      </p:sp>
      <p:sp>
        <p:nvSpPr>
          <p:cNvPr id="39" name="TextBox 39">
            <a:extLst>
              <a:ext uri="{FF2B5EF4-FFF2-40B4-BE49-F238E27FC236}">
                <a16:creationId xmlns:a16="http://schemas.microsoft.com/office/drawing/2014/main" id="{137A9DB3-908D-12F0-620D-23E536E34EAE}"/>
              </a:ext>
            </a:extLst>
          </p:cNvPr>
          <p:cNvSpPr txBox="1"/>
          <p:nvPr/>
        </p:nvSpPr>
        <p:spPr>
          <a:xfrm>
            <a:off x="12133391" y="3288528"/>
            <a:ext cx="5139841" cy="4127436"/>
          </a:xfrm>
          <a:prstGeom prst="rect">
            <a:avLst/>
          </a:prstGeom>
        </p:spPr>
        <p:txBody>
          <a:bodyPr lIns="47086" tIns="47086" rIns="47086" bIns="47086" rtlCol="0" anchor="ctr"/>
          <a:lstStyle/>
          <a:p>
            <a:pPr algn="ctr">
              <a:lnSpc>
                <a:spcPts val="2659"/>
              </a:lnSpc>
            </a:pPr>
            <a:endParaRPr/>
          </a:p>
        </p:txBody>
      </p:sp>
      <p:sp>
        <p:nvSpPr>
          <p:cNvPr id="44" name="TextBox 44">
            <a:extLst>
              <a:ext uri="{FF2B5EF4-FFF2-40B4-BE49-F238E27FC236}">
                <a16:creationId xmlns:a16="http://schemas.microsoft.com/office/drawing/2014/main" id="{55E7806B-FBD5-1658-216E-E8C7B87CF35F}"/>
              </a:ext>
            </a:extLst>
          </p:cNvPr>
          <p:cNvSpPr txBox="1"/>
          <p:nvPr/>
        </p:nvSpPr>
        <p:spPr>
          <a:xfrm>
            <a:off x="13688635" y="2264034"/>
            <a:ext cx="2671053" cy="414794"/>
          </a:xfrm>
          <a:prstGeom prst="rect">
            <a:avLst/>
          </a:prstGeom>
        </p:spPr>
        <p:txBody>
          <a:bodyPr wrap="square" lIns="0" tIns="0" rIns="0" bIns="0" rtlCol="0" anchor="t">
            <a:spAutoFit/>
          </a:bodyPr>
          <a:lstStyle/>
          <a:p>
            <a:pPr algn="l">
              <a:lnSpc>
                <a:spcPts val="3422"/>
              </a:lnSpc>
              <a:spcBef>
                <a:spcPct val="0"/>
              </a:spcBef>
            </a:pPr>
            <a:r>
              <a:rPr lang="vi-VN" sz="2444" b="1">
                <a:solidFill>
                  <a:srgbClr val="3A6AD6"/>
                </a:solidFill>
                <a:latin typeface="Poppins Bold"/>
                <a:ea typeface="Poppins Bold"/>
                <a:cs typeface="Poppins Bold"/>
                <a:sym typeface="Poppins Bold"/>
              </a:rPr>
              <a:t>Post-lending</a:t>
            </a:r>
            <a:endParaRPr lang="en-US" sz="2444" b="1">
              <a:solidFill>
                <a:srgbClr val="3A6AD6"/>
              </a:solidFill>
              <a:latin typeface="Poppins Bold"/>
              <a:ea typeface="Poppins Bold"/>
              <a:cs typeface="Poppins Bold"/>
              <a:sym typeface="Poppins Bold"/>
            </a:endParaRPr>
          </a:p>
        </p:txBody>
      </p:sp>
      <p:sp>
        <p:nvSpPr>
          <p:cNvPr id="45" name="TextBox 45">
            <a:extLst>
              <a:ext uri="{FF2B5EF4-FFF2-40B4-BE49-F238E27FC236}">
                <a16:creationId xmlns:a16="http://schemas.microsoft.com/office/drawing/2014/main" id="{0AF2B870-70BF-0834-F1A6-B47AB8BC1F61}"/>
              </a:ext>
            </a:extLst>
          </p:cNvPr>
          <p:cNvSpPr txBox="1"/>
          <p:nvPr/>
        </p:nvSpPr>
        <p:spPr>
          <a:xfrm>
            <a:off x="13164212" y="5761186"/>
            <a:ext cx="4526808" cy="276999"/>
          </a:xfrm>
          <a:prstGeom prst="rect">
            <a:avLst/>
          </a:prstGeom>
        </p:spPr>
        <p:txBody>
          <a:bodyPr wrap="square" lIns="0" tIns="0" rIns="0" bIns="0" rtlCol="0" anchor="t">
            <a:spAutoFit/>
          </a:bodyPr>
          <a:lstStyle/>
          <a:p>
            <a:pPr>
              <a:spcBef>
                <a:spcPct val="0"/>
              </a:spcBef>
            </a:pPr>
            <a:r>
              <a:rPr lang="en-US">
                <a:solidFill>
                  <a:srgbClr val="1F2020"/>
                </a:solidFill>
                <a:latin typeface="Poppins"/>
                <a:ea typeface="Poppins"/>
                <a:cs typeface="Poppins"/>
                <a:sym typeface="Poppins"/>
              </a:rPr>
              <a:t>Debt Collection - NPL Management</a:t>
            </a:r>
          </a:p>
        </p:txBody>
      </p:sp>
      <p:sp>
        <p:nvSpPr>
          <p:cNvPr id="73" name="TextBox 73">
            <a:extLst>
              <a:ext uri="{FF2B5EF4-FFF2-40B4-BE49-F238E27FC236}">
                <a16:creationId xmlns:a16="http://schemas.microsoft.com/office/drawing/2014/main" id="{AB934840-E560-B030-E48E-6EB474317397}"/>
              </a:ext>
            </a:extLst>
          </p:cNvPr>
          <p:cNvSpPr txBox="1"/>
          <p:nvPr/>
        </p:nvSpPr>
        <p:spPr>
          <a:xfrm>
            <a:off x="998565" y="930470"/>
            <a:ext cx="16209226" cy="779316"/>
          </a:xfrm>
          <a:prstGeom prst="rect">
            <a:avLst/>
          </a:prstGeom>
        </p:spPr>
        <p:txBody>
          <a:bodyPr wrap="square" lIns="0" tIns="0" rIns="0" bIns="0" rtlCol="0" anchor="t">
            <a:spAutoFit/>
          </a:bodyPr>
          <a:lstStyle/>
          <a:p>
            <a:pPr algn="ctr">
              <a:lnSpc>
                <a:spcPts val="6385"/>
              </a:lnSpc>
              <a:spcBef>
                <a:spcPct val="0"/>
              </a:spcBef>
            </a:pPr>
            <a:r>
              <a:rPr lang="vi-VN" sz="4560" b="1">
                <a:solidFill>
                  <a:srgbClr val="1F2020"/>
                </a:solidFill>
                <a:latin typeface="Poppins Bold"/>
                <a:ea typeface="Poppins Bold"/>
                <a:cs typeface="Poppins Bold"/>
                <a:sym typeface="Poppins Bold"/>
              </a:rPr>
              <a:t>Recommended Strategy</a:t>
            </a:r>
            <a:endParaRPr lang="en-US" sz="4560" b="1">
              <a:solidFill>
                <a:srgbClr val="1F2020"/>
              </a:solidFill>
              <a:latin typeface="Poppins Bold"/>
              <a:ea typeface="Poppins Bold"/>
              <a:cs typeface="Poppins Bold"/>
              <a:sym typeface="Poppins Bold"/>
            </a:endParaRPr>
          </a:p>
        </p:txBody>
      </p:sp>
      <p:sp>
        <p:nvSpPr>
          <p:cNvPr id="11" name="Wave 10">
            <a:extLst>
              <a:ext uri="{FF2B5EF4-FFF2-40B4-BE49-F238E27FC236}">
                <a16:creationId xmlns:a16="http://schemas.microsoft.com/office/drawing/2014/main" id="{E46B48E1-0BA0-ACBC-AA18-1FA2D0BFBBE1}"/>
              </a:ext>
            </a:extLst>
          </p:cNvPr>
          <p:cNvSpPr/>
          <p:nvPr/>
        </p:nvSpPr>
        <p:spPr>
          <a:xfrm>
            <a:off x="2088333" y="5905500"/>
            <a:ext cx="381000" cy="381000"/>
          </a:xfrm>
          <a:prstGeom prst="wav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Wave 45">
            <a:extLst>
              <a:ext uri="{FF2B5EF4-FFF2-40B4-BE49-F238E27FC236}">
                <a16:creationId xmlns:a16="http://schemas.microsoft.com/office/drawing/2014/main" id="{D075C24B-DCF7-A39A-3806-53B2FE8CA60F}"/>
              </a:ext>
            </a:extLst>
          </p:cNvPr>
          <p:cNvSpPr/>
          <p:nvPr/>
        </p:nvSpPr>
        <p:spPr>
          <a:xfrm>
            <a:off x="2095123" y="5290279"/>
            <a:ext cx="381000" cy="381000"/>
          </a:xfrm>
          <a:prstGeom prst="wav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Wave 46">
            <a:extLst>
              <a:ext uri="{FF2B5EF4-FFF2-40B4-BE49-F238E27FC236}">
                <a16:creationId xmlns:a16="http://schemas.microsoft.com/office/drawing/2014/main" id="{BB6AB17E-623B-BBC3-CDA9-89782CD269E4}"/>
              </a:ext>
            </a:extLst>
          </p:cNvPr>
          <p:cNvSpPr/>
          <p:nvPr/>
        </p:nvSpPr>
        <p:spPr>
          <a:xfrm>
            <a:off x="2095123" y="4651464"/>
            <a:ext cx="381000" cy="381000"/>
          </a:xfrm>
          <a:prstGeom prst="wav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Wave 48">
            <a:extLst>
              <a:ext uri="{FF2B5EF4-FFF2-40B4-BE49-F238E27FC236}">
                <a16:creationId xmlns:a16="http://schemas.microsoft.com/office/drawing/2014/main" id="{8CD3DF67-29E3-26EF-9EB0-7856AD076884}"/>
              </a:ext>
            </a:extLst>
          </p:cNvPr>
          <p:cNvSpPr/>
          <p:nvPr/>
        </p:nvSpPr>
        <p:spPr>
          <a:xfrm>
            <a:off x="7696200" y="5290279"/>
            <a:ext cx="381000" cy="381000"/>
          </a:xfrm>
          <a:prstGeom prst="wave">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Wave 49">
            <a:extLst>
              <a:ext uri="{FF2B5EF4-FFF2-40B4-BE49-F238E27FC236}">
                <a16:creationId xmlns:a16="http://schemas.microsoft.com/office/drawing/2014/main" id="{3BEB5DAA-B4A9-0FE4-3FB3-FED39F493A72}"/>
              </a:ext>
            </a:extLst>
          </p:cNvPr>
          <p:cNvSpPr/>
          <p:nvPr/>
        </p:nvSpPr>
        <p:spPr>
          <a:xfrm>
            <a:off x="7696200" y="4651464"/>
            <a:ext cx="381000" cy="381000"/>
          </a:xfrm>
          <a:prstGeom prst="wav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54FC1BA-E2AA-6A26-02B2-7202BD3D0BB1}"/>
              </a:ext>
            </a:extLst>
          </p:cNvPr>
          <p:cNvSpPr txBox="1"/>
          <p:nvPr/>
        </p:nvSpPr>
        <p:spPr>
          <a:xfrm>
            <a:off x="2745676" y="4663132"/>
            <a:ext cx="1117614" cy="369332"/>
          </a:xfrm>
          <a:prstGeom prst="rect">
            <a:avLst/>
          </a:prstGeom>
          <a:noFill/>
        </p:spPr>
        <p:txBody>
          <a:bodyPr wrap="none" rtlCol="0">
            <a:spAutoFit/>
          </a:bodyPr>
          <a:lstStyle/>
          <a:p>
            <a:r>
              <a:rPr lang="en-US">
                <a:latin typeface="Poppins" panose="00000500000000000000" pitchFamily="2" charset="0"/>
                <a:cs typeface="Poppins" panose="00000500000000000000" pitchFamily="2" charset="0"/>
              </a:rPr>
              <a:t>Low Risk</a:t>
            </a:r>
          </a:p>
        </p:txBody>
      </p:sp>
      <p:sp>
        <p:nvSpPr>
          <p:cNvPr id="52" name="TextBox 51">
            <a:extLst>
              <a:ext uri="{FF2B5EF4-FFF2-40B4-BE49-F238E27FC236}">
                <a16:creationId xmlns:a16="http://schemas.microsoft.com/office/drawing/2014/main" id="{EF6AB9A3-A81C-5F52-D6EC-BF1074768A8D}"/>
              </a:ext>
            </a:extLst>
          </p:cNvPr>
          <p:cNvSpPr txBox="1"/>
          <p:nvPr/>
        </p:nvSpPr>
        <p:spPr>
          <a:xfrm>
            <a:off x="2729078" y="5307781"/>
            <a:ext cx="1619354" cy="369332"/>
          </a:xfrm>
          <a:prstGeom prst="rect">
            <a:avLst/>
          </a:prstGeom>
          <a:noFill/>
        </p:spPr>
        <p:txBody>
          <a:bodyPr wrap="none" rtlCol="0">
            <a:spAutoFit/>
          </a:bodyPr>
          <a:lstStyle/>
          <a:p>
            <a:r>
              <a:rPr lang="en-US">
                <a:latin typeface="Poppins" panose="00000500000000000000" pitchFamily="2" charset="0"/>
                <a:cs typeface="Poppins" panose="00000500000000000000" pitchFamily="2" charset="0"/>
              </a:rPr>
              <a:t>Medium Risk</a:t>
            </a:r>
          </a:p>
        </p:txBody>
      </p:sp>
      <p:sp>
        <p:nvSpPr>
          <p:cNvPr id="53" name="TextBox 52">
            <a:extLst>
              <a:ext uri="{FF2B5EF4-FFF2-40B4-BE49-F238E27FC236}">
                <a16:creationId xmlns:a16="http://schemas.microsoft.com/office/drawing/2014/main" id="{1297998C-D98C-3C99-C209-36A5C259945D}"/>
              </a:ext>
            </a:extLst>
          </p:cNvPr>
          <p:cNvSpPr txBox="1"/>
          <p:nvPr/>
        </p:nvSpPr>
        <p:spPr>
          <a:xfrm>
            <a:off x="2745676" y="5917168"/>
            <a:ext cx="1200970" cy="369332"/>
          </a:xfrm>
          <a:prstGeom prst="rect">
            <a:avLst/>
          </a:prstGeom>
          <a:noFill/>
        </p:spPr>
        <p:txBody>
          <a:bodyPr wrap="none" rtlCol="0">
            <a:spAutoFit/>
          </a:bodyPr>
          <a:lstStyle/>
          <a:p>
            <a:r>
              <a:rPr lang="en-US">
                <a:latin typeface="Poppins" panose="00000500000000000000" pitchFamily="2" charset="0"/>
                <a:cs typeface="Poppins" panose="00000500000000000000" pitchFamily="2" charset="0"/>
              </a:rPr>
              <a:t>High Risk</a:t>
            </a:r>
          </a:p>
        </p:txBody>
      </p:sp>
      <p:cxnSp>
        <p:nvCxnSpPr>
          <p:cNvPr id="55" name="Straight Connector 54">
            <a:extLst>
              <a:ext uri="{FF2B5EF4-FFF2-40B4-BE49-F238E27FC236}">
                <a16:creationId xmlns:a16="http://schemas.microsoft.com/office/drawing/2014/main" id="{0F727692-9B69-7B01-0708-1B8556961833}"/>
              </a:ext>
            </a:extLst>
          </p:cNvPr>
          <p:cNvCxnSpPr/>
          <p:nvPr/>
        </p:nvCxnSpPr>
        <p:spPr>
          <a:xfrm>
            <a:off x="6324600" y="3154569"/>
            <a:ext cx="0" cy="457200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58" name="9Slide.vn 44">
            <a:extLst>
              <a:ext uri="{FF2B5EF4-FFF2-40B4-BE49-F238E27FC236}">
                <a16:creationId xmlns:a16="http://schemas.microsoft.com/office/drawing/2014/main" id="{029892C3-9DBC-967D-2009-8A102E3AFEAB}"/>
              </a:ext>
            </a:extLst>
          </p:cNvPr>
          <p:cNvSpPr>
            <a:spLocks noEditPoints="1"/>
          </p:cNvSpPr>
          <p:nvPr/>
        </p:nvSpPr>
        <p:spPr bwMode="auto">
          <a:xfrm>
            <a:off x="12455462" y="5093020"/>
            <a:ext cx="495300" cy="407988"/>
          </a:xfrm>
          <a:custGeom>
            <a:avLst/>
            <a:gdLst>
              <a:gd name="T0" fmla="*/ 125 w 132"/>
              <a:gd name="T1" fmla="*/ 7 h 108"/>
              <a:gd name="T2" fmla="*/ 102 w 132"/>
              <a:gd name="T3" fmla="*/ 7 h 108"/>
              <a:gd name="T4" fmla="*/ 44 w 132"/>
              <a:gd name="T5" fmla="*/ 66 h 108"/>
              <a:gd name="T6" fmla="*/ 30 w 132"/>
              <a:gd name="T7" fmla="*/ 51 h 108"/>
              <a:gd name="T8" fmla="*/ 7 w 132"/>
              <a:gd name="T9" fmla="*/ 51 h 108"/>
              <a:gd name="T10" fmla="*/ 7 w 132"/>
              <a:gd name="T11" fmla="*/ 75 h 108"/>
              <a:gd name="T12" fmla="*/ 33 w 132"/>
              <a:gd name="T13" fmla="*/ 101 h 108"/>
              <a:gd name="T14" fmla="*/ 56 w 132"/>
              <a:gd name="T15" fmla="*/ 101 h 108"/>
              <a:gd name="T16" fmla="*/ 125 w 132"/>
              <a:gd name="T17" fmla="*/ 30 h 108"/>
              <a:gd name="T18" fmla="*/ 125 w 132"/>
              <a:gd name="T19" fmla="*/ 7 h 108"/>
              <a:gd name="T20" fmla="*/ 119 w 132"/>
              <a:gd name="T21" fmla="*/ 24 h 108"/>
              <a:gd name="T22" fmla="*/ 50 w 132"/>
              <a:gd name="T23" fmla="*/ 95 h 108"/>
              <a:gd name="T24" fmla="*/ 39 w 132"/>
              <a:gd name="T25" fmla="*/ 95 h 108"/>
              <a:gd name="T26" fmla="*/ 12 w 132"/>
              <a:gd name="T27" fmla="*/ 68 h 108"/>
              <a:gd name="T28" fmla="*/ 13 w 132"/>
              <a:gd name="T29" fmla="*/ 57 h 108"/>
              <a:gd name="T30" fmla="*/ 24 w 132"/>
              <a:gd name="T31" fmla="*/ 57 h 108"/>
              <a:gd name="T32" fmla="*/ 44 w 132"/>
              <a:gd name="T33" fmla="*/ 77 h 108"/>
              <a:gd name="T34" fmla="*/ 108 w 132"/>
              <a:gd name="T35" fmla="*/ 13 h 108"/>
              <a:gd name="T36" fmla="*/ 119 w 132"/>
              <a:gd name="T37" fmla="*/ 13 h 108"/>
              <a:gd name="T38" fmla="*/ 119 w 132"/>
              <a:gd name="T39" fmla="*/ 2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08">
                <a:moveTo>
                  <a:pt x="125" y="7"/>
                </a:moveTo>
                <a:cubicBezTo>
                  <a:pt x="119" y="0"/>
                  <a:pt x="108" y="0"/>
                  <a:pt x="102" y="7"/>
                </a:cubicBezTo>
                <a:cubicBezTo>
                  <a:pt x="44" y="66"/>
                  <a:pt x="44" y="66"/>
                  <a:pt x="44" y="66"/>
                </a:cubicBezTo>
                <a:cubicBezTo>
                  <a:pt x="30" y="51"/>
                  <a:pt x="30" y="51"/>
                  <a:pt x="30" y="51"/>
                </a:cubicBezTo>
                <a:cubicBezTo>
                  <a:pt x="23" y="44"/>
                  <a:pt x="13" y="44"/>
                  <a:pt x="7" y="51"/>
                </a:cubicBezTo>
                <a:cubicBezTo>
                  <a:pt x="0" y="57"/>
                  <a:pt x="0" y="68"/>
                  <a:pt x="7" y="75"/>
                </a:cubicBezTo>
                <a:cubicBezTo>
                  <a:pt x="33" y="101"/>
                  <a:pt x="33" y="101"/>
                  <a:pt x="33" y="101"/>
                </a:cubicBezTo>
                <a:cubicBezTo>
                  <a:pt x="39" y="108"/>
                  <a:pt x="49" y="108"/>
                  <a:pt x="56" y="101"/>
                </a:cubicBezTo>
                <a:cubicBezTo>
                  <a:pt x="125" y="30"/>
                  <a:pt x="125" y="30"/>
                  <a:pt x="125" y="30"/>
                </a:cubicBezTo>
                <a:cubicBezTo>
                  <a:pt x="132" y="24"/>
                  <a:pt x="132" y="13"/>
                  <a:pt x="125" y="7"/>
                </a:cubicBezTo>
                <a:close/>
                <a:moveTo>
                  <a:pt x="119" y="24"/>
                </a:moveTo>
                <a:cubicBezTo>
                  <a:pt x="119" y="24"/>
                  <a:pt x="51" y="94"/>
                  <a:pt x="50" y="95"/>
                </a:cubicBezTo>
                <a:cubicBezTo>
                  <a:pt x="47" y="98"/>
                  <a:pt x="42" y="98"/>
                  <a:pt x="39" y="95"/>
                </a:cubicBezTo>
                <a:cubicBezTo>
                  <a:pt x="39" y="95"/>
                  <a:pt x="12" y="68"/>
                  <a:pt x="12" y="68"/>
                </a:cubicBezTo>
                <a:cubicBezTo>
                  <a:pt x="9" y="65"/>
                  <a:pt x="9" y="60"/>
                  <a:pt x="13" y="57"/>
                </a:cubicBezTo>
                <a:cubicBezTo>
                  <a:pt x="16" y="54"/>
                  <a:pt x="21" y="54"/>
                  <a:pt x="24" y="57"/>
                </a:cubicBezTo>
                <a:cubicBezTo>
                  <a:pt x="44" y="77"/>
                  <a:pt x="44" y="77"/>
                  <a:pt x="44" y="77"/>
                </a:cubicBezTo>
                <a:cubicBezTo>
                  <a:pt x="108" y="13"/>
                  <a:pt x="108" y="13"/>
                  <a:pt x="108" y="13"/>
                </a:cubicBezTo>
                <a:cubicBezTo>
                  <a:pt x="111" y="9"/>
                  <a:pt x="116" y="9"/>
                  <a:pt x="119" y="13"/>
                </a:cubicBezTo>
                <a:cubicBezTo>
                  <a:pt x="123" y="16"/>
                  <a:pt x="123" y="21"/>
                  <a:pt x="119" y="24"/>
                </a:cubicBezTo>
                <a:close/>
              </a:path>
            </a:pathLst>
          </a:custGeom>
          <a:solidFill>
            <a:srgbClr val="3A6AD6"/>
          </a:solidFill>
          <a:ln>
            <a:solidFill>
              <a:srgbClr val="3A6AD6"/>
            </a:solidFill>
          </a:ln>
        </p:spPr>
        <p:txBody>
          <a:bodyPr vert="horz" wrap="square" lIns="91440" tIns="45720" rIns="91440" bIns="45720" numCol="1" anchor="t" anchorCtr="0" compatLnSpc="1">
            <a:prstTxWarp prst="textNoShape">
              <a:avLst/>
            </a:prstTxWarp>
          </a:bodyPr>
          <a:lstStyle/>
          <a:p>
            <a:endParaRPr lang="en-US"/>
          </a:p>
        </p:txBody>
      </p:sp>
      <p:sp>
        <p:nvSpPr>
          <p:cNvPr id="59" name="TextBox 58">
            <a:extLst>
              <a:ext uri="{FF2B5EF4-FFF2-40B4-BE49-F238E27FC236}">
                <a16:creationId xmlns:a16="http://schemas.microsoft.com/office/drawing/2014/main" id="{773B099B-5F2C-A55A-4E49-4D9CFA6F9633}"/>
              </a:ext>
            </a:extLst>
          </p:cNvPr>
          <p:cNvSpPr txBox="1"/>
          <p:nvPr/>
        </p:nvSpPr>
        <p:spPr>
          <a:xfrm>
            <a:off x="13074814" y="5116314"/>
            <a:ext cx="3284874" cy="369332"/>
          </a:xfrm>
          <a:prstGeom prst="rect">
            <a:avLst/>
          </a:prstGeom>
          <a:noFill/>
        </p:spPr>
        <p:txBody>
          <a:bodyPr wrap="none" rtlCol="0">
            <a:spAutoFit/>
          </a:bodyPr>
          <a:lstStyle/>
          <a:p>
            <a:r>
              <a:rPr lang="en-US">
                <a:solidFill>
                  <a:srgbClr val="1F2020"/>
                </a:solidFill>
                <a:latin typeface="Poppins"/>
                <a:ea typeface="Poppins"/>
                <a:cs typeface="Poppins"/>
                <a:sym typeface="Poppins"/>
              </a:rPr>
              <a:t>Monitoring &amp; Early Warning</a:t>
            </a:r>
          </a:p>
        </p:txBody>
      </p:sp>
      <p:sp>
        <p:nvSpPr>
          <p:cNvPr id="60" name="TextBox 59">
            <a:extLst>
              <a:ext uri="{FF2B5EF4-FFF2-40B4-BE49-F238E27FC236}">
                <a16:creationId xmlns:a16="http://schemas.microsoft.com/office/drawing/2014/main" id="{103A52FB-3FCB-2169-98C6-9C0A6C6F295D}"/>
              </a:ext>
            </a:extLst>
          </p:cNvPr>
          <p:cNvSpPr txBox="1"/>
          <p:nvPr/>
        </p:nvSpPr>
        <p:spPr>
          <a:xfrm>
            <a:off x="13055882" y="4478466"/>
            <a:ext cx="2871299" cy="369332"/>
          </a:xfrm>
          <a:prstGeom prst="rect">
            <a:avLst/>
          </a:prstGeom>
          <a:noFill/>
        </p:spPr>
        <p:txBody>
          <a:bodyPr wrap="none" rtlCol="0">
            <a:spAutoFit/>
          </a:bodyPr>
          <a:lstStyle/>
          <a:p>
            <a:pPr>
              <a:spcBef>
                <a:spcPct val="0"/>
              </a:spcBef>
            </a:pPr>
            <a:r>
              <a:rPr lang="en-US">
                <a:solidFill>
                  <a:srgbClr val="1F2020"/>
                </a:solidFill>
                <a:latin typeface="Poppins"/>
                <a:ea typeface="Poppins"/>
                <a:cs typeface="Poppins"/>
                <a:sym typeface="Poppins"/>
              </a:rPr>
              <a:t>Repayment Reminders </a:t>
            </a:r>
            <a:endParaRPr lang="vi-VN">
              <a:solidFill>
                <a:srgbClr val="1F2020"/>
              </a:solidFill>
              <a:latin typeface="Poppins"/>
              <a:ea typeface="Poppins"/>
              <a:cs typeface="Poppins"/>
              <a:sym typeface="Poppins"/>
            </a:endParaRPr>
          </a:p>
        </p:txBody>
      </p:sp>
      <p:sp>
        <p:nvSpPr>
          <p:cNvPr id="61" name="9Slide.vn 30">
            <a:extLst>
              <a:ext uri="{FF2B5EF4-FFF2-40B4-BE49-F238E27FC236}">
                <a16:creationId xmlns:a16="http://schemas.microsoft.com/office/drawing/2014/main" id="{02323422-7B6F-CF2C-CFFD-8F1203633BBE}"/>
              </a:ext>
            </a:extLst>
          </p:cNvPr>
          <p:cNvSpPr>
            <a:spLocks noEditPoints="1"/>
          </p:cNvSpPr>
          <p:nvPr/>
        </p:nvSpPr>
        <p:spPr bwMode="auto">
          <a:xfrm>
            <a:off x="12558959" y="5676900"/>
            <a:ext cx="382203" cy="385988"/>
          </a:xfrm>
          <a:custGeom>
            <a:avLst/>
            <a:gdLst>
              <a:gd name="T0" fmla="*/ 4 w 128"/>
              <a:gd name="T1" fmla="*/ 48 h 128"/>
              <a:gd name="T2" fmla="*/ 44 w 128"/>
              <a:gd name="T3" fmla="*/ 48 h 128"/>
              <a:gd name="T4" fmla="*/ 48 w 128"/>
              <a:gd name="T5" fmla="*/ 44 h 128"/>
              <a:gd name="T6" fmla="*/ 44 w 128"/>
              <a:gd name="T7" fmla="*/ 39 h 128"/>
              <a:gd name="T8" fmla="*/ 33 w 128"/>
              <a:gd name="T9" fmla="*/ 27 h 128"/>
              <a:gd name="T10" fmla="*/ 64 w 128"/>
              <a:gd name="T11" fmla="*/ 16 h 128"/>
              <a:gd name="T12" fmla="*/ 111 w 128"/>
              <a:gd name="T13" fmla="*/ 56 h 128"/>
              <a:gd name="T14" fmla="*/ 127 w 128"/>
              <a:gd name="T15" fmla="*/ 56 h 128"/>
              <a:gd name="T16" fmla="*/ 64 w 128"/>
              <a:gd name="T17" fmla="*/ 0 h 128"/>
              <a:gd name="T18" fmla="*/ 22 w 128"/>
              <a:gd name="T19" fmla="*/ 16 h 128"/>
              <a:gd name="T20" fmla="*/ 10 w 128"/>
              <a:gd name="T21" fmla="*/ 5 h 128"/>
              <a:gd name="T22" fmla="*/ 4 w 128"/>
              <a:gd name="T23" fmla="*/ 0 h 128"/>
              <a:gd name="T24" fmla="*/ 0 w 128"/>
              <a:gd name="T25" fmla="*/ 4 h 128"/>
              <a:gd name="T26" fmla="*/ 0 w 128"/>
              <a:gd name="T27" fmla="*/ 44 h 128"/>
              <a:gd name="T28" fmla="*/ 4 w 128"/>
              <a:gd name="T29" fmla="*/ 48 h 128"/>
              <a:gd name="T30" fmla="*/ 124 w 128"/>
              <a:gd name="T31" fmla="*/ 80 h 128"/>
              <a:gd name="T32" fmla="*/ 84 w 128"/>
              <a:gd name="T33" fmla="*/ 80 h 128"/>
              <a:gd name="T34" fmla="*/ 80 w 128"/>
              <a:gd name="T35" fmla="*/ 84 h 128"/>
              <a:gd name="T36" fmla="*/ 84 w 128"/>
              <a:gd name="T37" fmla="*/ 89 h 128"/>
              <a:gd name="T38" fmla="*/ 95 w 128"/>
              <a:gd name="T39" fmla="*/ 101 h 128"/>
              <a:gd name="T40" fmla="*/ 64 w 128"/>
              <a:gd name="T41" fmla="*/ 112 h 128"/>
              <a:gd name="T42" fmla="*/ 17 w 128"/>
              <a:gd name="T43" fmla="*/ 72 h 128"/>
              <a:gd name="T44" fmla="*/ 1 w 128"/>
              <a:gd name="T45" fmla="*/ 72 h 128"/>
              <a:gd name="T46" fmla="*/ 64 w 128"/>
              <a:gd name="T47" fmla="*/ 128 h 128"/>
              <a:gd name="T48" fmla="*/ 106 w 128"/>
              <a:gd name="T49" fmla="*/ 112 h 128"/>
              <a:gd name="T50" fmla="*/ 118 w 128"/>
              <a:gd name="T51" fmla="*/ 123 h 128"/>
              <a:gd name="T52" fmla="*/ 124 w 128"/>
              <a:gd name="T53" fmla="*/ 128 h 128"/>
              <a:gd name="T54" fmla="*/ 128 w 128"/>
              <a:gd name="T55" fmla="*/ 124 h 128"/>
              <a:gd name="T56" fmla="*/ 128 w 128"/>
              <a:gd name="T57" fmla="*/ 84 h 128"/>
              <a:gd name="T58" fmla="*/ 124 w 128"/>
              <a:gd name="T59" fmla="*/ 8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8">
                <a:moveTo>
                  <a:pt x="4" y="48"/>
                </a:moveTo>
                <a:cubicBezTo>
                  <a:pt x="44" y="48"/>
                  <a:pt x="44" y="48"/>
                  <a:pt x="44" y="48"/>
                </a:cubicBezTo>
                <a:cubicBezTo>
                  <a:pt x="46" y="48"/>
                  <a:pt x="48" y="46"/>
                  <a:pt x="48" y="44"/>
                </a:cubicBezTo>
                <a:cubicBezTo>
                  <a:pt x="48" y="42"/>
                  <a:pt x="46" y="40"/>
                  <a:pt x="44" y="39"/>
                </a:cubicBezTo>
                <a:cubicBezTo>
                  <a:pt x="33" y="27"/>
                  <a:pt x="33" y="27"/>
                  <a:pt x="33" y="27"/>
                </a:cubicBezTo>
                <a:cubicBezTo>
                  <a:pt x="41" y="20"/>
                  <a:pt x="52" y="16"/>
                  <a:pt x="64" y="16"/>
                </a:cubicBezTo>
                <a:cubicBezTo>
                  <a:pt x="88" y="16"/>
                  <a:pt x="107" y="33"/>
                  <a:pt x="111" y="56"/>
                </a:cubicBezTo>
                <a:cubicBezTo>
                  <a:pt x="127" y="56"/>
                  <a:pt x="127" y="56"/>
                  <a:pt x="127" y="56"/>
                </a:cubicBezTo>
                <a:cubicBezTo>
                  <a:pt x="124" y="24"/>
                  <a:pt x="97" y="0"/>
                  <a:pt x="64" y="0"/>
                </a:cubicBezTo>
                <a:cubicBezTo>
                  <a:pt x="48" y="0"/>
                  <a:pt x="33" y="6"/>
                  <a:pt x="22" y="16"/>
                </a:cubicBezTo>
                <a:cubicBezTo>
                  <a:pt x="10" y="5"/>
                  <a:pt x="10" y="5"/>
                  <a:pt x="10" y="5"/>
                </a:cubicBezTo>
                <a:cubicBezTo>
                  <a:pt x="8" y="2"/>
                  <a:pt x="6" y="0"/>
                  <a:pt x="4" y="0"/>
                </a:cubicBezTo>
                <a:cubicBezTo>
                  <a:pt x="2" y="0"/>
                  <a:pt x="0" y="2"/>
                  <a:pt x="0" y="4"/>
                </a:cubicBezTo>
                <a:cubicBezTo>
                  <a:pt x="0" y="44"/>
                  <a:pt x="0" y="44"/>
                  <a:pt x="0" y="44"/>
                </a:cubicBezTo>
                <a:cubicBezTo>
                  <a:pt x="0" y="44"/>
                  <a:pt x="0" y="48"/>
                  <a:pt x="4" y="48"/>
                </a:cubicBezTo>
                <a:close/>
                <a:moveTo>
                  <a:pt x="124" y="80"/>
                </a:moveTo>
                <a:cubicBezTo>
                  <a:pt x="84" y="80"/>
                  <a:pt x="84" y="80"/>
                  <a:pt x="84" y="80"/>
                </a:cubicBezTo>
                <a:cubicBezTo>
                  <a:pt x="82" y="80"/>
                  <a:pt x="80" y="82"/>
                  <a:pt x="80" y="84"/>
                </a:cubicBezTo>
                <a:cubicBezTo>
                  <a:pt x="80" y="86"/>
                  <a:pt x="82" y="88"/>
                  <a:pt x="84" y="89"/>
                </a:cubicBezTo>
                <a:cubicBezTo>
                  <a:pt x="95" y="101"/>
                  <a:pt x="95" y="101"/>
                  <a:pt x="95" y="101"/>
                </a:cubicBezTo>
                <a:cubicBezTo>
                  <a:pt x="87" y="108"/>
                  <a:pt x="76" y="112"/>
                  <a:pt x="64" y="112"/>
                </a:cubicBezTo>
                <a:cubicBezTo>
                  <a:pt x="40" y="112"/>
                  <a:pt x="21" y="95"/>
                  <a:pt x="17" y="72"/>
                </a:cubicBezTo>
                <a:cubicBezTo>
                  <a:pt x="1" y="72"/>
                  <a:pt x="1" y="72"/>
                  <a:pt x="1" y="72"/>
                </a:cubicBezTo>
                <a:cubicBezTo>
                  <a:pt x="4" y="104"/>
                  <a:pt x="31" y="128"/>
                  <a:pt x="64" y="128"/>
                </a:cubicBezTo>
                <a:cubicBezTo>
                  <a:pt x="80" y="128"/>
                  <a:pt x="95" y="122"/>
                  <a:pt x="106" y="112"/>
                </a:cubicBezTo>
                <a:cubicBezTo>
                  <a:pt x="118" y="123"/>
                  <a:pt x="118" y="123"/>
                  <a:pt x="118" y="123"/>
                </a:cubicBezTo>
                <a:cubicBezTo>
                  <a:pt x="120" y="126"/>
                  <a:pt x="122" y="128"/>
                  <a:pt x="124" y="128"/>
                </a:cubicBezTo>
                <a:cubicBezTo>
                  <a:pt x="126" y="128"/>
                  <a:pt x="128" y="126"/>
                  <a:pt x="128" y="124"/>
                </a:cubicBezTo>
                <a:cubicBezTo>
                  <a:pt x="128" y="84"/>
                  <a:pt x="128" y="84"/>
                  <a:pt x="128" y="84"/>
                </a:cubicBezTo>
                <a:cubicBezTo>
                  <a:pt x="128" y="84"/>
                  <a:pt x="128" y="80"/>
                  <a:pt x="124" y="80"/>
                </a:cubicBezTo>
                <a:close/>
              </a:path>
            </a:pathLst>
          </a:custGeom>
          <a:solidFill>
            <a:srgbClr val="3A6AD6"/>
          </a:solidFill>
          <a:ln>
            <a:solidFill>
              <a:srgbClr val="3A6AD6"/>
            </a:solidFill>
          </a:ln>
        </p:spPr>
        <p:txBody>
          <a:bodyPr vert="horz" wrap="square" lIns="91440" tIns="45720" rIns="91440" bIns="45720" numCol="1" anchor="t" anchorCtr="0" compatLnSpc="1">
            <a:prstTxWarp prst="textNoShape">
              <a:avLst/>
            </a:prstTxWarp>
          </a:bodyPr>
          <a:lstStyle/>
          <a:p>
            <a:endParaRPr lang="en-US"/>
          </a:p>
        </p:txBody>
      </p:sp>
      <p:grpSp>
        <p:nvGrpSpPr>
          <p:cNvPr id="64" name="9Slide.vn 66">
            <a:extLst>
              <a:ext uri="{FF2B5EF4-FFF2-40B4-BE49-F238E27FC236}">
                <a16:creationId xmlns:a16="http://schemas.microsoft.com/office/drawing/2014/main" id="{3E2A68A6-1E5C-BBE6-63DA-C0C0D8469AC7}"/>
              </a:ext>
            </a:extLst>
          </p:cNvPr>
          <p:cNvGrpSpPr/>
          <p:nvPr/>
        </p:nvGrpSpPr>
        <p:grpSpPr>
          <a:xfrm>
            <a:off x="12461812" y="4422625"/>
            <a:ext cx="488950" cy="481013"/>
            <a:chOff x="7141104" y="1923522"/>
            <a:chExt cx="488950" cy="481013"/>
          </a:xfrm>
          <a:solidFill>
            <a:srgbClr val="3A6AD6"/>
          </a:solidFill>
        </p:grpSpPr>
        <p:sp>
          <p:nvSpPr>
            <p:cNvPr id="65" name="9Slide.vn 67">
              <a:extLst>
                <a:ext uri="{FF2B5EF4-FFF2-40B4-BE49-F238E27FC236}">
                  <a16:creationId xmlns:a16="http://schemas.microsoft.com/office/drawing/2014/main" id="{08D3DCB7-7BCA-1A82-1680-9CB0CCAE3E9F}"/>
                </a:ext>
              </a:extLst>
            </p:cNvPr>
            <p:cNvSpPr>
              <a:spLocks/>
            </p:cNvSpPr>
            <p:nvPr/>
          </p:nvSpPr>
          <p:spPr bwMode="auto">
            <a:xfrm>
              <a:off x="7407804" y="1983847"/>
              <a:ext cx="157162" cy="157163"/>
            </a:xfrm>
            <a:custGeom>
              <a:avLst/>
              <a:gdLst>
                <a:gd name="T0" fmla="*/ 38 w 42"/>
                <a:gd name="T1" fmla="*/ 40 h 42"/>
                <a:gd name="T2" fmla="*/ 38 w 42"/>
                <a:gd name="T3" fmla="*/ 40 h 42"/>
                <a:gd name="T4" fmla="*/ 40 w 42"/>
                <a:gd name="T5" fmla="*/ 42 h 42"/>
                <a:gd name="T6" fmla="*/ 42 w 42"/>
                <a:gd name="T7" fmla="*/ 40 h 42"/>
                <a:gd name="T8" fmla="*/ 42 w 42"/>
                <a:gd name="T9" fmla="*/ 40 h 42"/>
                <a:gd name="T10" fmla="*/ 2 w 42"/>
                <a:gd name="T11" fmla="*/ 0 h 42"/>
                <a:gd name="T12" fmla="*/ 2 w 42"/>
                <a:gd name="T13" fmla="*/ 0 h 42"/>
                <a:gd name="T14" fmla="*/ 0 w 42"/>
                <a:gd name="T15" fmla="*/ 2 h 42"/>
                <a:gd name="T16" fmla="*/ 2 w 42"/>
                <a:gd name="T17" fmla="*/ 4 h 42"/>
                <a:gd name="T18" fmla="*/ 2 w 42"/>
                <a:gd name="T19" fmla="*/ 4 h 42"/>
                <a:gd name="T20" fmla="*/ 38 w 42"/>
                <a:gd name="T21" fmla="*/ 4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42">
                  <a:moveTo>
                    <a:pt x="38" y="40"/>
                  </a:moveTo>
                  <a:cubicBezTo>
                    <a:pt x="38" y="40"/>
                    <a:pt x="38" y="40"/>
                    <a:pt x="38" y="40"/>
                  </a:cubicBezTo>
                  <a:cubicBezTo>
                    <a:pt x="38" y="41"/>
                    <a:pt x="39" y="42"/>
                    <a:pt x="40" y="42"/>
                  </a:cubicBezTo>
                  <a:cubicBezTo>
                    <a:pt x="41" y="42"/>
                    <a:pt x="42" y="41"/>
                    <a:pt x="42" y="40"/>
                  </a:cubicBezTo>
                  <a:cubicBezTo>
                    <a:pt x="42" y="40"/>
                    <a:pt x="42" y="40"/>
                    <a:pt x="42" y="40"/>
                  </a:cubicBezTo>
                  <a:cubicBezTo>
                    <a:pt x="42" y="18"/>
                    <a:pt x="24" y="0"/>
                    <a:pt x="2" y="0"/>
                  </a:cubicBezTo>
                  <a:cubicBezTo>
                    <a:pt x="2" y="0"/>
                    <a:pt x="2" y="0"/>
                    <a:pt x="2" y="0"/>
                  </a:cubicBezTo>
                  <a:cubicBezTo>
                    <a:pt x="1" y="0"/>
                    <a:pt x="0" y="1"/>
                    <a:pt x="0" y="2"/>
                  </a:cubicBezTo>
                  <a:cubicBezTo>
                    <a:pt x="0" y="3"/>
                    <a:pt x="1" y="4"/>
                    <a:pt x="2" y="4"/>
                  </a:cubicBezTo>
                  <a:cubicBezTo>
                    <a:pt x="2" y="4"/>
                    <a:pt x="2" y="4"/>
                    <a:pt x="2" y="4"/>
                  </a:cubicBezTo>
                  <a:cubicBezTo>
                    <a:pt x="22" y="4"/>
                    <a:pt x="38" y="20"/>
                    <a:pt x="38"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66" name="9Slide.vn 68">
              <a:extLst>
                <a:ext uri="{FF2B5EF4-FFF2-40B4-BE49-F238E27FC236}">
                  <a16:creationId xmlns:a16="http://schemas.microsoft.com/office/drawing/2014/main" id="{21606654-D9D5-B518-D702-1FA6FE62FD1A}"/>
                </a:ext>
              </a:extLst>
            </p:cNvPr>
            <p:cNvSpPr>
              <a:spLocks noEditPoints="1"/>
            </p:cNvSpPr>
            <p:nvPr/>
          </p:nvSpPr>
          <p:spPr bwMode="auto">
            <a:xfrm>
              <a:off x="7141104" y="1923522"/>
              <a:ext cx="488950" cy="481013"/>
            </a:xfrm>
            <a:custGeom>
              <a:avLst/>
              <a:gdLst>
                <a:gd name="T0" fmla="*/ 37 w 130"/>
                <a:gd name="T1" fmla="*/ 4 h 128"/>
                <a:gd name="T2" fmla="*/ 29 w 130"/>
                <a:gd name="T3" fmla="*/ 0 h 128"/>
                <a:gd name="T4" fmla="*/ 24 w 130"/>
                <a:gd name="T5" fmla="*/ 1 h 128"/>
                <a:gd name="T6" fmla="*/ 17 w 130"/>
                <a:gd name="T7" fmla="*/ 12 h 128"/>
                <a:gd name="T8" fmla="*/ 17 w 130"/>
                <a:gd name="T9" fmla="*/ 67 h 128"/>
                <a:gd name="T10" fmla="*/ 5 w 130"/>
                <a:gd name="T11" fmla="*/ 80 h 128"/>
                <a:gd name="T12" fmla="*/ 5 w 130"/>
                <a:gd name="T13" fmla="*/ 96 h 128"/>
                <a:gd name="T14" fmla="*/ 33 w 130"/>
                <a:gd name="T15" fmla="*/ 124 h 128"/>
                <a:gd name="T16" fmla="*/ 41 w 130"/>
                <a:gd name="T17" fmla="*/ 128 h 128"/>
                <a:gd name="T18" fmla="*/ 49 w 130"/>
                <a:gd name="T19" fmla="*/ 124 h 128"/>
                <a:gd name="T20" fmla="*/ 62 w 130"/>
                <a:gd name="T21" fmla="*/ 112 h 128"/>
                <a:gd name="T22" fmla="*/ 117 w 130"/>
                <a:gd name="T23" fmla="*/ 112 h 128"/>
                <a:gd name="T24" fmla="*/ 128 w 130"/>
                <a:gd name="T25" fmla="*/ 105 h 128"/>
                <a:gd name="T26" fmla="*/ 125 w 130"/>
                <a:gd name="T27" fmla="*/ 92 h 128"/>
                <a:gd name="T28" fmla="*/ 37 w 130"/>
                <a:gd name="T29" fmla="*/ 4 h 128"/>
                <a:gd name="T30" fmla="*/ 56 w 130"/>
                <a:gd name="T31" fmla="*/ 106 h 128"/>
                <a:gd name="T32" fmla="*/ 44 w 130"/>
                <a:gd name="T33" fmla="*/ 119 h 128"/>
                <a:gd name="T34" fmla="*/ 41 w 130"/>
                <a:gd name="T35" fmla="*/ 120 h 128"/>
                <a:gd name="T36" fmla="*/ 38 w 130"/>
                <a:gd name="T37" fmla="*/ 119 h 128"/>
                <a:gd name="T38" fmla="*/ 10 w 130"/>
                <a:gd name="T39" fmla="*/ 91 h 128"/>
                <a:gd name="T40" fmla="*/ 9 w 130"/>
                <a:gd name="T41" fmla="*/ 88 h 128"/>
                <a:gd name="T42" fmla="*/ 10 w 130"/>
                <a:gd name="T43" fmla="*/ 85 h 128"/>
                <a:gd name="T44" fmla="*/ 23 w 130"/>
                <a:gd name="T45" fmla="*/ 73 h 128"/>
                <a:gd name="T46" fmla="*/ 23 w 130"/>
                <a:gd name="T47" fmla="*/ 73 h 128"/>
                <a:gd name="T48" fmla="*/ 56 w 130"/>
                <a:gd name="T49" fmla="*/ 106 h 128"/>
                <a:gd name="T50" fmla="*/ 56 w 130"/>
                <a:gd name="T51" fmla="*/ 106 h 128"/>
                <a:gd name="T52" fmla="*/ 62 w 130"/>
                <a:gd name="T53" fmla="*/ 104 h 128"/>
                <a:gd name="T54" fmla="*/ 60 w 130"/>
                <a:gd name="T55" fmla="*/ 104 h 128"/>
                <a:gd name="T56" fmla="*/ 25 w 130"/>
                <a:gd name="T57" fmla="*/ 69 h 128"/>
                <a:gd name="T58" fmla="*/ 25 w 130"/>
                <a:gd name="T59" fmla="*/ 67 h 128"/>
                <a:gd name="T60" fmla="*/ 25 w 130"/>
                <a:gd name="T61" fmla="*/ 19 h 128"/>
                <a:gd name="T62" fmla="*/ 110 w 130"/>
                <a:gd name="T63" fmla="*/ 104 h 128"/>
                <a:gd name="T64" fmla="*/ 62 w 130"/>
                <a:gd name="T65" fmla="*/ 104 h 128"/>
                <a:gd name="T66" fmla="*/ 121 w 130"/>
                <a:gd name="T67" fmla="*/ 102 h 128"/>
                <a:gd name="T68" fmla="*/ 117 w 130"/>
                <a:gd name="T69" fmla="*/ 104 h 128"/>
                <a:gd name="T70" fmla="*/ 116 w 130"/>
                <a:gd name="T71" fmla="*/ 104 h 128"/>
                <a:gd name="T72" fmla="*/ 25 w 130"/>
                <a:gd name="T73" fmla="*/ 13 h 128"/>
                <a:gd name="T74" fmla="*/ 25 w 130"/>
                <a:gd name="T75" fmla="*/ 12 h 128"/>
                <a:gd name="T76" fmla="*/ 27 w 130"/>
                <a:gd name="T77" fmla="*/ 8 h 128"/>
                <a:gd name="T78" fmla="*/ 29 w 130"/>
                <a:gd name="T79" fmla="*/ 8 h 128"/>
                <a:gd name="T80" fmla="*/ 32 w 130"/>
                <a:gd name="T81" fmla="*/ 9 h 128"/>
                <a:gd name="T82" fmla="*/ 120 w 130"/>
                <a:gd name="T83" fmla="*/ 97 h 128"/>
                <a:gd name="T84" fmla="*/ 121 w 130"/>
                <a:gd name="T85" fmla="*/ 10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0" h="128">
                  <a:moveTo>
                    <a:pt x="37" y="4"/>
                  </a:moveTo>
                  <a:cubicBezTo>
                    <a:pt x="35" y="1"/>
                    <a:pt x="32" y="0"/>
                    <a:pt x="29" y="0"/>
                  </a:cubicBezTo>
                  <a:cubicBezTo>
                    <a:pt x="27" y="0"/>
                    <a:pt x="26" y="0"/>
                    <a:pt x="24" y="1"/>
                  </a:cubicBezTo>
                  <a:cubicBezTo>
                    <a:pt x="20" y="3"/>
                    <a:pt x="17" y="7"/>
                    <a:pt x="17" y="12"/>
                  </a:cubicBezTo>
                  <a:cubicBezTo>
                    <a:pt x="17" y="67"/>
                    <a:pt x="17" y="67"/>
                    <a:pt x="17" y="67"/>
                  </a:cubicBezTo>
                  <a:cubicBezTo>
                    <a:pt x="5" y="80"/>
                    <a:pt x="5" y="80"/>
                    <a:pt x="5" y="80"/>
                  </a:cubicBezTo>
                  <a:cubicBezTo>
                    <a:pt x="0" y="84"/>
                    <a:pt x="0" y="92"/>
                    <a:pt x="5" y="96"/>
                  </a:cubicBezTo>
                  <a:cubicBezTo>
                    <a:pt x="33" y="124"/>
                    <a:pt x="33" y="124"/>
                    <a:pt x="33" y="124"/>
                  </a:cubicBezTo>
                  <a:cubicBezTo>
                    <a:pt x="35" y="127"/>
                    <a:pt x="38" y="128"/>
                    <a:pt x="41" y="128"/>
                  </a:cubicBezTo>
                  <a:cubicBezTo>
                    <a:pt x="44" y="128"/>
                    <a:pt x="47" y="127"/>
                    <a:pt x="49" y="124"/>
                  </a:cubicBezTo>
                  <a:cubicBezTo>
                    <a:pt x="62" y="112"/>
                    <a:pt x="62" y="112"/>
                    <a:pt x="62" y="112"/>
                  </a:cubicBezTo>
                  <a:cubicBezTo>
                    <a:pt x="117" y="112"/>
                    <a:pt x="117" y="112"/>
                    <a:pt x="117" y="112"/>
                  </a:cubicBezTo>
                  <a:cubicBezTo>
                    <a:pt x="122" y="112"/>
                    <a:pt x="126" y="109"/>
                    <a:pt x="128" y="105"/>
                  </a:cubicBezTo>
                  <a:cubicBezTo>
                    <a:pt x="130" y="100"/>
                    <a:pt x="129" y="95"/>
                    <a:pt x="125" y="92"/>
                  </a:cubicBezTo>
                  <a:lnTo>
                    <a:pt x="37" y="4"/>
                  </a:lnTo>
                  <a:close/>
                  <a:moveTo>
                    <a:pt x="56" y="106"/>
                  </a:moveTo>
                  <a:cubicBezTo>
                    <a:pt x="44" y="119"/>
                    <a:pt x="44" y="119"/>
                    <a:pt x="44" y="119"/>
                  </a:cubicBezTo>
                  <a:cubicBezTo>
                    <a:pt x="43" y="120"/>
                    <a:pt x="42" y="120"/>
                    <a:pt x="41" y="120"/>
                  </a:cubicBezTo>
                  <a:cubicBezTo>
                    <a:pt x="40" y="120"/>
                    <a:pt x="39" y="120"/>
                    <a:pt x="38" y="119"/>
                  </a:cubicBezTo>
                  <a:cubicBezTo>
                    <a:pt x="10" y="91"/>
                    <a:pt x="10" y="91"/>
                    <a:pt x="10" y="91"/>
                  </a:cubicBezTo>
                  <a:cubicBezTo>
                    <a:pt x="9" y="90"/>
                    <a:pt x="9" y="89"/>
                    <a:pt x="9" y="88"/>
                  </a:cubicBezTo>
                  <a:cubicBezTo>
                    <a:pt x="9" y="87"/>
                    <a:pt x="9" y="86"/>
                    <a:pt x="10" y="85"/>
                  </a:cubicBezTo>
                  <a:cubicBezTo>
                    <a:pt x="23" y="73"/>
                    <a:pt x="23" y="73"/>
                    <a:pt x="23" y="73"/>
                  </a:cubicBezTo>
                  <a:cubicBezTo>
                    <a:pt x="23" y="73"/>
                    <a:pt x="23" y="73"/>
                    <a:pt x="23" y="73"/>
                  </a:cubicBezTo>
                  <a:cubicBezTo>
                    <a:pt x="56" y="106"/>
                    <a:pt x="56" y="106"/>
                    <a:pt x="56" y="106"/>
                  </a:cubicBezTo>
                  <a:cubicBezTo>
                    <a:pt x="56" y="106"/>
                    <a:pt x="56" y="106"/>
                    <a:pt x="56" y="106"/>
                  </a:cubicBezTo>
                  <a:close/>
                  <a:moveTo>
                    <a:pt x="62" y="104"/>
                  </a:moveTo>
                  <a:cubicBezTo>
                    <a:pt x="61" y="104"/>
                    <a:pt x="61" y="104"/>
                    <a:pt x="60" y="104"/>
                  </a:cubicBezTo>
                  <a:cubicBezTo>
                    <a:pt x="25" y="69"/>
                    <a:pt x="25" y="69"/>
                    <a:pt x="25" y="69"/>
                  </a:cubicBezTo>
                  <a:cubicBezTo>
                    <a:pt x="25" y="68"/>
                    <a:pt x="25" y="68"/>
                    <a:pt x="25" y="67"/>
                  </a:cubicBezTo>
                  <a:cubicBezTo>
                    <a:pt x="25" y="19"/>
                    <a:pt x="25" y="19"/>
                    <a:pt x="25" y="19"/>
                  </a:cubicBezTo>
                  <a:cubicBezTo>
                    <a:pt x="110" y="104"/>
                    <a:pt x="110" y="104"/>
                    <a:pt x="110" y="104"/>
                  </a:cubicBezTo>
                  <a:lnTo>
                    <a:pt x="62" y="104"/>
                  </a:lnTo>
                  <a:close/>
                  <a:moveTo>
                    <a:pt x="121" y="102"/>
                  </a:moveTo>
                  <a:cubicBezTo>
                    <a:pt x="120" y="103"/>
                    <a:pt x="119" y="104"/>
                    <a:pt x="117" y="104"/>
                  </a:cubicBezTo>
                  <a:cubicBezTo>
                    <a:pt x="116" y="104"/>
                    <a:pt x="116" y="104"/>
                    <a:pt x="116" y="104"/>
                  </a:cubicBezTo>
                  <a:cubicBezTo>
                    <a:pt x="25" y="13"/>
                    <a:pt x="25" y="13"/>
                    <a:pt x="25" y="13"/>
                  </a:cubicBezTo>
                  <a:cubicBezTo>
                    <a:pt x="25" y="12"/>
                    <a:pt x="25" y="12"/>
                    <a:pt x="25" y="12"/>
                  </a:cubicBezTo>
                  <a:cubicBezTo>
                    <a:pt x="25" y="10"/>
                    <a:pt x="26" y="9"/>
                    <a:pt x="27" y="8"/>
                  </a:cubicBezTo>
                  <a:cubicBezTo>
                    <a:pt x="28" y="8"/>
                    <a:pt x="28" y="8"/>
                    <a:pt x="29" y="8"/>
                  </a:cubicBezTo>
                  <a:cubicBezTo>
                    <a:pt x="30" y="8"/>
                    <a:pt x="31" y="8"/>
                    <a:pt x="32" y="9"/>
                  </a:cubicBezTo>
                  <a:cubicBezTo>
                    <a:pt x="120" y="97"/>
                    <a:pt x="120" y="97"/>
                    <a:pt x="120" y="97"/>
                  </a:cubicBezTo>
                  <a:cubicBezTo>
                    <a:pt x="121" y="98"/>
                    <a:pt x="121" y="100"/>
                    <a:pt x="121" y="102"/>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sp>
          <p:nvSpPr>
            <p:cNvPr id="67" name="9Slide.vn 69">
              <a:extLst>
                <a:ext uri="{FF2B5EF4-FFF2-40B4-BE49-F238E27FC236}">
                  <a16:creationId xmlns:a16="http://schemas.microsoft.com/office/drawing/2014/main" id="{AECF6DF8-B8DF-D198-B654-DED65B4326D2}"/>
                </a:ext>
              </a:extLst>
            </p:cNvPr>
            <p:cNvSpPr>
              <a:spLocks/>
            </p:cNvSpPr>
            <p:nvPr/>
          </p:nvSpPr>
          <p:spPr bwMode="auto">
            <a:xfrm>
              <a:off x="7399866" y="1923522"/>
              <a:ext cx="225425" cy="225425"/>
            </a:xfrm>
            <a:custGeom>
              <a:avLst/>
              <a:gdLst>
                <a:gd name="T0" fmla="*/ 4 w 60"/>
                <a:gd name="T1" fmla="*/ 8 h 60"/>
                <a:gd name="T2" fmla="*/ 4 w 60"/>
                <a:gd name="T3" fmla="*/ 8 h 60"/>
                <a:gd name="T4" fmla="*/ 52 w 60"/>
                <a:gd name="T5" fmla="*/ 56 h 60"/>
                <a:gd name="T6" fmla="*/ 52 w 60"/>
                <a:gd name="T7" fmla="*/ 56 h 60"/>
                <a:gd name="T8" fmla="*/ 56 w 60"/>
                <a:gd name="T9" fmla="*/ 60 h 60"/>
                <a:gd name="T10" fmla="*/ 60 w 60"/>
                <a:gd name="T11" fmla="*/ 56 h 60"/>
                <a:gd name="T12" fmla="*/ 60 w 60"/>
                <a:gd name="T13" fmla="*/ 56 h 60"/>
                <a:gd name="T14" fmla="*/ 4 w 60"/>
                <a:gd name="T15" fmla="*/ 0 h 60"/>
                <a:gd name="T16" fmla="*/ 4 w 60"/>
                <a:gd name="T17" fmla="*/ 0 h 60"/>
                <a:gd name="T18" fmla="*/ 0 w 60"/>
                <a:gd name="T19" fmla="*/ 4 h 60"/>
                <a:gd name="T20" fmla="*/ 4 w 60"/>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60">
                  <a:moveTo>
                    <a:pt x="4" y="8"/>
                  </a:moveTo>
                  <a:cubicBezTo>
                    <a:pt x="4" y="8"/>
                    <a:pt x="4" y="8"/>
                    <a:pt x="4" y="8"/>
                  </a:cubicBezTo>
                  <a:cubicBezTo>
                    <a:pt x="30" y="8"/>
                    <a:pt x="52" y="30"/>
                    <a:pt x="52" y="56"/>
                  </a:cubicBezTo>
                  <a:cubicBezTo>
                    <a:pt x="52" y="56"/>
                    <a:pt x="52" y="56"/>
                    <a:pt x="52" y="56"/>
                  </a:cubicBezTo>
                  <a:cubicBezTo>
                    <a:pt x="52" y="58"/>
                    <a:pt x="54" y="60"/>
                    <a:pt x="56" y="60"/>
                  </a:cubicBezTo>
                  <a:cubicBezTo>
                    <a:pt x="58" y="60"/>
                    <a:pt x="60" y="58"/>
                    <a:pt x="60" y="56"/>
                  </a:cubicBezTo>
                  <a:cubicBezTo>
                    <a:pt x="60" y="56"/>
                    <a:pt x="60" y="56"/>
                    <a:pt x="60" y="56"/>
                  </a:cubicBezTo>
                  <a:cubicBezTo>
                    <a:pt x="60" y="25"/>
                    <a:pt x="35" y="0"/>
                    <a:pt x="4" y="0"/>
                  </a:cubicBezTo>
                  <a:cubicBezTo>
                    <a:pt x="4" y="0"/>
                    <a:pt x="4" y="0"/>
                    <a:pt x="4" y="0"/>
                  </a:cubicBezTo>
                  <a:cubicBezTo>
                    <a:pt x="2" y="0"/>
                    <a:pt x="0" y="2"/>
                    <a:pt x="0" y="4"/>
                  </a:cubicBezTo>
                  <a:cubicBezTo>
                    <a:pt x="0" y="6"/>
                    <a:pt x="2" y="8"/>
                    <a:pt x="4" y="8"/>
                  </a:cubicBezTo>
                  <a:close/>
                </a:path>
              </a:pathLst>
            </a:custGeom>
            <a:grpFill/>
            <a:ln>
              <a:noFill/>
            </a:ln>
          </p:spPr>
          <p:txBody>
            <a:bodyPr vert="horz" wrap="square" lIns="91440" tIns="45720" rIns="91440" bIns="45720" numCol="1" anchor="t" anchorCtr="0" compatLnSpc="1">
              <a:prstTxWarp prst="textNoShape">
                <a:avLst/>
              </a:prstTxWarp>
            </a:bodyPr>
            <a:lstStyle/>
            <a:p>
              <a:endParaRPr lang="id-ID"/>
            </a:p>
          </p:txBody>
        </p:sp>
      </p:grpSp>
      <p:cxnSp>
        <p:nvCxnSpPr>
          <p:cNvPr id="77" name="Straight Connector 76">
            <a:extLst>
              <a:ext uri="{FF2B5EF4-FFF2-40B4-BE49-F238E27FC236}">
                <a16:creationId xmlns:a16="http://schemas.microsoft.com/office/drawing/2014/main" id="{EB2295FD-1738-4AFA-02C6-B40B03B4D89F}"/>
              </a:ext>
            </a:extLst>
          </p:cNvPr>
          <p:cNvCxnSpPr>
            <a:stCxn id="20" idx="2"/>
          </p:cNvCxnSpPr>
          <p:nvPr/>
        </p:nvCxnSpPr>
        <p:spPr>
          <a:xfrm flipH="1">
            <a:off x="3571548" y="7505701"/>
            <a:ext cx="1" cy="1066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0E21856D-1789-E772-DB00-9A9F78F9DE9D}"/>
              </a:ext>
            </a:extLst>
          </p:cNvPr>
          <p:cNvCxnSpPr/>
          <p:nvPr/>
        </p:nvCxnSpPr>
        <p:spPr>
          <a:xfrm>
            <a:off x="3571548" y="8572500"/>
            <a:ext cx="11131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A61206E-B7F4-D110-751E-119D593864FE}"/>
              </a:ext>
            </a:extLst>
          </p:cNvPr>
          <p:cNvCxnSpPr>
            <a:endCxn id="39" idx="2"/>
          </p:cNvCxnSpPr>
          <p:nvPr/>
        </p:nvCxnSpPr>
        <p:spPr>
          <a:xfrm flipH="1" flipV="1">
            <a:off x="14703312" y="7415964"/>
            <a:ext cx="13939" cy="1156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7991E6E-A089-5C12-770D-87689F3EDD12}"/>
              </a:ext>
            </a:extLst>
          </p:cNvPr>
          <p:cNvCxnSpPr/>
          <p:nvPr/>
        </p:nvCxnSpPr>
        <p:spPr>
          <a:xfrm flipV="1">
            <a:off x="3571548" y="7415964"/>
            <a:ext cx="0" cy="1156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97BA18BD-6693-B66E-D73E-43BE1DAB6510}"/>
              </a:ext>
            </a:extLst>
          </p:cNvPr>
          <p:cNvSpPr txBox="1"/>
          <p:nvPr/>
        </p:nvSpPr>
        <p:spPr>
          <a:xfrm>
            <a:off x="8301511" y="4663132"/>
            <a:ext cx="1117614" cy="369332"/>
          </a:xfrm>
          <a:prstGeom prst="rect">
            <a:avLst/>
          </a:prstGeom>
          <a:noFill/>
        </p:spPr>
        <p:txBody>
          <a:bodyPr wrap="none" rtlCol="0">
            <a:spAutoFit/>
          </a:bodyPr>
          <a:lstStyle/>
          <a:p>
            <a:r>
              <a:rPr lang="en-US">
                <a:latin typeface="Poppins" panose="00000500000000000000" pitchFamily="2" charset="0"/>
                <a:cs typeface="Poppins" panose="00000500000000000000" pitchFamily="2" charset="0"/>
              </a:rPr>
              <a:t>Low Risk</a:t>
            </a:r>
          </a:p>
        </p:txBody>
      </p:sp>
      <p:sp>
        <p:nvSpPr>
          <p:cNvPr id="85" name="TextBox 84">
            <a:extLst>
              <a:ext uri="{FF2B5EF4-FFF2-40B4-BE49-F238E27FC236}">
                <a16:creationId xmlns:a16="http://schemas.microsoft.com/office/drawing/2014/main" id="{0A6BDDE9-3F25-6F70-2F4F-A6702F7B2CF7}"/>
              </a:ext>
            </a:extLst>
          </p:cNvPr>
          <p:cNvSpPr txBox="1"/>
          <p:nvPr/>
        </p:nvSpPr>
        <p:spPr>
          <a:xfrm>
            <a:off x="8284913" y="5307781"/>
            <a:ext cx="1619354" cy="369332"/>
          </a:xfrm>
          <a:prstGeom prst="rect">
            <a:avLst/>
          </a:prstGeom>
          <a:noFill/>
        </p:spPr>
        <p:txBody>
          <a:bodyPr wrap="none" rtlCol="0">
            <a:spAutoFit/>
          </a:bodyPr>
          <a:lstStyle/>
          <a:p>
            <a:r>
              <a:rPr lang="en-US">
                <a:latin typeface="Poppins" panose="00000500000000000000" pitchFamily="2" charset="0"/>
                <a:cs typeface="Poppins" panose="00000500000000000000" pitchFamily="2" charset="0"/>
              </a:rPr>
              <a:t>Medium Risk</a:t>
            </a:r>
          </a:p>
        </p:txBody>
      </p:sp>
      <p:sp>
        <p:nvSpPr>
          <p:cNvPr id="86" name="Wave 85">
            <a:extLst>
              <a:ext uri="{FF2B5EF4-FFF2-40B4-BE49-F238E27FC236}">
                <a16:creationId xmlns:a16="http://schemas.microsoft.com/office/drawing/2014/main" id="{639D5A1B-76ED-7E34-A44D-B8FDFCB72A12}"/>
              </a:ext>
            </a:extLst>
          </p:cNvPr>
          <p:cNvSpPr/>
          <p:nvPr/>
        </p:nvSpPr>
        <p:spPr>
          <a:xfrm>
            <a:off x="13896857" y="6282093"/>
            <a:ext cx="381000" cy="381000"/>
          </a:xfrm>
          <a:prstGeom prst="wav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7515AD4F-1E8E-BE47-193A-C8C981FD8ACB}"/>
              </a:ext>
            </a:extLst>
          </p:cNvPr>
          <p:cNvSpPr txBox="1"/>
          <p:nvPr/>
        </p:nvSpPr>
        <p:spPr>
          <a:xfrm>
            <a:off x="14431021" y="6326430"/>
            <a:ext cx="1903085" cy="369332"/>
          </a:xfrm>
          <a:prstGeom prst="rect">
            <a:avLst/>
          </a:prstGeom>
          <a:noFill/>
        </p:spPr>
        <p:txBody>
          <a:bodyPr wrap="none" rtlCol="0">
            <a:spAutoFit/>
          </a:bodyPr>
          <a:lstStyle/>
          <a:p>
            <a:r>
              <a:rPr lang="en-US">
                <a:latin typeface="Poppins" panose="00000500000000000000" pitchFamily="2" charset="0"/>
                <a:cs typeface="Poppins" panose="00000500000000000000" pitchFamily="2" charset="0"/>
              </a:rPr>
              <a:t>Why bad loan?</a:t>
            </a:r>
          </a:p>
        </p:txBody>
      </p:sp>
      <p:sp>
        <p:nvSpPr>
          <p:cNvPr id="88" name="TextBox 36">
            <a:extLst>
              <a:ext uri="{FF2B5EF4-FFF2-40B4-BE49-F238E27FC236}">
                <a16:creationId xmlns:a16="http://schemas.microsoft.com/office/drawing/2014/main" id="{2C86408A-5E11-44D1-BB79-3C1017D8C99A}"/>
              </a:ext>
            </a:extLst>
          </p:cNvPr>
          <p:cNvSpPr txBox="1"/>
          <p:nvPr/>
        </p:nvSpPr>
        <p:spPr>
          <a:xfrm>
            <a:off x="8843475" y="8251126"/>
            <a:ext cx="4756914" cy="276999"/>
          </a:xfrm>
          <a:prstGeom prst="rect">
            <a:avLst/>
          </a:prstGeom>
        </p:spPr>
        <p:txBody>
          <a:bodyPr wrap="square" lIns="0" tIns="0" rIns="0" bIns="0" rtlCol="0" anchor="t">
            <a:spAutoFit/>
          </a:bodyPr>
          <a:lstStyle/>
          <a:p>
            <a:pPr>
              <a:spcBef>
                <a:spcPct val="0"/>
              </a:spcBef>
            </a:pPr>
            <a:r>
              <a:rPr lang="en-US">
                <a:solidFill>
                  <a:srgbClr val="1F2020"/>
                </a:solidFill>
                <a:latin typeface="Poppins"/>
                <a:ea typeface="Poppins"/>
                <a:cs typeface="Poppins"/>
                <a:sym typeface="Poppins"/>
              </a:rPr>
              <a:t>Update</a:t>
            </a:r>
            <a:endParaRPr lang="vi-VN">
              <a:solidFill>
                <a:srgbClr val="1F2020"/>
              </a:solidFill>
              <a:latin typeface="Poppins"/>
              <a:ea typeface="Poppins"/>
              <a:cs typeface="Poppins"/>
              <a:sym typeface="Poppins"/>
            </a:endParaRPr>
          </a:p>
        </p:txBody>
      </p:sp>
      <p:sp>
        <p:nvSpPr>
          <p:cNvPr id="89" name="Right Brace 88">
            <a:extLst>
              <a:ext uri="{FF2B5EF4-FFF2-40B4-BE49-F238E27FC236}">
                <a16:creationId xmlns:a16="http://schemas.microsoft.com/office/drawing/2014/main" id="{3EFB1BB2-964B-F22D-8458-35015202F326}"/>
              </a:ext>
            </a:extLst>
          </p:cNvPr>
          <p:cNvSpPr/>
          <p:nvPr/>
        </p:nvSpPr>
        <p:spPr>
          <a:xfrm rot="5400000">
            <a:off x="8878655" y="4550199"/>
            <a:ext cx="530689" cy="3121697"/>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3972088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B62AC-81C1-613E-D1FC-7EFB3D169013}"/>
            </a:ext>
          </a:extLst>
        </p:cNvPr>
        <p:cNvGrpSpPr/>
        <p:nvPr/>
      </p:nvGrpSpPr>
      <p:grpSpPr>
        <a:xfrm>
          <a:off x="0" y="0"/>
          <a:ext cx="0" cy="0"/>
          <a:chOff x="0" y="0"/>
          <a:chExt cx="0" cy="0"/>
        </a:xfrm>
      </p:grpSpPr>
      <p:sp>
        <p:nvSpPr>
          <p:cNvPr id="13" name="Freeform 13">
            <a:extLst>
              <a:ext uri="{FF2B5EF4-FFF2-40B4-BE49-F238E27FC236}">
                <a16:creationId xmlns:a16="http://schemas.microsoft.com/office/drawing/2014/main" id="{0EFACE56-E61D-B3BF-15D0-D7EE4FEFD601}"/>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3942B77C-E9F7-F386-3E06-079AA0C54BF6}"/>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F656FACE-8E7F-EE41-36EB-8CC26A0F8FF2}"/>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B70190EE-1045-5289-F934-1DA9B2EA2C06}"/>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8B7BCBB8-F82B-C221-519A-C362A0B4FA9E}"/>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13</a:t>
            </a:r>
          </a:p>
        </p:txBody>
      </p:sp>
      <p:sp>
        <p:nvSpPr>
          <p:cNvPr id="73" name="TextBox 73">
            <a:extLst>
              <a:ext uri="{FF2B5EF4-FFF2-40B4-BE49-F238E27FC236}">
                <a16:creationId xmlns:a16="http://schemas.microsoft.com/office/drawing/2014/main" id="{30FF63D0-4A9D-1500-70FE-55DCAD3A0704}"/>
              </a:ext>
            </a:extLst>
          </p:cNvPr>
          <p:cNvSpPr txBox="1"/>
          <p:nvPr/>
        </p:nvSpPr>
        <p:spPr>
          <a:xfrm>
            <a:off x="7924800" y="1153892"/>
            <a:ext cx="16209226" cy="716093"/>
          </a:xfrm>
          <a:prstGeom prst="rect">
            <a:avLst/>
          </a:prstGeom>
        </p:spPr>
        <p:txBody>
          <a:bodyPr wrap="square" lIns="0" tIns="0" rIns="0" bIns="0" rtlCol="0" anchor="t">
            <a:spAutoFit/>
          </a:bodyPr>
          <a:lstStyle/>
          <a:p>
            <a:pPr>
              <a:lnSpc>
                <a:spcPts val="6385"/>
              </a:lnSpc>
              <a:spcBef>
                <a:spcPct val="0"/>
              </a:spcBef>
            </a:pPr>
            <a:r>
              <a:rPr lang="en-US" sz="2800">
                <a:solidFill>
                  <a:schemeClr val="tx1">
                    <a:lumMod val="75000"/>
                    <a:lumOff val="25000"/>
                  </a:schemeClr>
                </a:solidFill>
                <a:latin typeface="Poppins Bold"/>
                <a:cs typeface="Poppins Bold"/>
                <a:sym typeface="Poppins Bold"/>
              </a:rPr>
              <a:t>Insights</a:t>
            </a:r>
          </a:p>
        </p:txBody>
      </p:sp>
      <p:sp>
        <p:nvSpPr>
          <p:cNvPr id="122" name="TextBox 44">
            <a:extLst>
              <a:ext uri="{FF2B5EF4-FFF2-40B4-BE49-F238E27FC236}">
                <a16:creationId xmlns:a16="http://schemas.microsoft.com/office/drawing/2014/main" id="{14A2C2E4-AF02-E70A-0239-082E98B93C80}"/>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00931745-024F-DB99-5EE7-BEA1DD2E025D}"/>
              </a:ext>
            </a:extLst>
          </p:cNvPr>
          <p:cNvSpPr/>
          <p:nvPr/>
        </p:nvSpPr>
        <p:spPr>
          <a:xfrm>
            <a:off x="960013" y="2247900"/>
            <a:ext cx="15727787" cy="6173024"/>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9A1D00-62CE-15AC-9724-9671569910C8}"/>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18" name="TextBox 26">
            <a:extLst>
              <a:ext uri="{FF2B5EF4-FFF2-40B4-BE49-F238E27FC236}">
                <a16:creationId xmlns:a16="http://schemas.microsoft.com/office/drawing/2014/main" id="{3659B22D-655D-DE73-50C6-272794E1E52B}"/>
              </a:ext>
            </a:extLst>
          </p:cNvPr>
          <p:cNvSpPr txBox="1"/>
          <p:nvPr/>
        </p:nvSpPr>
        <p:spPr>
          <a:xfrm>
            <a:off x="1828800" y="2702922"/>
            <a:ext cx="13523401" cy="4924425"/>
          </a:xfrm>
          <a:prstGeom prst="rect">
            <a:avLst/>
          </a:prstGeom>
        </p:spPr>
        <p:txBody>
          <a:bodyPr wrap="square" lIns="0" tIns="0" rIns="0" bIns="0" rtlCol="0" anchor="t">
            <a:spAutoFit/>
          </a:bodyPr>
          <a:lstStyle/>
          <a:p>
            <a:pPr marL="285750" indent="-285750">
              <a:spcBef>
                <a:spcPct val="0"/>
              </a:spcBef>
              <a:buFont typeface="Arial" panose="020B0604020202020204" pitchFamily="34" charset="0"/>
              <a:buChar char="•"/>
            </a:pPr>
            <a:r>
              <a:rPr lang="en-US" sz="2000">
                <a:solidFill>
                  <a:srgbClr val="1F2020"/>
                </a:solidFill>
                <a:latin typeface="Poppins"/>
                <a:ea typeface="Poppins"/>
                <a:cs typeface="Poppins"/>
                <a:sym typeface="Poppins"/>
              </a:rPr>
              <a:t>Customers having bad loans tended to have shorter credit histories than the others</a:t>
            </a:r>
          </a:p>
          <a:p>
            <a:pPr marL="285750" indent="-285750">
              <a:spcBef>
                <a:spcPct val="0"/>
              </a:spcBef>
              <a:buFont typeface="Arial" panose="020B0604020202020204" pitchFamily="34" charset="0"/>
              <a:buChar char="•"/>
            </a:pPr>
            <a:r>
              <a:rPr lang="en-US" sz="2000">
                <a:solidFill>
                  <a:srgbClr val="1F2020"/>
                </a:solidFill>
                <a:latin typeface="Poppins"/>
                <a:ea typeface="Poppins"/>
                <a:cs typeface="Poppins"/>
                <a:sym typeface="Poppins"/>
              </a:rPr>
              <a:t>Loans for customers in low grades (D to G) lead to higher risks </a:t>
            </a:r>
          </a:p>
          <a:p>
            <a:pPr marL="285750" indent="-285750">
              <a:spcBef>
                <a:spcPct val="0"/>
              </a:spcBef>
              <a:buFont typeface="Arial" panose="020B0604020202020204" pitchFamily="34" charset="0"/>
              <a:buChar char="•"/>
            </a:pPr>
            <a:r>
              <a:rPr lang="en-US" sz="2000">
                <a:solidFill>
                  <a:srgbClr val="1F2020"/>
                </a:solidFill>
                <a:latin typeface="Poppins"/>
                <a:ea typeface="Poppins"/>
                <a:cs typeface="Poppins"/>
                <a:sym typeface="Poppins"/>
              </a:rPr>
              <a:t>The percentage of bad loans with long term is 3 times that of short term</a:t>
            </a:r>
          </a:p>
          <a:p>
            <a:pPr marL="285750" indent="-285750">
              <a:spcBef>
                <a:spcPct val="0"/>
              </a:spcBef>
              <a:buFont typeface="Arial" panose="020B0604020202020204" pitchFamily="34" charset="0"/>
              <a:buChar char="•"/>
            </a:pPr>
            <a:r>
              <a:rPr lang="en-US" sz="2000">
                <a:solidFill>
                  <a:srgbClr val="1F2020"/>
                </a:solidFill>
                <a:latin typeface="Poppins"/>
                <a:ea typeface="Poppins"/>
                <a:cs typeface="Poppins"/>
                <a:sym typeface="Poppins"/>
              </a:rPr>
              <a:t>Borrowers with bad loans carry higher debt loads and repayment burdens</a:t>
            </a:r>
          </a:p>
          <a:p>
            <a:pPr marL="285750" indent="-285750">
              <a:spcBef>
                <a:spcPct val="0"/>
              </a:spcBef>
              <a:buFont typeface="Arial" panose="020B0604020202020204" pitchFamily="34" charset="0"/>
              <a:buChar char="•"/>
            </a:pPr>
            <a:r>
              <a:rPr lang="en-US" sz="2000">
                <a:solidFill>
                  <a:srgbClr val="1F2020"/>
                </a:solidFill>
                <a:latin typeface="Poppins"/>
                <a:ea typeface="Poppins"/>
                <a:cs typeface="Poppins"/>
                <a:sym typeface="Poppins"/>
              </a:rPr>
              <a:t>While debt consolidation is the most common purpose, small business loans carry the highest risk</a:t>
            </a:r>
          </a:p>
          <a:p>
            <a:pPr marL="285750" indent="-285750">
              <a:spcBef>
                <a:spcPct val="0"/>
              </a:spcBef>
              <a:buFont typeface="Arial" panose="020B0604020202020204" pitchFamily="34" charset="0"/>
              <a:buChar char="•"/>
            </a:pPr>
            <a:endParaRPr lang="en-US" sz="2000">
              <a:solidFill>
                <a:srgbClr val="1F2020"/>
              </a:solidFill>
              <a:latin typeface="Poppins"/>
              <a:ea typeface="Poppins"/>
              <a:cs typeface="Poppins"/>
              <a:sym typeface="Poppins"/>
            </a:endParaRPr>
          </a:p>
          <a:p>
            <a:pPr marL="285750" indent="-285750">
              <a:spcBef>
                <a:spcPct val="0"/>
              </a:spcBef>
              <a:buFont typeface="Arial" panose="020B0604020202020204" pitchFamily="34" charset="0"/>
              <a:buChar char="•"/>
            </a:pPr>
            <a:r>
              <a:rPr lang="en-US" sz="2000">
                <a:solidFill>
                  <a:srgbClr val="1F2020"/>
                </a:solidFill>
                <a:latin typeface="Poppins"/>
                <a:ea typeface="Poppins"/>
                <a:cs typeface="Poppins"/>
                <a:sym typeface="Poppins"/>
              </a:rPr>
              <a:t>Feature Importance:</a:t>
            </a:r>
          </a:p>
          <a:p>
            <a:pPr>
              <a:spcBef>
                <a:spcPct val="0"/>
              </a:spcBef>
            </a:pPr>
            <a:r>
              <a:rPr lang="en-US" sz="2000">
                <a:solidFill>
                  <a:srgbClr val="1F2020"/>
                </a:solidFill>
                <a:latin typeface="Poppins"/>
                <a:ea typeface="Poppins"/>
                <a:cs typeface="Poppins"/>
                <a:sym typeface="Poppins"/>
              </a:rPr>
              <a:t>debt_to_income_ratio, </a:t>
            </a:r>
          </a:p>
          <a:p>
            <a:pPr>
              <a:spcBef>
                <a:spcPct val="0"/>
              </a:spcBef>
            </a:pPr>
            <a:r>
              <a:rPr lang="en-US" sz="2000">
                <a:solidFill>
                  <a:srgbClr val="1F2020"/>
                </a:solidFill>
                <a:latin typeface="Poppins"/>
                <a:ea typeface="Poppins"/>
                <a:cs typeface="Poppins"/>
                <a:sym typeface="Poppins"/>
              </a:rPr>
              <a:t>installment_to_inc,</a:t>
            </a:r>
          </a:p>
          <a:p>
            <a:pPr>
              <a:spcBef>
                <a:spcPct val="0"/>
              </a:spcBef>
            </a:pPr>
            <a:r>
              <a:rPr lang="en-US" sz="2000">
                <a:solidFill>
                  <a:srgbClr val="1F2020"/>
                </a:solidFill>
                <a:latin typeface="Poppins"/>
                <a:ea typeface="Poppins"/>
                <a:cs typeface="Poppins"/>
                <a:sym typeface="Poppins"/>
              </a:rPr>
              <a:t>credit_history_length, </a:t>
            </a:r>
          </a:p>
          <a:p>
            <a:pPr>
              <a:spcBef>
                <a:spcPct val="0"/>
              </a:spcBef>
            </a:pPr>
            <a:r>
              <a:rPr lang="en-US" sz="2000">
                <a:solidFill>
                  <a:srgbClr val="1F2020"/>
                </a:solidFill>
                <a:latin typeface="Poppins"/>
                <a:ea typeface="Poppins"/>
                <a:cs typeface="Poppins"/>
                <a:sym typeface="Poppins"/>
              </a:rPr>
              <a:t>annual_income, </a:t>
            </a:r>
          </a:p>
          <a:p>
            <a:pPr>
              <a:spcBef>
                <a:spcPct val="0"/>
              </a:spcBef>
            </a:pPr>
            <a:r>
              <a:rPr lang="en-US" sz="2000">
                <a:solidFill>
                  <a:srgbClr val="1F2020"/>
                </a:solidFill>
                <a:latin typeface="Poppins"/>
                <a:ea typeface="Poppins"/>
                <a:cs typeface="Poppins"/>
                <a:sym typeface="Poppins"/>
              </a:rPr>
              <a:t>sub_grade,  </a:t>
            </a:r>
          </a:p>
          <a:p>
            <a:pPr>
              <a:spcBef>
                <a:spcPct val="0"/>
              </a:spcBef>
            </a:pPr>
            <a:r>
              <a:rPr lang="en-US" sz="2000">
                <a:solidFill>
                  <a:srgbClr val="1F2020"/>
                </a:solidFill>
                <a:latin typeface="Poppins"/>
                <a:ea typeface="Poppins"/>
                <a:cs typeface="Poppins"/>
                <a:sym typeface="Poppins"/>
              </a:rPr>
              <a:t>installment,</a:t>
            </a:r>
          </a:p>
          <a:p>
            <a:pPr marL="285750" indent="-285750">
              <a:spcBef>
                <a:spcPct val="0"/>
              </a:spcBef>
              <a:buFont typeface="Arial" panose="020B0604020202020204" pitchFamily="34" charset="0"/>
              <a:buChar char="•"/>
            </a:pPr>
            <a:endParaRPr lang="en-US" sz="2000">
              <a:solidFill>
                <a:srgbClr val="1F2020"/>
              </a:solidFill>
              <a:latin typeface="Poppins"/>
              <a:ea typeface="Poppins"/>
              <a:cs typeface="Poppins"/>
              <a:sym typeface="Poppins"/>
            </a:endParaRPr>
          </a:p>
          <a:p>
            <a:pPr marL="285750" indent="-285750">
              <a:spcBef>
                <a:spcPct val="0"/>
              </a:spcBef>
              <a:buFont typeface="Arial" panose="020B0604020202020204" pitchFamily="34" charset="0"/>
              <a:buChar char="•"/>
            </a:pPr>
            <a:endParaRPr lang="en-US" sz="2000">
              <a:solidFill>
                <a:srgbClr val="1F2020"/>
              </a:solidFill>
              <a:latin typeface="Poppins"/>
              <a:ea typeface="Poppins"/>
              <a:cs typeface="Poppins"/>
              <a:sym typeface="Poppins"/>
            </a:endParaRPr>
          </a:p>
          <a:p>
            <a:pPr marL="285750" indent="-285750">
              <a:spcBef>
                <a:spcPct val="0"/>
              </a:spcBef>
              <a:buFont typeface="Arial" panose="020B0604020202020204" pitchFamily="34" charset="0"/>
              <a:buChar char="•"/>
            </a:pPr>
            <a:endParaRPr lang="en-US" sz="2000">
              <a:solidFill>
                <a:srgbClr val="1F2020"/>
              </a:solidFill>
              <a:latin typeface="Poppins"/>
              <a:ea typeface="Poppins"/>
              <a:cs typeface="Poppins"/>
              <a:sym typeface="Poppins"/>
            </a:endParaRPr>
          </a:p>
        </p:txBody>
      </p:sp>
      <p:sp>
        <p:nvSpPr>
          <p:cNvPr id="19" name="TextBox 12">
            <a:extLst>
              <a:ext uri="{FF2B5EF4-FFF2-40B4-BE49-F238E27FC236}">
                <a16:creationId xmlns:a16="http://schemas.microsoft.com/office/drawing/2014/main" id="{24F60414-3800-71A2-B8F5-18CEB2EA111F}"/>
              </a:ext>
            </a:extLst>
          </p:cNvPr>
          <p:cNvSpPr txBox="1"/>
          <p:nvPr/>
        </p:nvSpPr>
        <p:spPr>
          <a:xfrm>
            <a:off x="1001474" y="569381"/>
            <a:ext cx="4389214" cy="206595"/>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Strategy</a:t>
            </a:r>
            <a:endParaRPr lang="en-US" sz="1200" b="1" dirty="0">
              <a:solidFill>
                <a:srgbClr val="1F2020"/>
              </a:solidFill>
              <a:latin typeface="Poppins Bold"/>
              <a:ea typeface="Poppins Bold"/>
              <a:cs typeface="Poppins Bold"/>
            </a:endParaRPr>
          </a:p>
        </p:txBody>
      </p:sp>
    </p:spTree>
    <p:extLst>
      <p:ext uri="{BB962C8B-B14F-4D97-AF65-F5344CB8AC3E}">
        <p14:creationId xmlns:p14="http://schemas.microsoft.com/office/powerpoint/2010/main" val="398695852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p:cNvGrpSpPr/>
          <p:nvPr/>
        </p:nvGrpSpPr>
        <p:grpSpPr>
          <a:xfrm>
            <a:off x="17491799" y="8458418"/>
            <a:ext cx="951769" cy="799882"/>
            <a:chOff x="0" y="0"/>
            <a:chExt cx="967140" cy="812800"/>
          </a:xfrm>
        </p:grpSpPr>
        <p:sp>
          <p:nvSpPr>
            <p:cNvPr id="15" name="Freeform 15"/>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14</a:t>
            </a:r>
          </a:p>
        </p:txBody>
      </p:sp>
      <p:grpSp>
        <p:nvGrpSpPr>
          <p:cNvPr id="18" name="Group 18"/>
          <p:cNvGrpSpPr/>
          <p:nvPr/>
        </p:nvGrpSpPr>
        <p:grpSpPr>
          <a:xfrm>
            <a:off x="2292826" y="1028700"/>
            <a:ext cx="13648016" cy="13648016"/>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en-US"/>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1" name="Freeform 21"/>
          <p:cNvSpPr/>
          <p:nvPr/>
        </p:nvSpPr>
        <p:spPr>
          <a:xfrm>
            <a:off x="3613602" y="2544752"/>
            <a:ext cx="11725929" cy="11711272"/>
          </a:xfrm>
          <a:custGeom>
            <a:avLst/>
            <a:gdLst/>
            <a:ahLst/>
            <a:cxnLst/>
            <a:rect l="l" t="t" r="r" b="b"/>
            <a:pathLst>
              <a:path w="11725929" h="11711272">
                <a:moveTo>
                  <a:pt x="0" y="0"/>
                </a:moveTo>
                <a:lnTo>
                  <a:pt x="11725930" y="0"/>
                </a:lnTo>
                <a:lnTo>
                  <a:pt x="11725930" y="11711272"/>
                </a:lnTo>
                <a:lnTo>
                  <a:pt x="0" y="11711272"/>
                </a:lnTo>
                <a:lnTo>
                  <a:pt x="0" y="0"/>
                </a:lnTo>
                <a:close/>
              </a:path>
            </a:pathLst>
          </a:custGeom>
          <a:blipFill>
            <a:blip r:embed="rId4"/>
            <a:stretch>
              <a:fillRect/>
            </a:stretch>
          </a:blipFill>
        </p:spPr>
        <p:txBody>
          <a:bodyPr/>
          <a:lstStyle/>
          <a:p>
            <a:endParaRPr lang="en-US"/>
          </a:p>
        </p:txBody>
      </p:sp>
      <p:grpSp>
        <p:nvGrpSpPr>
          <p:cNvPr id="22" name="Group 22"/>
          <p:cNvGrpSpPr/>
          <p:nvPr/>
        </p:nvGrpSpPr>
        <p:grpSpPr>
          <a:xfrm>
            <a:off x="3340216" y="2076089"/>
            <a:ext cx="11553237" cy="1155323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5" name="Freeform 25"/>
          <p:cNvSpPr/>
          <p:nvPr/>
        </p:nvSpPr>
        <p:spPr>
          <a:xfrm>
            <a:off x="1449114" y="6435106"/>
            <a:ext cx="1658466" cy="1656393"/>
          </a:xfrm>
          <a:custGeom>
            <a:avLst/>
            <a:gdLst/>
            <a:ahLst/>
            <a:cxnLst/>
            <a:rect l="l" t="t" r="r" b="b"/>
            <a:pathLst>
              <a:path w="1658466" h="1656393">
                <a:moveTo>
                  <a:pt x="0" y="0"/>
                </a:moveTo>
                <a:lnTo>
                  <a:pt x="1658466" y="0"/>
                </a:lnTo>
                <a:lnTo>
                  <a:pt x="1658466" y="1656393"/>
                </a:lnTo>
                <a:lnTo>
                  <a:pt x="0" y="1656393"/>
                </a:lnTo>
                <a:lnTo>
                  <a:pt x="0" y="0"/>
                </a:lnTo>
                <a:close/>
              </a:path>
            </a:pathLst>
          </a:custGeom>
          <a:blipFill>
            <a:blip r:embed="rId4"/>
            <a:stretch>
              <a:fillRect/>
            </a:stretch>
          </a:blipFill>
        </p:spPr>
        <p:txBody>
          <a:bodyPr/>
          <a:lstStyle/>
          <a:p>
            <a:endParaRPr lang="en-US"/>
          </a:p>
        </p:txBody>
      </p:sp>
      <p:grpSp>
        <p:nvGrpSpPr>
          <p:cNvPr id="26" name="Group 26"/>
          <p:cNvGrpSpPr/>
          <p:nvPr/>
        </p:nvGrpSpPr>
        <p:grpSpPr>
          <a:xfrm>
            <a:off x="1410448" y="6368821"/>
            <a:ext cx="1634041" cy="1634041"/>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9" name="Freeform 29"/>
          <p:cNvSpPr/>
          <p:nvPr/>
        </p:nvSpPr>
        <p:spPr>
          <a:xfrm flipH="1">
            <a:off x="2059083" y="6934100"/>
            <a:ext cx="336771" cy="503483"/>
          </a:xfrm>
          <a:custGeom>
            <a:avLst/>
            <a:gdLst/>
            <a:ahLst/>
            <a:cxnLst/>
            <a:rect l="l" t="t" r="r" b="b"/>
            <a:pathLst>
              <a:path w="336771" h="503483">
                <a:moveTo>
                  <a:pt x="336770" y="0"/>
                </a:moveTo>
                <a:lnTo>
                  <a:pt x="0" y="0"/>
                </a:lnTo>
                <a:lnTo>
                  <a:pt x="0" y="503483"/>
                </a:lnTo>
                <a:lnTo>
                  <a:pt x="336770" y="503483"/>
                </a:lnTo>
                <a:lnTo>
                  <a:pt x="33677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30" name="Freeform 30"/>
          <p:cNvSpPr/>
          <p:nvPr/>
        </p:nvSpPr>
        <p:spPr>
          <a:xfrm>
            <a:off x="15164756" y="6435106"/>
            <a:ext cx="1658466" cy="1656393"/>
          </a:xfrm>
          <a:custGeom>
            <a:avLst/>
            <a:gdLst/>
            <a:ahLst/>
            <a:cxnLst/>
            <a:rect l="l" t="t" r="r" b="b"/>
            <a:pathLst>
              <a:path w="1658466" h="1656393">
                <a:moveTo>
                  <a:pt x="0" y="0"/>
                </a:moveTo>
                <a:lnTo>
                  <a:pt x="1658465" y="0"/>
                </a:lnTo>
                <a:lnTo>
                  <a:pt x="1658465" y="1656393"/>
                </a:lnTo>
                <a:lnTo>
                  <a:pt x="0" y="1656393"/>
                </a:lnTo>
                <a:lnTo>
                  <a:pt x="0" y="0"/>
                </a:lnTo>
                <a:close/>
              </a:path>
            </a:pathLst>
          </a:custGeom>
          <a:blipFill>
            <a:blip r:embed="rId4"/>
            <a:stretch>
              <a:fillRect/>
            </a:stretch>
          </a:blipFill>
        </p:spPr>
        <p:txBody>
          <a:bodyPr/>
          <a:lstStyle/>
          <a:p>
            <a:endParaRPr lang="en-US"/>
          </a:p>
        </p:txBody>
      </p:sp>
      <p:grpSp>
        <p:nvGrpSpPr>
          <p:cNvPr id="31" name="Group 31"/>
          <p:cNvGrpSpPr/>
          <p:nvPr/>
        </p:nvGrpSpPr>
        <p:grpSpPr>
          <a:xfrm>
            <a:off x="15126089" y="6368821"/>
            <a:ext cx="1634041" cy="1634041"/>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34" name="Freeform 34"/>
          <p:cNvSpPr/>
          <p:nvPr/>
        </p:nvSpPr>
        <p:spPr>
          <a:xfrm>
            <a:off x="15774724" y="6934100"/>
            <a:ext cx="336771" cy="503483"/>
          </a:xfrm>
          <a:custGeom>
            <a:avLst/>
            <a:gdLst/>
            <a:ahLst/>
            <a:cxnLst/>
            <a:rect l="l" t="t" r="r" b="b"/>
            <a:pathLst>
              <a:path w="336771" h="503483">
                <a:moveTo>
                  <a:pt x="0" y="0"/>
                </a:moveTo>
                <a:lnTo>
                  <a:pt x="336771" y="0"/>
                </a:lnTo>
                <a:lnTo>
                  <a:pt x="336771" y="503483"/>
                </a:lnTo>
                <a:lnTo>
                  <a:pt x="0" y="50348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35" name="TextBox 35"/>
          <p:cNvSpPr txBox="1"/>
          <p:nvPr/>
        </p:nvSpPr>
        <p:spPr>
          <a:xfrm>
            <a:off x="5955480" y="3747894"/>
            <a:ext cx="6322709" cy="3205131"/>
          </a:xfrm>
          <a:prstGeom prst="rect">
            <a:avLst/>
          </a:prstGeom>
        </p:spPr>
        <p:txBody>
          <a:bodyPr lIns="0" tIns="0" rIns="0" bIns="0" rtlCol="0" anchor="t">
            <a:spAutoFit/>
          </a:bodyPr>
          <a:lstStyle/>
          <a:p>
            <a:pPr algn="ctr">
              <a:lnSpc>
                <a:spcPts val="11950"/>
              </a:lnSpc>
            </a:pPr>
            <a:r>
              <a:rPr lang="en-US" sz="11602" b="1">
                <a:solidFill>
                  <a:srgbClr val="3A6AD6"/>
                </a:solidFill>
                <a:latin typeface="Poppins Bold"/>
                <a:ea typeface="Poppins Bold"/>
                <a:cs typeface="Poppins Bold"/>
                <a:sym typeface="Poppins Bold"/>
              </a:rPr>
              <a:t>Thank</a:t>
            </a:r>
          </a:p>
          <a:p>
            <a:pPr algn="ctr">
              <a:lnSpc>
                <a:spcPts val="11950"/>
              </a:lnSpc>
            </a:pPr>
            <a:r>
              <a:rPr lang="en-US" sz="11602" b="1">
                <a:solidFill>
                  <a:srgbClr val="3A6AD6"/>
                </a:solidFill>
                <a:latin typeface="Poppins Bold"/>
                <a:ea typeface="Poppins Bold"/>
                <a:cs typeface="Poppins Bold"/>
                <a:sym typeface="Poppins Bold"/>
              </a:rPr>
              <a:t>You</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990629C-0C91-A14F-7ADF-CE5FA6D66D8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7D57211-5639-108C-B573-8D14903F93F4}"/>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B6454FE8-11CE-64DE-03A5-BC992F1ACE30}"/>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932A214A-93DD-3486-6344-BC83745D13BF}"/>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6D8C68A2-660E-E2FB-DB01-993FE5646373}"/>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6F37D3C4-68CC-57A6-7BCC-2FCB4AAAC7E4}"/>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09150BBA-B978-77DA-2CBB-EC6B283A5454}"/>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C1FEE687-2C7F-4422-7CC4-DCC6F6AE5248}"/>
              </a:ext>
            </a:extLst>
          </p:cNvPr>
          <p:cNvSpPr txBox="1"/>
          <p:nvPr/>
        </p:nvSpPr>
        <p:spPr>
          <a:xfrm>
            <a:off x="1001474" y="569381"/>
            <a:ext cx="4389214" cy="206595"/>
          </a:xfrm>
          <a:prstGeom prst="rect">
            <a:avLst/>
          </a:prstGeom>
        </p:spPr>
        <p:txBody>
          <a:bodyPr wrap="square" lIns="0" tIns="0" rIns="0" bIns="0" rtlCol="0" anchor="t">
            <a:spAutoFit/>
          </a:bodyPr>
          <a:lstStyle/>
          <a:p>
            <a:pPr>
              <a:lnSpc>
                <a:spcPts val="1680"/>
              </a:lnSpc>
              <a:spcBef>
                <a:spcPct val="0"/>
              </a:spcBef>
            </a:pPr>
            <a:r>
              <a:rPr lang="en-US" sz="1200" b="1" dirty="0">
                <a:solidFill>
                  <a:srgbClr val="1F2020"/>
                </a:solidFill>
                <a:latin typeface="Poppins Bold"/>
                <a:ea typeface="Poppins Bold"/>
                <a:cs typeface="Poppins Bold"/>
              </a:rPr>
              <a:t>Good vs Bad Loans</a:t>
            </a:r>
            <a:r>
              <a:rPr lang="en-US" sz="1200" b="1" dirty="0">
                <a:solidFill>
                  <a:srgbClr val="4569CF"/>
                </a:solidFill>
                <a:latin typeface="Poppins Bold"/>
                <a:ea typeface="Poppins Bold"/>
                <a:cs typeface="Poppins Bold"/>
              </a:rPr>
              <a:t> </a:t>
            </a:r>
            <a:r>
              <a:rPr lang="en-US" sz="1200" b="1" dirty="0">
                <a:solidFill>
                  <a:srgbClr val="3A6AD6"/>
                </a:solidFill>
                <a:latin typeface="Poppins Bold"/>
                <a:cs typeface="Poppins Bold"/>
              </a:rPr>
              <a:t>| Overview</a:t>
            </a:r>
          </a:p>
        </p:txBody>
      </p:sp>
      <p:sp>
        <p:nvSpPr>
          <p:cNvPr id="13" name="Freeform 13">
            <a:extLst>
              <a:ext uri="{FF2B5EF4-FFF2-40B4-BE49-F238E27FC236}">
                <a16:creationId xmlns:a16="http://schemas.microsoft.com/office/drawing/2014/main" id="{7C0BB2CC-F6DD-F3A4-9715-FD9A9D76C9F2}"/>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6" name="TextBox 26">
            <a:extLst>
              <a:ext uri="{FF2B5EF4-FFF2-40B4-BE49-F238E27FC236}">
                <a16:creationId xmlns:a16="http://schemas.microsoft.com/office/drawing/2014/main" id="{847A41D0-620D-C9A7-5D76-C94580FC88A5}"/>
              </a:ext>
            </a:extLst>
          </p:cNvPr>
          <p:cNvSpPr txBox="1"/>
          <p:nvPr/>
        </p:nvSpPr>
        <p:spPr>
          <a:xfrm>
            <a:off x="1411799" y="2567654"/>
            <a:ext cx="6956405" cy="276999"/>
          </a:xfrm>
          <a:prstGeom prst="rect">
            <a:avLst/>
          </a:prstGeom>
        </p:spPr>
        <p:txBody>
          <a:bodyPr wrap="square" lIns="0" tIns="0" rIns="0" bIns="0" rtlCol="0" anchor="t">
            <a:spAutoFit/>
          </a:bodyPr>
          <a:lstStyle/>
          <a:p>
            <a:pPr algn="l">
              <a:spcBef>
                <a:spcPct val="0"/>
              </a:spcBef>
            </a:pPr>
            <a:r>
              <a:rPr lang="en-US">
                <a:solidFill>
                  <a:srgbClr val="1F2020"/>
                </a:solidFill>
                <a:latin typeface="Poppins"/>
                <a:ea typeface="Poppins"/>
                <a:cs typeface="Poppins"/>
                <a:sym typeface="Poppins"/>
              </a:rPr>
              <a:t>To </a:t>
            </a:r>
            <a:r>
              <a:rPr lang="vi-VN">
                <a:solidFill>
                  <a:srgbClr val="1F2020"/>
                </a:solidFill>
                <a:latin typeface="Poppins"/>
                <a:ea typeface="Poppins"/>
                <a:cs typeface="Poppins"/>
                <a:sym typeface="Poppins"/>
              </a:rPr>
              <a:t>1/1/2016</a:t>
            </a:r>
            <a:endParaRPr lang="en-US">
              <a:solidFill>
                <a:srgbClr val="1F2020"/>
              </a:solidFill>
              <a:latin typeface="Poppins"/>
              <a:ea typeface="Poppins"/>
              <a:cs typeface="Poppins"/>
              <a:sym typeface="Poppins"/>
            </a:endParaRPr>
          </a:p>
        </p:txBody>
      </p:sp>
      <p:grpSp>
        <p:nvGrpSpPr>
          <p:cNvPr id="37" name="Group 37">
            <a:extLst>
              <a:ext uri="{FF2B5EF4-FFF2-40B4-BE49-F238E27FC236}">
                <a16:creationId xmlns:a16="http://schemas.microsoft.com/office/drawing/2014/main" id="{85083E63-39D4-BB82-DE90-30530E303221}"/>
              </a:ext>
            </a:extLst>
          </p:cNvPr>
          <p:cNvGrpSpPr/>
          <p:nvPr/>
        </p:nvGrpSpPr>
        <p:grpSpPr>
          <a:xfrm>
            <a:off x="10932093" y="10359171"/>
            <a:ext cx="5139841" cy="2819922"/>
            <a:chOff x="0" y="0"/>
            <a:chExt cx="1052050" cy="577197"/>
          </a:xfrm>
        </p:grpSpPr>
        <p:sp>
          <p:nvSpPr>
            <p:cNvPr id="38" name="Freeform 38">
              <a:extLst>
                <a:ext uri="{FF2B5EF4-FFF2-40B4-BE49-F238E27FC236}">
                  <a16:creationId xmlns:a16="http://schemas.microsoft.com/office/drawing/2014/main" id="{C1EDD944-7DB4-9BD2-06E1-3B883D2DD7F8}"/>
                </a:ext>
              </a:extLst>
            </p:cNvPr>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39" name="TextBox 39">
              <a:extLst>
                <a:ext uri="{FF2B5EF4-FFF2-40B4-BE49-F238E27FC236}">
                  <a16:creationId xmlns:a16="http://schemas.microsoft.com/office/drawing/2014/main" id="{1EC644A5-A3F2-6CBD-1A28-03B1711E0250}"/>
                </a:ext>
              </a:extLst>
            </p:cNvPr>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40" name="Freeform 40">
            <a:extLst>
              <a:ext uri="{FF2B5EF4-FFF2-40B4-BE49-F238E27FC236}">
                <a16:creationId xmlns:a16="http://schemas.microsoft.com/office/drawing/2014/main" id="{BC260D12-9EBE-7133-A1B4-4C4414003C4D}"/>
              </a:ext>
            </a:extLst>
          </p:cNvPr>
          <p:cNvSpPr/>
          <p:nvPr/>
        </p:nvSpPr>
        <p:spPr>
          <a:xfrm>
            <a:off x="11530878" y="10892621"/>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txBody>
          <a:bodyPr/>
          <a:lstStyle/>
          <a:p>
            <a:endParaRPr lang="en-US"/>
          </a:p>
        </p:txBody>
      </p:sp>
      <p:grpSp>
        <p:nvGrpSpPr>
          <p:cNvPr id="41" name="Group 41">
            <a:extLst>
              <a:ext uri="{FF2B5EF4-FFF2-40B4-BE49-F238E27FC236}">
                <a16:creationId xmlns:a16="http://schemas.microsoft.com/office/drawing/2014/main" id="{A7BA9912-FB83-F9A6-A6C3-684375AB7A9A}"/>
              </a:ext>
            </a:extLst>
          </p:cNvPr>
          <p:cNvGrpSpPr/>
          <p:nvPr/>
        </p:nvGrpSpPr>
        <p:grpSpPr>
          <a:xfrm>
            <a:off x="11506940" y="10851584"/>
            <a:ext cx="1011607" cy="1011607"/>
            <a:chOff x="0" y="0"/>
            <a:chExt cx="812800" cy="812800"/>
          </a:xfrm>
        </p:grpSpPr>
        <p:sp>
          <p:nvSpPr>
            <p:cNvPr id="42" name="Freeform 42">
              <a:extLst>
                <a:ext uri="{FF2B5EF4-FFF2-40B4-BE49-F238E27FC236}">
                  <a16:creationId xmlns:a16="http://schemas.microsoft.com/office/drawing/2014/main" id="{A910AD06-1B09-F0AC-B972-F1AFAABCF5F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43" name="TextBox 43">
              <a:extLst>
                <a:ext uri="{FF2B5EF4-FFF2-40B4-BE49-F238E27FC236}">
                  <a16:creationId xmlns:a16="http://schemas.microsoft.com/office/drawing/2014/main" id="{23878031-AF39-9AB1-43A7-00FC5EF3E8E7}"/>
                </a:ext>
              </a:extLst>
            </p:cNvPr>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44" name="TextBox 44">
            <a:extLst>
              <a:ext uri="{FF2B5EF4-FFF2-40B4-BE49-F238E27FC236}">
                <a16:creationId xmlns:a16="http://schemas.microsoft.com/office/drawing/2014/main" id="{6922D71C-E350-7CA1-B079-964056443362}"/>
              </a:ext>
            </a:extLst>
          </p:cNvPr>
          <p:cNvSpPr txBox="1"/>
          <p:nvPr/>
        </p:nvSpPr>
        <p:spPr>
          <a:xfrm>
            <a:off x="12954710" y="10816421"/>
            <a:ext cx="2063297" cy="442728"/>
          </a:xfrm>
          <a:prstGeom prst="rect">
            <a:avLst/>
          </a:prstGeom>
        </p:spPr>
        <p:txBody>
          <a:bodyPr lIns="0" tIns="0" rIns="0" bIns="0" rtlCol="0" anchor="t">
            <a:spAutoFit/>
          </a:bodyPr>
          <a:lstStyle/>
          <a:p>
            <a:pPr algn="l">
              <a:lnSpc>
                <a:spcPts val="3422"/>
              </a:lnSpc>
              <a:spcBef>
                <a:spcPct val="0"/>
              </a:spcBef>
            </a:pPr>
            <a:r>
              <a:rPr lang="en-US" sz="2444" b="1">
                <a:solidFill>
                  <a:srgbClr val="3A6AD6"/>
                </a:solidFill>
                <a:latin typeface="Poppins Bold"/>
                <a:ea typeface="Poppins Bold"/>
                <a:cs typeface="Poppins Bold"/>
                <a:sym typeface="Poppins Bold"/>
              </a:rPr>
              <a:t>Service 03</a:t>
            </a:r>
          </a:p>
        </p:txBody>
      </p:sp>
      <p:sp>
        <p:nvSpPr>
          <p:cNvPr id="45" name="TextBox 45">
            <a:extLst>
              <a:ext uri="{FF2B5EF4-FFF2-40B4-BE49-F238E27FC236}">
                <a16:creationId xmlns:a16="http://schemas.microsoft.com/office/drawing/2014/main" id="{DAA5DDBA-CB96-2ABD-5095-8C4D2CE979E6}"/>
              </a:ext>
            </a:extLst>
          </p:cNvPr>
          <p:cNvSpPr txBox="1"/>
          <p:nvPr/>
        </p:nvSpPr>
        <p:spPr>
          <a:xfrm>
            <a:off x="12954710" y="11476930"/>
            <a:ext cx="2363995" cy="104510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id="75" name="Freeform 75">
            <a:extLst>
              <a:ext uri="{FF2B5EF4-FFF2-40B4-BE49-F238E27FC236}">
                <a16:creationId xmlns:a16="http://schemas.microsoft.com/office/drawing/2014/main" id="{38E03D1D-49CD-1357-92F6-B5E7009C0A4E}"/>
              </a:ext>
            </a:extLst>
          </p:cNvPr>
          <p:cNvSpPr/>
          <p:nvPr/>
        </p:nvSpPr>
        <p:spPr>
          <a:xfrm>
            <a:off x="11809577" y="11159393"/>
            <a:ext cx="406334" cy="395991"/>
          </a:xfrm>
          <a:custGeom>
            <a:avLst/>
            <a:gdLst/>
            <a:ahLst/>
            <a:cxnLst/>
            <a:rect l="l" t="t" r="r" b="b"/>
            <a:pathLst>
              <a:path w="406334" h="395991">
                <a:moveTo>
                  <a:pt x="0" y="0"/>
                </a:moveTo>
                <a:lnTo>
                  <a:pt x="406334" y="0"/>
                </a:lnTo>
                <a:lnTo>
                  <a:pt x="406334" y="395990"/>
                </a:lnTo>
                <a:lnTo>
                  <a:pt x="0" y="3959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2" name="TextBox 44">
            <a:extLst>
              <a:ext uri="{FF2B5EF4-FFF2-40B4-BE49-F238E27FC236}">
                <a16:creationId xmlns:a16="http://schemas.microsoft.com/office/drawing/2014/main" id="{10FD78CB-9571-1FDE-F6A1-E3410DDEBBEB}"/>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400B08B4-146F-4BCF-2C6A-CF15F460C41C}"/>
              </a:ext>
            </a:extLst>
          </p:cNvPr>
          <p:cNvSpPr/>
          <p:nvPr/>
        </p:nvSpPr>
        <p:spPr>
          <a:xfrm>
            <a:off x="960013" y="2293809"/>
            <a:ext cx="2338745" cy="99137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F76A9A6-B5B2-A430-6189-F4139AFBAD71}"/>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49" name="TextBox 26">
            <a:extLst>
              <a:ext uri="{FF2B5EF4-FFF2-40B4-BE49-F238E27FC236}">
                <a16:creationId xmlns:a16="http://schemas.microsoft.com/office/drawing/2014/main" id="{20FA1943-4840-0A66-FCB6-C5539CFEE934}"/>
              </a:ext>
            </a:extLst>
          </p:cNvPr>
          <p:cNvSpPr txBox="1"/>
          <p:nvPr/>
        </p:nvSpPr>
        <p:spPr>
          <a:xfrm>
            <a:off x="2243776" y="4567485"/>
            <a:ext cx="5292450" cy="220958"/>
          </a:xfrm>
          <a:prstGeom prst="rect">
            <a:avLst/>
          </a:prstGeom>
        </p:spPr>
        <p:txBody>
          <a:bodyPr wrap="square" lIns="0" tIns="0" rIns="0" bIns="0" rtlCol="0" anchor="t">
            <a:spAutoFit/>
          </a:bodyPr>
          <a:lstStyle/>
          <a:p>
            <a:pPr algn="l">
              <a:lnSpc>
                <a:spcPts val="1680"/>
              </a:lnSpc>
              <a:spcBef>
                <a:spcPct val="0"/>
              </a:spcBef>
            </a:pPr>
            <a:r>
              <a:rPr lang="vi-VN" sz="1600">
                <a:solidFill>
                  <a:srgbClr val="1F2020"/>
                </a:solidFill>
                <a:latin typeface="Poppins"/>
                <a:ea typeface="Poppins"/>
                <a:cs typeface="Poppins"/>
                <a:sym typeface="Poppins"/>
              </a:rPr>
              <a:t>x</a:t>
            </a:r>
            <a:endParaRPr lang="en-US" sz="1600">
              <a:solidFill>
                <a:srgbClr val="1F2020"/>
              </a:solidFill>
              <a:latin typeface="Poppins"/>
              <a:ea typeface="Poppins"/>
              <a:cs typeface="Poppins"/>
              <a:sym typeface="Poppins"/>
            </a:endParaRPr>
          </a:p>
        </p:txBody>
      </p:sp>
      <p:pic>
        <p:nvPicPr>
          <p:cNvPr id="18" name="Picture 17">
            <a:extLst>
              <a:ext uri="{FF2B5EF4-FFF2-40B4-BE49-F238E27FC236}">
                <a16:creationId xmlns:a16="http://schemas.microsoft.com/office/drawing/2014/main" id="{35B4A05D-B493-15A9-B97C-F2AAF2EECA81}"/>
              </a:ext>
            </a:extLst>
          </p:cNvPr>
          <p:cNvPicPr>
            <a:picLocks noChangeAspect="1"/>
          </p:cNvPicPr>
          <p:nvPr/>
        </p:nvPicPr>
        <p:blipFill>
          <a:blip r:embed="rId7"/>
          <a:srcRect t="3402"/>
          <a:stretch>
            <a:fillRect/>
          </a:stretch>
        </p:blipFill>
        <p:spPr>
          <a:xfrm>
            <a:off x="5638800" y="1485899"/>
            <a:ext cx="9030675" cy="8014619"/>
          </a:xfrm>
          <a:prstGeom prst="rect">
            <a:avLst/>
          </a:prstGeom>
        </p:spPr>
      </p:pic>
    </p:spTree>
    <p:extLst>
      <p:ext uri="{BB962C8B-B14F-4D97-AF65-F5344CB8AC3E}">
        <p14:creationId xmlns:p14="http://schemas.microsoft.com/office/powerpoint/2010/main" val="17511647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B933D63-A306-155E-4A4B-F4CFCE3F06F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3FF95F4-F57C-4A63-A4D0-F6C4DB69C655}"/>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C115AE40-DEB4-D5C6-B8D4-EA2BD8239B57}"/>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019D6E0B-BFE4-7B05-A5B3-484DBAF520B3}"/>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8650858A-E0D3-FF38-2948-3146D0B06671}"/>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C33586B2-0316-79B0-78DC-F5349E74CB1E}"/>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1BA5753B-48B1-10F5-928F-CF945804A73A}"/>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B4089557-7412-EE70-7502-349064944D53}"/>
              </a:ext>
            </a:extLst>
          </p:cNvPr>
          <p:cNvSpPr txBox="1"/>
          <p:nvPr/>
        </p:nvSpPr>
        <p:spPr>
          <a:xfrm>
            <a:off x="1011679" y="508149"/>
            <a:ext cx="1633768" cy="207496"/>
          </a:xfrm>
          <a:prstGeom prst="rect">
            <a:avLst/>
          </a:prstGeom>
        </p:spPr>
        <p:txBody>
          <a:bodyPr lIns="0" tIns="0" rIns="0" bIns="0" rtlCol="0" anchor="t">
            <a:spAutoFit/>
          </a:bodyPr>
          <a:lstStyle/>
          <a:p>
            <a:pPr algn="l">
              <a:lnSpc>
                <a:spcPts val="1680"/>
              </a:lnSpc>
              <a:spcBef>
                <a:spcPct val="0"/>
              </a:spcBef>
            </a:pPr>
            <a:r>
              <a:rPr lang="en-US" sz="1200" b="1">
                <a:solidFill>
                  <a:srgbClr val="1F2020"/>
                </a:solidFill>
                <a:latin typeface="Poppins Bold"/>
                <a:ea typeface="Poppins Bold"/>
                <a:cs typeface="Poppins Bold"/>
                <a:sym typeface="Poppins Bold"/>
              </a:rPr>
              <a:t>Ingoude Company</a:t>
            </a:r>
          </a:p>
        </p:txBody>
      </p:sp>
      <p:sp>
        <p:nvSpPr>
          <p:cNvPr id="13" name="Freeform 13">
            <a:extLst>
              <a:ext uri="{FF2B5EF4-FFF2-40B4-BE49-F238E27FC236}">
                <a16:creationId xmlns:a16="http://schemas.microsoft.com/office/drawing/2014/main" id="{23D3F134-368D-F4EF-D76B-77699B2DA32A}"/>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1BEE7E40-923F-CF8C-B4F5-189D76725363}"/>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CE22222A-B7AA-E74E-4335-44337885C1DA}"/>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E2651F32-DEA0-13F9-1317-9DADD658C106}"/>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7AC210D0-08E7-7DDC-8E01-9412AFB44D5A}"/>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03</a:t>
            </a:r>
          </a:p>
        </p:txBody>
      </p:sp>
      <p:pic>
        <p:nvPicPr>
          <p:cNvPr id="39" name="Picture 38">
            <a:extLst>
              <a:ext uri="{FF2B5EF4-FFF2-40B4-BE49-F238E27FC236}">
                <a16:creationId xmlns:a16="http://schemas.microsoft.com/office/drawing/2014/main" id="{226B477A-3164-3B0E-F66E-34089F9B5D55}"/>
              </a:ext>
            </a:extLst>
          </p:cNvPr>
          <p:cNvPicPr>
            <a:picLocks noChangeAspect="1"/>
          </p:cNvPicPr>
          <p:nvPr/>
        </p:nvPicPr>
        <p:blipFill>
          <a:blip r:embed="rId4"/>
          <a:stretch>
            <a:fillRect/>
          </a:stretch>
        </p:blipFill>
        <p:spPr>
          <a:xfrm>
            <a:off x="7086600" y="-1697030"/>
            <a:ext cx="3314019" cy="1257300"/>
          </a:xfrm>
          <a:prstGeom prst="rect">
            <a:avLst/>
          </a:prstGeom>
        </p:spPr>
      </p:pic>
      <p:pic>
        <p:nvPicPr>
          <p:cNvPr id="9" name="Picture 8">
            <a:extLst>
              <a:ext uri="{FF2B5EF4-FFF2-40B4-BE49-F238E27FC236}">
                <a16:creationId xmlns:a16="http://schemas.microsoft.com/office/drawing/2014/main" id="{BBD335AE-1C23-6948-C049-315C8E1FE6A3}"/>
              </a:ext>
            </a:extLst>
          </p:cNvPr>
          <p:cNvPicPr>
            <a:picLocks noChangeAspect="1"/>
          </p:cNvPicPr>
          <p:nvPr/>
        </p:nvPicPr>
        <p:blipFill>
          <a:blip r:embed="rId5"/>
          <a:stretch>
            <a:fillRect/>
          </a:stretch>
        </p:blipFill>
        <p:spPr>
          <a:xfrm>
            <a:off x="5309652" y="823309"/>
            <a:ext cx="7668695" cy="8640381"/>
          </a:xfrm>
          <a:prstGeom prst="rect">
            <a:avLst/>
          </a:prstGeom>
        </p:spPr>
      </p:pic>
    </p:spTree>
    <p:extLst>
      <p:ext uri="{BB962C8B-B14F-4D97-AF65-F5344CB8AC3E}">
        <p14:creationId xmlns:p14="http://schemas.microsoft.com/office/powerpoint/2010/main" val="298227964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BAF5FBC-39CF-60BD-A3BB-F2C09A5F2B9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0B51298-D4DB-12A6-E3DC-6BC794672147}"/>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B511A2FC-DDD2-D498-0CA0-794990A1A0BC}"/>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E2A9CFD8-D3EA-D31C-E1CB-E670280B9A3B}"/>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A5D7A01C-BFDB-FD1B-9BB9-732F9AF22CA0}"/>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25CA92AA-042F-A6C4-DC11-4B01DBD7884E}"/>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0DC7F7F0-4B6B-DABD-8FA1-E4CF5C9B3FD0}"/>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E74E493E-EC01-5A96-B937-36E55ECD62DE}"/>
              </a:ext>
            </a:extLst>
          </p:cNvPr>
          <p:cNvSpPr txBox="1"/>
          <p:nvPr/>
        </p:nvSpPr>
        <p:spPr>
          <a:xfrm>
            <a:off x="1001474" y="569381"/>
            <a:ext cx="4389214" cy="206595"/>
          </a:xfrm>
          <a:prstGeom prst="rect">
            <a:avLst/>
          </a:prstGeom>
        </p:spPr>
        <p:txBody>
          <a:bodyPr wrap="square" lIns="0" tIns="0" rIns="0" bIns="0" rtlCol="0" anchor="t">
            <a:spAutoFit/>
          </a:bodyPr>
          <a:lstStyle/>
          <a:p>
            <a:pPr>
              <a:lnSpc>
                <a:spcPts val="1680"/>
              </a:lnSpc>
              <a:spcBef>
                <a:spcPct val="0"/>
              </a:spcBef>
            </a:pPr>
            <a:r>
              <a:rPr lang="en-US" sz="1200" b="1" dirty="0">
                <a:solidFill>
                  <a:srgbClr val="1F2020"/>
                </a:solidFill>
                <a:latin typeface="Poppins Bold"/>
                <a:ea typeface="Poppins Bold"/>
                <a:cs typeface="Poppins Bold"/>
              </a:rPr>
              <a:t>Good vs Bad Loans</a:t>
            </a:r>
            <a:r>
              <a:rPr lang="en-US" sz="1200" b="1" dirty="0">
                <a:solidFill>
                  <a:srgbClr val="4569CF"/>
                </a:solidFill>
                <a:latin typeface="Poppins Bold"/>
                <a:ea typeface="Poppins Bold"/>
                <a:cs typeface="Poppins Bold"/>
              </a:rPr>
              <a:t> </a:t>
            </a:r>
            <a:r>
              <a:rPr lang="en-US" sz="1200" b="1" dirty="0">
                <a:solidFill>
                  <a:srgbClr val="3A6AD6"/>
                </a:solidFill>
                <a:latin typeface="Poppins Bold"/>
                <a:cs typeface="Poppins Bold"/>
              </a:rPr>
              <a:t>| Overview</a:t>
            </a:r>
          </a:p>
        </p:txBody>
      </p:sp>
      <p:sp>
        <p:nvSpPr>
          <p:cNvPr id="13" name="Freeform 13">
            <a:extLst>
              <a:ext uri="{FF2B5EF4-FFF2-40B4-BE49-F238E27FC236}">
                <a16:creationId xmlns:a16="http://schemas.microsoft.com/office/drawing/2014/main" id="{D43896F5-7996-75C6-CE8A-10C3C15AEB13}"/>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DAB13892-E393-6BCD-62B3-AFD65767F5F4}"/>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BA7FFD41-5637-39D2-B860-BC8E563CC5EC}"/>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1F13C9B0-1675-0855-BF36-349026CD3EE2}"/>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3180F146-8875-E67D-CB55-A711E7BBC8EC}"/>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07</a:t>
            </a:r>
          </a:p>
        </p:txBody>
      </p:sp>
      <p:sp>
        <p:nvSpPr>
          <p:cNvPr id="26" name="TextBox 26">
            <a:extLst>
              <a:ext uri="{FF2B5EF4-FFF2-40B4-BE49-F238E27FC236}">
                <a16:creationId xmlns:a16="http://schemas.microsoft.com/office/drawing/2014/main" id="{8A04718D-25BC-5C57-8FD7-BCA4193B5687}"/>
              </a:ext>
            </a:extLst>
          </p:cNvPr>
          <p:cNvSpPr txBox="1"/>
          <p:nvPr/>
        </p:nvSpPr>
        <p:spPr>
          <a:xfrm>
            <a:off x="1411799" y="2567654"/>
            <a:ext cx="6956405" cy="276999"/>
          </a:xfrm>
          <a:prstGeom prst="rect">
            <a:avLst/>
          </a:prstGeom>
        </p:spPr>
        <p:txBody>
          <a:bodyPr wrap="square" lIns="0" tIns="0" rIns="0" bIns="0" rtlCol="0" anchor="t">
            <a:spAutoFit/>
          </a:bodyPr>
          <a:lstStyle/>
          <a:p>
            <a:pPr algn="l">
              <a:spcBef>
                <a:spcPct val="0"/>
              </a:spcBef>
            </a:pPr>
            <a:r>
              <a:rPr lang="vi-VN">
                <a:solidFill>
                  <a:srgbClr val="1F2020"/>
                </a:solidFill>
                <a:latin typeface="Poppins"/>
                <a:ea typeface="Poppins"/>
                <a:cs typeface="Poppins"/>
                <a:sym typeface="Poppins"/>
              </a:rPr>
              <a:t>x</a:t>
            </a:r>
            <a:endParaRPr lang="en-US">
              <a:solidFill>
                <a:srgbClr val="1F2020"/>
              </a:solidFill>
              <a:latin typeface="Poppins"/>
              <a:ea typeface="Poppins"/>
              <a:cs typeface="Poppins"/>
              <a:sym typeface="Poppins"/>
            </a:endParaRPr>
          </a:p>
        </p:txBody>
      </p:sp>
      <p:grpSp>
        <p:nvGrpSpPr>
          <p:cNvPr id="37" name="Group 37">
            <a:extLst>
              <a:ext uri="{FF2B5EF4-FFF2-40B4-BE49-F238E27FC236}">
                <a16:creationId xmlns:a16="http://schemas.microsoft.com/office/drawing/2014/main" id="{0105413A-ECD0-91A9-928F-9CD02D77BAC8}"/>
              </a:ext>
            </a:extLst>
          </p:cNvPr>
          <p:cNvGrpSpPr/>
          <p:nvPr/>
        </p:nvGrpSpPr>
        <p:grpSpPr>
          <a:xfrm>
            <a:off x="10932093" y="10359171"/>
            <a:ext cx="5139841" cy="2819922"/>
            <a:chOff x="0" y="0"/>
            <a:chExt cx="1052050" cy="577197"/>
          </a:xfrm>
        </p:grpSpPr>
        <p:sp>
          <p:nvSpPr>
            <p:cNvPr id="38" name="Freeform 38">
              <a:extLst>
                <a:ext uri="{FF2B5EF4-FFF2-40B4-BE49-F238E27FC236}">
                  <a16:creationId xmlns:a16="http://schemas.microsoft.com/office/drawing/2014/main" id="{D607F38D-B90B-0502-AC37-0F51427C7E3C}"/>
                </a:ext>
              </a:extLst>
            </p:cNvPr>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39" name="TextBox 39">
              <a:extLst>
                <a:ext uri="{FF2B5EF4-FFF2-40B4-BE49-F238E27FC236}">
                  <a16:creationId xmlns:a16="http://schemas.microsoft.com/office/drawing/2014/main" id="{B5E4F76E-75A8-5C40-D292-B1FBAE93DA14}"/>
                </a:ext>
              </a:extLst>
            </p:cNvPr>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40" name="Freeform 40">
            <a:extLst>
              <a:ext uri="{FF2B5EF4-FFF2-40B4-BE49-F238E27FC236}">
                <a16:creationId xmlns:a16="http://schemas.microsoft.com/office/drawing/2014/main" id="{2E1551F8-93BD-02B1-2BE2-F8049DA357E5}"/>
              </a:ext>
            </a:extLst>
          </p:cNvPr>
          <p:cNvSpPr/>
          <p:nvPr/>
        </p:nvSpPr>
        <p:spPr>
          <a:xfrm>
            <a:off x="11530878" y="10892621"/>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txBody>
          <a:bodyPr/>
          <a:lstStyle/>
          <a:p>
            <a:endParaRPr lang="en-US"/>
          </a:p>
        </p:txBody>
      </p:sp>
      <p:grpSp>
        <p:nvGrpSpPr>
          <p:cNvPr id="41" name="Group 41">
            <a:extLst>
              <a:ext uri="{FF2B5EF4-FFF2-40B4-BE49-F238E27FC236}">
                <a16:creationId xmlns:a16="http://schemas.microsoft.com/office/drawing/2014/main" id="{120C125F-D0F8-3B7F-9621-1536F046A07D}"/>
              </a:ext>
            </a:extLst>
          </p:cNvPr>
          <p:cNvGrpSpPr/>
          <p:nvPr/>
        </p:nvGrpSpPr>
        <p:grpSpPr>
          <a:xfrm>
            <a:off x="11506940" y="10851584"/>
            <a:ext cx="1011607" cy="1011607"/>
            <a:chOff x="0" y="0"/>
            <a:chExt cx="812800" cy="812800"/>
          </a:xfrm>
        </p:grpSpPr>
        <p:sp>
          <p:nvSpPr>
            <p:cNvPr id="42" name="Freeform 42">
              <a:extLst>
                <a:ext uri="{FF2B5EF4-FFF2-40B4-BE49-F238E27FC236}">
                  <a16:creationId xmlns:a16="http://schemas.microsoft.com/office/drawing/2014/main" id="{9DF25BAC-9D91-BAFD-6BEE-6CEE24914BA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43" name="TextBox 43">
              <a:extLst>
                <a:ext uri="{FF2B5EF4-FFF2-40B4-BE49-F238E27FC236}">
                  <a16:creationId xmlns:a16="http://schemas.microsoft.com/office/drawing/2014/main" id="{7D3E3D4C-922D-A7C3-4C0D-D9C70775D83F}"/>
                </a:ext>
              </a:extLst>
            </p:cNvPr>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44" name="TextBox 44">
            <a:extLst>
              <a:ext uri="{FF2B5EF4-FFF2-40B4-BE49-F238E27FC236}">
                <a16:creationId xmlns:a16="http://schemas.microsoft.com/office/drawing/2014/main" id="{3898101F-2BBD-14D1-90C7-EBAD0FD20E66}"/>
              </a:ext>
            </a:extLst>
          </p:cNvPr>
          <p:cNvSpPr txBox="1"/>
          <p:nvPr/>
        </p:nvSpPr>
        <p:spPr>
          <a:xfrm>
            <a:off x="12954710" y="10816421"/>
            <a:ext cx="2063297" cy="442728"/>
          </a:xfrm>
          <a:prstGeom prst="rect">
            <a:avLst/>
          </a:prstGeom>
        </p:spPr>
        <p:txBody>
          <a:bodyPr lIns="0" tIns="0" rIns="0" bIns="0" rtlCol="0" anchor="t">
            <a:spAutoFit/>
          </a:bodyPr>
          <a:lstStyle/>
          <a:p>
            <a:pPr algn="l">
              <a:lnSpc>
                <a:spcPts val="3422"/>
              </a:lnSpc>
              <a:spcBef>
                <a:spcPct val="0"/>
              </a:spcBef>
            </a:pPr>
            <a:r>
              <a:rPr lang="en-US" sz="2444" b="1">
                <a:solidFill>
                  <a:srgbClr val="3A6AD6"/>
                </a:solidFill>
                <a:latin typeface="Poppins Bold"/>
                <a:ea typeface="Poppins Bold"/>
                <a:cs typeface="Poppins Bold"/>
                <a:sym typeface="Poppins Bold"/>
              </a:rPr>
              <a:t>Service 03</a:t>
            </a:r>
          </a:p>
        </p:txBody>
      </p:sp>
      <p:sp>
        <p:nvSpPr>
          <p:cNvPr id="45" name="TextBox 45">
            <a:extLst>
              <a:ext uri="{FF2B5EF4-FFF2-40B4-BE49-F238E27FC236}">
                <a16:creationId xmlns:a16="http://schemas.microsoft.com/office/drawing/2014/main" id="{F2B19A4A-F81A-1DCB-BCD6-6E69C62C256E}"/>
              </a:ext>
            </a:extLst>
          </p:cNvPr>
          <p:cNvSpPr txBox="1"/>
          <p:nvPr/>
        </p:nvSpPr>
        <p:spPr>
          <a:xfrm>
            <a:off x="12954710" y="11476930"/>
            <a:ext cx="2363995" cy="104510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id="73" name="TextBox 73">
            <a:extLst>
              <a:ext uri="{FF2B5EF4-FFF2-40B4-BE49-F238E27FC236}">
                <a16:creationId xmlns:a16="http://schemas.microsoft.com/office/drawing/2014/main" id="{F19B29C8-5C76-E3FE-CE7A-16F22B6040C6}"/>
              </a:ext>
            </a:extLst>
          </p:cNvPr>
          <p:cNvSpPr txBox="1"/>
          <p:nvPr/>
        </p:nvSpPr>
        <p:spPr>
          <a:xfrm>
            <a:off x="998565" y="930470"/>
            <a:ext cx="16209226" cy="759182"/>
          </a:xfrm>
          <a:prstGeom prst="rect">
            <a:avLst/>
          </a:prstGeom>
        </p:spPr>
        <p:txBody>
          <a:bodyPr wrap="square" lIns="0" tIns="0" rIns="0" bIns="0" rtlCol="0" anchor="t">
            <a:spAutoFit/>
          </a:bodyPr>
          <a:lstStyle/>
          <a:p>
            <a:pPr algn="ctr">
              <a:lnSpc>
                <a:spcPts val="6385"/>
              </a:lnSpc>
              <a:spcBef>
                <a:spcPct val="0"/>
              </a:spcBef>
            </a:pPr>
            <a:r>
              <a:rPr lang="en-US" sz="4000" b="1">
                <a:solidFill>
                  <a:srgbClr val="3A6AD6"/>
                </a:solidFill>
                <a:latin typeface="Poppins Bold"/>
                <a:cs typeface="Poppins Bold"/>
                <a:sym typeface="Poppins Bold"/>
              </a:rPr>
              <a:t>Company Service</a:t>
            </a:r>
          </a:p>
        </p:txBody>
      </p:sp>
      <p:sp>
        <p:nvSpPr>
          <p:cNvPr id="75" name="Freeform 75">
            <a:extLst>
              <a:ext uri="{FF2B5EF4-FFF2-40B4-BE49-F238E27FC236}">
                <a16:creationId xmlns:a16="http://schemas.microsoft.com/office/drawing/2014/main" id="{24B143A7-A66A-FD4A-26F8-9515B6C09322}"/>
              </a:ext>
            </a:extLst>
          </p:cNvPr>
          <p:cNvSpPr/>
          <p:nvPr/>
        </p:nvSpPr>
        <p:spPr>
          <a:xfrm>
            <a:off x="11809577" y="11159393"/>
            <a:ext cx="406334" cy="395991"/>
          </a:xfrm>
          <a:custGeom>
            <a:avLst/>
            <a:gdLst/>
            <a:ahLst/>
            <a:cxnLst/>
            <a:rect l="l" t="t" r="r" b="b"/>
            <a:pathLst>
              <a:path w="406334" h="395991">
                <a:moveTo>
                  <a:pt x="0" y="0"/>
                </a:moveTo>
                <a:lnTo>
                  <a:pt x="406334" y="0"/>
                </a:lnTo>
                <a:lnTo>
                  <a:pt x="406334" y="395990"/>
                </a:lnTo>
                <a:lnTo>
                  <a:pt x="0" y="3959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2" name="TextBox 44">
            <a:extLst>
              <a:ext uri="{FF2B5EF4-FFF2-40B4-BE49-F238E27FC236}">
                <a16:creationId xmlns:a16="http://schemas.microsoft.com/office/drawing/2014/main" id="{0B0A348B-EA3D-0AA8-C33B-621093052B79}"/>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7CF9C966-8CBD-3D64-4C37-D8EB0C5FA3F0}"/>
              </a:ext>
            </a:extLst>
          </p:cNvPr>
          <p:cNvSpPr/>
          <p:nvPr/>
        </p:nvSpPr>
        <p:spPr>
          <a:xfrm>
            <a:off x="960013" y="2293808"/>
            <a:ext cx="7826795" cy="1377723"/>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961787A-CFDD-15E3-3ED0-90AA06156676}"/>
              </a:ext>
            </a:extLst>
          </p:cNvPr>
          <p:cNvSpPr/>
          <p:nvPr/>
        </p:nvSpPr>
        <p:spPr>
          <a:xfrm>
            <a:off x="960012"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7364D27-6C3D-B468-7ED5-0B9478D0A42F}"/>
              </a:ext>
            </a:extLst>
          </p:cNvPr>
          <p:cNvSpPr/>
          <p:nvPr/>
        </p:nvSpPr>
        <p:spPr>
          <a:xfrm>
            <a:off x="707021"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1" name="Oval 20">
            <a:extLst>
              <a:ext uri="{FF2B5EF4-FFF2-40B4-BE49-F238E27FC236}">
                <a16:creationId xmlns:a16="http://schemas.microsoft.com/office/drawing/2014/main" id="{3DF2D773-55AE-B602-F337-D58C819019D7}"/>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2" name="TextBox 26">
            <a:extLst>
              <a:ext uri="{FF2B5EF4-FFF2-40B4-BE49-F238E27FC236}">
                <a16:creationId xmlns:a16="http://schemas.microsoft.com/office/drawing/2014/main" id="{133C86D7-3CB6-9916-7C7E-0CEF66AC6F2F}"/>
              </a:ext>
            </a:extLst>
          </p:cNvPr>
          <p:cNvSpPr txBox="1"/>
          <p:nvPr/>
        </p:nvSpPr>
        <p:spPr>
          <a:xfrm>
            <a:off x="9943925" y="2567654"/>
            <a:ext cx="6956405" cy="446148"/>
          </a:xfrm>
          <a:prstGeom prst="rect">
            <a:avLst/>
          </a:prstGeom>
        </p:spPr>
        <p:txBody>
          <a:bodyPr wrap="square" lIns="0" tIns="0" rIns="0" bIns="0" rtlCol="0" anchor="t">
            <a:spAutoFit/>
          </a:bodyPr>
          <a:lstStyle/>
          <a:p>
            <a:pPr algn="l">
              <a:lnSpc>
                <a:spcPts val="1680"/>
              </a:lnSpc>
              <a:spcBef>
                <a:spcPct val="0"/>
              </a:spcBef>
            </a:pPr>
            <a:r>
              <a:rPr lang="vi-VN">
                <a:solidFill>
                  <a:srgbClr val="1F2020"/>
                </a:solidFill>
                <a:latin typeface="Poppins"/>
                <a:ea typeface="Poppins"/>
                <a:cs typeface="Poppins"/>
                <a:sym typeface="Poppins"/>
              </a:rPr>
              <a:t>The number of loans having loan age smaller than 40% contributed to 41% of total loans in 2014.</a:t>
            </a:r>
            <a:endParaRPr lang="en-US">
              <a:solidFill>
                <a:srgbClr val="1F2020"/>
              </a:solidFill>
              <a:latin typeface="Poppins"/>
              <a:ea typeface="Poppins"/>
              <a:cs typeface="Poppins"/>
              <a:sym typeface="Poppins"/>
            </a:endParaRPr>
          </a:p>
        </p:txBody>
      </p:sp>
      <p:sp>
        <p:nvSpPr>
          <p:cNvPr id="23" name="TextBox 44">
            <a:extLst>
              <a:ext uri="{FF2B5EF4-FFF2-40B4-BE49-F238E27FC236}">
                <a16:creationId xmlns:a16="http://schemas.microsoft.com/office/drawing/2014/main" id="{E0B1F4F6-7347-B0D2-EA77-E6C4E24A1647}"/>
              </a:ext>
            </a:extLst>
          </p:cNvPr>
          <p:cNvSpPr txBox="1"/>
          <p:nvPr/>
        </p:nvSpPr>
        <p:spPr>
          <a:xfrm flipH="1">
            <a:off x="9301254"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24" name="Rectangle: Rounded Corners 23">
            <a:extLst>
              <a:ext uri="{FF2B5EF4-FFF2-40B4-BE49-F238E27FC236}">
                <a16:creationId xmlns:a16="http://schemas.microsoft.com/office/drawing/2014/main" id="{2F2EF18C-2E12-DE4F-D7CE-E156C1C12935}"/>
              </a:ext>
            </a:extLst>
          </p:cNvPr>
          <p:cNvSpPr/>
          <p:nvPr/>
        </p:nvSpPr>
        <p:spPr>
          <a:xfrm>
            <a:off x="9531788" y="2293808"/>
            <a:ext cx="7826795" cy="1377723"/>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C686531-F295-7A81-60EF-283D4B7ADF59}"/>
              </a:ext>
            </a:extLst>
          </p:cNvPr>
          <p:cNvSpPr/>
          <p:nvPr/>
        </p:nvSpPr>
        <p:spPr>
          <a:xfrm>
            <a:off x="9492139"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5DA6485-7462-C89D-18C7-256BB96977A4}"/>
              </a:ext>
            </a:extLst>
          </p:cNvPr>
          <p:cNvSpPr/>
          <p:nvPr/>
        </p:nvSpPr>
        <p:spPr>
          <a:xfrm>
            <a:off x="9239147"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8" name="Oval 27">
            <a:extLst>
              <a:ext uri="{FF2B5EF4-FFF2-40B4-BE49-F238E27FC236}">
                <a16:creationId xmlns:a16="http://schemas.microsoft.com/office/drawing/2014/main" id="{56C70F1F-16C3-45BE-AE79-C480B4DA8C0C}"/>
              </a:ext>
            </a:extLst>
          </p:cNvPr>
          <p:cNvSpPr/>
          <p:nvPr/>
        </p:nvSpPr>
        <p:spPr>
          <a:xfrm>
            <a:off x="9250319"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49" name="TextBox 26">
            <a:extLst>
              <a:ext uri="{FF2B5EF4-FFF2-40B4-BE49-F238E27FC236}">
                <a16:creationId xmlns:a16="http://schemas.microsoft.com/office/drawing/2014/main" id="{5936F73D-2FC2-665B-1F64-0BC8FA113EF0}"/>
              </a:ext>
            </a:extLst>
          </p:cNvPr>
          <p:cNvSpPr txBox="1"/>
          <p:nvPr/>
        </p:nvSpPr>
        <p:spPr>
          <a:xfrm>
            <a:off x="2243776" y="4567485"/>
            <a:ext cx="5292450" cy="220958"/>
          </a:xfrm>
          <a:prstGeom prst="rect">
            <a:avLst/>
          </a:prstGeom>
        </p:spPr>
        <p:txBody>
          <a:bodyPr wrap="square" lIns="0" tIns="0" rIns="0" bIns="0" rtlCol="0" anchor="t">
            <a:spAutoFit/>
          </a:bodyPr>
          <a:lstStyle/>
          <a:p>
            <a:pPr algn="l">
              <a:lnSpc>
                <a:spcPts val="1680"/>
              </a:lnSpc>
              <a:spcBef>
                <a:spcPct val="0"/>
              </a:spcBef>
            </a:pPr>
            <a:r>
              <a:rPr lang="vi-VN" sz="1600">
                <a:solidFill>
                  <a:srgbClr val="1F2020"/>
                </a:solidFill>
                <a:latin typeface="Poppins"/>
                <a:ea typeface="Poppins"/>
                <a:cs typeface="Poppins"/>
                <a:sym typeface="Poppins"/>
              </a:rPr>
              <a:t>x</a:t>
            </a:r>
            <a:endParaRPr lang="en-US" sz="1600">
              <a:solidFill>
                <a:srgbClr val="1F2020"/>
              </a:solidFill>
              <a:latin typeface="Poppins"/>
              <a:ea typeface="Poppins"/>
              <a:cs typeface="Poppins"/>
              <a:sym typeface="Poppins"/>
            </a:endParaRPr>
          </a:p>
        </p:txBody>
      </p:sp>
      <p:pic>
        <p:nvPicPr>
          <p:cNvPr id="11" name="Picture 10">
            <a:extLst>
              <a:ext uri="{FF2B5EF4-FFF2-40B4-BE49-F238E27FC236}">
                <a16:creationId xmlns:a16="http://schemas.microsoft.com/office/drawing/2014/main" id="{C269F50D-A0B8-C6E8-97AC-C5E0F9AC1CFA}"/>
              </a:ext>
            </a:extLst>
          </p:cNvPr>
          <p:cNvPicPr>
            <a:picLocks noChangeAspect="1"/>
          </p:cNvPicPr>
          <p:nvPr/>
        </p:nvPicPr>
        <p:blipFill>
          <a:blip r:embed="rId7"/>
          <a:stretch>
            <a:fillRect/>
          </a:stretch>
        </p:blipFill>
        <p:spPr>
          <a:xfrm>
            <a:off x="9762322" y="5017726"/>
            <a:ext cx="7015255" cy="3692962"/>
          </a:xfrm>
          <a:prstGeom prst="rect">
            <a:avLst/>
          </a:prstGeom>
        </p:spPr>
      </p:pic>
      <p:pic>
        <p:nvPicPr>
          <p:cNvPr id="19" name="Picture 18">
            <a:extLst>
              <a:ext uri="{FF2B5EF4-FFF2-40B4-BE49-F238E27FC236}">
                <a16:creationId xmlns:a16="http://schemas.microsoft.com/office/drawing/2014/main" id="{9B9A6C8D-939F-D8E5-B14D-4597C915AA21}"/>
              </a:ext>
            </a:extLst>
          </p:cNvPr>
          <p:cNvPicPr>
            <a:picLocks noChangeAspect="1"/>
          </p:cNvPicPr>
          <p:nvPr/>
        </p:nvPicPr>
        <p:blipFill>
          <a:blip r:embed="rId8"/>
          <a:stretch>
            <a:fillRect/>
          </a:stretch>
        </p:blipFill>
        <p:spPr>
          <a:xfrm>
            <a:off x="2888618" y="4885080"/>
            <a:ext cx="4040940" cy="4310336"/>
          </a:xfrm>
          <a:prstGeom prst="rect">
            <a:avLst/>
          </a:prstGeom>
        </p:spPr>
      </p:pic>
    </p:spTree>
    <p:extLst>
      <p:ext uri="{BB962C8B-B14F-4D97-AF65-F5344CB8AC3E}">
        <p14:creationId xmlns:p14="http://schemas.microsoft.com/office/powerpoint/2010/main" val="21611639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1A4D058-E28A-9B59-7F4B-138947C5BD9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69D9B28-7B63-B6F8-314D-0AA2FF1670EE}"/>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DC8D4535-48B6-662E-9159-575C551B515C}"/>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C0E1E25C-3CA9-4E5A-62D9-DC5E4DBC4CF2}"/>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883F6601-D56A-0B85-D4CC-22ED2CA59879}"/>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3242841D-2759-1A24-24A6-D740E965AA7C}"/>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83B42415-A0CB-1DC9-9A25-25F515A217AE}"/>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0796F37B-5268-95F1-2CB8-34646D5173B2}"/>
              </a:ext>
            </a:extLst>
          </p:cNvPr>
          <p:cNvSpPr txBox="1"/>
          <p:nvPr/>
        </p:nvSpPr>
        <p:spPr>
          <a:xfrm>
            <a:off x="1001474" y="569381"/>
            <a:ext cx="4389214" cy="206595"/>
          </a:xfrm>
          <a:prstGeom prst="rect">
            <a:avLst/>
          </a:prstGeom>
        </p:spPr>
        <p:txBody>
          <a:bodyPr wrap="square" lIns="0" tIns="0" rIns="0" bIns="0" rtlCol="0" anchor="t">
            <a:spAutoFit/>
          </a:bodyPr>
          <a:lstStyle/>
          <a:p>
            <a:pPr>
              <a:lnSpc>
                <a:spcPts val="1680"/>
              </a:lnSpc>
              <a:spcBef>
                <a:spcPct val="0"/>
              </a:spcBef>
            </a:pPr>
            <a:r>
              <a:rPr lang="en-US" sz="1200" b="1" dirty="0">
                <a:solidFill>
                  <a:srgbClr val="1F2020"/>
                </a:solidFill>
                <a:latin typeface="Poppins Bold"/>
                <a:ea typeface="Poppins Bold"/>
                <a:cs typeface="Poppins Bold"/>
              </a:rPr>
              <a:t>Good vs Bad Loans</a:t>
            </a:r>
            <a:r>
              <a:rPr lang="en-US" sz="1200" b="1" dirty="0">
                <a:solidFill>
                  <a:srgbClr val="4569CF"/>
                </a:solidFill>
                <a:latin typeface="Poppins Bold"/>
                <a:ea typeface="Poppins Bold"/>
                <a:cs typeface="Poppins Bold"/>
              </a:rPr>
              <a:t> </a:t>
            </a:r>
            <a:r>
              <a:rPr lang="en-US" sz="1200" b="1" dirty="0">
                <a:solidFill>
                  <a:srgbClr val="3A6AD6"/>
                </a:solidFill>
                <a:latin typeface="Poppins Bold"/>
                <a:cs typeface="Poppins Bold"/>
              </a:rPr>
              <a:t>| Overview</a:t>
            </a:r>
          </a:p>
        </p:txBody>
      </p:sp>
      <p:sp>
        <p:nvSpPr>
          <p:cNvPr id="13" name="Freeform 13">
            <a:extLst>
              <a:ext uri="{FF2B5EF4-FFF2-40B4-BE49-F238E27FC236}">
                <a16:creationId xmlns:a16="http://schemas.microsoft.com/office/drawing/2014/main" id="{4E79546F-1F08-4780-34E0-EA7F81853ED3}"/>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D7722AF7-CBEF-3991-5624-F160E46A6D8B}"/>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883821FC-352D-4CE1-462A-4F828933B723}"/>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F41C93A9-DB22-C626-A7F8-175708D3234C}"/>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C7BA6CC1-BC04-C69B-8877-C9F52FB5670D}"/>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07</a:t>
            </a:r>
          </a:p>
        </p:txBody>
      </p:sp>
      <p:sp>
        <p:nvSpPr>
          <p:cNvPr id="26" name="TextBox 26">
            <a:extLst>
              <a:ext uri="{FF2B5EF4-FFF2-40B4-BE49-F238E27FC236}">
                <a16:creationId xmlns:a16="http://schemas.microsoft.com/office/drawing/2014/main" id="{2B75462E-B678-B524-D989-CC0AE983DD99}"/>
              </a:ext>
            </a:extLst>
          </p:cNvPr>
          <p:cNvSpPr txBox="1"/>
          <p:nvPr/>
        </p:nvSpPr>
        <p:spPr>
          <a:xfrm>
            <a:off x="1411799" y="2567654"/>
            <a:ext cx="6956405" cy="276999"/>
          </a:xfrm>
          <a:prstGeom prst="rect">
            <a:avLst/>
          </a:prstGeom>
        </p:spPr>
        <p:txBody>
          <a:bodyPr wrap="square" lIns="0" tIns="0" rIns="0" bIns="0" rtlCol="0" anchor="t">
            <a:spAutoFit/>
          </a:bodyPr>
          <a:lstStyle/>
          <a:p>
            <a:pPr algn="l">
              <a:spcBef>
                <a:spcPct val="0"/>
              </a:spcBef>
            </a:pPr>
            <a:r>
              <a:rPr lang="vi-VN">
                <a:solidFill>
                  <a:srgbClr val="1F2020"/>
                </a:solidFill>
                <a:latin typeface="Poppins"/>
                <a:ea typeface="Poppins"/>
                <a:cs typeface="Poppins"/>
                <a:sym typeface="Poppins"/>
              </a:rPr>
              <a:t>x</a:t>
            </a:r>
            <a:endParaRPr lang="en-US">
              <a:solidFill>
                <a:srgbClr val="1F2020"/>
              </a:solidFill>
              <a:latin typeface="Poppins"/>
              <a:ea typeface="Poppins"/>
              <a:cs typeface="Poppins"/>
              <a:sym typeface="Poppins"/>
            </a:endParaRPr>
          </a:p>
        </p:txBody>
      </p:sp>
      <p:grpSp>
        <p:nvGrpSpPr>
          <p:cNvPr id="37" name="Group 37">
            <a:extLst>
              <a:ext uri="{FF2B5EF4-FFF2-40B4-BE49-F238E27FC236}">
                <a16:creationId xmlns:a16="http://schemas.microsoft.com/office/drawing/2014/main" id="{1B346997-D9AA-0428-F9B8-67424B28B7D9}"/>
              </a:ext>
            </a:extLst>
          </p:cNvPr>
          <p:cNvGrpSpPr/>
          <p:nvPr/>
        </p:nvGrpSpPr>
        <p:grpSpPr>
          <a:xfrm>
            <a:off x="10932093" y="10359171"/>
            <a:ext cx="5139841" cy="2819922"/>
            <a:chOff x="0" y="0"/>
            <a:chExt cx="1052050" cy="577197"/>
          </a:xfrm>
        </p:grpSpPr>
        <p:sp>
          <p:nvSpPr>
            <p:cNvPr id="38" name="Freeform 38">
              <a:extLst>
                <a:ext uri="{FF2B5EF4-FFF2-40B4-BE49-F238E27FC236}">
                  <a16:creationId xmlns:a16="http://schemas.microsoft.com/office/drawing/2014/main" id="{B066CEF1-80E4-4C45-15AF-EA4BCDF06268}"/>
                </a:ext>
              </a:extLst>
            </p:cNvPr>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39" name="TextBox 39">
              <a:extLst>
                <a:ext uri="{FF2B5EF4-FFF2-40B4-BE49-F238E27FC236}">
                  <a16:creationId xmlns:a16="http://schemas.microsoft.com/office/drawing/2014/main" id="{329F63A9-1E64-BDD7-1739-9258566ACDC7}"/>
                </a:ext>
              </a:extLst>
            </p:cNvPr>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40" name="Freeform 40">
            <a:extLst>
              <a:ext uri="{FF2B5EF4-FFF2-40B4-BE49-F238E27FC236}">
                <a16:creationId xmlns:a16="http://schemas.microsoft.com/office/drawing/2014/main" id="{C087ECDC-BC2B-9CE6-6ACD-04225C46620C}"/>
              </a:ext>
            </a:extLst>
          </p:cNvPr>
          <p:cNvSpPr/>
          <p:nvPr/>
        </p:nvSpPr>
        <p:spPr>
          <a:xfrm>
            <a:off x="11530878" y="10892621"/>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txBody>
          <a:bodyPr/>
          <a:lstStyle/>
          <a:p>
            <a:endParaRPr lang="en-US"/>
          </a:p>
        </p:txBody>
      </p:sp>
      <p:grpSp>
        <p:nvGrpSpPr>
          <p:cNvPr id="41" name="Group 41">
            <a:extLst>
              <a:ext uri="{FF2B5EF4-FFF2-40B4-BE49-F238E27FC236}">
                <a16:creationId xmlns:a16="http://schemas.microsoft.com/office/drawing/2014/main" id="{9959C246-8D8F-CC9D-3C0E-888AD3028677}"/>
              </a:ext>
            </a:extLst>
          </p:cNvPr>
          <p:cNvGrpSpPr/>
          <p:nvPr/>
        </p:nvGrpSpPr>
        <p:grpSpPr>
          <a:xfrm>
            <a:off x="11506940" y="10851584"/>
            <a:ext cx="1011607" cy="1011607"/>
            <a:chOff x="0" y="0"/>
            <a:chExt cx="812800" cy="812800"/>
          </a:xfrm>
        </p:grpSpPr>
        <p:sp>
          <p:nvSpPr>
            <p:cNvPr id="42" name="Freeform 42">
              <a:extLst>
                <a:ext uri="{FF2B5EF4-FFF2-40B4-BE49-F238E27FC236}">
                  <a16:creationId xmlns:a16="http://schemas.microsoft.com/office/drawing/2014/main" id="{41FC0C50-8531-B16D-4BFB-0550EF2F407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43" name="TextBox 43">
              <a:extLst>
                <a:ext uri="{FF2B5EF4-FFF2-40B4-BE49-F238E27FC236}">
                  <a16:creationId xmlns:a16="http://schemas.microsoft.com/office/drawing/2014/main" id="{CE5982D4-F1AC-E21A-A322-6CFA13C6C2BD}"/>
                </a:ext>
              </a:extLst>
            </p:cNvPr>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44" name="TextBox 44">
            <a:extLst>
              <a:ext uri="{FF2B5EF4-FFF2-40B4-BE49-F238E27FC236}">
                <a16:creationId xmlns:a16="http://schemas.microsoft.com/office/drawing/2014/main" id="{9825A43E-AAE6-0585-B85B-136D62A94C25}"/>
              </a:ext>
            </a:extLst>
          </p:cNvPr>
          <p:cNvSpPr txBox="1"/>
          <p:nvPr/>
        </p:nvSpPr>
        <p:spPr>
          <a:xfrm>
            <a:off x="12954710" y="10816421"/>
            <a:ext cx="2063297" cy="442728"/>
          </a:xfrm>
          <a:prstGeom prst="rect">
            <a:avLst/>
          </a:prstGeom>
        </p:spPr>
        <p:txBody>
          <a:bodyPr lIns="0" tIns="0" rIns="0" bIns="0" rtlCol="0" anchor="t">
            <a:spAutoFit/>
          </a:bodyPr>
          <a:lstStyle/>
          <a:p>
            <a:pPr algn="l">
              <a:lnSpc>
                <a:spcPts val="3422"/>
              </a:lnSpc>
              <a:spcBef>
                <a:spcPct val="0"/>
              </a:spcBef>
            </a:pPr>
            <a:r>
              <a:rPr lang="en-US" sz="2444" b="1">
                <a:solidFill>
                  <a:srgbClr val="3A6AD6"/>
                </a:solidFill>
                <a:latin typeface="Poppins Bold"/>
                <a:ea typeface="Poppins Bold"/>
                <a:cs typeface="Poppins Bold"/>
                <a:sym typeface="Poppins Bold"/>
              </a:rPr>
              <a:t>Service 03</a:t>
            </a:r>
          </a:p>
        </p:txBody>
      </p:sp>
      <p:sp>
        <p:nvSpPr>
          <p:cNvPr id="45" name="TextBox 45">
            <a:extLst>
              <a:ext uri="{FF2B5EF4-FFF2-40B4-BE49-F238E27FC236}">
                <a16:creationId xmlns:a16="http://schemas.microsoft.com/office/drawing/2014/main" id="{08ACACAD-3E4C-9ED2-D394-A8D0D51F59DB}"/>
              </a:ext>
            </a:extLst>
          </p:cNvPr>
          <p:cNvSpPr txBox="1"/>
          <p:nvPr/>
        </p:nvSpPr>
        <p:spPr>
          <a:xfrm>
            <a:off x="12954710" y="11476930"/>
            <a:ext cx="2363995" cy="104510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Poppins"/>
                <a:ea typeface="Poppins"/>
                <a:cs typeface="Poppins"/>
                <a:sym typeface="Poppins"/>
              </a:rPr>
              <a:t>Lorem ipsum dolor sit amet, consectetur adipiscing elit, sed do eiusmod tempor incididunt ut labore et dolore magna aliqua. Ut enim ad</a:t>
            </a:r>
          </a:p>
        </p:txBody>
      </p:sp>
      <p:sp>
        <p:nvSpPr>
          <p:cNvPr id="73" name="TextBox 73">
            <a:extLst>
              <a:ext uri="{FF2B5EF4-FFF2-40B4-BE49-F238E27FC236}">
                <a16:creationId xmlns:a16="http://schemas.microsoft.com/office/drawing/2014/main" id="{364402AA-3BC7-FE35-FCC3-80670373F63A}"/>
              </a:ext>
            </a:extLst>
          </p:cNvPr>
          <p:cNvSpPr txBox="1"/>
          <p:nvPr/>
        </p:nvSpPr>
        <p:spPr>
          <a:xfrm>
            <a:off x="998565" y="930470"/>
            <a:ext cx="16209226" cy="759182"/>
          </a:xfrm>
          <a:prstGeom prst="rect">
            <a:avLst/>
          </a:prstGeom>
        </p:spPr>
        <p:txBody>
          <a:bodyPr wrap="square" lIns="0" tIns="0" rIns="0" bIns="0" rtlCol="0" anchor="t">
            <a:spAutoFit/>
          </a:bodyPr>
          <a:lstStyle/>
          <a:p>
            <a:pPr algn="ctr">
              <a:lnSpc>
                <a:spcPts val="6385"/>
              </a:lnSpc>
              <a:spcBef>
                <a:spcPct val="0"/>
              </a:spcBef>
            </a:pPr>
            <a:r>
              <a:rPr lang="en-US" sz="4000" b="1">
                <a:solidFill>
                  <a:srgbClr val="3A6AD6"/>
                </a:solidFill>
                <a:latin typeface="Poppins Bold"/>
                <a:cs typeface="Poppins Bold"/>
                <a:sym typeface="Poppins Bold"/>
              </a:rPr>
              <a:t>Company Service</a:t>
            </a:r>
          </a:p>
        </p:txBody>
      </p:sp>
      <p:sp>
        <p:nvSpPr>
          <p:cNvPr id="75" name="Freeform 75">
            <a:extLst>
              <a:ext uri="{FF2B5EF4-FFF2-40B4-BE49-F238E27FC236}">
                <a16:creationId xmlns:a16="http://schemas.microsoft.com/office/drawing/2014/main" id="{C60E1351-8514-4187-EE2F-B479A3312E0B}"/>
              </a:ext>
            </a:extLst>
          </p:cNvPr>
          <p:cNvSpPr/>
          <p:nvPr/>
        </p:nvSpPr>
        <p:spPr>
          <a:xfrm>
            <a:off x="11809577" y="11159393"/>
            <a:ext cx="406334" cy="395991"/>
          </a:xfrm>
          <a:custGeom>
            <a:avLst/>
            <a:gdLst/>
            <a:ahLst/>
            <a:cxnLst/>
            <a:rect l="l" t="t" r="r" b="b"/>
            <a:pathLst>
              <a:path w="406334" h="395991">
                <a:moveTo>
                  <a:pt x="0" y="0"/>
                </a:moveTo>
                <a:lnTo>
                  <a:pt x="406334" y="0"/>
                </a:lnTo>
                <a:lnTo>
                  <a:pt x="406334" y="395990"/>
                </a:lnTo>
                <a:lnTo>
                  <a:pt x="0" y="39599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2" name="TextBox 44">
            <a:extLst>
              <a:ext uri="{FF2B5EF4-FFF2-40B4-BE49-F238E27FC236}">
                <a16:creationId xmlns:a16="http://schemas.microsoft.com/office/drawing/2014/main" id="{185D783C-5D02-C571-C531-67B5D24D75AC}"/>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9132628F-222C-40C2-F99A-0EEBA5626FF1}"/>
              </a:ext>
            </a:extLst>
          </p:cNvPr>
          <p:cNvSpPr/>
          <p:nvPr/>
        </p:nvSpPr>
        <p:spPr>
          <a:xfrm>
            <a:off x="960013" y="2293808"/>
            <a:ext cx="7826795" cy="1377723"/>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F02C612-A4F8-90BF-4974-934310BC5128}"/>
              </a:ext>
            </a:extLst>
          </p:cNvPr>
          <p:cNvSpPr/>
          <p:nvPr/>
        </p:nvSpPr>
        <p:spPr>
          <a:xfrm>
            <a:off x="960012"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6088C1F-C9FC-032D-C9E8-018F56D51809}"/>
              </a:ext>
            </a:extLst>
          </p:cNvPr>
          <p:cNvSpPr/>
          <p:nvPr/>
        </p:nvSpPr>
        <p:spPr>
          <a:xfrm>
            <a:off x="707021"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1" name="Oval 20">
            <a:extLst>
              <a:ext uri="{FF2B5EF4-FFF2-40B4-BE49-F238E27FC236}">
                <a16:creationId xmlns:a16="http://schemas.microsoft.com/office/drawing/2014/main" id="{149DB1EA-406C-9E41-843B-F1920CBBB389}"/>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3" name="TextBox 44">
            <a:extLst>
              <a:ext uri="{FF2B5EF4-FFF2-40B4-BE49-F238E27FC236}">
                <a16:creationId xmlns:a16="http://schemas.microsoft.com/office/drawing/2014/main" id="{AA1B692A-6F51-7E07-9C82-E3EE245F1F3A}"/>
              </a:ext>
            </a:extLst>
          </p:cNvPr>
          <p:cNvSpPr txBox="1"/>
          <p:nvPr/>
        </p:nvSpPr>
        <p:spPr>
          <a:xfrm flipH="1">
            <a:off x="9301254"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24" name="Rectangle: Rounded Corners 23">
            <a:extLst>
              <a:ext uri="{FF2B5EF4-FFF2-40B4-BE49-F238E27FC236}">
                <a16:creationId xmlns:a16="http://schemas.microsoft.com/office/drawing/2014/main" id="{F641C8AD-978F-3F39-B2E2-D1B39BF51839}"/>
              </a:ext>
            </a:extLst>
          </p:cNvPr>
          <p:cNvSpPr/>
          <p:nvPr/>
        </p:nvSpPr>
        <p:spPr>
          <a:xfrm>
            <a:off x="9531788" y="2293808"/>
            <a:ext cx="7826795" cy="1377723"/>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E57DF5E9-DAC2-5A16-3ADB-F374EBEA3322}"/>
              </a:ext>
            </a:extLst>
          </p:cNvPr>
          <p:cNvSpPr/>
          <p:nvPr/>
        </p:nvSpPr>
        <p:spPr>
          <a:xfrm>
            <a:off x="9492139"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42F8CA1F-7BAD-D995-81D5-E54902853383}"/>
              </a:ext>
            </a:extLst>
          </p:cNvPr>
          <p:cNvSpPr/>
          <p:nvPr/>
        </p:nvSpPr>
        <p:spPr>
          <a:xfrm>
            <a:off x="9239147"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8" name="Oval 27">
            <a:extLst>
              <a:ext uri="{FF2B5EF4-FFF2-40B4-BE49-F238E27FC236}">
                <a16:creationId xmlns:a16="http://schemas.microsoft.com/office/drawing/2014/main" id="{145661C2-7718-00DC-8336-308E32DBE5E5}"/>
              </a:ext>
            </a:extLst>
          </p:cNvPr>
          <p:cNvSpPr/>
          <p:nvPr/>
        </p:nvSpPr>
        <p:spPr>
          <a:xfrm>
            <a:off x="9250319"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49" name="TextBox 26">
            <a:extLst>
              <a:ext uri="{FF2B5EF4-FFF2-40B4-BE49-F238E27FC236}">
                <a16:creationId xmlns:a16="http://schemas.microsoft.com/office/drawing/2014/main" id="{75561FF3-0F02-4792-CB18-0A2283C9D2E3}"/>
              </a:ext>
            </a:extLst>
          </p:cNvPr>
          <p:cNvSpPr txBox="1"/>
          <p:nvPr/>
        </p:nvSpPr>
        <p:spPr>
          <a:xfrm>
            <a:off x="2243776" y="4567485"/>
            <a:ext cx="5292450" cy="220958"/>
          </a:xfrm>
          <a:prstGeom prst="rect">
            <a:avLst/>
          </a:prstGeom>
        </p:spPr>
        <p:txBody>
          <a:bodyPr wrap="square" lIns="0" tIns="0" rIns="0" bIns="0" rtlCol="0" anchor="t">
            <a:spAutoFit/>
          </a:bodyPr>
          <a:lstStyle/>
          <a:p>
            <a:pPr algn="l">
              <a:lnSpc>
                <a:spcPts val="1680"/>
              </a:lnSpc>
              <a:spcBef>
                <a:spcPct val="0"/>
              </a:spcBef>
            </a:pPr>
            <a:r>
              <a:rPr lang="vi-VN" sz="1600">
                <a:solidFill>
                  <a:srgbClr val="1F2020"/>
                </a:solidFill>
                <a:latin typeface="Poppins"/>
                <a:ea typeface="Poppins"/>
                <a:cs typeface="Poppins"/>
                <a:sym typeface="Poppins"/>
              </a:rPr>
              <a:t>x</a:t>
            </a:r>
            <a:endParaRPr lang="en-US" sz="1600">
              <a:solidFill>
                <a:srgbClr val="1F2020"/>
              </a:solidFill>
              <a:latin typeface="Poppins"/>
              <a:ea typeface="Poppins"/>
              <a:cs typeface="Poppins"/>
              <a:sym typeface="Poppins"/>
            </a:endParaRPr>
          </a:p>
        </p:txBody>
      </p:sp>
      <p:pic>
        <p:nvPicPr>
          <p:cNvPr id="36" name="Picture 35">
            <a:extLst>
              <a:ext uri="{FF2B5EF4-FFF2-40B4-BE49-F238E27FC236}">
                <a16:creationId xmlns:a16="http://schemas.microsoft.com/office/drawing/2014/main" id="{B02910EE-331C-8107-D367-FB552B705D69}"/>
              </a:ext>
            </a:extLst>
          </p:cNvPr>
          <p:cNvPicPr>
            <a:picLocks noChangeAspect="1"/>
          </p:cNvPicPr>
          <p:nvPr/>
        </p:nvPicPr>
        <p:blipFill>
          <a:blip r:embed="rId7"/>
          <a:stretch>
            <a:fillRect/>
          </a:stretch>
        </p:blipFill>
        <p:spPr>
          <a:xfrm>
            <a:off x="1330354" y="4677964"/>
            <a:ext cx="7062383" cy="4438699"/>
          </a:xfrm>
          <a:prstGeom prst="rect">
            <a:avLst/>
          </a:prstGeom>
        </p:spPr>
      </p:pic>
    </p:spTree>
    <p:extLst>
      <p:ext uri="{BB962C8B-B14F-4D97-AF65-F5344CB8AC3E}">
        <p14:creationId xmlns:p14="http://schemas.microsoft.com/office/powerpoint/2010/main" val="42222652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863286" y="-4018649"/>
            <a:ext cx="13240663" cy="1324066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4144640" y="-2547847"/>
            <a:ext cx="11375945" cy="11361725"/>
          </a:xfrm>
          <a:custGeom>
            <a:avLst/>
            <a:gdLst/>
            <a:ahLst/>
            <a:cxnLst/>
            <a:rect l="l" t="t" r="r" b="b"/>
            <a:pathLst>
              <a:path w="11375945" h="11361725">
                <a:moveTo>
                  <a:pt x="0" y="0"/>
                </a:moveTo>
                <a:lnTo>
                  <a:pt x="11375946" y="0"/>
                </a:lnTo>
                <a:lnTo>
                  <a:pt x="11375946" y="11361725"/>
                </a:lnTo>
                <a:lnTo>
                  <a:pt x="0" y="11361725"/>
                </a:lnTo>
                <a:lnTo>
                  <a:pt x="0" y="0"/>
                </a:lnTo>
                <a:close/>
              </a:path>
            </a:pathLst>
          </a:custGeom>
          <a:blipFill>
            <a:blip r:embed="rId2"/>
            <a:stretch>
              <a:fillRect/>
            </a:stretch>
          </a:blipFill>
        </p:spPr>
        <p:txBody>
          <a:bodyPr/>
          <a:lstStyle/>
          <a:p>
            <a:endParaRPr lang="en-US"/>
          </a:p>
        </p:txBody>
      </p:sp>
      <p:grpSp>
        <p:nvGrpSpPr>
          <p:cNvPr id="6" name="Group 6"/>
          <p:cNvGrpSpPr/>
          <p:nvPr/>
        </p:nvGrpSpPr>
        <p:grpSpPr>
          <a:xfrm>
            <a:off x="13879414" y="-3002521"/>
            <a:ext cx="11208407" cy="1120840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7293116" y="565634"/>
            <a:ext cx="397367" cy="28996"/>
            <a:chOff x="0" y="0"/>
            <a:chExt cx="128243" cy="9358"/>
          </a:xfrm>
        </p:grpSpPr>
        <p:sp>
          <p:nvSpPr>
            <p:cNvPr id="10" name="Freeform 10"/>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11" name="TextBox 11"/>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7293116" y="657737"/>
            <a:ext cx="397367" cy="28996"/>
            <a:chOff x="0" y="0"/>
            <a:chExt cx="128243" cy="9358"/>
          </a:xfrm>
        </p:grpSpPr>
        <p:sp>
          <p:nvSpPr>
            <p:cNvPr id="13" name="Freeform 1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14" name="TextBox 1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6" name="Group 16"/>
          <p:cNvGrpSpPr/>
          <p:nvPr/>
        </p:nvGrpSpPr>
        <p:grpSpPr>
          <a:xfrm>
            <a:off x="17486130" y="8881373"/>
            <a:ext cx="951769" cy="799882"/>
            <a:chOff x="0" y="0"/>
            <a:chExt cx="967140" cy="812800"/>
          </a:xfrm>
        </p:grpSpPr>
        <p:sp>
          <p:nvSpPr>
            <p:cNvPr id="17" name="Freeform 17"/>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8" name="TextBox 18"/>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4248890" y="3017399"/>
            <a:ext cx="3948976" cy="1599669"/>
          </a:xfrm>
          <a:prstGeom prst="rect">
            <a:avLst/>
          </a:prstGeom>
        </p:spPr>
        <p:txBody>
          <a:bodyPr lIns="0" tIns="0" rIns="0" bIns="0" rtlCol="0" anchor="t">
            <a:spAutoFit/>
          </a:bodyPr>
          <a:lstStyle/>
          <a:p>
            <a:pPr algn="ctr">
              <a:lnSpc>
                <a:spcPts val="6385"/>
              </a:lnSpc>
            </a:pPr>
            <a:r>
              <a:rPr lang="en-US" sz="4550" b="1" dirty="0">
                <a:solidFill>
                  <a:srgbClr val="1F2020"/>
                </a:solidFill>
                <a:latin typeface="Poppins Bold"/>
                <a:ea typeface="Poppins Bold"/>
                <a:cs typeface="Poppins Bold"/>
                <a:sym typeface="Poppins Bold"/>
              </a:rPr>
              <a:t>Context &amp; Objectives</a:t>
            </a:r>
            <a:endParaRPr lang="en-US" sz="4550" b="1" dirty="0">
              <a:solidFill>
                <a:srgbClr val="1F2020"/>
              </a:solidFill>
              <a:latin typeface="Poppins Bold"/>
              <a:ea typeface="Poppins Bold"/>
              <a:cs typeface="Poppins Bold"/>
            </a:endParaRPr>
          </a:p>
        </p:txBody>
      </p:sp>
      <p:grpSp>
        <p:nvGrpSpPr>
          <p:cNvPr id="20" name="Group 20"/>
          <p:cNvGrpSpPr/>
          <p:nvPr/>
        </p:nvGrpSpPr>
        <p:grpSpPr>
          <a:xfrm>
            <a:off x="1828563" y="2296985"/>
            <a:ext cx="10465168" cy="2451396"/>
            <a:chOff x="0" y="0"/>
            <a:chExt cx="1052050" cy="577197"/>
          </a:xfrm>
        </p:grpSpPr>
        <p:sp>
          <p:nvSpPr>
            <p:cNvPr id="21" name="Freeform 21"/>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22" name="TextBox 22"/>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23" name="Freeform 23"/>
          <p:cNvSpPr/>
          <p:nvPr/>
        </p:nvSpPr>
        <p:spPr>
          <a:xfrm>
            <a:off x="2427347" y="2556692"/>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2"/>
            <a:stretch>
              <a:fillRect/>
            </a:stretch>
          </a:blipFill>
        </p:spPr>
        <p:txBody>
          <a:bodyPr/>
          <a:lstStyle/>
          <a:p>
            <a:endParaRPr lang="en-US"/>
          </a:p>
        </p:txBody>
      </p:sp>
      <p:grpSp>
        <p:nvGrpSpPr>
          <p:cNvPr id="24" name="Group 24"/>
          <p:cNvGrpSpPr/>
          <p:nvPr/>
        </p:nvGrpSpPr>
        <p:grpSpPr>
          <a:xfrm>
            <a:off x="2403409" y="2515656"/>
            <a:ext cx="1011607" cy="1011607"/>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6" name="TextBox 26"/>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grpSp>
        <p:nvGrpSpPr>
          <p:cNvPr id="34" name="Group 34"/>
          <p:cNvGrpSpPr/>
          <p:nvPr/>
        </p:nvGrpSpPr>
        <p:grpSpPr>
          <a:xfrm>
            <a:off x="1824181" y="5413221"/>
            <a:ext cx="10477242" cy="3115876"/>
            <a:chOff x="0" y="0"/>
            <a:chExt cx="1052050" cy="577197"/>
          </a:xfrm>
        </p:grpSpPr>
        <p:sp>
          <p:nvSpPr>
            <p:cNvPr id="35" name="Freeform 35"/>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3A6AD6"/>
            </a:solidFill>
          </p:spPr>
          <p:txBody>
            <a:bodyPr/>
            <a:lstStyle/>
            <a:p>
              <a:endParaRPr lang="en-US"/>
            </a:p>
          </p:txBody>
        </p:sp>
        <p:sp>
          <p:nvSpPr>
            <p:cNvPr id="36" name="TextBox 36"/>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37" name="Freeform 37"/>
          <p:cNvSpPr/>
          <p:nvPr/>
        </p:nvSpPr>
        <p:spPr>
          <a:xfrm>
            <a:off x="2310705" y="5824206"/>
            <a:ext cx="1026728" cy="1025445"/>
          </a:xfrm>
          <a:custGeom>
            <a:avLst/>
            <a:gdLst/>
            <a:ahLst/>
            <a:cxnLst/>
            <a:rect l="l" t="t" r="r" b="b"/>
            <a:pathLst>
              <a:path w="1026728" h="1025445">
                <a:moveTo>
                  <a:pt x="0" y="0"/>
                </a:moveTo>
                <a:lnTo>
                  <a:pt x="1026729" y="0"/>
                </a:lnTo>
                <a:lnTo>
                  <a:pt x="1026729" y="1025445"/>
                </a:lnTo>
                <a:lnTo>
                  <a:pt x="0" y="1025445"/>
                </a:lnTo>
                <a:lnTo>
                  <a:pt x="0" y="0"/>
                </a:lnTo>
                <a:close/>
              </a:path>
            </a:pathLst>
          </a:custGeom>
          <a:blipFill>
            <a:blip r:embed="rId2"/>
            <a:stretch>
              <a:fillRect/>
            </a:stretch>
          </a:blipFill>
        </p:spPr>
        <p:txBody>
          <a:bodyPr/>
          <a:lstStyle/>
          <a:p>
            <a:endParaRPr lang="en-US"/>
          </a:p>
        </p:txBody>
      </p:sp>
      <p:grpSp>
        <p:nvGrpSpPr>
          <p:cNvPr id="38" name="Group 38"/>
          <p:cNvGrpSpPr/>
          <p:nvPr/>
        </p:nvGrpSpPr>
        <p:grpSpPr>
          <a:xfrm>
            <a:off x="2286768" y="5783170"/>
            <a:ext cx="1011607" cy="1011607"/>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40" name="TextBox 40"/>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41" name="Freeform 41"/>
          <p:cNvSpPr/>
          <p:nvPr/>
        </p:nvSpPr>
        <p:spPr>
          <a:xfrm>
            <a:off x="2721737" y="2875931"/>
            <a:ext cx="374951" cy="291056"/>
          </a:xfrm>
          <a:custGeom>
            <a:avLst/>
            <a:gdLst/>
            <a:ahLst/>
            <a:cxnLst/>
            <a:rect l="l" t="t" r="r" b="b"/>
            <a:pathLst>
              <a:path w="374951" h="291056">
                <a:moveTo>
                  <a:pt x="0" y="0"/>
                </a:moveTo>
                <a:lnTo>
                  <a:pt x="374951" y="0"/>
                </a:lnTo>
                <a:lnTo>
                  <a:pt x="374951" y="291056"/>
                </a:lnTo>
                <a:lnTo>
                  <a:pt x="0" y="2910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2" name="Freeform 42"/>
          <p:cNvSpPr/>
          <p:nvPr/>
        </p:nvSpPr>
        <p:spPr>
          <a:xfrm>
            <a:off x="2589404" y="6090978"/>
            <a:ext cx="406334" cy="395991"/>
          </a:xfrm>
          <a:custGeom>
            <a:avLst/>
            <a:gdLst/>
            <a:ahLst/>
            <a:cxnLst/>
            <a:rect l="l" t="t" r="r" b="b"/>
            <a:pathLst>
              <a:path w="406334" h="395991">
                <a:moveTo>
                  <a:pt x="0" y="0"/>
                </a:moveTo>
                <a:lnTo>
                  <a:pt x="406334" y="0"/>
                </a:lnTo>
                <a:lnTo>
                  <a:pt x="406334" y="395991"/>
                </a:lnTo>
                <a:lnTo>
                  <a:pt x="0" y="39599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44" name="Freeform 44"/>
          <p:cNvSpPr/>
          <p:nvPr/>
        </p:nvSpPr>
        <p:spPr>
          <a:xfrm>
            <a:off x="15699009" y="1553558"/>
            <a:ext cx="1307274" cy="1324127"/>
          </a:xfrm>
          <a:custGeom>
            <a:avLst/>
            <a:gdLst/>
            <a:ahLst/>
            <a:cxnLst/>
            <a:rect l="l" t="t" r="r" b="b"/>
            <a:pathLst>
              <a:path w="1307274" h="1324127">
                <a:moveTo>
                  <a:pt x="0" y="0"/>
                </a:moveTo>
                <a:lnTo>
                  <a:pt x="1307275" y="0"/>
                </a:lnTo>
                <a:lnTo>
                  <a:pt x="1307275" y="1324127"/>
                </a:lnTo>
                <a:lnTo>
                  <a:pt x="0" y="13241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50" name="TextBox 50"/>
          <p:cNvSpPr txBox="1"/>
          <p:nvPr/>
        </p:nvSpPr>
        <p:spPr>
          <a:xfrm>
            <a:off x="17668711" y="9133643"/>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a:t>
            </a:r>
            <a:r>
              <a:rPr lang="vi-VN" sz="1469" b="1">
                <a:solidFill>
                  <a:srgbClr val="FFFFFF"/>
                </a:solidFill>
                <a:latin typeface="Poppins Bold"/>
                <a:ea typeface="Poppins Bold"/>
                <a:cs typeface="Poppins Bold"/>
                <a:sym typeface="Poppins Bold"/>
              </a:rPr>
              <a:t>2</a:t>
            </a:r>
            <a:endParaRPr lang="en-US" sz="1469" b="1">
              <a:solidFill>
                <a:srgbClr val="FFFFFF"/>
              </a:solidFill>
              <a:latin typeface="Poppins Bold"/>
              <a:ea typeface="Poppins Bold"/>
              <a:cs typeface="Poppins Bold"/>
              <a:sym typeface="Poppins Bold"/>
            </a:endParaRPr>
          </a:p>
        </p:txBody>
      </p:sp>
      <p:sp>
        <p:nvSpPr>
          <p:cNvPr id="51" name="TextBox 51"/>
          <p:cNvSpPr txBox="1"/>
          <p:nvPr/>
        </p:nvSpPr>
        <p:spPr>
          <a:xfrm>
            <a:off x="3851178" y="2480492"/>
            <a:ext cx="2063297" cy="412036"/>
          </a:xfrm>
          <a:prstGeom prst="rect">
            <a:avLst/>
          </a:prstGeom>
        </p:spPr>
        <p:txBody>
          <a:bodyPr lIns="0" tIns="0" rIns="0" bIns="0" rtlCol="0" anchor="t">
            <a:spAutoFit/>
          </a:bodyPr>
          <a:lstStyle/>
          <a:p>
            <a:pPr algn="l">
              <a:lnSpc>
                <a:spcPts val="3422"/>
              </a:lnSpc>
              <a:spcBef>
                <a:spcPct val="0"/>
              </a:spcBef>
            </a:pPr>
            <a:r>
              <a:rPr lang="en-US" sz="2400" b="1" dirty="0">
                <a:solidFill>
                  <a:srgbClr val="3A6AD6"/>
                </a:solidFill>
                <a:latin typeface="Poppins Bold"/>
                <a:cs typeface="Poppins Bold"/>
                <a:sym typeface="Poppins Bold"/>
              </a:rPr>
              <a:t>Situation</a:t>
            </a:r>
            <a:endParaRPr lang="en-US" dirty="0"/>
          </a:p>
        </p:txBody>
      </p:sp>
      <p:sp>
        <p:nvSpPr>
          <p:cNvPr id="52" name="TextBox 52"/>
          <p:cNvSpPr txBox="1"/>
          <p:nvPr/>
        </p:nvSpPr>
        <p:spPr>
          <a:xfrm>
            <a:off x="3851178" y="3159143"/>
            <a:ext cx="8043843" cy="1231106"/>
          </a:xfrm>
          <a:prstGeom prst="rect">
            <a:avLst/>
          </a:prstGeom>
        </p:spPr>
        <p:txBody>
          <a:bodyPr wrap="square" lIns="0" tIns="0" rIns="0" bIns="0" rtlCol="0" anchor="t">
            <a:spAutoFit/>
          </a:bodyPr>
          <a:lstStyle/>
          <a:p>
            <a:pPr>
              <a:spcBef>
                <a:spcPct val="0"/>
              </a:spcBef>
            </a:pPr>
            <a:r>
              <a:rPr lang="en-US" sz="2000" dirty="0">
                <a:solidFill>
                  <a:srgbClr val="1F2020"/>
                </a:solidFill>
                <a:latin typeface="Poppins"/>
                <a:ea typeface="+mn-lt"/>
                <a:cs typeface="+mn-lt"/>
                <a:sym typeface="Poppins"/>
              </a:rPr>
              <a:t>Data: Loans from a FinTech lending platform over the period 2007-2014. </a:t>
            </a:r>
            <a:endParaRPr lang="en-US" sz="2000">
              <a:solidFill>
                <a:srgbClr val="000000"/>
              </a:solidFill>
              <a:latin typeface="Poppins"/>
              <a:ea typeface="+mn-lt"/>
              <a:cs typeface="+mn-lt"/>
            </a:endParaRPr>
          </a:p>
          <a:p>
            <a:pPr>
              <a:spcBef>
                <a:spcPct val="0"/>
              </a:spcBef>
            </a:pPr>
            <a:r>
              <a:rPr lang="en-US" sz="2000" dirty="0">
                <a:solidFill>
                  <a:srgbClr val="1F2020"/>
                </a:solidFill>
                <a:latin typeface="Poppins"/>
                <a:ea typeface="+mn-lt"/>
                <a:cs typeface="+mn-lt"/>
                <a:sym typeface="Poppins"/>
              </a:rPr>
              <a:t>Including information on borrower characteristics, loan terms, repayment history, and loan status.</a:t>
            </a:r>
            <a:endParaRPr lang="en-US" sz="2000">
              <a:latin typeface="Poppins"/>
              <a:ea typeface="+mn-lt"/>
              <a:cs typeface="+mn-lt"/>
            </a:endParaRPr>
          </a:p>
        </p:txBody>
      </p:sp>
      <p:sp>
        <p:nvSpPr>
          <p:cNvPr id="55" name="TextBox 55"/>
          <p:cNvSpPr txBox="1"/>
          <p:nvPr/>
        </p:nvSpPr>
        <p:spPr>
          <a:xfrm>
            <a:off x="3734537" y="5748006"/>
            <a:ext cx="2046094" cy="412036"/>
          </a:xfrm>
          <a:prstGeom prst="rect">
            <a:avLst/>
          </a:prstGeom>
        </p:spPr>
        <p:txBody>
          <a:bodyPr lIns="0" tIns="0" rIns="0" bIns="0" rtlCol="0" anchor="t">
            <a:spAutoFit/>
          </a:bodyPr>
          <a:lstStyle/>
          <a:p>
            <a:pPr>
              <a:lnSpc>
                <a:spcPts val="3422"/>
              </a:lnSpc>
              <a:spcBef>
                <a:spcPct val="0"/>
              </a:spcBef>
            </a:pPr>
            <a:r>
              <a:rPr lang="en-US" sz="2400" b="1" dirty="0">
                <a:solidFill>
                  <a:srgbClr val="FFFFFF"/>
                </a:solidFill>
                <a:latin typeface="Poppins Bold"/>
                <a:cs typeface="Poppins Bold"/>
              </a:rPr>
              <a:t>Objectives</a:t>
            </a:r>
          </a:p>
        </p:txBody>
      </p:sp>
      <p:sp>
        <p:nvSpPr>
          <p:cNvPr id="56" name="TextBox 56"/>
          <p:cNvSpPr txBox="1"/>
          <p:nvPr/>
        </p:nvSpPr>
        <p:spPr>
          <a:xfrm>
            <a:off x="3734537" y="6408516"/>
            <a:ext cx="8160637" cy="1538883"/>
          </a:xfrm>
          <a:prstGeom prst="rect">
            <a:avLst/>
          </a:prstGeom>
        </p:spPr>
        <p:txBody>
          <a:bodyPr wrap="square" lIns="0" tIns="0" rIns="0" bIns="0" rtlCol="0" anchor="t">
            <a:spAutoFit/>
          </a:bodyPr>
          <a:lstStyle/>
          <a:p>
            <a:pPr marL="342900" indent="-342900">
              <a:spcBef>
                <a:spcPct val="0"/>
              </a:spcBef>
              <a:buFont typeface="Arial"/>
              <a:buChar char="•"/>
            </a:pPr>
            <a:r>
              <a:rPr lang="en-US" sz="2000" dirty="0">
                <a:solidFill>
                  <a:srgbClr val="FFFFFF"/>
                </a:solidFill>
                <a:latin typeface="Poppins"/>
                <a:ea typeface="Poppins"/>
                <a:cs typeface="Poppins"/>
                <a:sym typeface="Poppins"/>
              </a:rPr>
              <a:t>Analyzing the factors affecting the borrowing behavior and repayment ability</a:t>
            </a:r>
            <a:endParaRPr lang="en-US"/>
          </a:p>
          <a:p>
            <a:pPr marL="342900" indent="-342900">
              <a:spcBef>
                <a:spcPct val="0"/>
              </a:spcBef>
              <a:buFont typeface="Arial"/>
              <a:buChar char="•"/>
            </a:pPr>
            <a:r>
              <a:rPr lang="en-US" sz="2000" dirty="0">
                <a:solidFill>
                  <a:srgbClr val="FFFFFF"/>
                </a:solidFill>
                <a:latin typeface="Poppins"/>
                <a:ea typeface="Poppins"/>
                <a:cs typeface="Poppins"/>
              </a:rPr>
              <a:t>Differentiating Good vs Bad Loan</a:t>
            </a:r>
          </a:p>
          <a:p>
            <a:pPr marL="342900" indent="-342900">
              <a:spcBef>
                <a:spcPct val="0"/>
              </a:spcBef>
              <a:buFont typeface="Arial"/>
              <a:buChar char="•"/>
            </a:pPr>
            <a:endParaRPr lang="en-US" sz="2000" dirty="0">
              <a:solidFill>
                <a:srgbClr val="FFFFFF"/>
              </a:solidFill>
              <a:latin typeface="Poppins"/>
              <a:ea typeface="Poppins"/>
              <a:cs typeface="Poppins"/>
            </a:endParaRPr>
          </a:p>
          <a:p>
            <a:pPr marL="342900" indent="-342900">
              <a:spcBef>
                <a:spcPct val="0"/>
              </a:spcBef>
              <a:buFont typeface="Arial"/>
              <a:buChar char="•"/>
            </a:pPr>
            <a:r>
              <a:rPr lang="en-US" sz="2000" dirty="0">
                <a:solidFill>
                  <a:srgbClr val="FFFFFF"/>
                </a:solidFill>
                <a:latin typeface="Poppins"/>
                <a:ea typeface="Poppins"/>
                <a:cs typeface="Poppins"/>
              </a:rPr>
              <a:t>Proposing Strategies for better lending</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0A2AD-F2C9-8850-0149-4D0067C4413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70CFFD9-7414-24F1-8768-FE4B36C472FE}"/>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797818BE-73BD-998A-34FA-AD1B715A2BBA}"/>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71DD3595-2BC8-F278-EA8F-BBB15A489ABA}"/>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A9F37986-DDC4-21D9-F3F9-09B614CC435D}"/>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30BCD6BC-8B7E-1B4A-0E14-6860EA57B4D4}"/>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731ACC0F-1AFA-7648-86F3-20BC11068CB5}"/>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a:extLst>
              <a:ext uri="{FF2B5EF4-FFF2-40B4-BE49-F238E27FC236}">
                <a16:creationId xmlns:a16="http://schemas.microsoft.com/office/drawing/2014/main" id="{64FAC1BD-2E2D-845B-3AF1-199C72C026B7}"/>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37F1FC73-BEB7-199C-88AE-48B5B62ECC2D}"/>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EAC003B7-1509-8BE8-37C1-A6AE0A13459B}"/>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C1F1E9F2-A410-9703-BA46-83DF08887FB1}"/>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945F5D53-2754-FC36-DAD5-B0519A68DC10}"/>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a:t>
            </a:r>
            <a:r>
              <a:rPr lang="vi-VN" sz="1469" b="1">
                <a:solidFill>
                  <a:srgbClr val="FFFFFF"/>
                </a:solidFill>
                <a:latin typeface="Poppins Bold"/>
                <a:ea typeface="Poppins Bold"/>
                <a:cs typeface="Poppins Bold"/>
                <a:sym typeface="Poppins Bold"/>
              </a:rPr>
              <a:t>3</a:t>
            </a:r>
            <a:endParaRPr lang="en-US" sz="1469" b="1">
              <a:solidFill>
                <a:srgbClr val="FFFFFF"/>
              </a:solidFill>
              <a:latin typeface="Poppins Bold"/>
              <a:ea typeface="Poppins Bold"/>
              <a:cs typeface="Poppins Bold"/>
              <a:sym typeface="Poppins Bold"/>
            </a:endParaRPr>
          </a:p>
        </p:txBody>
      </p:sp>
      <p:grpSp>
        <p:nvGrpSpPr>
          <p:cNvPr id="18" name="Group 18">
            <a:extLst>
              <a:ext uri="{FF2B5EF4-FFF2-40B4-BE49-F238E27FC236}">
                <a16:creationId xmlns:a16="http://schemas.microsoft.com/office/drawing/2014/main" id="{ADFBA6C8-AE42-DA29-495A-EC69219627A1}"/>
              </a:ext>
            </a:extLst>
          </p:cNvPr>
          <p:cNvGrpSpPr/>
          <p:nvPr/>
        </p:nvGrpSpPr>
        <p:grpSpPr>
          <a:xfrm>
            <a:off x="1011833" y="3368502"/>
            <a:ext cx="7589127" cy="5891734"/>
            <a:chOff x="0" y="0"/>
            <a:chExt cx="1052050" cy="577197"/>
          </a:xfrm>
        </p:grpSpPr>
        <p:sp>
          <p:nvSpPr>
            <p:cNvPr id="19" name="Freeform 19">
              <a:extLst>
                <a:ext uri="{FF2B5EF4-FFF2-40B4-BE49-F238E27FC236}">
                  <a16:creationId xmlns:a16="http://schemas.microsoft.com/office/drawing/2014/main" id="{30183BCE-2084-3D03-53A2-119457F3EDDD}"/>
                </a:ext>
              </a:extLst>
            </p:cNvPr>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20" name="TextBox 20">
              <a:extLst>
                <a:ext uri="{FF2B5EF4-FFF2-40B4-BE49-F238E27FC236}">
                  <a16:creationId xmlns:a16="http://schemas.microsoft.com/office/drawing/2014/main" id="{D9EFA1E2-8B22-1483-61E3-12F50F6B05FA}"/>
                </a:ext>
              </a:extLst>
            </p:cNvPr>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21" name="Freeform 21">
            <a:extLst>
              <a:ext uri="{FF2B5EF4-FFF2-40B4-BE49-F238E27FC236}">
                <a16:creationId xmlns:a16="http://schemas.microsoft.com/office/drawing/2014/main" id="{AB3DF5AF-EDA9-C6A8-E2FB-6689120FD0C0}"/>
              </a:ext>
            </a:extLst>
          </p:cNvPr>
          <p:cNvSpPr/>
          <p:nvPr/>
        </p:nvSpPr>
        <p:spPr>
          <a:xfrm>
            <a:off x="1600412" y="4167291"/>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txBody>
          <a:bodyPr/>
          <a:lstStyle/>
          <a:p>
            <a:endParaRPr lang="en-US"/>
          </a:p>
        </p:txBody>
      </p:sp>
      <p:grpSp>
        <p:nvGrpSpPr>
          <p:cNvPr id="22" name="Group 22">
            <a:extLst>
              <a:ext uri="{FF2B5EF4-FFF2-40B4-BE49-F238E27FC236}">
                <a16:creationId xmlns:a16="http://schemas.microsoft.com/office/drawing/2014/main" id="{0DCF4DF7-37E8-FE90-25E2-6859A590BB3E}"/>
              </a:ext>
            </a:extLst>
          </p:cNvPr>
          <p:cNvGrpSpPr/>
          <p:nvPr/>
        </p:nvGrpSpPr>
        <p:grpSpPr>
          <a:xfrm>
            <a:off x="1576474" y="4126254"/>
            <a:ext cx="1011607" cy="1011607"/>
            <a:chOff x="0" y="0"/>
            <a:chExt cx="812800" cy="812800"/>
          </a:xfrm>
        </p:grpSpPr>
        <p:sp>
          <p:nvSpPr>
            <p:cNvPr id="23" name="Freeform 23">
              <a:extLst>
                <a:ext uri="{FF2B5EF4-FFF2-40B4-BE49-F238E27FC236}">
                  <a16:creationId xmlns:a16="http://schemas.microsoft.com/office/drawing/2014/main" id="{C5DA8C60-20DA-3259-C923-C5744E4AFA1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24" name="TextBox 24">
              <a:extLst>
                <a:ext uri="{FF2B5EF4-FFF2-40B4-BE49-F238E27FC236}">
                  <a16:creationId xmlns:a16="http://schemas.microsoft.com/office/drawing/2014/main" id="{21A81FC1-CEA3-D6F2-2EDD-3D0863F5084F}"/>
                </a:ext>
              </a:extLst>
            </p:cNvPr>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25" name="TextBox 25">
            <a:extLst>
              <a:ext uri="{FF2B5EF4-FFF2-40B4-BE49-F238E27FC236}">
                <a16:creationId xmlns:a16="http://schemas.microsoft.com/office/drawing/2014/main" id="{00ED4BE7-F48E-67CA-F532-CEB4FC40FEA4}"/>
              </a:ext>
            </a:extLst>
          </p:cNvPr>
          <p:cNvSpPr txBox="1"/>
          <p:nvPr/>
        </p:nvSpPr>
        <p:spPr>
          <a:xfrm>
            <a:off x="3024244" y="4121707"/>
            <a:ext cx="3400198" cy="413190"/>
          </a:xfrm>
          <a:prstGeom prst="rect">
            <a:avLst/>
          </a:prstGeom>
        </p:spPr>
        <p:txBody>
          <a:bodyPr wrap="square" lIns="0" tIns="0" rIns="0" bIns="0" rtlCol="0" anchor="t">
            <a:spAutoFit/>
          </a:bodyPr>
          <a:lstStyle/>
          <a:p>
            <a:pPr>
              <a:lnSpc>
                <a:spcPts val="3422"/>
              </a:lnSpc>
              <a:spcBef>
                <a:spcPct val="0"/>
              </a:spcBef>
            </a:pPr>
            <a:r>
              <a:rPr lang="en-US" sz="2400" b="1" dirty="0">
                <a:solidFill>
                  <a:srgbClr val="3A6AD6"/>
                </a:solidFill>
                <a:latin typeface="Poppins Bold"/>
                <a:ea typeface="Poppins Bold"/>
                <a:cs typeface="Poppins Bold"/>
              </a:rPr>
              <a:t>Loan Classification</a:t>
            </a:r>
          </a:p>
        </p:txBody>
      </p:sp>
      <p:sp>
        <p:nvSpPr>
          <p:cNvPr id="26" name="TextBox 26">
            <a:extLst>
              <a:ext uri="{FF2B5EF4-FFF2-40B4-BE49-F238E27FC236}">
                <a16:creationId xmlns:a16="http://schemas.microsoft.com/office/drawing/2014/main" id="{E9CC0DCB-5D6E-0B0D-8A62-7BB27C5AB8E1}"/>
              </a:ext>
            </a:extLst>
          </p:cNvPr>
          <p:cNvSpPr txBox="1"/>
          <p:nvPr/>
        </p:nvSpPr>
        <p:spPr>
          <a:xfrm>
            <a:off x="3024244" y="4751600"/>
            <a:ext cx="4772460" cy="3111493"/>
          </a:xfrm>
          <a:prstGeom prst="rect">
            <a:avLst/>
          </a:prstGeom>
        </p:spPr>
        <p:txBody>
          <a:bodyPr wrap="square" lIns="0" tIns="0" rIns="0" bIns="0" rtlCol="0" anchor="t">
            <a:spAutoFit/>
          </a:bodyPr>
          <a:lstStyle/>
          <a:p>
            <a:pPr>
              <a:lnSpc>
                <a:spcPts val="1680"/>
              </a:lnSpc>
              <a:spcBef>
                <a:spcPct val="0"/>
              </a:spcBef>
            </a:pPr>
            <a:r>
              <a:rPr lang="en-US" sz="1600" b="1" dirty="0">
                <a:solidFill>
                  <a:srgbClr val="1F2020"/>
                </a:solidFill>
                <a:latin typeface="Poppins"/>
                <a:cs typeface="Poppins"/>
              </a:rPr>
              <a:t>Bad:</a:t>
            </a:r>
            <a:endParaRPr lang="en-US" sz="1600" b="1">
              <a:ea typeface="Calibri"/>
              <a:cs typeface="Calibri"/>
            </a:endParaRPr>
          </a:p>
          <a:p>
            <a:pPr>
              <a:spcBef>
                <a:spcPct val="0"/>
              </a:spcBef>
            </a:pPr>
            <a:r>
              <a:rPr lang="en-US" sz="1600" dirty="0">
                <a:solidFill>
                  <a:srgbClr val="1F2020"/>
                </a:solidFill>
                <a:latin typeface="Poppins"/>
                <a:ea typeface="Calibri"/>
                <a:cs typeface="Poppins"/>
              </a:rPr>
              <a:t>Not good status (</a:t>
            </a:r>
            <a:r>
              <a:rPr lang="en-US" sz="1600" dirty="0">
                <a:solidFill>
                  <a:srgbClr val="1F2020"/>
                </a:solidFill>
                <a:latin typeface="Poppins"/>
                <a:ea typeface="+mn-lt"/>
                <a:cs typeface="Poppins"/>
              </a:rPr>
              <a:t>Charged Off, Default, In Grace Period, Late</a:t>
            </a:r>
            <a:r>
              <a:rPr lang="en-US" sz="1600" dirty="0">
                <a:solidFill>
                  <a:srgbClr val="1F2020"/>
                </a:solidFill>
                <a:latin typeface="Poppins"/>
                <a:ea typeface="Calibri"/>
                <a:cs typeface="Poppins"/>
              </a:rPr>
              <a:t>) &amp; Recovery Rate &lt; 0.4</a:t>
            </a:r>
            <a:endParaRPr lang="en-US" sz="1600">
              <a:ea typeface="Calibri"/>
              <a:cs typeface="Calibri"/>
            </a:endParaRPr>
          </a:p>
          <a:p>
            <a:pPr>
              <a:lnSpc>
                <a:spcPts val="1680"/>
              </a:lnSpc>
              <a:spcBef>
                <a:spcPct val="0"/>
              </a:spcBef>
            </a:pPr>
            <a:endParaRPr lang="en-US" sz="1600" dirty="0">
              <a:solidFill>
                <a:srgbClr val="1F2020"/>
              </a:solidFill>
              <a:latin typeface="Poppins"/>
              <a:ea typeface="Calibri"/>
              <a:cs typeface="Poppins"/>
            </a:endParaRPr>
          </a:p>
          <a:p>
            <a:pPr>
              <a:lnSpc>
                <a:spcPts val="1680"/>
              </a:lnSpc>
              <a:spcBef>
                <a:spcPct val="0"/>
              </a:spcBef>
            </a:pPr>
            <a:r>
              <a:rPr lang="en-US" sz="1600" b="1" dirty="0">
                <a:solidFill>
                  <a:srgbClr val="1F2020"/>
                </a:solidFill>
                <a:latin typeface="Poppins"/>
                <a:ea typeface="Calibri"/>
                <a:cs typeface="Poppins"/>
              </a:rPr>
              <a:t>Good:</a:t>
            </a:r>
          </a:p>
          <a:p>
            <a:pPr marL="228600" indent="-228600">
              <a:lnSpc>
                <a:spcPts val="1680"/>
              </a:lnSpc>
              <a:spcBef>
                <a:spcPct val="0"/>
              </a:spcBef>
              <a:buFontTx/>
              <a:buAutoNum type="arabicPeriod"/>
            </a:pPr>
            <a:r>
              <a:rPr lang="en-US" sz="1600" dirty="0">
                <a:solidFill>
                  <a:srgbClr val="1F2020"/>
                </a:solidFill>
                <a:latin typeface="Poppins"/>
                <a:ea typeface="Calibri"/>
                <a:cs typeface="Poppins"/>
              </a:rPr>
              <a:t>Loan status = Fully Paid</a:t>
            </a:r>
          </a:p>
          <a:p>
            <a:pPr marL="228600" indent="-228600">
              <a:lnSpc>
                <a:spcPts val="1680"/>
              </a:lnSpc>
              <a:spcBef>
                <a:spcPct val="0"/>
              </a:spcBef>
              <a:buFontTx/>
              <a:buAutoNum type="arabicPeriod"/>
            </a:pPr>
            <a:r>
              <a:rPr lang="en-US" sz="1600" dirty="0">
                <a:solidFill>
                  <a:srgbClr val="1F2020"/>
                </a:solidFill>
                <a:latin typeface="Poppins"/>
                <a:ea typeface="Calibri"/>
                <a:cs typeface="Poppins"/>
              </a:rPr>
              <a:t>Charged Off/ Default/ In Grace Period/ Late </a:t>
            </a:r>
          </a:p>
          <a:p>
            <a:pPr>
              <a:lnSpc>
                <a:spcPts val="1680"/>
              </a:lnSpc>
              <a:spcBef>
                <a:spcPct val="0"/>
              </a:spcBef>
            </a:pPr>
            <a:r>
              <a:rPr lang="en-US" sz="1600" dirty="0">
                <a:solidFill>
                  <a:srgbClr val="1F2020"/>
                </a:solidFill>
                <a:latin typeface="Poppins"/>
                <a:ea typeface="Calibri"/>
                <a:cs typeface="Poppins"/>
              </a:rPr>
              <a:t> &amp; Recovery Rate &gt; 0.7</a:t>
            </a:r>
          </a:p>
          <a:p>
            <a:pPr>
              <a:lnSpc>
                <a:spcPts val="1680"/>
              </a:lnSpc>
              <a:spcBef>
                <a:spcPct val="0"/>
              </a:spcBef>
            </a:pPr>
            <a:r>
              <a:rPr lang="en-US" sz="1600" dirty="0">
                <a:solidFill>
                  <a:srgbClr val="1F2020"/>
                </a:solidFill>
                <a:latin typeface="Poppins"/>
                <a:ea typeface="Calibri"/>
                <a:cs typeface="Poppins"/>
              </a:rPr>
              <a:t>3. Loan status = Current &amp; Loan age &gt; 0.4</a:t>
            </a:r>
            <a:endParaRPr lang="en-US" sz="1600">
              <a:solidFill>
                <a:srgbClr val="000000"/>
              </a:solidFill>
              <a:latin typeface="Poppins"/>
              <a:ea typeface="Calibri"/>
              <a:cs typeface="Poppins"/>
            </a:endParaRPr>
          </a:p>
          <a:p>
            <a:pPr marL="228600" indent="-228600">
              <a:lnSpc>
                <a:spcPts val="1680"/>
              </a:lnSpc>
              <a:spcBef>
                <a:spcPct val="0"/>
              </a:spcBef>
              <a:buFontTx/>
              <a:buAutoNum type="arabicPeriod"/>
            </a:pPr>
            <a:endParaRPr lang="en-US" sz="1600" dirty="0">
              <a:solidFill>
                <a:srgbClr val="1F2020"/>
              </a:solidFill>
              <a:latin typeface="Poppins"/>
              <a:ea typeface="Calibri"/>
              <a:cs typeface="Poppins"/>
            </a:endParaRPr>
          </a:p>
          <a:p>
            <a:pPr>
              <a:lnSpc>
                <a:spcPts val="1680"/>
              </a:lnSpc>
              <a:spcBef>
                <a:spcPct val="0"/>
              </a:spcBef>
            </a:pPr>
            <a:r>
              <a:rPr lang="en-US" sz="1600" b="1" dirty="0">
                <a:solidFill>
                  <a:srgbClr val="1F2020"/>
                </a:solidFill>
                <a:latin typeface="Poppins"/>
                <a:ea typeface="Calibri"/>
                <a:cs typeface="Poppins"/>
              </a:rPr>
              <a:t>Neutral:</a:t>
            </a:r>
            <a:r>
              <a:rPr lang="en-US" sz="1600" dirty="0">
                <a:solidFill>
                  <a:srgbClr val="1F2020"/>
                </a:solidFill>
                <a:latin typeface="Poppins"/>
                <a:ea typeface="Calibri"/>
                <a:cs typeface="Poppins"/>
              </a:rPr>
              <a:t> </a:t>
            </a:r>
          </a:p>
          <a:p>
            <a:pPr>
              <a:lnSpc>
                <a:spcPts val="1680"/>
              </a:lnSpc>
              <a:spcBef>
                <a:spcPct val="0"/>
              </a:spcBef>
            </a:pPr>
            <a:r>
              <a:rPr lang="en-US" sz="1600" dirty="0">
                <a:solidFill>
                  <a:srgbClr val="1F2020"/>
                </a:solidFill>
                <a:latin typeface="Poppins"/>
                <a:ea typeface="Calibri"/>
                <a:cs typeface="Poppins"/>
              </a:rPr>
              <a:t>Else</a:t>
            </a:r>
          </a:p>
          <a:p>
            <a:pPr>
              <a:lnSpc>
                <a:spcPts val="1680"/>
              </a:lnSpc>
              <a:spcBef>
                <a:spcPct val="0"/>
              </a:spcBef>
            </a:pPr>
            <a:endParaRPr lang="en-US" sz="1600" dirty="0">
              <a:solidFill>
                <a:srgbClr val="1F2020"/>
              </a:solidFill>
              <a:latin typeface="Poppins"/>
              <a:ea typeface="Calibri"/>
              <a:cs typeface="Poppins"/>
            </a:endParaRPr>
          </a:p>
          <a:p>
            <a:pPr>
              <a:lnSpc>
                <a:spcPts val="1680"/>
              </a:lnSpc>
              <a:spcBef>
                <a:spcPct val="0"/>
              </a:spcBef>
            </a:pPr>
            <a:endParaRPr lang="en-US" sz="1600" dirty="0">
              <a:solidFill>
                <a:srgbClr val="1F2020"/>
              </a:solidFill>
              <a:latin typeface="Poppins"/>
              <a:ea typeface="Calibri"/>
              <a:cs typeface="Poppins"/>
            </a:endParaRPr>
          </a:p>
        </p:txBody>
      </p:sp>
      <p:sp>
        <p:nvSpPr>
          <p:cNvPr id="27" name="Freeform 27">
            <a:extLst>
              <a:ext uri="{FF2B5EF4-FFF2-40B4-BE49-F238E27FC236}">
                <a16:creationId xmlns:a16="http://schemas.microsoft.com/office/drawing/2014/main" id="{F3835227-A5C3-7114-C790-C74D0F66ECB0}"/>
              </a:ext>
            </a:extLst>
          </p:cNvPr>
          <p:cNvSpPr/>
          <p:nvPr/>
        </p:nvSpPr>
        <p:spPr>
          <a:xfrm>
            <a:off x="1894802" y="4486530"/>
            <a:ext cx="374951" cy="291056"/>
          </a:xfrm>
          <a:custGeom>
            <a:avLst/>
            <a:gdLst/>
            <a:ahLst/>
            <a:cxnLst/>
            <a:rect l="l" t="t" r="r" b="b"/>
            <a:pathLst>
              <a:path w="374951" h="291056">
                <a:moveTo>
                  <a:pt x="0" y="0"/>
                </a:moveTo>
                <a:lnTo>
                  <a:pt x="374952" y="0"/>
                </a:lnTo>
                <a:lnTo>
                  <a:pt x="374952" y="291056"/>
                </a:lnTo>
                <a:lnTo>
                  <a:pt x="0" y="29105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28" name="Group 28">
            <a:extLst>
              <a:ext uri="{FF2B5EF4-FFF2-40B4-BE49-F238E27FC236}">
                <a16:creationId xmlns:a16="http://schemas.microsoft.com/office/drawing/2014/main" id="{7C3F2D27-A029-8AB4-9FDC-C1973160FDD0}"/>
              </a:ext>
            </a:extLst>
          </p:cNvPr>
          <p:cNvGrpSpPr/>
          <p:nvPr/>
        </p:nvGrpSpPr>
        <p:grpSpPr>
          <a:xfrm>
            <a:off x="9380553" y="3368502"/>
            <a:ext cx="7589126" cy="5891734"/>
            <a:chOff x="0" y="0"/>
            <a:chExt cx="1052050" cy="577197"/>
          </a:xfrm>
        </p:grpSpPr>
        <p:sp>
          <p:nvSpPr>
            <p:cNvPr id="29" name="Freeform 29">
              <a:extLst>
                <a:ext uri="{FF2B5EF4-FFF2-40B4-BE49-F238E27FC236}">
                  <a16:creationId xmlns:a16="http://schemas.microsoft.com/office/drawing/2014/main" id="{9716E827-0EBA-69EC-510B-CAAA91E03E68}"/>
                </a:ext>
              </a:extLst>
            </p:cNvPr>
            <p:cNvSpPr/>
            <p:nvPr/>
          </p:nvSpPr>
          <p:spPr>
            <a:xfrm>
              <a:off x="0" y="0"/>
              <a:ext cx="1052050" cy="577197"/>
            </a:xfrm>
            <a:custGeom>
              <a:avLst/>
              <a:gdLst/>
              <a:ahLst/>
              <a:cxnLst/>
              <a:rect l="l" t="t" r="r" b="b"/>
              <a:pathLst>
                <a:path w="1052050" h="577197">
                  <a:moveTo>
                    <a:pt x="75313" y="0"/>
                  </a:moveTo>
                  <a:lnTo>
                    <a:pt x="976737" y="0"/>
                  </a:lnTo>
                  <a:cubicBezTo>
                    <a:pt x="1018332" y="0"/>
                    <a:pt x="1052050" y="33719"/>
                    <a:pt x="1052050" y="75313"/>
                  </a:cubicBezTo>
                  <a:lnTo>
                    <a:pt x="1052050" y="501884"/>
                  </a:lnTo>
                  <a:cubicBezTo>
                    <a:pt x="1052050" y="543478"/>
                    <a:pt x="1018332" y="577197"/>
                    <a:pt x="976737" y="577197"/>
                  </a:cubicBezTo>
                  <a:lnTo>
                    <a:pt x="75313" y="577197"/>
                  </a:lnTo>
                  <a:cubicBezTo>
                    <a:pt x="33719" y="577197"/>
                    <a:pt x="0" y="543478"/>
                    <a:pt x="0" y="501884"/>
                  </a:cubicBezTo>
                  <a:lnTo>
                    <a:pt x="0" y="75313"/>
                  </a:lnTo>
                  <a:cubicBezTo>
                    <a:pt x="0" y="33719"/>
                    <a:pt x="33719" y="0"/>
                    <a:pt x="75313" y="0"/>
                  </a:cubicBezTo>
                  <a:close/>
                </a:path>
              </a:pathLst>
            </a:custGeom>
            <a:solidFill>
              <a:srgbClr val="F8F8F8"/>
            </a:solidFill>
          </p:spPr>
          <p:txBody>
            <a:bodyPr/>
            <a:lstStyle/>
            <a:p>
              <a:endParaRPr lang="en-US"/>
            </a:p>
          </p:txBody>
        </p:sp>
        <p:sp>
          <p:nvSpPr>
            <p:cNvPr id="30" name="TextBox 30">
              <a:extLst>
                <a:ext uri="{FF2B5EF4-FFF2-40B4-BE49-F238E27FC236}">
                  <a16:creationId xmlns:a16="http://schemas.microsoft.com/office/drawing/2014/main" id="{DF4A1B2E-9731-30FD-59E9-07633BC2FD0E}"/>
                </a:ext>
              </a:extLst>
            </p:cNvPr>
            <p:cNvSpPr txBox="1"/>
            <p:nvPr/>
          </p:nvSpPr>
          <p:spPr>
            <a:xfrm>
              <a:off x="0" y="-38100"/>
              <a:ext cx="1052050" cy="615297"/>
            </a:xfrm>
            <a:prstGeom prst="rect">
              <a:avLst/>
            </a:prstGeom>
          </p:spPr>
          <p:txBody>
            <a:bodyPr lIns="47086" tIns="47086" rIns="47086" bIns="47086" rtlCol="0" anchor="ctr"/>
            <a:lstStyle/>
            <a:p>
              <a:pPr algn="ctr">
                <a:lnSpc>
                  <a:spcPts val="2659"/>
                </a:lnSpc>
              </a:pPr>
              <a:endParaRPr/>
            </a:p>
          </p:txBody>
        </p:sp>
      </p:grpSp>
      <p:sp>
        <p:nvSpPr>
          <p:cNvPr id="31" name="Freeform 31">
            <a:extLst>
              <a:ext uri="{FF2B5EF4-FFF2-40B4-BE49-F238E27FC236}">
                <a16:creationId xmlns:a16="http://schemas.microsoft.com/office/drawing/2014/main" id="{ADAC2809-D0D6-2F5F-6295-387DF2E2948E}"/>
              </a:ext>
            </a:extLst>
          </p:cNvPr>
          <p:cNvSpPr/>
          <p:nvPr/>
        </p:nvSpPr>
        <p:spPr>
          <a:xfrm>
            <a:off x="9979337" y="4167291"/>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4"/>
            <a:stretch>
              <a:fillRect/>
            </a:stretch>
          </a:blipFill>
        </p:spPr>
        <p:txBody>
          <a:bodyPr/>
          <a:lstStyle/>
          <a:p>
            <a:endParaRPr lang="en-US"/>
          </a:p>
        </p:txBody>
      </p:sp>
      <p:grpSp>
        <p:nvGrpSpPr>
          <p:cNvPr id="32" name="Group 32">
            <a:extLst>
              <a:ext uri="{FF2B5EF4-FFF2-40B4-BE49-F238E27FC236}">
                <a16:creationId xmlns:a16="http://schemas.microsoft.com/office/drawing/2014/main" id="{D41D815B-7CA5-52B2-A6FB-D76227325E50}"/>
              </a:ext>
            </a:extLst>
          </p:cNvPr>
          <p:cNvGrpSpPr/>
          <p:nvPr/>
        </p:nvGrpSpPr>
        <p:grpSpPr>
          <a:xfrm>
            <a:off x="9955399" y="4126254"/>
            <a:ext cx="1011607" cy="1011607"/>
            <a:chOff x="0" y="0"/>
            <a:chExt cx="812800" cy="812800"/>
          </a:xfrm>
        </p:grpSpPr>
        <p:sp>
          <p:nvSpPr>
            <p:cNvPr id="33" name="Freeform 33">
              <a:extLst>
                <a:ext uri="{FF2B5EF4-FFF2-40B4-BE49-F238E27FC236}">
                  <a16:creationId xmlns:a16="http://schemas.microsoft.com/office/drawing/2014/main" id="{581E40EF-62BE-7419-4402-6FEB63C7995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US"/>
            </a:p>
          </p:txBody>
        </p:sp>
        <p:sp>
          <p:nvSpPr>
            <p:cNvPr id="34" name="TextBox 34">
              <a:extLst>
                <a:ext uri="{FF2B5EF4-FFF2-40B4-BE49-F238E27FC236}">
                  <a16:creationId xmlns:a16="http://schemas.microsoft.com/office/drawing/2014/main" id="{802D8A0F-E069-6C83-C0CC-52EA8780751A}"/>
                </a:ext>
              </a:extLst>
            </p:cNvPr>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35" name="TextBox 35">
            <a:extLst>
              <a:ext uri="{FF2B5EF4-FFF2-40B4-BE49-F238E27FC236}">
                <a16:creationId xmlns:a16="http://schemas.microsoft.com/office/drawing/2014/main" id="{7E4DF334-52F3-A271-FF12-D3D133A0EA4E}"/>
              </a:ext>
            </a:extLst>
          </p:cNvPr>
          <p:cNvSpPr txBox="1"/>
          <p:nvPr/>
        </p:nvSpPr>
        <p:spPr>
          <a:xfrm>
            <a:off x="11403168" y="4091091"/>
            <a:ext cx="2063297" cy="413190"/>
          </a:xfrm>
          <a:prstGeom prst="rect">
            <a:avLst/>
          </a:prstGeom>
        </p:spPr>
        <p:txBody>
          <a:bodyPr lIns="0" tIns="0" rIns="0" bIns="0" rtlCol="0" anchor="t">
            <a:spAutoFit/>
          </a:bodyPr>
          <a:lstStyle/>
          <a:p>
            <a:pPr algn="l">
              <a:lnSpc>
                <a:spcPts val="3422"/>
              </a:lnSpc>
              <a:spcBef>
                <a:spcPct val="0"/>
              </a:spcBef>
            </a:pPr>
            <a:r>
              <a:rPr lang="en-US" sz="2400" b="1" dirty="0">
                <a:solidFill>
                  <a:srgbClr val="3A6AD6"/>
                </a:solidFill>
                <a:latin typeface="Poppins Bold"/>
                <a:ea typeface="Poppins Bold"/>
                <a:cs typeface="Poppins Bold"/>
              </a:rPr>
              <a:t>Factors</a:t>
            </a:r>
          </a:p>
        </p:txBody>
      </p:sp>
      <p:sp>
        <p:nvSpPr>
          <p:cNvPr id="36" name="TextBox 36">
            <a:extLst>
              <a:ext uri="{FF2B5EF4-FFF2-40B4-BE49-F238E27FC236}">
                <a16:creationId xmlns:a16="http://schemas.microsoft.com/office/drawing/2014/main" id="{46B8284A-0F14-8F4E-A29B-8F48865359A6}"/>
              </a:ext>
            </a:extLst>
          </p:cNvPr>
          <p:cNvSpPr txBox="1"/>
          <p:nvPr/>
        </p:nvSpPr>
        <p:spPr>
          <a:xfrm>
            <a:off x="11403168" y="4772010"/>
            <a:ext cx="4027468" cy="1747017"/>
          </a:xfrm>
          <a:prstGeom prst="rect">
            <a:avLst/>
          </a:prstGeom>
        </p:spPr>
        <p:txBody>
          <a:bodyPr wrap="square" lIns="0" tIns="0" rIns="0" bIns="0" rtlCol="0" anchor="t">
            <a:spAutoFit/>
          </a:bodyPr>
          <a:lstStyle/>
          <a:p>
            <a:pPr marL="171450" indent="-171450">
              <a:lnSpc>
                <a:spcPts val="1680"/>
              </a:lnSpc>
              <a:spcBef>
                <a:spcPct val="0"/>
              </a:spcBef>
              <a:buFont typeface="Arial"/>
              <a:buChar char="•"/>
            </a:pPr>
            <a:r>
              <a:rPr lang="en-US" sz="1600" dirty="0">
                <a:solidFill>
                  <a:srgbClr val="1F2020"/>
                </a:solidFill>
                <a:latin typeface="Poppins"/>
                <a:ea typeface="Poppins"/>
                <a:cs typeface="Poppins"/>
                <a:sym typeface="Poppins"/>
              </a:rPr>
              <a:t>Credit profile</a:t>
            </a:r>
            <a:endParaRPr lang="en-US" sz="1600" dirty="0">
              <a:ea typeface="Calibri"/>
              <a:cs typeface="Calibri"/>
            </a:endParaRPr>
          </a:p>
          <a:p>
            <a:pPr marL="171450" indent="-171450">
              <a:lnSpc>
                <a:spcPts val="1680"/>
              </a:lnSpc>
              <a:spcBef>
                <a:spcPct val="0"/>
              </a:spcBef>
              <a:buFont typeface="Arial"/>
              <a:buChar char="•"/>
            </a:pPr>
            <a:endParaRPr lang="en-US" sz="1600" dirty="0">
              <a:solidFill>
                <a:srgbClr val="1F2020"/>
              </a:solidFill>
              <a:latin typeface="Poppins"/>
              <a:ea typeface="Poppins"/>
              <a:cs typeface="Poppins"/>
            </a:endParaRPr>
          </a:p>
          <a:p>
            <a:pPr marL="171450" indent="-171450">
              <a:lnSpc>
                <a:spcPts val="1680"/>
              </a:lnSpc>
              <a:spcBef>
                <a:spcPct val="0"/>
              </a:spcBef>
              <a:buFont typeface="Arial"/>
              <a:buChar char="•"/>
            </a:pPr>
            <a:r>
              <a:rPr lang="en-US" sz="1600" dirty="0">
                <a:solidFill>
                  <a:srgbClr val="1F2020"/>
                </a:solidFill>
                <a:latin typeface="Poppins"/>
                <a:ea typeface="Poppins"/>
                <a:cs typeface="Poppins"/>
              </a:rPr>
              <a:t>Loan structure</a:t>
            </a:r>
          </a:p>
          <a:p>
            <a:pPr marL="171450" indent="-171450">
              <a:lnSpc>
                <a:spcPts val="1680"/>
              </a:lnSpc>
              <a:spcBef>
                <a:spcPct val="0"/>
              </a:spcBef>
              <a:buFont typeface="Arial"/>
              <a:buChar char="•"/>
            </a:pPr>
            <a:endParaRPr lang="en-US" sz="1600" dirty="0">
              <a:solidFill>
                <a:srgbClr val="1F2020"/>
              </a:solidFill>
              <a:latin typeface="Poppins"/>
              <a:ea typeface="Poppins"/>
              <a:cs typeface="Poppins"/>
            </a:endParaRPr>
          </a:p>
          <a:p>
            <a:pPr marL="171450" indent="-171450">
              <a:lnSpc>
                <a:spcPts val="1680"/>
              </a:lnSpc>
              <a:spcBef>
                <a:spcPct val="0"/>
              </a:spcBef>
              <a:buFont typeface="Arial"/>
              <a:buChar char="•"/>
            </a:pPr>
            <a:r>
              <a:rPr lang="en-US" sz="1600" dirty="0">
                <a:solidFill>
                  <a:srgbClr val="1F2020"/>
                </a:solidFill>
                <a:latin typeface="Poppins"/>
                <a:ea typeface="Poppins"/>
                <a:cs typeface="Poppins"/>
              </a:rPr>
              <a:t>Financial capability</a:t>
            </a:r>
          </a:p>
          <a:p>
            <a:pPr marL="171450" indent="-171450">
              <a:lnSpc>
                <a:spcPts val="1680"/>
              </a:lnSpc>
              <a:spcBef>
                <a:spcPct val="0"/>
              </a:spcBef>
              <a:buFont typeface="Arial"/>
              <a:buChar char="•"/>
            </a:pPr>
            <a:endParaRPr lang="en-US" sz="1600" dirty="0">
              <a:solidFill>
                <a:srgbClr val="1F2020"/>
              </a:solidFill>
              <a:latin typeface="Poppins"/>
              <a:ea typeface="Poppins"/>
              <a:cs typeface="Poppins"/>
            </a:endParaRPr>
          </a:p>
          <a:p>
            <a:pPr marL="171450" indent="-171450">
              <a:lnSpc>
                <a:spcPts val="1680"/>
              </a:lnSpc>
              <a:spcBef>
                <a:spcPct val="0"/>
              </a:spcBef>
              <a:buFont typeface="Arial"/>
              <a:buChar char="•"/>
            </a:pPr>
            <a:r>
              <a:rPr lang="en-US" sz="1600" dirty="0">
                <a:solidFill>
                  <a:srgbClr val="1F2020"/>
                </a:solidFill>
                <a:latin typeface="Poppins"/>
                <a:ea typeface="Poppins"/>
                <a:cs typeface="Poppins"/>
              </a:rPr>
              <a:t>Debt management pattern</a:t>
            </a:r>
          </a:p>
          <a:p>
            <a:pPr marL="171450" indent="-171450">
              <a:lnSpc>
                <a:spcPts val="1680"/>
              </a:lnSpc>
              <a:spcBef>
                <a:spcPct val="0"/>
              </a:spcBef>
              <a:buFont typeface="Arial"/>
              <a:buChar char="•"/>
            </a:pPr>
            <a:endParaRPr lang="en-US" sz="1600" dirty="0">
              <a:solidFill>
                <a:srgbClr val="1F2020"/>
              </a:solidFill>
              <a:latin typeface="Poppins"/>
              <a:ea typeface="Poppins"/>
              <a:cs typeface="Poppins"/>
            </a:endParaRPr>
          </a:p>
        </p:txBody>
      </p:sp>
      <p:sp>
        <p:nvSpPr>
          <p:cNvPr id="73" name="TextBox 73">
            <a:extLst>
              <a:ext uri="{FF2B5EF4-FFF2-40B4-BE49-F238E27FC236}">
                <a16:creationId xmlns:a16="http://schemas.microsoft.com/office/drawing/2014/main" id="{1E66662E-9569-2E0F-1029-2E224195252F}"/>
              </a:ext>
            </a:extLst>
          </p:cNvPr>
          <p:cNvSpPr txBox="1"/>
          <p:nvPr/>
        </p:nvSpPr>
        <p:spPr>
          <a:xfrm>
            <a:off x="5346047" y="1757104"/>
            <a:ext cx="7595905" cy="778931"/>
          </a:xfrm>
          <a:prstGeom prst="rect">
            <a:avLst/>
          </a:prstGeom>
        </p:spPr>
        <p:txBody>
          <a:bodyPr lIns="0" tIns="0" rIns="0" bIns="0" rtlCol="0" anchor="t">
            <a:spAutoFit/>
          </a:bodyPr>
          <a:lstStyle/>
          <a:p>
            <a:pPr algn="ctr">
              <a:lnSpc>
                <a:spcPts val="6385"/>
              </a:lnSpc>
              <a:spcBef>
                <a:spcPct val="0"/>
              </a:spcBef>
            </a:pPr>
            <a:r>
              <a:rPr lang="en-US" sz="4550" b="1" dirty="0">
                <a:solidFill>
                  <a:srgbClr val="1F2020"/>
                </a:solidFill>
                <a:latin typeface="Poppins Bold"/>
                <a:ea typeface="Poppins Bold"/>
                <a:cs typeface="Poppins Bold"/>
              </a:rPr>
              <a:t>Methodology</a:t>
            </a:r>
          </a:p>
        </p:txBody>
      </p:sp>
      <p:sp>
        <p:nvSpPr>
          <p:cNvPr id="74" name="Freeform 74">
            <a:extLst>
              <a:ext uri="{FF2B5EF4-FFF2-40B4-BE49-F238E27FC236}">
                <a16:creationId xmlns:a16="http://schemas.microsoft.com/office/drawing/2014/main" id="{BD00DBAD-362C-A72F-57F6-7CF4470096C3}"/>
              </a:ext>
            </a:extLst>
          </p:cNvPr>
          <p:cNvSpPr/>
          <p:nvPr/>
        </p:nvSpPr>
        <p:spPr>
          <a:xfrm>
            <a:off x="10283628" y="4452194"/>
            <a:ext cx="355150" cy="359728"/>
          </a:xfrm>
          <a:custGeom>
            <a:avLst/>
            <a:gdLst/>
            <a:ahLst/>
            <a:cxnLst/>
            <a:rect l="l" t="t" r="r" b="b"/>
            <a:pathLst>
              <a:path w="355150" h="359728">
                <a:moveTo>
                  <a:pt x="0" y="0"/>
                </a:moveTo>
                <a:lnTo>
                  <a:pt x="355149" y="0"/>
                </a:lnTo>
                <a:lnTo>
                  <a:pt x="355149" y="359728"/>
                </a:lnTo>
                <a:lnTo>
                  <a:pt x="0" y="3597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extLst>
      <p:ext uri="{BB962C8B-B14F-4D97-AF65-F5344CB8AC3E}">
        <p14:creationId xmlns:p14="http://schemas.microsoft.com/office/powerpoint/2010/main" val="178291878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001474" y="569381"/>
            <a:ext cx="4389214" cy="206595"/>
          </a:xfrm>
          <a:prstGeom prst="rect">
            <a:avLst/>
          </a:prstGeom>
        </p:spPr>
        <p:txBody>
          <a:bodyPr wrap="square" lIns="0" tIns="0" rIns="0" bIns="0" rtlCol="0" anchor="t">
            <a:spAutoFit/>
          </a:bodyPr>
          <a:lstStyle/>
          <a:p>
            <a:pPr>
              <a:lnSpc>
                <a:spcPts val="1680"/>
              </a:lnSpc>
              <a:spcBef>
                <a:spcPct val="0"/>
              </a:spcBef>
            </a:pPr>
            <a:r>
              <a:rPr lang="en-US" sz="1200" b="1" dirty="0">
                <a:solidFill>
                  <a:srgbClr val="1F2020"/>
                </a:solidFill>
                <a:latin typeface="Poppins Bold"/>
                <a:ea typeface="Poppins Bold"/>
                <a:cs typeface="Poppins Bold"/>
              </a:rPr>
              <a:t>Good vs Bad Loans</a:t>
            </a:r>
            <a:r>
              <a:rPr lang="en-US" sz="1200" b="1" dirty="0">
                <a:solidFill>
                  <a:srgbClr val="4569CF"/>
                </a:solidFill>
                <a:latin typeface="Poppins Bold"/>
                <a:ea typeface="Poppins Bold"/>
                <a:cs typeface="Poppins Bold"/>
              </a:rPr>
              <a:t> </a:t>
            </a:r>
            <a:r>
              <a:rPr lang="en-US" sz="1200" b="1" dirty="0">
                <a:solidFill>
                  <a:srgbClr val="3A6AD6"/>
                </a:solidFill>
                <a:latin typeface="Poppins Bold"/>
                <a:cs typeface="Poppins Bold"/>
              </a:rPr>
              <a:t>| Overview</a:t>
            </a:r>
          </a:p>
        </p:txBody>
      </p:sp>
      <p:sp>
        <p:nvSpPr>
          <p:cNvPr id="13" name="Freeform 13"/>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p:cNvGrpSpPr/>
          <p:nvPr/>
        </p:nvGrpSpPr>
        <p:grpSpPr>
          <a:xfrm>
            <a:off x="17491799" y="8458418"/>
            <a:ext cx="951769" cy="799882"/>
            <a:chOff x="0" y="0"/>
            <a:chExt cx="967140" cy="812800"/>
          </a:xfrm>
        </p:grpSpPr>
        <p:sp>
          <p:nvSpPr>
            <p:cNvPr id="15" name="Freeform 15"/>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04</a:t>
            </a:r>
          </a:p>
        </p:txBody>
      </p:sp>
      <p:sp>
        <p:nvSpPr>
          <p:cNvPr id="26" name="TextBox 26"/>
          <p:cNvSpPr txBox="1"/>
          <p:nvPr/>
        </p:nvSpPr>
        <p:spPr>
          <a:xfrm>
            <a:off x="1411799" y="2567654"/>
            <a:ext cx="6956405" cy="830997"/>
          </a:xfrm>
          <a:prstGeom prst="rect">
            <a:avLst/>
          </a:prstGeom>
        </p:spPr>
        <p:txBody>
          <a:bodyPr wrap="square" lIns="0" tIns="0" rIns="0" bIns="0" rtlCol="0" anchor="t">
            <a:spAutoFit/>
          </a:bodyPr>
          <a:lstStyle/>
          <a:p>
            <a:pPr algn="l">
              <a:spcBef>
                <a:spcPct val="0"/>
              </a:spcBef>
            </a:pPr>
            <a:r>
              <a:rPr lang="vi-VN">
                <a:solidFill>
                  <a:srgbClr val="1F2020"/>
                </a:solidFill>
                <a:latin typeface="Poppins"/>
                <a:ea typeface="Poppins"/>
                <a:cs typeface="Poppins"/>
                <a:sym typeface="Poppins"/>
              </a:rPr>
              <a:t>The numbers of loans</a:t>
            </a:r>
            <a:r>
              <a:rPr lang="vi-VN" b="1">
                <a:solidFill>
                  <a:srgbClr val="1F2020"/>
                </a:solidFill>
                <a:latin typeface="Poppins"/>
                <a:ea typeface="Poppins"/>
                <a:cs typeface="Poppins"/>
                <a:sym typeface="Poppins"/>
              </a:rPr>
              <a:t> increased</a:t>
            </a:r>
            <a:r>
              <a:rPr lang="vi-VN">
                <a:solidFill>
                  <a:srgbClr val="1F2020"/>
                </a:solidFill>
                <a:latin typeface="Poppins"/>
                <a:ea typeface="Poppins"/>
                <a:cs typeface="Poppins"/>
                <a:sym typeface="Poppins"/>
              </a:rPr>
              <a:t> over time.</a:t>
            </a:r>
          </a:p>
          <a:p>
            <a:pPr algn="l">
              <a:spcBef>
                <a:spcPct val="0"/>
              </a:spcBef>
            </a:pPr>
            <a:r>
              <a:rPr lang="vi-VN">
                <a:solidFill>
                  <a:srgbClr val="1F2020"/>
                </a:solidFill>
                <a:latin typeface="Poppins"/>
                <a:ea typeface="Poppins"/>
                <a:cs typeface="Poppins"/>
                <a:sym typeface="Poppins"/>
              </a:rPr>
              <a:t>The bad rate </a:t>
            </a:r>
            <a:r>
              <a:rPr lang="vi-VN">
                <a:latin typeface="Poppins"/>
                <a:ea typeface="Poppins"/>
                <a:cs typeface="Poppins"/>
                <a:sym typeface="Poppins"/>
              </a:rPr>
              <a:t>decreased</a:t>
            </a:r>
            <a:r>
              <a:rPr lang="vi-VN">
                <a:solidFill>
                  <a:srgbClr val="1F2020"/>
                </a:solidFill>
                <a:latin typeface="Poppins"/>
                <a:ea typeface="Poppins"/>
                <a:cs typeface="Poppins"/>
                <a:sym typeface="Poppins"/>
              </a:rPr>
              <a:t> between 2007 and 2010, then was stable until </a:t>
            </a:r>
            <a:r>
              <a:rPr lang="vi-VN" b="1">
                <a:solidFill>
                  <a:srgbClr val="1F2020"/>
                </a:solidFill>
                <a:latin typeface="Poppins"/>
                <a:ea typeface="Poppins"/>
                <a:cs typeface="Poppins"/>
                <a:sym typeface="Poppins"/>
              </a:rPr>
              <a:t>rising significantly</a:t>
            </a:r>
            <a:r>
              <a:rPr lang="vi-VN">
                <a:solidFill>
                  <a:srgbClr val="1F2020"/>
                </a:solidFill>
                <a:latin typeface="Poppins"/>
                <a:ea typeface="Poppins"/>
                <a:cs typeface="Poppins"/>
                <a:sym typeface="Poppins"/>
              </a:rPr>
              <a:t> </a:t>
            </a:r>
            <a:r>
              <a:rPr lang="vi-VN">
                <a:solidFill>
                  <a:srgbClr val="CD3550"/>
                </a:solidFill>
                <a:latin typeface="#9Slide02 Tieu de dai" panose="02000000000000000000" pitchFamily="2" charset="0"/>
                <a:ea typeface="#9Slide02 Tieu de dai" panose="02000000000000000000" pitchFamily="2" charset="0"/>
                <a:cs typeface="Poppins" panose="00000500000000000000" pitchFamily="2" charset="0"/>
                <a:sym typeface="Poppins"/>
              </a:rPr>
              <a:t>(+6.07%)</a:t>
            </a:r>
            <a:r>
              <a:rPr lang="vi-VN">
                <a:solidFill>
                  <a:srgbClr val="1F2020"/>
                </a:solidFill>
                <a:latin typeface="Poppins"/>
                <a:ea typeface="Poppins"/>
                <a:cs typeface="Poppins"/>
                <a:sym typeface="Poppins"/>
              </a:rPr>
              <a:t> in 2014.</a:t>
            </a:r>
            <a:endParaRPr lang="en-US">
              <a:solidFill>
                <a:srgbClr val="1F2020"/>
              </a:solidFill>
              <a:latin typeface="Poppins"/>
              <a:ea typeface="Poppins"/>
              <a:cs typeface="Poppins"/>
              <a:sym typeface="Poppins"/>
            </a:endParaRPr>
          </a:p>
        </p:txBody>
      </p:sp>
      <p:sp>
        <p:nvSpPr>
          <p:cNvPr id="73" name="TextBox 73"/>
          <p:cNvSpPr txBox="1"/>
          <p:nvPr/>
        </p:nvSpPr>
        <p:spPr>
          <a:xfrm>
            <a:off x="998565" y="930470"/>
            <a:ext cx="16209226" cy="716093"/>
          </a:xfrm>
          <a:prstGeom prst="rect">
            <a:avLst/>
          </a:prstGeom>
        </p:spPr>
        <p:txBody>
          <a:bodyPr wrap="square" lIns="0" tIns="0" rIns="0" bIns="0" rtlCol="0" anchor="t">
            <a:spAutoFit/>
          </a:bodyPr>
          <a:lstStyle/>
          <a:p>
            <a:pPr>
              <a:lnSpc>
                <a:spcPts val="6385"/>
              </a:lnSpc>
              <a:spcBef>
                <a:spcPct val="0"/>
              </a:spcBef>
            </a:pPr>
            <a:r>
              <a:rPr lang="vi-VN" sz="2800">
                <a:solidFill>
                  <a:schemeClr val="tx1">
                    <a:lumMod val="75000"/>
                    <a:lumOff val="25000"/>
                  </a:schemeClr>
                </a:solidFill>
                <a:latin typeface="Poppins Bold"/>
                <a:cs typeface="Poppins Bold"/>
                <a:sym typeface="Poppins Bold"/>
              </a:rPr>
              <a:t>Loan applications went up, while the bad rate was </a:t>
            </a:r>
            <a:r>
              <a:rPr lang="vi-VN" sz="2800">
                <a:solidFill>
                  <a:srgbClr val="3A6AD6"/>
                </a:solidFill>
                <a:latin typeface="Poppins Bold"/>
                <a:cs typeface="Poppins Bold"/>
                <a:sym typeface="Poppins Bold"/>
              </a:rPr>
              <a:t>high and fluctuated (~6% - 16%)</a:t>
            </a:r>
            <a:r>
              <a:rPr lang="vi-VN" sz="2800">
                <a:solidFill>
                  <a:schemeClr val="tx1">
                    <a:lumMod val="75000"/>
                    <a:lumOff val="25000"/>
                  </a:schemeClr>
                </a:solidFill>
                <a:latin typeface="Poppins Bold"/>
                <a:cs typeface="Poppins Bold"/>
                <a:sym typeface="Poppins Bold"/>
              </a:rPr>
              <a:t> </a:t>
            </a:r>
            <a:endParaRPr lang="en-US" sz="2800">
              <a:solidFill>
                <a:schemeClr val="tx1">
                  <a:lumMod val="75000"/>
                  <a:lumOff val="25000"/>
                </a:schemeClr>
              </a:solidFill>
              <a:latin typeface="Poppins Bold"/>
              <a:cs typeface="Poppins Bold"/>
              <a:sym typeface="Poppins Bold"/>
            </a:endParaRPr>
          </a:p>
        </p:txBody>
      </p:sp>
      <p:sp>
        <p:nvSpPr>
          <p:cNvPr id="122" name="TextBox 44">
            <a:extLst>
              <a:ext uri="{FF2B5EF4-FFF2-40B4-BE49-F238E27FC236}">
                <a16:creationId xmlns:a16="http://schemas.microsoft.com/office/drawing/2014/main" id="{10ECBFEE-32B5-0D88-CE13-04FB804EA59F}"/>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A087D24B-BD8D-F4B5-C625-E80F430FAF71}"/>
              </a:ext>
            </a:extLst>
          </p:cNvPr>
          <p:cNvSpPr/>
          <p:nvPr/>
        </p:nvSpPr>
        <p:spPr>
          <a:xfrm>
            <a:off x="960013" y="2293808"/>
            <a:ext cx="7826795" cy="149956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16E36C4-E387-23C1-092E-0861E5050C5B}"/>
              </a:ext>
            </a:extLst>
          </p:cNvPr>
          <p:cNvSpPr/>
          <p:nvPr/>
        </p:nvSpPr>
        <p:spPr>
          <a:xfrm>
            <a:off x="960012"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DB7619E-F053-3FCC-5822-556C70138D69}"/>
              </a:ext>
            </a:extLst>
          </p:cNvPr>
          <p:cNvSpPr/>
          <p:nvPr/>
        </p:nvSpPr>
        <p:spPr>
          <a:xfrm>
            <a:off x="707021"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1" name="Oval 20">
            <a:extLst>
              <a:ext uri="{FF2B5EF4-FFF2-40B4-BE49-F238E27FC236}">
                <a16:creationId xmlns:a16="http://schemas.microsoft.com/office/drawing/2014/main" id="{AD75B84B-C8E4-E3AA-5FF0-910939512A90}"/>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2" name="TextBox 26">
            <a:extLst>
              <a:ext uri="{FF2B5EF4-FFF2-40B4-BE49-F238E27FC236}">
                <a16:creationId xmlns:a16="http://schemas.microsoft.com/office/drawing/2014/main" id="{0E809007-46B8-4127-3848-4A412BC29192}"/>
              </a:ext>
            </a:extLst>
          </p:cNvPr>
          <p:cNvSpPr txBox="1"/>
          <p:nvPr/>
        </p:nvSpPr>
        <p:spPr>
          <a:xfrm>
            <a:off x="9943925" y="2567654"/>
            <a:ext cx="7010385" cy="1107996"/>
          </a:xfrm>
          <a:prstGeom prst="rect">
            <a:avLst/>
          </a:prstGeom>
        </p:spPr>
        <p:txBody>
          <a:bodyPr wrap="square" lIns="0" tIns="0" rIns="0" bIns="0" rtlCol="0" anchor="t">
            <a:spAutoFit/>
          </a:bodyPr>
          <a:lstStyle/>
          <a:p>
            <a:pPr>
              <a:spcBef>
                <a:spcPct val="0"/>
              </a:spcBef>
            </a:pPr>
            <a:r>
              <a:rPr lang="vi-VN">
                <a:solidFill>
                  <a:srgbClr val="1F2020"/>
                </a:solidFill>
                <a:latin typeface="Poppins"/>
                <a:ea typeface="Poppins"/>
                <a:cs typeface="Poppins"/>
                <a:sym typeface="Poppins"/>
              </a:rPr>
              <a:t>Quite high recovery rate, with above </a:t>
            </a:r>
            <a:r>
              <a:rPr lang="vi-VN">
                <a:solidFill>
                  <a:srgbClr val="00B050"/>
                </a:solidFill>
                <a:latin typeface="Poppins"/>
                <a:ea typeface="Poppins"/>
                <a:cs typeface="Poppins"/>
                <a:sym typeface="Poppins"/>
              </a:rPr>
              <a:t>85%</a:t>
            </a:r>
            <a:r>
              <a:rPr lang="vi-VN">
                <a:solidFill>
                  <a:srgbClr val="1F2020"/>
                </a:solidFill>
                <a:latin typeface="Poppins"/>
                <a:ea typeface="Poppins"/>
                <a:cs typeface="Poppins"/>
                <a:sym typeface="Poppins"/>
              </a:rPr>
              <a:t> of loans having recovery rate bigger than</a:t>
            </a:r>
            <a:r>
              <a:rPr lang="vi-VN">
                <a:solidFill>
                  <a:srgbClr val="00B050"/>
                </a:solidFill>
                <a:latin typeface="Poppins"/>
                <a:ea typeface="Poppins"/>
                <a:cs typeface="Poppins"/>
                <a:sym typeface="Poppins"/>
              </a:rPr>
              <a:t> 70%</a:t>
            </a:r>
            <a:r>
              <a:rPr lang="vi-VN">
                <a:solidFill>
                  <a:srgbClr val="1F2020"/>
                </a:solidFill>
                <a:latin typeface="Poppins"/>
                <a:ea typeface="Poppins"/>
                <a:cs typeface="Poppins"/>
                <a:sym typeface="Poppins"/>
              </a:rPr>
              <a:t> demonstrated high recovery efficiency.</a:t>
            </a:r>
          </a:p>
          <a:p>
            <a:pPr>
              <a:spcBef>
                <a:spcPct val="0"/>
              </a:spcBef>
            </a:pPr>
            <a:r>
              <a:rPr lang="vi-VN">
                <a:solidFill>
                  <a:srgbClr val="1F2020"/>
                </a:solidFill>
                <a:latin typeface="Poppins"/>
                <a:ea typeface="Poppins"/>
                <a:cs typeface="Poppins"/>
                <a:sym typeface="Poppins"/>
              </a:rPr>
              <a:t>Noticable cases: 2007, 2012-2014.</a:t>
            </a:r>
            <a:endParaRPr lang="en-US">
              <a:solidFill>
                <a:srgbClr val="1F2020"/>
              </a:solidFill>
              <a:latin typeface="Poppins"/>
              <a:ea typeface="Poppins"/>
              <a:cs typeface="Poppins"/>
              <a:sym typeface="Poppins"/>
            </a:endParaRPr>
          </a:p>
        </p:txBody>
      </p:sp>
      <p:sp>
        <p:nvSpPr>
          <p:cNvPr id="23" name="TextBox 44">
            <a:extLst>
              <a:ext uri="{FF2B5EF4-FFF2-40B4-BE49-F238E27FC236}">
                <a16:creationId xmlns:a16="http://schemas.microsoft.com/office/drawing/2014/main" id="{D14D93D5-2A3D-110B-1363-39E3B7AEF2DE}"/>
              </a:ext>
            </a:extLst>
          </p:cNvPr>
          <p:cNvSpPr txBox="1"/>
          <p:nvPr/>
        </p:nvSpPr>
        <p:spPr>
          <a:xfrm flipH="1">
            <a:off x="9301254"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24" name="Rectangle: Rounded Corners 23">
            <a:extLst>
              <a:ext uri="{FF2B5EF4-FFF2-40B4-BE49-F238E27FC236}">
                <a16:creationId xmlns:a16="http://schemas.microsoft.com/office/drawing/2014/main" id="{711B2DB8-A6EB-F467-2DC9-4EEDEAB4773D}"/>
              </a:ext>
            </a:extLst>
          </p:cNvPr>
          <p:cNvSpPr/>
          <p:nvPr/>
        </p:nvSpPr>
        <p:spPr>
          <a:xfrm>
            <a:off x="9531788" y="2293808"/>
            <a:ext cx="7826795" cy="149956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5944EFD-95FB-0254-D94D-8C85F535B353}"/>
              </a:ext>
            </a:extLst>
          </p:cNvPr>
          <p:cNvSpPr/>
          <p:nvPr/>
        </p:nvSpPr>
        <p:spPr>
          <a:xfrm>
            <a:off x="9492139"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2BED963-12F0-2091-7465-1415273B10F9}"/>
              </a:ext>
            </a:extLst>
          </p:cNvPr>
          <p:cNvSpPr/>
          <p:nvPr/>
        </p:nvSpPr>
        <p:spPr>
          <a:xfrm>
            <a:off x="9239147"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8" name="Oval 27">
            <a:extLst>
              <a:ext uri="{FF2B5EF4-FFF2-40B4-BE49-F238E27FC236}">
                <a16:creationId xmlns:a16="http://schemas.microsoft.com/office/drawing/2014/main" id="{0738848B-9CA8-6008-AC9D-AF58CF65C3C2}"/>
              </a:ext>
            </a:extLst>
          </p:cNvPr>
          <p:cNvSpPr/>
          <p:nvPr/>
        </p:nvSpPr>
        <p:spPr>
          <a:xfrm>
            <a:off x="9250319"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pic>
        <p:nvPicPr>
          <p:cNvPr id="34" name="Picture 33">
            <a:extLst>
              <a:ext uri="{FF2B5EF4-FFF2-40B4-BE49-F238E27FC236}">
                <a16:creationId xmlns:a16="http://schemas.microsoft.com/office/drawing/2014/main" id="{C2525DBD-5288-D54E-543A-2B9A54E09B30}"/>
              </a:ext>
            </a:extLst>
          </p:cNvPr>
          <p:cNvPicPr>
            <a:picLocks noChangeAspect="1"/>
          </p:cNvPicPr>
          <p:nvPr/>
        </p:nvPicPr>
        <p:blipFill>
          <a:blip r:embed="rId4"/>
          <a:srcRect t="11398"/>
          <a:stretch>
            <a:fillRect/>
          </a:stretch>
        </p:blipFill>
        <p:spPr>
          <a:xfrm>
            <a:off x="1285663" y="5033013"/>
            <a:ext cx="7139988" cy="4135763"/>
          </a:xfrm>
          <a:prstGeom prst="rect">
            <a:avLst/>
          </a:prstGeom>
        </p:spPr>
      </p:pic>
      <p:pic>
        <p:nvPicPr>
          <p:cNvPr id="46" name="Picture 45">
            <a:extLst>
              <a:ext uri="{FF2B5EF4-FFF2-40B4-BE49-F238E27FC236}">
                <a16:creationId xmlns:a16="http://schemas.microsoft.com/office/drawing/2014/main" id="{8D5E0945-39AA-4B1C-5050-CBDCFC138DEE}"/>
              </a:ext>
            </a:extLst>
          </p:cNvPr>
          <p:cNvPicPr>
            <a:picLocks noChangeAspect="1"/>
          </p:cNvPicPr>
          <p:nvPr/>
        </p:nvPicPr>
        <p:blipFill>
          <a:blip r:embed="rId5"/>
          <a:srcRect t="9289"/>
          <a:stretch>
            <a:fillRect/>
          </a:stretch>
        </p:blipFill>
        <p:spPr>
          <a:xfrm>
            <a:off x="9856762" y="4991100"/>
            <a:ext cx="7097548" cy="4177676"/>
          </a:xfrm>
          <a:prstGeom prst="rect">
            <a:avLst/>
          </a:prstGeom>
        </p:spPr>
      </p:pic>
      <p:sp>
        <p:nvSpPr>
          <p:cNvPr id="48" name="TextBox 26">
            <a:extLst>
              <a:ext uri="{FF2B5EF4-FFF2-40B4-BE49-F238E27FC236}">
                <a16:creationId xmlns:a16="http://schemas.microsoft.com/office/drawing/2014/main" id="{AED7B106-39C6-D047-6BB2-26E53F78D5F2}"/>
              </a:ext>
            </a:extLst>
          </p:cNvPr>
          <p:cNvSpPr txBox="1"/>
          <p:nvPr/>
        </p:nvSpPr>
        <p:spPr>
          <a:xfrm>
            <a:off x="12153610" y="4541517"/>
            <a:ext cx="2537034" cy="220958"/>
          </a:xfrm>
          <a:prstGeom prst="rect">
            <a:avLst/>
          </a:prstGeom>
        </p:spPr>
        <p:txBody>
          <a:bodyPr wrap="square" lIns="0" tIns="0" rIns="0" bIns="0" rtlCol="0" anchor="t">
            <a:spAutoFit/>
          </a:bodyPr>
          <a:lstStyle/>
          <a:p>
            <a:pPr algn="l">
              <a:lnSpc>
                <a:spcPts val="1680"/>
              </a:lnSpc>
              <a:spcBef>
                <a:spcPct val="0"/>
              </a:spcBef>
            </a:pPr>
            <a:r>
              <a:rPr lang="en-US" sz="1600">
                <a:solidFill>
                  <a:srgbClr val="1F2020"/>
                </a:solidFill>
                <a:latin typeface="Poppins"/>
                <a:ea typeface="Poppins"/>
                <a:cs typeface="Poppins"/>
                <a:sym typeface="Poppins"/>
              </a:rPr>
              <a:t>Recovery Rate by Years</a:t>
            </a:r>
          </a:p>
        </p:txBody>
      </p:sp>
      <p:sp>
        <p:nvSpPr>
          <p:cNvPr id="49" name="TextBox 26">
            <a:extLst>
              <a:ext uri="{FF2B5EF4-FFF2-40B4-BE49-F238E27FC236}">
                <a16:creationId xmlns:a16="http://schemas.microsoft.com/office/drawing/2014/main" id="{7FD783B2-9D14-626A-78E8-B664B4E45860}"/>
              </a:ext>
            </a:extLst>
          </p:cNvPr>
          <p:cNvSpPr txBox="1"/>
          <p:nvPr/>
        </p:nvSpPr>
        <p:spPr>
          <a:xfrm>
            <a:off x="2243776" y="4567485"/>
            <a:ext cx="5292450" cy="220958"/>
          </a:xfrm>
          <a:prstGeom prst="rect">
            <a:avLst/>
          </a:prstGeom>
        </p:spPr>
        <p:txBody>
          <a:bodyPr wrap="square" lIns="0" tIns="0" rIns="0" bIns="0" rtlCol="0" anchor="t">
            <a:spAutoFit/>
          </a:bodyPr>
          <a:lstStyle/>
          <a:p>
            <a:pPr algn="l">
              <a:lnSpc>
                <a:spcPts val="1680"/>
              </a:lnSpc>
              <a:spcBef>
                <a:spcPct val="0"/>
              </a:spcBef>
            </a:pPr>
            <a:r>
              <a:rPr lang="vi-VN" sz="1600">
                <a:solidFill>
                  <a:srgbClr val="1F2020"/>
                </a:solidFill>
                <a:latin typeface="Poppins"/>
                <a:ea typeface="Poppins"/>
                <a:cs typeface="Poppins"/>
                <a:sym typeface="Poppins"/>
              </a:rPr>
              <a:t>Number of Loans by Years and Loan Classification</a:t>
            </a:r>
            <a:endParaRPr lang="en-US" sz="1600">
              <a:solidFill>
                <a:srgbClr val="1F2020"/>
              </a:solidFill>
              <a:latin typeface="Poppins"/>
              <a:ea typeface="Poppins"/>
              <a:cs typeface="Poppins"/>
              <a:sym typeface="Poppins"/>
            </a:endParaRPr>
          </a:p>
        </p:txBody>
      </p:sp>
      <p:sp>
        <p:nvSpPr>
          <p:cNvPr id="9" name="Rectangle 8">
            <a:extLst>
              <a:ext uri="{FF2B5EF4-FFF2-40B4-BE49-F238E27FC236}">
                <a16:creationId xmlns:a16="http://schemas.microsoft.com/office/drawing/2014/main" id="{1936AF8F-108D-19CB-F502-DEFA26E50151}"/>
              </a:ext>
            </a:extLst>
          </p:cNvPr>
          <p:cNvSpPr/>
          <p:nvPr/>
        </p:nvSpPr>
        <p:spPr>
          <a:xfrm>
            <a:off x="9762323" y="4914900"/>
            <a:ext cx="7240014" cy="15240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E70D-9E96-FA55-6D80-11D3717A6C88}"/>
              </a:ext>
            </a:extLst>
          </p:cNvPr>
          <p:cNvSpPr/>
          <p:nvPr/>
        </p:nvSpPr>
        <p:spPr>
          <a:xfrm>
            <a:off x="9753600" y="8137108"/>
            <a:ext cx="7240014" cy="56747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6303E-7836-CA94-ADC9-255BE6CD103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0FBEF8A-633B-98C7-2806-CDE90C2EBE78}"/>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E9E95FA6-D518-EBCD-AEEC-ABB29EBEF4C5}"/>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DC894100-BD7F-BCB8-4315-8EA0411A6782}"/>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FA04D4FD-2048-D3D6-3189-844CAE0AE8CE}"/>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6A06B77B-458C-1820-CEFD-E1651979F45E}"/>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8E260FC4-F019-CFCB-3642-46382D77273E}"/>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4A7AC5DF-FF25-756E-E7D1-BBB60E5E19EB}"/>
              </a:ext>
            </a:extLst>
          </p:cNvPr>
          <p:cNvSpPr txBox="1"/>
          <p:nvPr/>
        </p:nvSpPr>
        <p:spPr>
          <a:xfrm>
            <a:off x="1001474" y="569381"/>
            <a:ext cx="4389214" cy="424603"/>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Good vs Bad Loans</a:t>
            </a:r>
            <a:r>
              <a:rPr lang="en-US" sz="1200" b="1">
                <a:solidFill>
                  <a:srgbClr val="4569CF"/>
                </a:solidFill>
                <a:latin typeface="Poppins Bold"/>
                <a:ea typeface="Poppins Bold"/>
                <a:cs typeface="Poppins Bold"/>
              </a:rPr>
              <a:t> </a:t>
            </a:r>
            <a:r>
              <a:rPr lang="en-US" sz="1200" b="1">
                <a:solidFill>
                  <a:srgbClr val="3A6AD6"/>
                </a:solidFill>
                <a:latin typeface="Poppins Bold"/>
                <a:cs typeface="Poppins Bold"/>
              </a:rPr>
              <a:t>| </a:t>
            </a:r>
            <a:r>
              <a:rPr lang="vi-VN" sz="1200" b="1">
                <a:solidFill>
                  <a:srgbClr val="3A6AD6"/>
                </a:solidFill>
                <a:latin typeface="Poppins Bold"/>
                <a:cs typeface="Poppins Bold"/>
              </a:rPr>
              <a:t>Credit Profile</a:t>
            </a:r>
            <a:endParaRPr lang="en-US" sz="1200" b="1">
              <a:solidFill>
                <a:srgbClr val="3A6AD6"/>
              </a:solidFill>
              <a:latin typeface="Poppins Bold"/>
              <a:cs typeface="Poppins Bold"/>
            </a:endParaRPr>
          </a:p>
          <a:p>
            <a:pPr>
              <a:lnSpc>
                <a:spcPts val="1680"/>
              </a:lnSpc>
              <a:spcBef>
                <a:spcPct val="0"/>
              </a:spcBef>
            </a:pPr>
            <a:endParaRPr lang="en-US" sz="1200" b="1" dirty="0">
              <a:solidFill>
                <a:srgbClr val="3A6AD6"/>
              </a:solidFill>
              <a:latin typeface="Poppins Bold"/>
              <a:cs typeface="Poppins Bold"/>
            </a:endParaRPr>
          </a:p>
        </p:txBody>
      </p:sp>
      <p:sp>
        <p:nvSpPr>
          <p:cNvPr id="13" name="Freeform 13">
            <a:extLst>
              <a:ext uri="{FF2B5EF4-FFF2-40B4-BE49-F238E27FC236}">
                <a16:creationId xmlns:a16="http://schemas.microsoft.com/office/drawing/2014/main" id="{C0154824-8DCE-5F56-D7F2-F929E059E5FF}"/>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7AFFD320-627C-9760-6F82-9D4ED6DF782F}"/>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7B8AD715-B89A-CDCF-4C64-3A67DC6E564A}"/>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1818B160-A765-EF56-6985-3B089ADFE077}"/>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EEC9F1A3-6E68-FAEF-8300-4BD17F91EA5F}"/>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26" name="TextBox 26">
            <a:extLst>
              <a:ext uri="{FF2B5EF4-FFF2-40B4-BE49-F238E27FC236}">
                <a16:creationId xmlns:a16="http://schemas.microsoft.com/office/drawing/2014/main" id="{50041153-DAA1-A5AA-A697-69576CC92C4B}"/>
              </a:ext>
            </a:extLst>
          </p:cNvPr>
          <p:cNvSpPr txBox="1"/>
          <p:nvPr/>
        </p:nvSpPr>
        <p:spPr>
          <a:xfrm>
            <a:off x="1344610" y="2446204"/>
            <a:ext cx="15647990" cy="830997"/>
          </a:xfrm>
          <a:prstGeom prst="rect">
            <a:avLst/>
          </a:prstGeom>
        </p:spPr>
        <p:txBody>
          <a:bodyPr wrap="square" lIns="0" tIns="0" rIns="0" bIns="0" rtlCol="0" anchor="t">
            <a:spAutoFit/>
          </a:bodyPr>
          <a:lstStyle/>
          <a:p>
            <a:pPr algn="l">
              <a:spcBef>
                <a:spcPct val="0"/>
              </a:spcBef>
            </a:pPr>
            <a:r>
              <a:rPr lang="en-US">
                <a:solidFill>
                  <a:srgbClr val="1F2020"/>
                </a:solidFill>
                <a:latin typeface="Poppins"/>
                <a:ea typeface="Poppins"/>
                <a:cs typeface="Poppins"/>
                <a:sym typeface="Poppins"/>
              </a:rPr>
              <a:t>The largest gap between Good and Bad loans occurred in 2007 (33 days), while in later years the gap narrowed, suggesting that borrowers with shorter credit histories were increasingly represented across all categories.</a:t>
            </a:r>
            <a:endParaRPr lang="vi-VN">
              <a:solidFill>
                <a:srgbClr val="1F2020"/>
              </a:solidFill>
              <a:latin typeface="Poppins"/>
              <a:ea typeface="Poppins"/>
              <a:cs typeface="Poppins"/>
              <a:sym typeface="Poppins"/>
            </a:endParaRPr>
          </a:p>
          <a:p>
            <a:pPr algn="l">
              <a:spcBef>
                <a:spcPct val="0"/>
              </a:spcBef>
            </a:pPr>
            <a:endParaRPr lang="en-US">
              <a:solidFill>
                <a:srgbClr val="1F2020"/>
              </a:solidFill>
              <a:latin typeface="Poppins"/>
              <a:ea typeface="Poppins"/>
              <a:cs typeface="Poppins"/>
              <a:sym typeface="Poppins"/>
            </a:endParaRPr>
          </a:p>
        </p:txBody>
      </p:sp>
      <p:sp>
        <p:nvSpPr>
          <p:cNvPr id="73" name="TextBox 73">
            <a:extLst>
              <a:ext uri="{FF2B5EF4-FFF2-40B4-BE49-F238E27FC236}">
                <a16:creationId xmlns:a16="http://schemas.microsoft.com/office/drawing/2014/main" id="{CE00CDA1-A2C3-3694-9F1D-8810AABE7AA6}"/>
              </a:ext>
            </a:extLst>
          </p:cNvPr>
          <p:cNvSpPr txBox="1"/>
          <p:nvPr/>
        </p:nvSpPr>
        <p:spPr>
          <a:xfrm>
            <a:off x="998565" y="930470"/>
            <a:ext cx="16209226" cy="716093"/>
          </a:xfrm>
          <a:prstGeom prst="rect">
            <a:avLst/>
          </a:prstGeom>
        </p:spPr>
        <p:txBody>
          <a:bodyPr wrap="square" lIns="0" tIns="0" rIns="0" bIns="0" rtlCol="0" anchor="t">
            <a:spAutoFit/>
          </a:bodyPr>
          <a:lstStyle/>
          <a:p>
            <a:pPr>
              <a:lnSpc>
                <a:spcPts val="6385"/>
              </a:lnSpc>
              <a:spcBef>
                <a:spcPct val="0"/>
              </a:spcBef>
            </a:pPr>
            <a:r>
              <a:rPr lang="en-US" sz="2800">
                <a:solidFill>
                  <a:schemeClr val="tx1">
                    <a:lumMod val="75000"/>
                    <a:lumOff val="25000"/>
                  </a:schemeClr>
                </a:solidFill>
                <a:latin typeface="Poppins Bold"/>
                <a:cs typeface="Poppins Bold"/>
                <a:sym typeface="Poppins Bold"/>
              </a:rPr>
              <a:t>Customers having bad loans tended to have </a:t>
            </a:r>
            <a:r>
              <a:rPr lang="en-US" sz="2800">
                <a:solidFill>
                  <a:srgbClr val="3A6AD6"/>
                </a:solidFill>
                <a:latin typeface="Poppins Bold"/>
                <a:cs typeface="Poppins Bold"/>
                <a:sym typeface="Poppins Bold"/>
              </a:rPr>
              <a:t>shorter credit histories</a:t>
            </a:r>
            <a:r>
              <a:rPr lang="en-US" sz="2800">
                <a:solidFill>
                  <a:schemeClr val="tx1">
                    <a:lumMod val="75000"/>
                    <a:lumOff val="25000"/>
                  </a:schemeClr>
                </a:solidFill>
                <a:latin typeface="Poppins Bold"/>
                <a:cs typeface="Poppins Bold"/>
                <a:sym typeface="Poppins Bold"/>
              </a:rPr>
              <a:t> than the others</a:t>
            </a:r>
          </a:p>
        </p:txBody>
      </p:sp>
      <p:sp>
        <p:nvSpPr>
          <p:cNvPr id="122" name="TextBox 44">
            <a:extLst>
              <a:ext uri="{FF2B5EF4-FFF2-40B4-BE49-F238E27FC236}">
                <a16:creationId xmlns:a16="http://schemas.microsoft.com/office/drawing/2014/main" id="{56812C38-5E64-AF8E-F32B-413819158318}"/>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1C485CD6-A6DA-B2B1-EFF7-A1D119598D46}"/>
              </a:ext>
            </a:extLst>
          </p:cNvPr>
          <p:cNvSpPr/>
          <p:nvPr/>
        </p:nvSpPr>
        <p:spPr>
          <a:xfrm>
            <a:off x="960013" y="2293808"/>
            <a:ext cx="16209226" cy="905110"/>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7B1D2D-DD3F-3B7F-FF6E-ECFBD747F90F}"/>
              </a:ext>
            </a:extLst>
          </p:cNvPr>
          <p:cNvSpPr/>
          <p:nvPr/>
        </p:nvSpPr>
        <p:spPr>
          <a:xfrm>
            <a:off x="960012" y="3759512"/>
            <a:ext cx="16247779" cy="5811147"/>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43B5370-1772-D759-E40D-DB8D2D056416}"/>
              </a:ext>
            </a:extLst>
          </p:cNvPr>
          <p:cNvSpPr/>
          <p:nvPr/>
        </p:nvSpPr>
        <p:spPr>
          <a:xfrm>
            <a:off x="718343" y="3496934"/>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1" name="Oval 20">
            <a:extLst>
              <a:ext uri="{FF2B5EF4-FFF2-40B4-BE49-F238E27FC236}">
                <a16:creationId xmlns:a16="http://schemas.microsoft.com/office/drawing/2014/main" id="{2BA782D6-F715-C989-7E11-AE347C3586CA}"/>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49" name="TextBox 26">
            <a:extLst>
              <a:ext uri="{FF2B5EF4-FFF2-40B4-BE49-F238E27FC236}">
                <a16:creationId xmlns:a16="http://schemas.microsoft.com/office/drawing/2014/main" id="{D17C96AA-4E1F-BE49-2727-3068786803A7}"/>
              </a:ext>
            </a:extLst>
          </p:cNvPr>
          <p:cNvSpPr txBox="1"/>
          <p:nvPr/>
        </p:nvSpPr>
        <p:spPr>
          <a:xfrm>
            <a:off x="7485936" y="9154622"/>
            <a:ext cx="3365338" cy="220958"/>
          </a:xfrm>
          <a:prstGeom prst="rect">
            <a:avLst/>
          </a:prstGeom>
        </p:spPr>
        <p:txBody>
          <a:bodyPr wrap="square" lIns="0" tIns="0" rIns="0" bIns="0" rtlCol="0" anchor="t">
            <a:spAutoFit/>
          </a:bodyPr>
          <a:lstStyle/>
          <a:p>
            <a:pPr>
              <a:lnSpc>
                <a:spcPts val="1680"/>
              </a:lnSpc>
              <a:spcBef>
                <a:spcPct val="0"/>
              </a:spcBef>
            </a:pPr>
            <a:r>
              <a:rPr lang="vi-VN" sz="1600">
                <a:solidFill>
                  <a:srgbClr val="1F2020"/>
                </a:solidFill>
                <a:latin typeface="Poppins"/>
                <a:ea typeface="Poppins"/>
                <a:cs typeface="Poppins"/>
                <a:sym typeface="Poppins"/>
              </a:rPr>
              <a:t>Average credit history length</a:t>
            </a:r>
            <a:endParaRPr lang="en-US" sz="1600">
              <a:solidFill>
                <a:srgbClr val="1F2020"/>
              </a:solidFill>
              <a:latin typeface="Poppins"/>
              <a:ea typeface="Poppins"/>
              <a:cs typeface="Poppins"/>
              <a:sym typeface="Poppins"/>
            </a:endParaRPr>
          </a:p>
        </p:txBody>
      </p:sp>
      <p:pic>
        <p:nvPicPr>
          <p:cNvPr id="11" name="Picture 10">
            <a:extLst>
              <a:ext uri="{FF2B5EF4-FFF2-40B4-BE49-F238E27FC236}">
                <a16:creationId xmlns:a16="http://schemas.microsoft.com/office/drawing/2014/main" id="{E8D117E9-8DF0-9829-150A-90FAF0FDBE9A}"/>
              </a:ext>
            </a:extLst>
          </p:cNvPr>
          <p:cNvPicPr>
            <a:picLocks noChangeAspect="1"/>
          </p:cNvPicPr>
          <p:nvPr/>
        </p:nvPicPr>
        <p:blipFill>
          <a:blip r:embed="rId4"/>
          <a:stretch>
            <a:fillRect/>
          </a:stretch>
        </p:blipFill>
        <p:spPr>
          <a:xfrm>
            <a:off x="5390688" y="3846163"/>
            <a:ext cx="7435606" cy="5122468"/>
          </a:xfrm>
          <a:prstGeom prst="rect">
            <a:avLst/>
          </a:prstGeom>
        </p:spPr>
      </p:pic>
    </p:spTree>
    <p:extLst>
      <p:ext uri="{BB962C8B-B14F-4D97-AF65-F5344CB8AC3E}">
        <p14:creationId xmlns:p14="http://schemas.microsoft.com/office/powerpoint/2010/main" val="39113290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EC270-87D0-DC4F-9DE4-5431B4E37E3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E07A0C6-92E5-0AD3-5FBB-EA36C8827092}"/>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6E73B77E-61EB-8816-513C-CDCFF780C2D8}"/>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BCFBE341-D957-55B2-DD84-FB761EB1A977}"/>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AF630F7A-EBA2-B021-2F05-49A10E4BC991}"/>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90919C27-D535-055D-FF32-DE391D7C18C8}"/>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FEA44565-12DC-3447-66D7-5DAFD84CC117}"/>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B9105AE0-ED02-E9F9-8A26-18543E9D79A6}"/>
              </a:ext>
            </a:extLst>
          </p:cNvPr>
          <p:cNvSpPr txBox="1"/>
          <p:nvPr/>
        </p:nvSpPr>
        <p:spPr>
          <a:xfrm>
            <a:off x="1001474" y="569381"/>
            <a:ext cx="4389214" cy="424603"/>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Good vs Bad Loans</a:t>
            </a:r>
            <a:r>
              <a:rPr lang="en-US" sz="1200" b="1">
                <a:solidFill>
                  <a:srgbClr val="4569CF"/>
                </a:solidFill>
                <a:latin typeface="Poppins Bold"/>
                <a:ea typeface="Poppins Bold"/>
                <a:cs typeface="Poppins Bold"/>
              </a:rPr>
              <a:t> </a:t>
            </a:r>
            <a:r>
              <a:rPr lang="en-US" sz="1200" b="1">
                <a:solidFill>
                  <a:srgbClr val="3A6AD6"/>
                </a:solidFill>
                <a:latin typeface="Poppins Bold"/>
                <a:cs typeface="Poppins Bold"/>
              </a:rPr>
              <a:t>| </a:t>
            </a:r>
            <a:r>
              <a:rPr lang="vi-VN" sz="1200" b="1">
                <a:solidFill>
                  <a:srgbClr val="3A6AD6"/>
                </a:solidFill>
                <a:latin typeface="Poppins Bold"/>
                <a:cs typeface="Poppins Bold"/>
              </a:rPr>
              <a:t>Credit Profile</a:t>
            </a:r>
            <a:endParaRPr lang="en-US" sz="1200" b="1">
              <a:solidFill>
                <a:srgbClr val="3A6AD6"/>
              </a:solidFill>
              <a:latin typeface="Poppins Bold"/>
              <a:cs typeface="Poppins Bold"/>
            </a:endParaRPr>
          </a:p>
          <a:p>
            <a:pPr>
              <a:lnSpc>
                <a:spcPts val="1680"/>
              </a:lnSpc>
              <a:spcBef>
                <a:spcPct val="0"/>
              </a:spcBef>
            </a:pPr>
            <a:endParaRPr lang="en-US" sz="1200" b="1" dirty="0">
              <a:solidFill>
                <a:srgbClr val="3A6AD6"/>
              </a:solidFill>
              <a:latin typeface="Poppins Bold"/>
              <a:cs typeface="Poppins Bold"/>
            </a:endParaRPr>
          </a:p>
        </p:txBody>
      </p:sp>
      <p:sp>
        <p:nvSpPr>
          <p:cNvPr id="13" name="Freeform 13">
            <a:extLst>
              <a:ext uri="{FF2B5EF4-FFF2-40B4-BE49-F238E27FC236}">
                <a16:creationId xmlns:a16="http://schemas.microsoft.com/office/drawing/2014/main" id="{54BCA31A-046C-B1D6-F6B7-FEEE131F14AA}"/>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41343418-D724-CB79-F2FE-F2BCC85FEC18}"/>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E8ED2AFD-B78B-0335-01EB-59CB751C2083}"/>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DBF0BE17-B355-88BE-8F77-B7808DDDE1F0}"/>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4E1399EC-94F2-2616-7C57-0B2C9D8E2F77}"/>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06</a:t>
            </a:r>
          </a:p>
        </p:txBody>
      </p:sp>
      <p:sp>
        <p:nvSpPr>
          <p:cNvPr id="26" name="TextBox 26">
            <a:extLst>
              <a:ext uri="{FF2B5EF4-FFF2-40B4-BE49-F238E27FC236}">
                <a16:creationId xmlns:a16="http://schemas.microsoft.com/office/drawing/2014/main" id="{3C7EC33B-2398-D6AB-AA18-89A131C03321}"/>
              </a:ext>
            </a:extLst>
          </p:cNvPr>
          <p:cNvSpPr txBox="1"/>
          <p:nvPr/>
        </p:nvSpPr>
        <p:spPr>
          <a:xfrm>
            <a:off x="1411799" y="2567654"/>
            <a:ext cx="7198801" cy="553998"/>
          </a:xfrm>
          <a:prstGeom prst="rect">
            <a:avLst/>
          </a:prstGeom>
        </p:spPr>
        <p:txBody>
          <a:bodyPr wrap="square" lIns="0" tIns="0" rIns="0" bIns="0" rtlCol="0" anchor="t">
            <a:spAutoFit/>
          </a:bodyPr>
          <a:lstStyle/>
          <a:p>
            <a:pPr algn="l">
              <a:spcBef>
                <a:spcPct val="0"/>
              </a:spcBef>
            </a:pPr>
            <a:r>
              <a:rPr lang="en-US">
                <a:solidFill>
                  <a:srgbClr val="1F2020"/>
                </a:solidFill>
                <a:latin typeface="Poppins"/>
                <a:ea typeface="Poppins"/>
                <a:cs typeface="Poppins"/>
                <a:sym typeface="Poppins"/>
              </a:rPr>
              <a:t>People in groups D to G tend to take out bad loans significantly </a:t>
            </a:r>
            <a:r>
              <a:rPr lang="vi-VN">
                <a:solidFill>
                  <a:srgbClr val="1F2020"/>
                </a:solidFill>
                <a:latin typeface="Poppins"/>
                <a:ea typeface="Poppins"/>
                <a:cs typeface="Poppins"/>
                <a:sym typeface="Poppins"/>
              </a:rPr>
              <a:t>(</a:t>
            </a:r>
            <a:r>
              <a:rPr lang="vi-VN">
                <a:solidFill>
                  <a:srgbClr val="CD3550"/>
                </a:solidFill>
                <a:latin typeface="Poppins"/>
                <a:ea typeface="Poppins"/>
                <a:cs typeface="Poppins"/>
                <a:sym typeface="Poppins"/>
              </a:rPr>
              <a:t>16-27%</a:t>
            </a:r>
            <a:r>
              <a:rPr lang="vi-VN">
                <a:solidFill>
                  <a:srgbClr val="1F2020"/>
                </a:solidFill>
                <a:latin typeface="Poppins"/>
                <a:ea typeface="Poppins"/>
                <a:cs typeface="Poppins"/>
                <a:sym typeface="Poppins"/>
              </a:rPr>
              <a:t>) </a:t>
            </a:r>
            <a:r>
              <a:rPr lang="en-US">
                <a:solidFill>
                  <a:srgbClr val="1F2020"/>
                </a:solidFill>
                <a:latin typeface="Poppins"/>
                <a:ea typeface="Poppins"/>
                <a:cs typeface="Poppins"/>
                <a:sym typeface="Poppins"/>
              </a:rPr>
              <a:t>more than those in groups A to C</a:t>
            </a:r>
            <a:r>
              <a:rPr lang="vi-VN">
                <a:solidFill>
                  <a:srgbClr val="1F2020"/>
                </a:solidFill>
                <a:latin typeface="Poppins"/>
                <a:ea typeface="Poppins"/>
                <a:cs typeface="Poppins"/>
                <a:sym typeface="Poppins"/>
              </a:rPr>
              <a:t> (</a:t>
            </a:r>
            <a:r>
              <a:rPr lang="vi-VN">
                <a:solidFill>
                  <a:srgbClr val="00B050"/>
                </a:solidFill>
                <a:latin typeface="Poppins"/>
                <a:ea typeface="Poppins"/>
                <a:cs typeface="Poppins"/>
                <a:sym typeface="Poppins"/>
              </a:rPr>
              <a:t>2-9%</a:t>
            </a:r>
            <a:r>
              <a:rPr lang="vi-VN">
                <a:solidFill>
                  <a:srgbClr val="1F2020"/>
                </a:solidFill>
                <a:latin typeface="Poppins"/>
                <a:ea typeface="Poppins"/>
                <a:cs typeface="Poppins"/>
                <a:sym typeface="Poppins"/>
              </a:rPr>
              <a:t>)</a:t>
            </a:r>
            <a:r>
              <a:rPr lang="en-US">
                <a:solidFill>
                  <a:srgbClr val="1F2020"/>
                </a:solidFill>
                <a:latin typeface="Poppins"/>
                <a:ea typeface="Poppins"/>
                <a:cs typeface="Poppins"/>
                <a:sym typeface="Poppins"/>
              </a:rPr>
              <a:t>.</a:t>
            </a:r>
          </a:p>
        </p:txBody>
      </p:sp>
      <p:sp>
        <p:nvSpPr>
          <p:cNvPr id="73" name="TextBox 73">
            <a:extLst>
              <a:ext uri="{FF2B5EF4-FFF2-40B4-BE49-F238E27FC236}">
                <a16:creationId xmlns:a16="http://schemas.microsoft.com/office/drawing/2014/main" id="{6AFE6E17-DCBA-5B19-9BF1-CD48A8BA62D1}"/>
              </a:ext>
            </a:extLst>
          </p:cNvPr>
          <p:cNvSpPr txBox="1"/>
          <p:nvPr/>
        </p:nvSpPr>
        <p:spPr>
          <a:xfrm>
            <a:off x="998565" y="930470"/>
            <a:ext cx="16209226" cy="716093"/>
          </a:xfrm>
          <a:prstGeom prst="rect">
            <a:avLst/>
          </a:prstGeom>
        </p:spPr>
        <p:txBody>
          <a:bodyPr wrap="square" lIns="0" tIns="0" rIns="0" bIns="0" rtlCol="0" anchor="t">
            <a:spAutoFit/>
          </a:bodyPr>
          <a:lstStyle/>
          <a:p>
            <a:pPr>
              <a:lnSpc>
                <a:spcPts val="6385"/>
              </a:lnSpc>
              <a:spcBef>
                <a:spcPct val="0"/>
              </a:spcBef>
            </a:pPr>
            <a:r>
              <a:rPr lang="vi-VN" sz="2800">
                <a:solidFill>
                  <a:schemeClr val="tx1">
                    <a:lumMod val="75000"/>
                    <a:lumOff val="25000"/>
                  </a:schemeClr>
                </a:solidFill>
                <a:latin typeface="Poppins Bold"/>
                <a:cs typeface="Poppins Bold"/>
                <a:sym typeface="Poppins Bold"/>
              </a:rPr>
              <a:t>Loans for customers in </a:t>
            </a:r>
            <a:r>
              <a:rPr lang="vi-VN" sz="2800">
                <a:solidFill>
                  <a:srgbClr val="3A6AD6"/>
                </a:solidFill>
                <a:latin typeface="Poppins Bold"/>
                <a:cs typeface="Poppins Bold"/>
                <a:sym typeface="Poppins Bold"/>
              </a:rPr>
              <a:t>low grades</a:t>
            </a:r>
            <a:r>
              <a:rPr lang="vi-VN" sz="2800">
                <a:solidFill>
                  <a:schemeClr val="tx1">
                    <a:lumMod val="75000"/>
                    <a:lumOff val="25000"/>
                  </a:schemeClr>
                </a:solidFill>
                <a:latin typeface="Poppins Bold"/>
                <a:cs typeface="Poppins Bold"/>
                <a:sym typeface="Poppins Bold"/>
              </a:rPr>
              <a:t> (D to G) lead to </a:t>
            </a:r>
            <a:r>
              <a:rPr lang="vi-VN" sz="2800">
                <a:solidFill>
                  <a:srgbClr val="3A6AD6"/>
                </a:solidFill>
                <a:latin typeface="Poppins Bold"/>
                <a:cs typeface="Poppins Bold"/>
                <a:sym typeface="Poppins Bold"/>
              </a:rPr>
              <a:t>higher risks </a:t>
            </a:r>
            <a:endParaRPr lang="en-US" sz="2800">
              <a:solidFill>
                <a:srgbClr val="3A6AD6"/>
              </a:solidFill>
              <a:latin typeface="Poppins Bold"/>
              <a:cs typeface="Poppins Bold"/>
              <a:sym typeface="Poppins Bold"/>
            </a:endParaRPr>
          </a:p>
        </p:txBody>
      </p:sp>
      <p:sp>
        <p:nvSpPr>
          <p:cNvPr id="122" name="TextBox 44">
            <a:extLst>
              <a:ext uri="{FF2B5EF4-FFF2-40B4-BE49-F238E27FC236}">
                <a16:creationId xmlns:a16="http://schemas.microsoft.com/office/drawing/2014/main" id="{51AE3A82-524D-AACB-204C-731FFE26DB40}"/>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5E6E4FAD-85E2-D91F-1D56-00EB7BBA711C}"/>
              </a:ext>
            </a:extLst>
          </p:cNvPr>
          <p:cNvSpPr/>
          <p:nvPr/>
        </p:nvSpPr>
        <p:spPr>
          <a:xfrm>
            <a:off x="960013" y="2293808"/>
            <a:ext cx="7826795" cy="149956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D6556F3-D592-057A-019A-296FD7B7CC91}"/>
              </a:ext>
            </a:extLst>
          </p:cNvPr>
          <p:cNvSpPr/>
          <p:nvPr/>
        </p:nvSpPr>
        <p:spPr>
          <a:xfrm>
            <a:off x="960012"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F496E3B-ECC3-FC35-814F-3966D4C3E800}"/>
              </a:ext>
            </a:extLst>
          </p:cNvPr>
          <p:cNvSpPr/>
          <p:nvPr/>
        </p:nvSpPr>
        <p:spPr>
          <a:xfrm>
            <a:off x="707021"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1" name="Oval 20">
            <a:extLst>
              <a:ext uri="{FF2B5EF4-FFF2-40B4-BE49-F238E27FC236}">
                <a16:creationId xmlns:a16="http://schemas.microsoft.com/office/drawing/2014/main" id="{6DDAD42E-93A3-FB21-1A1B-6D4B2267C876}"/>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2" name="TextBox 26">
            <a:extLst>
              <a:ext uri="{FF2B5EF4-FFF2-40B4-BE49-F238E27FC236}">
                <a16:creationId xmlns:a16="http://schemas.microsoft.com/office/drawing/2014/main" id="{F2A2F1B2-CA15-4DB3-FA29-E09F0074FE15}"/>
              </a:ext>
            </a:extLst>
          </p:cNvPr>
          <p:cNvSpPr txBox="1"/>
          <p:nvPr/>
        </p:nvSpPr>
        <p:spPr>
          <a:xfrm>
            <a:off x="9943925" y="2567654"/>
            <a:ext cx="7263866" cy="553998"/>
          </a:xfrm>
          <a:prstGeom prst="rect">
            <a:avLst/>
          </a:prstGeom>
        </p:spPr>
        <p:txBody>
          <a:bodyPr wrap="square" lIns="0" tIns="0" rIns="0" bIns="0" rtlCol="0" anchor="t">
            <a:spAutoFit/>
          </a:bodyPr>
          <a:lstStyle/>
          <a:p>
            <a:pPr>
              <a:spcBef>
                <a:spcPct val="0"/>
              </a:spcBef>
            </a:pPr>
            <a:r>
              <a:rPr lang="vi-VN">
                <a:solidFill>
                  <a:srgbClr val="1F2020"/>
                </a:solidFill>
                <a:latin typeface="Poppins"/>
                <a:ea typeface="Poppins"/>
                <a:cs typeface="Poppins"/>
                <a:sym typeface="Poppins"/>
              </a:rPr>
              <a:t>This company concentrated on lending to borrowers who were in Low - Moderate Risk group (grade A, B and C) (</a:t>
            </a:r>
            <a:r>
              <a:rPr lang="vi-VN" b="1">
                <a:solidFill>
                  <a:srgbClr val="1F2020"/>
                </a:solidFill>
                <a:latin typeface="Poppins"/>
                <a:ea typeface="Poppins"/>
                <a:cs typeface="Poppins"/>
                <a:sym typeface="Poppins"/>
              </a:rPr>
              <a:t>72%</a:t>
            </a:r>
            <a:r>
              <a:rPr lang="vi-VN">
                <a:solidFill>
                  <a:srgbClr val="1F2020"/>
                </a:solidFill>
                <a:latin typeface="Poppins"/>
                <a:ea typeface="Poppins"/>
                <a:cs typeface="Poppins"/>
                <a:sym typeface="Poppins"/>
              </a:rPr>
              <a:t>).</a:t>
            </a:r>
          </a:p>
        </p:txBody>
      </p:sp>
      <p:sp>
        <p:nvSpPr>
          <p:cNvPr id="23" name="TextBox 44">
            <a:extLst>
              <a:ext uri="{FF2B5EF4-FFF2-40B4-BE49-F238E27FC236}">
                <a16:creationId xmlns:a16="http://schemas.microsoft.com/office/drawing/2014/main" id="{AE68D6D9-77DE-B8A7-DC63-5286F21EF37D}"/>
              </a:ext>
            </a:extLst>
          </p:cNvPr>
          <p:cNvSpPr txBox="1"/>
          <p:nvPr/>
        </p:nvSpPr>
        <p:spPr>
          <a:xfrm flipH="1">
            <a:off x="9301254"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24" name="Rectangle: Rounded Corners 23">
            <a:extLst>
              <a:ext uri="{FF2B5EF4-FFF2-40B4-BE49-F238E27FC236}">
                <a16:creationId xmlns:a16="http://schemas.microsoft.com/office/drawing/2014/main" id="{CF4C90AE-45A3-FAB4-3CC0-6D4D658C8D7B}"/>
              </a:ext>
            </a:extLst>
          </p:cNvPr>
          <p:cNvSpPr/>
          <p:nvPr/>
        </p:nvSpPr>
        <p:spPr>
          <a:xfrm>
            <a:off x="9531788" y="2293808"/>
            <a:ext cx="7826795" cy="149956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CEDFA969-B4D1-485B-AE8A-F932741102EF}"/>
              </a:ext>
            </a:extLst>
          </p:cNvPr>
          <p:cNvSpPr/>
          <p:nvPr/>
        </p:nvSpPr>
        <p:spPr>
          <a:xfrm>
            <a:off x="9492139"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E8995F6-0329-4DBA-BC4F-E32D2A302E25}"/>
              </a:ext>
            </a:extLst>
          </p:cNvPr>
          <p:cNvSpPr/>
          <p:nvPr/>
        </p:nvSpPr>
        <p:spPr>
          <a:xfrm>
            <a:off x="9239147"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8" name="Oval 27">
            <a:extLst>
              <a:ext uri="{FF2B5EF4-FFF2-40B4-BE49-F238E27FC236}">
                <a16:creationId xmlns:a16="http://schemas.microsoft.com/office/drawing/2014/main" id="{98C1AE78-0BD1-1923-4D82-35CC485A8A45}"/>
              </a:ext>
            </a:extLst>
          </p:cNvPr>
          <p:cNvSpPr/>
          <p:nvPr/>
        </p:nvSpPr>
        <p:spPr>
          <a:xfrm>
            <a:off x="9250319"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48" name="TextBox 26">
            <a:extLst>
              <a:ext uri="{FF2B5EF4-FFF2-40B4-BE49-F238E27FC236}">
                <a16:creationId xmlns:a16="http://schemas.microsoft.com/office/drawing/2014/main" id="{2CA5E0AA-AECA-CA7E-BDE5-BAD453F7EE25}"/>
              </a:ext>
            </a:extLst>
          </p:cNvPr>
          <p:cNvSpPr txBox="1"/>
          <p:nvPr/>
        </p:nvSpPr>
        <p:spPr>
          <a:xfrm>
            <a:off x="11401452" y="8977863"/>
            <a:ext cx="4348811" cy="220958"/>
          </a:xfrm>
          <a:prstGeom prst="rect">
            <a:avLst/>
          </a:prstGeom>
        </p:spPr>
        <p:txBody>
          <a:bodyPr wrap="square" lIns="0" tIns="0" rIns="0" bIns="0" rtlCol="0" anchor="t">
            <a:spAutoFit/>
          </a:bodyPr>
          <a:lstStyle/>
          <a:p>
            <a:pPr algn="l">
              <a:lnSpc>
                <a:spcPts val="1680"/>
              </a:lnSpc>
              <a:spcBef>
                <a:spcPct val="0"/>
              </a:spcBef>
            </a:pPr>
            <a:r>
              <a:rPr lang="vi-VN" sz="1600">
                <a:solidFill>
                  <a:srgbClr val="1F2020"/>
                </a:solidFill>
                <a:latin typeface="Poppins"/>
                <a:ea typeface="Poppins"/>
                <a:cs typeface="Poppins"/>
                <a:sym typeface="Poppins"/>
              </a:rPr>
              <a:t>Number of Loan applications by Grades</a:t>
            </a:r>
            <a:endParaRPr lang="en-US" sz="1600">
              <a:solidFill>
                <a:srgbClr val="1F2020"/>
              </a:solidFill>
              <a:latin typeface="Poppins"/>
              <a:ea typeface="Poppins"/>
              <a:cs typeface="Poppins"/>
              <a:sym typeface="Poppins"/>
            </a:endParaRPr>
          </a:p>
        </p:txBody>
      </p:sp>
      <p:sp>
        <p:nvSpPr>
          <p:cNvPr id="49" name="TextBox 26">
            <a:extLst>
              <a:ext uri="{FF2B5EF4-FFF2-40B4-BE49-F238E27FC236}">
                <a16:creationId xmlns:a16="http://schemas.microsoft.com/office/drawing/2014/main" id="{FC9A4EA5-65BB-39F9-2251-D57B6EA6505F}"/>
              </a:ext>
            </a:extLst>
          </p:cNvPr>
          <p:cNvSpPr txBox="1"/>
          <p:nvPr/>
        </p:nvSpPr>
        <p:spPr>
          <a:xfrm>
            <a:off x="3136434" y="8978870"/>
            <a:ext cx="3365338" cy="220958"/>
          </a:xfrm>
          <a:prstGeom prst="rect">
            <a:avLst/>
          </a:prstGeom>
        </p:spPr>
        <p:txBody>
          <a:bodyPr wrap="square" lIns="0" tIns="0" rIns="0" bIns="0" rtlCol="0" anchor="t">
            <a:spAutoFit/>
          </a:bodyPr>
          <a:lstStyle/>
          <a:p>
            <a:pPr>
              <a:lnSpc>
                <a:spcPts val="1680"/>
              </a:lnSpc>
              <a:spcBef>
                <a:spcPct val="0"/>
              </a:spcBef>
            </a:pPr>
            <a:r>
              <a:rPr lang="vi-VN" sz="1600">
                <a:solidFill>
                  <a:srgbClr val="1F2020"/>
                </a:solidFill>
                <a:latin typeface="Poppins"/>
                <a:ea typeface="Poppins"/>
                <a:cs typeface="Poppins"/>
                <a:sym typeface="Poppins"/>
              </a:rPr>
              <a:t>Loan Classification by Grades</a:t>
            </a:r>
            <a:endParaRPr lang="en-US" sz="1600">
              <a:solidFill>
                <a:srgbClr val="1F2020"/>
              </a:solidFill>
              <a:latin typeface="Poppins"/>
              <a:ea typeface="Poppins"/>
              <a:cs typeface="Poppins"/>
              <a:sym typeface="Poppins"/>
            </a:endParaRPr>
          </a:p>
        </p:txBody>
      </p:sp>
      <p:pic>
        <p:nvPicPr>
          <p:cNvPr id="33" name="Picture 32">
            <a:extLst>
              <a:ext uri="{FF2B5EF4-FFF2-40B4-BE49-F238E27FC236}">
                <a16:creationId xmlns:a16="http://schemas.microsoft.com/office/drawing/2014/main" id="{B96AE7AE-6738-D795-5527-6F5FDE692217}"/>
              </a:ext>
            </a:extLst>
          </p:cNvPr>
          <p:cNvPicPr>
            <a:picLocks noChangeAspect="1"/>
          </p:cNvPicPr>
          <p:nvPr/>
        </p:nvPicPr>
        <p:blipFill>
          <a:blip r:embed="rId4"/>
          <a:stretch>
            <a:fillRect/>
          </a:stretch>
        </p:blipFill>
        <p:spPr>
          <a:xfrm>
            <a:off x="1243748" y="4375273"/>
            <a:ext cx="7150710" cy="4441156"/>
          </a:xfrm>
          <a:prstGeom prst="rect">
            <a:avLst/>
          </a:prstGeom>
        </p:spPr>
      </p:pic>
      <p:pic>
        <p:nvPicPr>
          <p:cNvPr id="50" name="Picture 49">
            <a:extLst>
              <a:ext uri="{FF2B5EF4-FFF2-40B4-BE49-F238E27FC236}">
                <a16:creationId xmlns:a16="http://schemas.microsoft.com/office/drawing/2014/main" id="{8D4F1CC8-82D4-244E-4430-8C93C4684FBB}"/>
              </a:ext>
            </a:extLst>
          </p:cNvPr>
          <p:cNvPicPr>
            <a:picLocks noChangeAspect="1"/>
          </p:cNvPicPr>
          <p:nvPr/>
        </p:nvPicPr>
        <p:blipFill>
          <a:blip r:embed="rId5"/>
          <a:stretch>
            <a:fillRect/>
          </a:stretch>
        </p:blipFill>
        <p:spPr>
          <a:xfrm>
            <a:off x="10158233" y="4538180"/>
            <a:ext cx="6599092" cy="4301432"/>
          </a:xfrm>
          <a:prstGeom prst="rect">
            <a:avLst/>
          </a:prstGeom>
        </p:spPr>
      </p:pic>
      <p:sp>
        <p:nvSpPr>
          <p:cNvPr id="9" name="Rectangle 8">
            <a:extLst>
              <a:ext uri="{FF2B5EF4-FFF2-40B4-BE49-F238E27FC236}">
                <a16:creationId xmlns:a16="http://schemas.microsoft.com/office/drawing/2014/main" id="{CB5BDAC8-CE54-6232-17D5-F095A2361AB6}"/>
              </a:ext>
            </a:extLst>
          </p:cNvPr>
          <p:cNvSpPr/>
          <p:nvPr/>
        </p:nvSpPr>
        <p:spPr>
          <a:xfrm>
            <a:off x="1230197" y="4914900"/>
            <a:ext cx="7380403" cy="22860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5509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1A71E-AB67-7909-A21A-32D6D33004E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93D9692-C829-F628-0A81-F70303E1C727}"/>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C7BAFFBC-50F5-F808-39BB-0CAC255A2240}"/>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5FC4ACFE-6279-F4CB-2AEC-43801E633664}"/>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7A893EDF-3CDF-B110-F567-87656D10EEB9}"/>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E5BA83DD-BE55-31DA-8623-0EDF50772A9F}"/>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C6411287-DE39-D1D1-350F-E4DD448514AF}"/>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9DD0E957-DE5D-7CD9-0D0D-97C9468302E6}"/>
              </a:ext>
            </a:extLst>
          </p:cNvPr>
          <p:cNvSpPr txBox="1"/>
          <p:nvPr/>
        </p:nvSpPr>
        <p:spPr>
          <a:xfrm>
            <a:off x="1001474" y="569381"/>
            <a:ext cx="4389214" cy="424603"/>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Good vs Bad Loans</a:t>
            </a:r>
            <a:r>
              <a:rPr lang="en-US" sz="1200" b="1">
                <a:solidFill>
                  <a:srgbClr val="4569CF"/>
                </a:solidFill>
                <a:latin typeface="Poppins Bold"/>
                <a:ea typeface="Poppins Bold"/>
                <a:cs typeface="Poppins Bold"/>
              </a:rPr>
              <a:t> </a:t>
            </a:r>
            <a:r>
              <a:rPr lang="en-US" sz="1200" b="1">
                <a:solidFill>
                  <a:srgbClr val="3A6AD6"/>
                </a:solidFill>
                <a:latin typeface="Poppins Bold"/>
                <a:cs typeface="Poppins Bold"/>
              </a:rPr>
              <a:t>| </a:t>
            </a:r>
            <a:r>
              <a:rPr lang="vi-VN" sz="1200" b="1">
                <a:solidFill>
                  <a:srgbClr val="3A6AD6"/>
                </a:solidFill>
                <a:latin typeface="Poppins Bold"/>
                <a:cs typeface="Poppins Bold"/>
              </a:rPr>
              <a:t>Loan structure</a:t>
            </a:r>
          </a:p>
          <a:p>
            <a:pPr>
              <a:lnSpc>
                <a:spcPts val="1680"/>
              </a:lnSpc>
              <a:spcBef>
                <a:spcPct val="0"/>
              </a:spcBef>
            </a:pPr>
            <a:endParaRPr lang="en-US" sz="1200" b="1" dirty="0">
              <a:solidFill>
                <a:srgbClr val="3A6AD6"/>
              </a:solidFill>
              <a:latin typeface="Poppins Bold"/>
              <a:cs typeface="Poppins Bold"/>
            </a:endParaRPr>
          </a:p>
        </p:txBody>
      </p:sp>
      <p:sp>
        <p:nvSpPr>
          <p:cNvPr id="13" name="Freeform 13">
            <a:extLst>
              <a:ext uri="{FF2B5EF4-FFF2-40B4-BE49-F238E27FC236}">
                <a16:creationId xmlns:a16="http://schemas.microsoft.com/office/drawing/2014/main" id="{51C3F71F-10F3-9D82-E020-83A53255B1CF}"/>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4F8CB41E-FB0B-3520-D904-B54FA2DCE568}"/>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3F05A2C9-F892-3FFA-3612-7BBDB721BB6A}"/>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8AF77488-A64D-8123-6199-F2E147AA7DBE}"/>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161277D6-47EA-D722-BB66-00E09C0E5EC0}"/>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07</a:t>
            </a:r>
          </a:p>
        </p:txBody>
      </p:sp>
      <p:sp>
        <p:nvSpPr>
          <p:cNvPr id="26" name="TextBox 26">
            <a:extLst>
              <a:ext uri="{FF2B5EF4-FFF2-40B4-BE49-F238E27FC236}">
                <a16:creationId xmlns:a16="http://schemas.microsoft.com/office/drawing/2014/main" id="{3F9E50BB-9805-B0EB-AB0D-F99C08E9D553}"/>
              </a:ext>
            </a:extLst>
          </p:cNvPr>
          <p:cNvSpPr txBox="1"/>
          <p:nvPr/>
        </p:nvSpPr>
        <p:spPr>
          <a:xfrm>
            <a:off x="1411799" y="2567654"/>
            <a:ext cx="4150801" cy="2769989"/>
          </a:xfrm>
          <a:prstGeom prst="rect">
            <a:avLst/>
          </a:prstGeom>
        </p:spPr>
        <p:txBody>
          <a:bodyPr wrap="square" lIns="0" tIns="0" rIns="0" bIns="0" rtlCol="0" anchor="t">
            <a:spAutoFit/>
          </a:bodyPr>
          <a:lstStyle/>
          <a:p>
            <a:pPr algn="l">
              <a:spcBef>
                <a:spcPct val="0"/>
              </a:spcBef>
            </a:pPr>
            <a:r>
              <a:rPr lang="en-US">
                <a:solidFill>
                  <a:srgbClr val="1F2020"/>
                </a:solidFill>
                <a:latin typeface="Poppins"/>
                <a:ea typeface="Poppins"/>
                <a:cs typeface="Poppins"/>
                <a:sym typeface="Poppins"/>
              </a:rPr>
              <a:t>As the grade decreases from B → G, the interest rate shifts upward, indicating</a:t>
            </a:r>
            <a:r>
              <a:rPr lang="en-US" b="1">
                <a:solidFill>
                  <a:srgbClr val="1F2020"/>
                </a:solidFill>
                <a:latin typeface="Poppins"/>
                <a:ea typeface="Poppins"/>
                <a:cs typeface="Poppins"/>
                <a:sym typeface="Poppins"/>
              </a:rPr>
              <a:t> higher borrowing costs for riskier borrowers.</a:t>
            </a:r>
            <a:endParaRPr lang="vi-VN" b="1">
              <a:solidFill>
                <a:srgbClr val="1F2020"/>
              </a:solidFill>
              <a:latin typeface="Poppins"/>
              <a:ea typeface="Poppins"/>
              <a:cs typeface="Poppins"/>
              <a:sym typeface="Poppins"/>
            </a:endParaRPr>
          </a:p>
          <a:p>
            <a:pPr algn="l">
              <a:spcBef>
                <a:spcPct val="0"/>
              </a:spcBef>
            </a:pPr>
            <a:endParaRPr lang="vi-VN">
              <a:solidFill>
                <a:srgbClr val="1F2020"/>
              </a:solidFill>
              <a:latin typeface="Poppins"/>
              <a:ea typeface="Poppins"/>
              <a:cs typeface="Poppins"/>
              <a:sym typeface="Poppins"/>
            </a:endParaRPr>
          </a:p>
          <a:p>
            <a:pPr algn="l">
              <a:spcBef>
                <a:spcPct val="0"/>
              </a:spcBef>
            </a:pPr>
            <a:r>
              <a:rPr lang="en-US">
                <a:solidFill>
                  <a:srgbClr val="1F2020"/>
                </a:solidFill>
                <a:latin typeface="Poppins"/>
                <a:ea typeface="Poppins"/>
                <a:cs typeface="Poppins"/>
                <a:sym typeface="Poppins"/>
              </a:rPr>
              <a:t>The distributions for higher grades (A–C) are narrower, while lower grades (D–G) tend to have wider spreads, suggesting more variability in pricing for riskier borrowers.</a:t>
            </a:r>
          </a:p>
        </p:txBody>
      </p:sp>
      <p:sp>
        <p:nvSpPr>
          <p:cNvPr id="73" name="TextBox 73">
            <a:extLst>
              <a:ext uri="{FF2B5EF4-FFF2-40B4-BE49-F238E27FC236}">
                <a16:creationId xmlns:a16="http://schemas.microsoft.com/office/drawing/2014/main" id="{41B89649-F277-F045-031B-AFD569753E82}"/>
              </a:ext>
            </a:extLst>
          </p:cNvPr>
          <p:cNvSpPr txBox="1"/>
          <p:nvPr/>
        </p:nvSpPr>
        <p:spPr>
          <a:xfrm>
            <a:off x="998565" y="930470"/>
            <a:ext cx="16209226" cy="716093"/>
          </a:xfrm>
          <a:prstGeom prst="rect">
            <a:avLst/>
          </a:prstGeom>
        </p:spPr>
        <p:txBody>
          <a:bodyPr wrap="square" lIns="0" tIns="0" rIns="0" bIns="0" rtlCol="0" anchor="t">
            <a:spAutoFit/>
          </a:bodyPr>
          <a:lstStyle/>
          <a:p>
            <a:pPr>
              <a:lnSpc>
                <a:spcPts val="6385"/>
              </a:lnSpc>
              <a:spcBef>
                <a:spcPct val="0"/>
              </a:spcBef>
            </a:pPr>
            <a:r>
              <a:rPr lang="vi-VN" sz="2800">
                <a:solidFill>
                  <a:schemeClr val="tx1">
                    <a:lumMod val="75000"/>
                    <a:lumOff val="25000"/>
                  </a:schemeClr>
                </a:solidFill>
                <a:latin typeface="Poppins Bold"/>
                <a:cs typeface="Poppins Bold"/>
                <a:sym typeface="Poppins Bold"/>
              </a:rPr>
              <a:t>S</a:t>
            </a:r>
            <a:r>
              <a:rPr lang="en-US" sz="2800">
                <a:solidFill>
                  <a:schemeClr val="tx1">
                    <a:lumMod val="75000"/>
                    <a:lumOff val="25000"/>
                  </a:schemeClr>
                </a:solidFill>
                <a:latin typeface="Poppins Bold"/>
                <a:cs typeface="Poppins Bold"/>
                <a:sym typeface="Poppins Bold"/>
              </a:rPr>
              <a:t>ignificantly higher rates for</a:t>
            </a:r>
            <a:r>
              <a:rPr lang="en-US" sz="2800">
                <a:solidFill>
                  <a:srgbClr val="3A6AD6"/>
                </a:solidFill>
                <a:latin typeface="Poppins Bold"/>
                <a:cs typeface="Poppins Bold"/>
                <a:sym typeface="Poppins Bold"/>
              </a:rPr>
              <a:t> lower credit grades</a:t>
            </a:r>
          </a:p>
        </p:txBody>
      </p:sp>
      <p:sp>
        <p:nvSpPr>
          <p:cNvPr id="122" name="TextBox 44">
            <a:extLst>
              <a:ext uri="{FF2B5EF4-FFF2-40B4-BE49-F238E27FC236}">
                <a16:creationId xmlns:a16="http://schemas.microsoft.com/office/drawing/2014/main" id="{69CBBADB-43BC-3CC3-E33E-B574F711BD9C}"/>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ECA65CAA-79F7-75E1-0587-17F4FE6A67D5}"/>
              </a:ext>
            </a:extLst>
          </p:cNvPr>
          <p:cNvSpPr/>
          <p:nvPr/>
        </p:nvSpPr>
        <p:spPr>
          <a:xfrm>
            <a:off x="960013" y="2293808"/>
            <a:ext cx="5135987" cy="3916492"/>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9B6042C-9F01-3C51-15B6-66E698282192}"/>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5" name="Rectangle: Rounded Corners 24">
            <a:extLst>
              <a:ext uri="{FF2B5EF4-FFF2-40B4-BE49-F238E27FC236}">
                <a16:creationId xmlns:a16="http://schemas.microsoft.com/office/drawing/2014/main" id="{39CF2FA2-233C-0488-BDFE-78AC31FBAB3F}"/>
              </a:ext>
            </a:extLst>
          </p:cNvPr>
          <p:cNvSpPr/>
          <p:nvPr/>
        </p:nvSpPr>
        <p:spPr>
          <a:xfrm>
            <a:off x="6744537" y="2229117"/>
            <a:ext cx="10981115" cy="7062723"/>
          </a:xfrm>
          <a:prstGeom prst="roundRect">
            <a:avLst>
              <a:gd name="adj" fmla="val 1376"/>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E792A5D-E9E7-3955-9636-C87C5F504F9F}"/>
              </a:ext>
            </a:extLst>
          </p:cNvPr>
          <p:cNvSpPr/>
          <p:nvPr/>
        </p:nvSpPr>
        <p:spPr>
          <a:xfrm>
            <a:off x="6460802" y="1977392"/>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48" name="TextBox 26">
            <a:extLst>
              <a:ext uri="{FF2B5EF4-FFF2-40B4-BE49-F238E27FC236}">
                <a16:creationId xmlns:a16="http://schemas.microsoft.com/office/drawing/2014/main" id="{0C4654F9-DDE8-0C48-86C3-70D0133B01F1}"/>
              </a:ext>
            </a:extLst>
          </p:cNvPr>
          <p:cNvSpPr txBox="1"/>
          <p:nvPr/>
        </p:nvSpPr>
        <p:spPr>
          <a:xfrm>
            <a:off x="9254474" y="2407399"/>
            <a:ext cx="6606263" cy="220958"/>
          </a:xfrm>
          <a:prstGeom prst="rect">
            <a:avLst/>
          </a:prstGeom>
        </p:spPr>
        <p:txBody>
          <a:bodyPr wrap="square" lIns="0" tIns="0" rIns="0" bIns="0" rtlCol="0" anchor="t">
            <a:spAutoFit/>
          </a:bodyPr>
          <a:lstStyle/>
          <a:p>
            <a:pPr algn="l">
              <a:lnSpc>
                <a:spcPts val="1680"/>
              </a:lnSpc>
              <a:spcBef>
                <a:spcPct val="0"/>
              </a:spcBef>
            </a:pPr>
            <a:r>
              <a:rPr lang="vi-VN" sz="1600">
                <a:solidFill>
                  <a:srgbClr val="1F2020"/>
                </a:solidFill>
                <a:latin typeface="Poppins"/>
                <a:ea typeface="Poppins"/>
                <a:cs typeface="Poppins"/>
                <a:sym typeface="Poppins"/>
              </a:rPr>
              <a:t>Interest Rate Distribution of Loan applications by Grades</a:t>
            </a:r>
            <a:endParaRPr lang="en-US" sz="1600">
              <a:solidFill>
                <a:srgbClr val="1F2020"/>
              </a:solidFill>
              <a:latin typeface="Poppins"/>
              <a:ea typeface="Poppins"/>
              <a:cs typeface="Poppins"/>
              <a:sym typeface="Poppins"/>
            </a:endParaRPr>
          </a:p>
        </p:txBody>
      </p:sp>
      <p:pic>
        <p:nvPicPr>
          <p:cNvPr id="30" name="Picture 29">
            <a:extLst>
              <a:ext uri="{FF2B5EF4-FFF2-40B4-BE49-F238E27FC236}">
                <a16:creationId xmlns:a16="http://schemas.microsoft.com/office/drawing/2014/main" id="{CCBFBC2E-8B01-A09A-666A-8B95823ECBB5}"/>
              </a:ext>
            </a:extLst>
          </p:cNvPr>
          <p:cNvPicPr>
            <a:picLocks noChangeAspect="1"/>
          </p:cNvPicPr>
          <p:nvPr/>
        </p:nvPicPr>
        <p:blipFill>
          <a:blip r:embed="rId4"/>
          <a:stretch>
            <a:fillRect/>
          </a:stretch>
        </p:blipFill>
        <p:spPr>
          <a:xfrm>
            <a:off x="7191290" y="2910610"/>
            <a:ext cx="10016501" cy="6098977"/>
          </a:xfrm>
          <a:prstGeom prst="rect">
            <a:avLst/>
          </a:prstGeom>
        </p:spPr>
      </p:pic>
    </p:spTree>
    <p:extLst>
      <p:ext uri="{BB962C8B-B14F-4D97-AF65-F5344CB8AC3E}">
        <p14:creationId xmlns:p14="http://schemas.microsoft.com/office/powerpoint/2010/main" val="20205554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9C91D-ADBD-D750-AFBD-7751923542C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EC9C1D6-FDF1-6F57-118E-9514A7BD3173}"/>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ED03D774-D542-B80F-F315-EF1C755C622F}"/>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BAB9D066-B02F-45E1-3D1F-0655F0AD4E75}"/>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449DAF0A-4276-F1E6-7364-A7E9DA203023}"/>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92D27049-09FE-ABE2-7954-85733D402017}"/>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0CC51141-FD25-36CD-8E63-6CC0EB5DD435}"/>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62A4CF3E-43A9-D734-068F-AFB173A2B62B}"/>
              </a:ext>
            </a:extLst>
          </p:cNvPr>
          <p:cNvSpPr txBox="1"/>
          <p:nvPr/>
        </p:nvSpPr>
        <p:spPr>
          <a:xfrm>
            <a:off x="1001474" y="569381"/>
            <a:ext cx="4389214" cy="424603"/>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Good vs Bad Loans</a:t>
            </a:r>
            <a:r>
              <a:rPr lang="en-US" sz="1200" b="1">
                <a:solidFill>
                  <a:srgbClr val="4569CF"/>
                </a:solidFill>
                <a:latin typeface="Poppins Bold"/>
                <a:ea typeface="Poppins Bold"/>
                <a:cs typeface="Poppins Bold"/>
              </a:rPr>
              <a:t> </a:t>
            </a:r>
            <a:r>
              <a:rPr lang="en-US" sz="1200" b="1">
                <a:solidFill>
                  <a:srgbClr val="3A6AD6"/>
                </a:solidFill>
                <a:latin typeface="Poppins Bold"/>
                <a:cs typeface="Poppins Bold"/>
              </a:rPr>
              <a:t>| </a:t>
            </a:r>
            <a:r>
              <a:rPr lang="vi-VN" sz="1200" b="1">
                <a:solidFill>
                  <a:srgbClr val="3A6AD6"/>
                </a:solidFill>
                <a:latin typeface="Poppins Bold"/>
                <a:cs typeface="Poppins Bold"/>
              </a:rPr>
              <a:t>Loan structure</a:t>
            </a:r>
          </a:p>
          <a:p>
            <a:pPr>
              <a:lnSpc>
                <a:spcPts val="1680"/>
              </a:lnSpc>
              <a:spcBef>
                <a:spcPct val="0"/>
              </a:spcBef>
            </a:pPr>
            <a:endParaRPr lang="en-US" sz="1200" b="1" dirty="0">
              <a:solidFill>
                <a:srgbClr val="3A6AD6"/>
              </a:solidFill>
              <a:latin typeface="Poppins Bold"/>
              <a:cs typeface="Poppins Bold"/>
            </a:endParaRPr>
          </a:p>
        </p:txBody>
      </p:sp>
      <p:sp>
        <p:nvSpPr>
          <p:cNvPr id="13" name="Freeform 13">
            <a:extLst>
              <a:ext uri="{FF2B5EF4-FFF2-40B4-BE49-F238E27FC236}">
                <a16:creationId xmlns:a16="http://schemas.microsoft.com/office/drawing/2014/main" id="{BD7FD965-D382-54C9-1337-8E7D1A9499CE}"/>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7FC51FF5-C6E4-0307-04A4-9F98983FA6F1}"/>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B020FB59-A5A8-7143-BAA4-C36CA30B733F}"/>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78864A17-ACCC-C9EB-C204-3FC9365EAF17}"/>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0F3E7E6E-1C6E-1CAF-7482-48E67477F336}"/>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08</a:t>
            </a:r>
          </a:p>
        </p:txBody>
      </p:sp>
      <p:sp>
        <p:nvSpPr>
          <p:cNvPr id="26" name="TextBox 26">
            <a:extLst>
              <a:ext uri="{FF2B5EF4-FFF2-40B4-BE49-F238E27FC236}">
                <a16:creationId xmlns:a16="http://schemas.microsoft.com/office/drawing/2014/main" id="{7ACBC944-EC53-82F1-B0EF-0D81CA684BC9}"/>
              </a:ext>
            </a:extLst>
          </p:cNvPr>
          <p:cNvSpPr txBox="1"/>
          <p:nvPr/>
        </p:nvSpPr>
        <p:spPr>
          <a:xfrm>
            <a:off x="1411799" y="2567654"/>
            <a:ext cx="7198801" cy="830997"/>
          </a:xfrm>
          <a:prstGeom prst="rect">
            <a:avLst/>
          </a:prstGeom>
        </p:spPr>
        <p:txBody>
          <a:bodyPr wrap="square" lIns="0" tIns="0" rIns="0" bIns="0" rtlCol="0" anchor="t">
            <a:spAutoFit/>
          </a:bodyPr>
          <a:lstStyle/>
          <a:p>
            <a:pPr algn="l">
              <a:spcBef>
                <a:spcPct val="0"/>
              </a:spcBef>
            </a:pPr>
            <a:r>
              <a:rPr lang="en-US">
                <a:solidFill>
                  <a:srgbClr val="1F2020"/>
                </a:solidFill>
                <a:latin typeface="Poppins"/>
                <a:ea typeface="Poppins"/>
                <a:cs typeface="Poppins"/>
                <a:sym typeface="Poppins"/>
              </a:rPr>
              <a:t>Longer-term loans (60 months) are associated with a higher proportion of Bad loans and a significantly lower proportion of Good loans compared to shorter-term loans (36 months)</a:t>
            </a:r>
          </a:p>
        </p:txBody>
      </p:sp>
      <p:sp>
        <p:nvSpPr>
          <p:cNvPr id="73" name="TextBox 73">
            <a:extLst>
              <a:ext uri="{FF2B5EF4-FFF2-40B4-BE49-F238E27FC236}">
                <a16:creationId xmlns:a16="http://schemas.microsoft.com/office/drawing/2014/main" id="{C19F71B8-9B28-2B61-5D06-E4A3A2BC8B40}"/>
              </a:ext>
            </a:extLst>
          </p:cNvPr>
          <p:cNvSpPr txBox="1"/>
          <p:nvPr/>
        </p:nvSpPr>
        <p:spPr>
          <a:xfrm>
            <a:off x="998565" y="930470"/>
            <a:ext cx="16209226" cy="716093"/>
          </a:xfrm>
          <a:prstGeom prst="rect">
            <a:avLst/>
          </a:prstGeom>
        </p:spPr>
        <p:txBody>
          <a:bodyPr wrap="square" lIns="0" tIns="0" rIns="0" bIns="0" rtlCol="0" anchor="t">
            <a:spAutoFit/>
          </a:bodyPr>
          <a:lstStyle/>
          <a:p>
            <a:pPr>
              <a:lnSpc>
                <a:spcPts val="6385"/>
              </a:lnSpc>
              <a:spcBef>
                <a:spcPct val="0"/>
              </a:spcBef>
            </a:pPr>
            <a:r>
              <a:rPr lang="en-US" sz="2800">
                <a:solidFill>
                  <a:schemeClr val="tx1">
                    <a:lumMod val="75000"/>
                    <a:lumOff val="25000"/>
                  </a:schemeClr>
                </a:solidFill>
                <a:latin typeface="Poppins Bold"/>
                <a:cs typeface="Poppins Bold"/>
                <a:sym typeface="Poppins Bold"/>
              </a:rPr>
              <a:t>The </a:t>
            </a:r>
            <a:r>
              <a:rPr lang="vi-VN" sz="2800">
                <a:solidFill>
                  <a:schemeClr val="tx1">
                    <a:lumMod val="75000"/>
                    <a:lumOff val="25000"/>
                  </a:schemeClr>
                </a:solidFill>
                <a:latin typeface="Poppins Bold"/>
                <a:cs typeface="Poppins Bold"/>
                <a:sym typeface="Poppins Bold"/>
              </a:rPr>
              <a:t>percentage </a:t>
            </a:r>
            <a:r>
              <a:rPr lang="en-US" sz="2800">
                <a:solidFill>
                  <a:schemeClr val="tx1">
                    <a:lumMod val="75000"/>
                    <a:lumOff val="25000"/>
                  </a:schemeClr>
                </a:solidFill>
                <a:latin typeface="Poppins Bold"/>
                <a:cs typeface="Poppins Bold"/>
                <a:sym typeface="Poppins Bold"/>
              </a:rPr>
              <a:t>of bad loans with </a:t>
            </a:r>
            <a:r>
              <a:rPr lang="en-US" sz="2800">
                <a:solidFill>
                  <a:srgbClr val="3A6AD6"/>
                </a:solidFill>
                <a:latin typeface="Poppins Bold"/>
                <a:cs typeface="Poppins Bold"/>
                <a:sym typeface="Poppins Bold"/>
              </a:rPr>
              <a:t>long term</a:t>
            </a:r>
            <a:r>
              <a:rPr lang="en-US" sz="2800">
                <a:solidFill>
                  <a:schemeClr val="tx1">
                    <a:lumMod val="75000"/>
                    <a:lumOff val="25000"/>
                  </a:schemeClr>
                </a:solidFill>
                <a:latin typeface="Poppins Bold"/>
                <a:cs typeface="Poppins Bold"/>
                <a:sym typeface="Poppins Bold"/>
              </a:rPr>
              <a:t> is </a:t>
            </a:r>
            <a:r>
              <a:rPr lang="en-US" sz="2800">
                <a:solidFill>
                  <a:srgbClr val="3A6AD6"/>
                </a:solidFill>
                <a:latin typeface="Poppins Bold"/>
                <a:cs typeface="Poppins Bold"/>
                <a:sym typeface="Poppins Bold"/>
              </a:rPr>
              <a:t>3 times </a:t>
            </a:r>
            <a:r>
              <a:rPr lang="en-US" sz="2800">
                <a:solidFill>
                  <a:schemeClr val="tx1">
                    <a:lumMod val="75000"/>
                    <a:lumOff val="25000"/>
                  </a:schemeClr>
                </a:solidFill>
                <a:latin typeface="Poppins Bold"/>
                <a:cs typeface="Poppins Bold"/>
                <a:sym typeface="Poppins Bold"/>
              </a:rPr>
              <a:t>that of short term</a:t>
            </a:r>
          </a:p>
        </p:txBody>
      </p:sp>
      <p:sp>
        <p:nvSpPr>
          <p:cNvPr id="122" name="TextBox 44">
            <a:extLst>
              <a:ext uri="{FF2B5EF4-FFF2-40B4-BE49-F238E27FC236}">
                <a16:creationId xmlns:a16="http://schemas.microsoft.com/office/drawing/2014/main" id="{6AB2F3DC-D498-858F-8D68-B9CECE942D6D}"/>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A6E4C669-5023-9F1D-7457-36117AC7929A}"/>
              </a:ext>
            </a:extLst>
          </p:cNvPr>
          <p:cNvSpPr/>
          <p:nvPr/>
        </p:nvSpPr>
        <p:spPr>
          <a:xfrm>
            <a:off x="960013" y="2293808"/>
            <a:ext cx="7826795" cy="149956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F34610-9C7F-E3AC-A9FE-32D326BEEB03}"/>
              </a:ext>
            </a:extLst>
          </p:cNvPr>
          <p:cNvSpPr/>
          <p:nvPr/>
        </p:nvSpPr>
        <p:spPr>
          <a:xfrm>
            <a:off x="960012"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4209C6B-0993-8AD5-51E7-98A94FB84789}"/>
              </a:ext>
            </a:extLst>
          </p:cNvPr>
          <p:cNvSpPr/>
          <p:nvPr/>
        </p:nvSpPr>
        <p:spPr>
          <a:xfrm>
            <a:off x="707021"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1" name="Oval 20">
            <a:extLst>
              <a:ext uri="{FF2B5EF4-FFF2-40B4-BE49-F238E27FC236}">
                <a16:creationId xmlns:a16="http://schemas.microsoft.com/office/drawing/2014/main" id="{66669904-A732-9C75-E875-E6E735C8FF8A}"/>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2" name="TextBox 26">
            <a:extLst>
              <a:ext uri="{FF2B5EF4-FFF2-40B4-BE49-F238E27FC236}">
                <a16:creationId xmlns:a16="http://schemas.microsoft.com/office/drawing/2014/main" id="{47D308C9-CD40-0F27-0AA1-E9C123792749}"/>
              </a:ext>
            </a:extLst>
          </p:cNvPr>
          <p:cNvSpPr txBox="1"/>
          <p:nvPr/>
        </p:nvSpPr>
        <p:spPr>
          <a:xfrm>
            <a:off x="9943925" y="2567654"/>
            <a:ext cx="7263866" cy="553998"/>
          </a:xfrm>
          <a:prstGeom prst="rect">
            <a:avLst/>
          </a:prstGeom>
        </p:spPr>
        <p:txBody>
          <a:bodyPr wrap="square" lIns="0" tIns="0" rIns="0" bIns="0" rtlCol="0" anchor="t">
            <a:spAutoFit/>
          </a:bodyPr>
          <a:lstStyle/>
          <a:p>
            <a:pPr>
              <a:spcBef>
                <a:spcPct val="0"/>
              </a:spcBef>
            </a:pPr>
            <a:r>
              <a:rPr lang="vi-VN">
                <a:solidFill>
                  <a:srgbClr val="1F2020"/>
                </a:solidFill>
                <a:latin typeface="Poppins"/>
                <a:ea typeface="Poppins"/>
                <a:cs typeface="Poppins"/>
                <a:sym typeface="Poppins"/>
              </a:rPr>
              <a:t>Loan amount increased gradually.</a:t>
            </a:r>
          </a:p>
          <a:p>
            <a:pPr>
              <a:spcBef>
                <a:spcPct val="0"/>
              </a:spcBef>
            </a:pPr>
            <a:r>
              <a:rPr lang="en-US">
                <a:solidFill>
                  <a:srgbClr val="1F2020"/>
                </a:solidFill>
                <a:latin typeface="Poppins"/>
                <a:ea typeface="Poppins"/>
                <a:cs typeface="Poppins"/>
                <a:sym typeface="Poppins"/>
              </a:rPr>
              <a:t>Bad</a:t>
            </a:r>
            <a:r>
              <a:rPr lang="vi-VN">
                <a:solidFill>
                  <a:srgbClr val="1F2020"/>
                </a:solidFill>
                <a:latin typeface="Poppins"/>
                <a:ea typeface="Poppins"/>
                <a:cs typeface="Poppins"/>
                <a:sym typeface="Poppins"/>
              </a:rPr>
              <a:t> loans</a:t>
            </a:r>
            <a:r>
              <a:rPr lang="en-US">
                <a:solidFill>
                  <a:srgbClr val="1F2020"/>
                </a:solidFill>
                <a:latin typeface="Poppins"/>
                <a:ea typeface="Poppins"/>
                <a:cs typeface="Poppins"/>
                <a:sym typeface="Poppins"/>
              </a:rPr>
              <a:t> generally had the highest loan amounts</a:t>
            </a:r>
            <a:r>
              <a:rPr lang="vi-VN">
                <a:solidFill>
                  <a:srgbClr val="1F2020"/>
                </a:solidFill>
                <a:latin typeface="Poppins"/>
                <a:ea typeface="Poppins"/>
                <a:cs typeface="Poppins"/>
                <a:sym typeface="Poppins"/>
              </a:rPr>
              <a:t>.</a:t>
            </a:r>
          </a:p>
        </p:txBody>
      </p:sp>
      <p:sp>
        <p:nvSpPr>
          <p:cNvPr id="23" name="TextBox 44">
            <a:extLst>
              <a:ext uri="{FF2B5EF4-FFF2-40B4-BE49-F238E27FC236}">
                <a16:creationId xmlns:a16="http://schemas.microsoft.com/office/drawing/2014/main" id="{2D319F21-6C80-28ED-A620-FABC42AFE5DD}"/>
              </a:ext>
            </a:extLst>
          </p:cNvPr>
          <p:cNvSpPr txBox="1"/>
          <p:nvPr/>
        </p:nvSpPr>
        <p:spPr>
          <a:xfrm flipH="1">
            <a:off x="9301254"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24" name="Rectangle: Rounded Corners 23">
            <a:extLst>
              <a:ext uri="{FF2B5EF4-FFF2-40B4-BE49-F238E27FC236}">
                <a16:creationId xmlns:a16="http://schemas.microsoft.com/office/drawing/2014/main" id="{32578746-D4F0-C09D-18D9-27103AA77358}"/>
              </a:ext>
            </a:extLst>
          </p:cNvPr>
          <p:cNvSpPr/>
          <p:nvPr/>
        </p:nvSpPr>
        <p:spPr>
          <a:xfrm>
            <a:off x="9531788" y="2293808"/>
            <a:ext cx="7826795" cy="149956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E74E254-D746-8FDA-8F33-E397D58761B1}"/>
              </a:ext>
            </a:extLst>
          </p:cNvPr>
          <p:cNvSpPr/>
          <p:nvPr/>
        </p:nvSpPr>
        <p:spPr>
          <a:xfrm>
            <a:off x="9492139"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3FEF084-A0B3-0F0B-4974-8F384D88ABC1}"/>
              </a:ext>
            </a:extLst>
          </p:cNvPr>
          <p:cNvSpPr/>
          <p:nvPr/>
        </p:nvSpPr>
        <p:spPr>
          <a:xfrm>
            <a:off x="9239147"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8" name="Oval 27">
            <a:extLst>
              <a:ext uri="{FF2B5EF4-FFF2-40B4-BE49-F238E27FC236}">
                <a16:creationId xmlns:a16="http://schemas.microsoft.com/office/drawing/2014/main" id="{CA750025-36B3-0D92-E814-9D12AE297982}"/>
              </a:ext>
            </a:extLst>
          </p:cNvPr>
          <p:cNvSpPr/>
          <p:nvPr/>
        </p:nvSpPr>
        <p:spPr>
          <a:xfrm>
            <a:off x="9250319"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48" name="TextBox 26">
            <a:extLst>
              <a:ext uri="{FF2B5EF4-FFF2-40B4-BE49-F238E27FC236}">
                <a16:creationId xmlns:a16="http://schemas.microsoft.com/office/drawing/2014/main" id="{4C30B51D-25E3-873B-FDC1-D27AD50C60EA}"/>
              </a:ext>
            </a:extLst>
          </p:cNvPr>
          <p:cNvSpPr txBox="1"/>
          <p:nvPr/>
        </p:nvSpPr>
        <p:spPr>
          <a:xfrm>
            <a:off x="10664717" y="8968631"/>
            <a:ext cx="5791200" cy="438966"/>
          </a:xfrm>
          <a:prstGeom prst="rect">
            <a:avLst/>
          </a:prstGeom>
        </p:spPr>
        <p:txBody>
          <a:bodyPr wrap="square" lIns="0" tIns="0" rIns="0" bIns="0" rtlCol="0" anchor="t">
            <a:spAutoFit/>
          </a:bodyPr>
          <a:lstStyle/>
          <a:p>
            <a:pPr>
              <a:lnSpc>
                <a:spcPts val="1680"/>
              </a:lnSpc>
              <a:spcBef>
                <a:spcPct val="0"/>
              </a:spcBef>
            </a:pPr>
            <a:r>
              <a:rPr lang="en-US" sz="1600">
                <a:solidFill>
                  <a:srgbClr val="1F2020"/>
                </a:solidFill>
                <a:latin typeface="Poppins"/>
                <a:ea typeface="Poppins"/>
                <a:cs typeface="Poppins"/>
                <a:sym typeface="Poppins"/>
              </a:rPr>
              <a:t>Average of loan</a:t>
            </a:r>
            <a:r>
              <a:rPr lang="vi-VN" sz="1600">
                <a:solidFill>
                  <a:srgbClr val="1F2020"/>
                </a:solidFill>
                <a:latin typeface="Poppins"/>
                <a:ea typeface="Poppins"/>
                <a:cs typeface="Poppins"/>
                <a:sym typeface="Poppins"/>
              </a:rPr>
              <a:t> </a:t>
            </a:r>
            <a:r>
              <a:rPr lang="en-US" sz="1600">
                <a:solidFill>
                  <a:srgbClr val="1F2020"/>
                </a:solidFill>
                <a:latin typeface="Poppins"/>
                <a:ea typeface="Poppins"/>
                <a:cs typeface="Poppins"/>
                <a:sym typeface="Poppins"/>
              </a:rPr>
              <a:t>amount by Year and </a:t>
            </a:r>
            <a:r>
              <a:rPr lang="vi-VN" sz="1600">
                <a:solidFill>
                  <a:srgbClr val="1F2020"/>
                </a:solidFill>
                <a:latin typeface="Poppins"/>
                <a:ea typeface="Poppins"/>
                <a:cs typeface="Poppins"/>
                <a:sym typeface="Poppins"/>
              </a:rPr>
              <a:t>Loan Classification</a:t>
            </a:r>
            <a:endParaRPr lang="en-US" sz="1600">
              <a:solidFill>
                <a:srgbClr val="1F2020"/>
              </a:solidFill>
              <a:latin typeface="Poppins"/>
              <a:ea typeface="Poppins"/>
              <a:cs typeface="Poppins"/>
              <a:sym typeface="Poppins"/>
            </a:endParaRPr>
          </a:p>
          <a:p>
            <a:pPr>
              <a:lnSpc>
                <a:spcPts val="1680"/>
              </a:lnSpc>
              <a:spcBef>
                <a:spcPct val="0"/>
              </a:spcBef>
            </a:pPr>
            <a:endParaRPr lang="en-US" sz="1600">
              <a:solidFill>
                <a:srgbClr val="1F2020"/>
              </a:solidFill>
              <a:latin typeface="Poppins"/>
              <a:ea typeface="Poppins"/>
              <a:cs typeface="Poppins"/>
              <a:sym typeface="Poppins"/>
            </a:endParaRPr>
          </a:p>
        </p:txBody>
      </p:sp>
      <p:sp>
        <p:nvSpPr>
          <p:cNvPr id="49" name="TextBox 26">
            <a:extLst>
              <a:ext uri="{FF2B5EF4-FFF2-40B4-BE49-F238E27FC236}">
                <a16:creationId xmlns:a16="http://schemas.microsoft.com/office/drawing/2014/main" id="{B818F3F7-C32D-9D91-482E-519EBB3EAC92}"/>
              </a:ext>
            </a:extLst>
          </p:cNvPr>
          <p:cNvSpPr txBox="1"/>
          <p:nvPr/>
        </p:nvSpPr>
        <p:spPr>
          <a:xfrm>
            <a:off x="3328530" y="8174506"/>
            <a:ext cx="3365338" cy="220958"/>
          </a:xfrm>
          <a:prstGeom prst="rect">
            <a:avLst/>
          </a:prstGeom>
        </p:spPr>
        <p:txBody>
          <a:bodyPr wrap="square" lIns="0" tIns="0" rIns="0" bIns="0" rtlCol="0" anchor="t">
            <a:spAutoFit/>
          </a:bodyPr>
          <a:lstStyle/>
          <a:p>
            <a:pPr>
              <a:lnSpc>
                <a:spcPts val="1680"/>
              </a:lnSpc>
              <a:spcBef>
                <a:spcPct val="0"/>
              </a:spcBef>
            </a:pPr>
            <a:r>
              <a:rPr lang="vi-VN" sz="1600">
                <a:solidFill>
                  <a:srgbClr val="1F2020"/>
                </a:solidFill>
                <a:latin typeface="Poppins"/>
                <a:ea typeface="Poppins"/>
                <a:cs typeface="Poppins"/>
                <a:sym typeface="Poppins"/>
              </a:rPr>
              <a:t>Loan Classification by Term</a:t>
            </a:r>
            <a:endParaRPr lang="en-US" sz="1600">
              <a:solidFill>
                <a:srgbClr val="1F2020"/>
              </a:solidFill>
              <a:latin typeface="Poppins"/>
              <a:ea typeface="Poppins"/>
              <a:cs typeface="Poppins"/>
              <a:sym typeface="Poppins"/>
            </a:endParaRPr>
          </a:p>
        </p:txBody>
      </p:sp>
      <p:pic>
        <p:nvPicPr>
          <p:cNvPr id="11" name="Picture 10">
            <a:extLst>
              <a:ext uri="{FF2B5EF4-FFF2-40B4-BE49-F238E27FC236}">
                <a16:creationId xmlns:a16="http://schemas.microsoft.com/office/drawing/2014/main" id="{DB9AD93E-928A-1F47-4282-431DC78D81D7}"/>
              </a:ext>
            </a:extLst>
          </p:cNvPr>
          <p:cNvPicPr>
            <a:picLocks noChangeAspect="1"/>
          </p:cNvPicPr>
          <p:nvPr/>
        </p:nvPicPr>
        <p:blipFill>
          <a:blip r:embed="rId4"/>
          <a:stretch>
            <a:fillRect/>
          </a:stretch>
        </p:blipFill>
        <p:spPr>
          <a:xfrm>
            <a:off x="1285663" y="5690726"/>
            <a:ext cx="6801799" cy="2219635"/>
          </a:xfrm>
          <a:prstGeom prst="rect">
            <a:avLst/>
          </a:prstGeom>
        </p:spPr>
      </p:pic>
      <p:pic>
        <p:nvPicPr>
          <p:cNvPr id="18" name="Picture 17">
            <a:extLst>
              <a:ext uri="{FF2B5EF4-FFF2-40B4-BE49-F238E27FC236}">
                <a16:creationId xmlns:a16="http://schemas.microsoft.com/office/drawing/2014/main" id="{62CA5885-3411-344E-3901-703419961F79}"/>
              </a:ext>
            </a:extLst>
          </p:cNvPr>
          <p:cNvPicPr>
            <a:picLocks noChangeAspect="1"/>
          </p:cNvPicPr>
          <p:nvPr/>
        </p:nvPicPr>
        <p:blipFill>
          <a:blip r:embed="rId5"/>
          <a:srcRect l="1963"/>
          <a:stretch>
            <a:fillRect/>
          </a:stretch>
        </p:blipFill>
        <p:spPr>
          <a:xfrm>
            <a:off x="10258957" y="4421616"/>
            <a:ext cx="6737620" cy="4379191"/>
          </a:xfrm>
          <a:prstGeom prst="rect">
            <a:avLst/>
          </a:prstGeom>
        </p:spPr>
      </p:pic>
    </p:spTree>
    <p:extLst>
      <p:ext uri="{BB962C8B-B14F-4D97-AF65-F5344CB8AC3E}">
        <p14:creationId xmlns:p14="http://schemas.microsoft.com/office/powerpoint/2010/main" val="364491314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1A9F4-37D0-962C-008E-A0A4DB7534D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D90ECB7-F37D-CAE4-96BF-969A092D7386}"/>
              </a:ext>
            </a:extLst>
          </p:cNvPr>
          <p:cNvGrpSpPr/>
          <p:nvPr/>
        </p:nvGrpSpPr>
        <p:grpSpPr>
          <a:xfrm>
            <a:off x="17293116" y="565634"/>
            <a:ext cx="397367" cy="28996"/>
            <a:chOff x="0" y="0"/>
            <a:chExt cx="128243" cy="9358"/>
          </a:xfrm>
        </p:grpSpPr>
        <p:sp>
          <p:nvSpPr>
            <p:cNvPr id="3" name="Freeform 3">
              <a:extLst>
                <a:ext uri="{FF2B5EF4-FFF2-40B4-BE49-F238E27FC236}">
                  <a16:creationId xmlns:a16="http://schemas.microsoft.com/office/drawing/2014/main" id="{30AF48E1-B13A-B0E6-0F01-DC58F72FA585}"/>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4" name="TextBox 4">
              <a:extLst>
                <a:ext uri="{FF2B5EF4-FFF2-40B4-BE49-F238E27FC236}">
                  <a16:creationId xmlns:a16="http://schemas.microsoft.com/office/drawing/2014/main" id="{C30EE50A-8A73-7099-4B95-1DAC52449D53}"/>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78E9805F-EA79-CAA3-E9EA-87BDBE685897}"/>
              </a:ext>
            </a:extLst>
          </p:cNvPr>
          <p:cNvGrpSpPr/>
          <p:nvPr/>
        </p:nvGrpSpPr>
        <p:grpSpPr>
          <a:xfrm>
            <a:off x="17293116" y="657737"/>
            <a:ext cx="397367" cy="28996"/>
            <a:chOff x="0" y="0"/>
            <a:chExt cx="128243" cy="9358"/>
          </a:xfrm>
        </p:grpSpPr>
        <p:sp>
          <p:nvSpPr>
            <p:cNvPr id="6" name="Freeform 6">
              <a:extLst>
                <a:ext uri="{FF2B5EF4-FFF2-40B4-BE49-F238E27FC236}">
                  <a16:creationId xmlns:a16="http://schemas.microsoft.com/office/drawing/2014/main" id="{13A9D004-29EF-4808-32FC-A5BC0D1D0173}"/>
                </a:ext>
              </a:extLst>
            </p:cNvPr>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A6AD6"/>
            </a:solidFill>
          </p:spPr>
          <p:txBody>
            <a:bodyPr/>
            <a:lstStyle/>
            <a:p>
              <a:endParaRPr lang="en-US"/>
            </a:p>
          </p:txBody>
        </p:sp>
        <p:sp>
          <p:nvSpPr>
            <p:cNvPr id="7" name="TextBox 7">
              <a:extLst>
                <a:ext uri="{FF2B5EF4-FFF2-40B4-BE49-F238E27FC236}">
                  <a16:creationId xmlns:a16="http://schemas.microsoft.com/office/drawing/2014/main" id="{769F1985-F972-8F7D-C303-BD9D4D82AB74}"/>
                </a:ext>
              </a:extLst>
            </p:cNvPr>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a:extLst>
              <a:ext uri="{FF2B5EF4-FFF2-40B4-BE49-F238E27FC236}">
                <a16:creationId xmlns:a16="http://schemas.microsoft.com/office/drawing/2014/main" id="{20793AB2-198C-2585-1751-7BC6F6DE1885}"/>
              </a:ext>
            </a:extLst>
          </p:cNvPr>
          <p:cNvSpPr txBox="1"/>
          <p:nvPr/>
        </p:nvSpPr>
        <p:spPr>
          <a:xfrm>
            <a:off x="1001474" y="569381"/>
            <a:ext cx="4389214" cy="424603"/>
          </a:xfrm>
          <a:prstGeom prst="rect">
            <a:avLst/>
          </a:prstGeom>
        </p:spPr>
        <p:txBody>
          <a:bodyPr wrap="square" lIns="0" tIns="0" rIns="0" bIns="0" rtlCol="0" anchor="t">
            <a:spAutoFit/>
          </a:bodyPr>
          <a:lstStyle/>
          <a:p>
            <a:pPr>
              <a:lnSpc>
                <a:spcPts val="1680"/>
              </a:lnSpc>
              <a:spcBef>
                <a:spcPct val="0"/>
              </a:spcBef>
            </a:pPr>
            <a:r>
              <a:rPr lang="en-US" sz="1200" b="1">
                <a:solidFill>
                  <a:srgbClr val="1F2020"/>
                </a:solidFill>
                <a:latin typeface="Poppins Bold"/>
                <a:ea typeface="Poppins Bold"/>
                <a:cs typeface="Poppins Bold"/>
              </a:rPr>
              <a:t>Good vs Bad Loans</a:t>
            </a:r>
            <a:r>
              <a:rPr lang="en-US" sz="1200" b="1">
                <a:solidFill>
                  <a:srgbClr val="4569CF"/>
                </a:solidFill>
                <a:latin typeface="Poppins Bold"/>
                <a:ea typeface="Poppins Bold"/>
                <a:cs typeface="Poppins Bold"/>
              </a:rPr>
              <a:t> </a:t>
            </a:r>
            <a:r>
              <a:rPr lang="en-US" sz="1200" b="1">
                <a:solidFill>
                  <a:srgbClr val="3A6AD6"/>
                </a:solidFill>
                <a:latin typeface="Poppins Bold"/>
                <a:cs typeface="Poppins Bold"/>
              </a:rPr>
              <a:t>|</a:t>
            </a:r>
            <a:r>
              <a:rPr lang="vi-VN" sz="1200" b="1">
                <a:solidFill>
                  <a:srgbClr val="3A6AD6"/>
                </a:solidFill>
                <a:latin typeface="Poppins Bold"/>
                <a:cs typeface="Poppins Bold"/>
              </a:rPr>
              <a:t>  </a:t>
            </a:r>
            <a:r>
              <a:rPr lang="en-US" sz="1200" b="1">
                <a:solidFill>
                  <a:srgbClr val="3A6AD6"/>
                </a:solidFill>
                <a:latin typeface="Poppins Bold"/>
                <a:cs typeface="Poppins Bold"/>
              </a:rPr>
              <a:t>Financial capability</a:t>
            </a:r>
          </a:p>
          <a:p>
            <a:pPr>
              <a:lnSpc>
                <a:spcPts val="1680"/>
              </a:lnSpc>
              <a:spcBef>
                <a:spcPct val="0"/>
              </a:spcBef>
            </a:pPr>
            <a:endParaRPr lang="en-US" sz="1200" b="1" dirty="0">
              <a:solidFill>
                <a:srgbClr val="3A6AD6"/>
              </a:solidFill>
              <a:latin typeface="Poppins Bold"/>
              <a:cs typeface="Poppins Bold"/>
            </a:endParaRPr>
          </a:p>
        </p:txBody>
      </p:sp>
      <p:sp>
        <p:nvSpPr>
          <p:cNvPr id="13" name="Freeform 13">
            <a:extLst>
              <a:ext uri="{FF2B5EF4-FFF2-40B4-BE49-F238E27FC236}">
                <a16:creationId xmlns:a16="http://schemas.microsoft.com/office/drawing/2014/main" id="{BA683A1C-511C-85DF-8BEB-FA465775A86A}"/>
              </a:ext>
            </a:extLst>
          </p:cNvPr>
          <p:cNvSpPr/>
          <p:nvPr/>
        </p:nvSpPr>
        <p:spPr>
          <a:xfrm>
            <a:off x="535713" y="414823"/>
            <a:ext cx="342616" cy="359616"/>
          </a:xfrm>
          <a:custGeom>
            <a:avLst/>
            <a:gdLst/>
            <a:ahLst/>
            <a:cxnLst/>
            <a:rect l="l" t="t" r="r" b="b"/>
            <a:pathLst>
              <a:path w="342616" h="359616">
                <a:moveTo>
                  <a:pt x="0" y="0"/>
                </a:moveTo>
                <a:lnTo>
                  <a:pt x="342616" y="0"/>
                </a:lnTo>
                <a:lnTo>
                  <a:pt x="342616" y="359616"/>
                </a:lnTo>
                <a:lnTo>
                  <a:pt x="0" y="359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4" name="Group 14">
            <a:extLst>
              <a:ext uri="{FF2B5EF4-FFF2-40B4-BE49-F238E27FC236}">
                <a16:creationId xmlns:a16="http://schemas.microsoft.com/office/drawing/2014/main" id="{6549DEA2-8385-2237-78D1-E93F2E778B1E}"/>
              </a:ext>
            </a:extLst>
          </p:cNvPr>
          <p:cNvGrpSpPr/>
          <p:nvPr/>
        </p:nvGrpSpPr>
        <p:grpSpPr>
          <a:xfrm>
            <a:off x="17491799" y="8458418"/>
            <a:ext cx="951769" cy="799882"/>
            <a:chOff x="0" y="0"/>
            <a:chExt cx="967140" cy="812800"/>
          </a:xfrm>
        </p:grpSpPr>
        <p:sp>
          <p:nvSpPr>
            <p:cNvPr id="15" name="Freeform 15">
              <a:extLst>
                <a:ext uri="{FF2B5EF4-FFF2-40B4-BE49-F238E27FC236}">
                  <a16:creationId xmlns:a16="http://schemas.microsoft.com/office/drawing/2014/main" id="{942E041E-2AC1-9C36-5E43-616DCF8958B4}"/>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txBody>
            <a:bodyPr/>
            <a:lstStyle/>
            <a:p>
              <a:endParaRPr lang="en-US"/>
            </a:p>
          </p:txBody>
        </p:sp>
        <p:sp>
          <p:nvSpPr>
            <p:cNvPr id="16" name="TextBox 16">
              <a:extLst>
                <a:ext uri="{FF2B5EF4-FFF2-40B4-BE49-F238E27FC236}">
                  <a16:creationId xmlns:a16="http://schemas.microsoft.com/office/drawing/2014/main" id="{B1D6476A-0526-9A84-DCE7-FE9F46DAC628}"/>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7" name="TextBox 17">
            <a:extLst>
              <a:ext uri="{FF2B5EF4-FFF2-40B4-BE49-F238E27FC236}">
                <a16:creationId xmlns:a16="http://schemas.microsoft.com/office/drawing/2014/main" id="{0401D675-F1EB-F31C-5FE7-8FA2005EB4EC}"/>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09</a:t>
            </a:r>
          </a:p>
        </p:txBody>
      </p:sp>
      <p:sp>
        <p:nvSpPr>
          <p:cNvPr id="26" name="TextBox 26">
            <a:extLst>
              <a:ext uri="{FF2B5EF4-FFF2-40B4-BE49-F238E27FC236}">
                <a16:creationId xmlns:a16="http://schemas.microsoft.com/office/drawing/2014/main" id="{90A191B6-56D4-34FB-D355-DE20132C09CA}"/>
              </a:ext>
            </a:extLst>
          </p:cNvPr>
          <p:cNvSpPr txBox="1"/>
          <p:nvPr/>
        </p:nvSpPr>
        <p:spPr>
          <a:xfrm>
            <a:off x="1411799" y="2567654"/>
            <a:ext cx="14361601" cy="553998"/>
          </a:xfrm>
          <a:prstGeom prst="rect">
            <a:avLst/>
          </a:prstGeom>
        </p:spPr>
        <p:txBody>
          <a:bodyPr wrap="square" lIns="0" tIns="0" rIns="0" bIns="0" rtlCol="0" anchor="t">
            <a:spAutoFit/>
          </a:bodyPr>
          <a:lstStyle/>
          <a:p>
            <a:pPr>
              <a:spcBef>
                <a:spcPct val="0"/>
              </a:spcBef>
            </a:pPr>
            <a:r>
              <a:rPr lang="vi-VN">
                <a:solidFill>
                  <a:srgbClr val="1F2020"/>
                </a:solidFill>
                <a:latin typeface="Poppins"/>
                <a:ea typeface="Poppins"/>
                <a:cs typeface="Poppins"/>
                <a:sym typeface="Poppins"/>
              </a:rPr>
              <a:t>The debt to income ratio and installment to income ratio climbed (</a:t>
            </a:r>
            <a:r>
              <a:rPr lang="vi-VN">
                <a:solidFill>
                  <a:srgbClr val="CD3550"/>
                </a:solidFill>
                <a:latin typeface="Poppins"/>
                <a:ea typeface="Poppins"/>
                <a:cs typeface="Poppins"/>
                <a:sym typeface="Poppins"/>
              </a:rPr>
              <a:t>+7%, +2%</a:t>
            </a:r>
            <a:r>
              <a:rPr lang="vi-VN">
                <a:solidFill>
                  <a:srgbClr val="1F2020"/>
                </a:solidFill>
                <a:latin typeface="Poppins"/>
                <a:ea typeface="Poppins"/>
                <a:cs typeface="Poppins"/>
                <a:sym typeface="Poppins"/>
              </a:rPr>
              <a:t>).</a:t>
            </a:r>
          </a:p>
          <a:p>
            <a:pPr>
              <a:spcBef>
                <a:spcPct val="0"/>
              </a:spcBef>
            </a:pPr>
            <a:r>
              <a:rPr lang="vi-VN">
                <a:solidFill>
                  <a:srgbClr val="1F2020"/>
                </a:solidFill>
                <a:latin typeface="Poppins"/>
                <a:ea typeface="Poppins"/>
                <a:cs typeface="Poppins"/>
                <a:sym typeface="Poppins"/>
              </a:rPr>
              <a:t>Average debt to income/ installment to income ratio of bad loans was often higher than that of good and neutral ones.</a:t>
            </a:r>
            <a:endParaRPr lang="en-US">
              <a:solidFill>
                <a:srgbClr val="1F2020"/>
              </a:solidFill>
              <a:latin typeface="Poppins"/>
              <a:ea typeface="Poppins"/>
              <a:cs typeface="Poppins"/>
              <a:sym typeface="Poppins"/>
            </a:endParaRPr>
          </a:p>
        </p:txBody>
      </p:sp>
      <p:sp>
        <p:nvSpPr>
          <p:cNvPr id="73" name="TextBox 73">
            <a:extLst>
              <a:ext uri="{FF2B5EF4-FFF2-40B4-BE49-F238E27FC236}">
                <a16:creationId xmlns:a16="http://schemas.microsoft.com/office/drawing/2014/main" id="{CC8DC460-A113-1417-072F-3CB2DBB480CF}"/>
              </a:ext>
            </a:extLst>
          </p:cNvPr>
          <p:cNvSpPr txBox="1"/>
          <p:nvPr/>
        </p:nvSpPr>
        <p:spPr>
          <a:xfrm>
            <a:off x="998565" y="930470"/>
            <a:ext cx="16209226" cy="716093"/>
          </a:xfrm>
          <a:prstGeom prst="rect">
            <a:avLst/>
          </a:prstGeom>
        </p:spPr>
        <p:txBody>
          <a:bodyPr wrap="square" lIns="0" tIns="0" rIns="0" bIns="0" rtlCol="0" anchor="t">
            <a:spAutoFit/>
          </a:bodyPr>
          <a:lstStyle/>
          <a:p>
            <a:pPr>
              <a:lnSpc>
                <a:spcPts val="6385"/>
              </a:lnSpc>
              <a:spcBef>
                <a:spcPct val="0"/>
              </a:spcBef>
            </a:pPr>
            <a:r>
              <a:rPr lang="vi-VN" sz="2800">
                <a:solidFill>
                  <a:schemeClr val="tx1">
                    <a:lumMod val="75000"/>
                    <a:lumOff val="25000"/>
                  </a:schemeClr>
                </a:solidFill>
                <a:latin typeface="Poppins Bold"/>
                <a:cs typeface="Poppins Bold"/>
                <a:sym typeface="Poppins Bold"/>
              </a:rPr>
              <a:t>B</a:t>
            </a:r>
            <a:r>
              <a:rPr lang="en-US" sz="2800">
                <a:solidFill>
                  <a:schemeClr val="tx1">
                    <a:lumMod val="75000"/>
                    <a:lumOff val="25000"/>
                  </a:schemeClr>
                </a:solidFill>
                <a:latin typeface="Poppins Bold"/>
                <a:cs typeface="Poppins Bold"/>
                <a:sym typeface="Poppins Bold"/>
              </a:rPr>
              <a:t>orrowers with bad loans carry </a:t>
            </a:r>
            <a:r>
              <a:rPr lang="en-US" sz="2800">
                <a:solidFill>
                  <a:srgbClr val="3A6AD6"/>
                </a:solidFill>
                <a:latin typeface="Poppins Bold"/>
                <a:cs typeface="Poppins Bold"/>
                <a:sym typeface="Poppins Bold"/>
              </a:rPr>
              <a:t>higher debt loads</a:t>
            </a:r>
            <a:r>
              <a:rPr lang="en-US" sz="2800">
                <a:solidFill>
                  <a:schemeClr val="tx1">
                    <a:lumMod val="75000"/>
                    <a:lumOff val="25000"/>
                  </a:schemeClr>
                </a:solidFill>
                <a:latin typeface="Poppins Bold"/>
                <a:cs typeface="Poppins Bold"/>
                <a:sym typeface="Poppins Bold"/>
              </a:rPr>
              <a:t> and repayment burdens</a:t>
            </a:r>
          </a:p>
        </p:txBody>
      </p:sp>
      <p:sp>
        <p:nvSpPr>
          <p:cNvPr id="122" name="TextBox 44">
            <a:extLst>
              <a:ext uri="{FF2B5EF4-FFF2-40B4-BE49-F238E27FC236}">
                <a16:creationId xmlns:a16="http://schemas.microsoft.com/office/drawing/2014/main" id="{BBE177CB-3C0B-C8BD-D325-9D1204251B37}"/>
              </a:ext>
            </a:extLst>
          </p:cNvPr>
          <p:cNvSpPr txBox="1"/>
          <p:nvPr/>
        </p:nvSpPr>
        <p:spPr>
          <a:xfrm flipH="1">
            <a:off x="769128" y="3467100"/>
            <a:ext cx="461069" cy="329122"/>
          </a:xfrm>
          <a:prstGeom prst="rect">
            <a:avLst/>
          </a:prstGeom>
        </p:spPr>
        <p:txBody>
          <a:bodyPr lIns="47086" tIns="47086" rIns="47086" bIns="47086" rtlCol="0" anchor="ctr"/>
          <a:lstStyle/>
          <a:p>
            <a:pPr algn="ctr">
              <a:lnSpc>
                <a:spcPts val="2659"/>
              </a:lnSpc>
              <a:spcBef>
                <a:spcPct val="0"/>
              </a:spcBef>
            </a:pPr>
            <a:endParaRPr/>
          </a:p>
        </p:txBody>
      </p:sp>
      <p:sp>
        <p:nvSpPr>
          <p:cNvPr id="8" name="Rectangle: Rounded Corners 7">
            <a:extLst>
              <a:ext uri="{FF2B5EF4-FFF2-40B4-BE49-F238E27FC236}">
                <a16:creationId xmlns:a16="http://schemas.microsoft.com/office/drawing/2014/main" id="{9B5429F1-4A18-18AA-DEDA-08035104B255}"/>
              </a:ext>
            </a:extLst>
          </p:cNvPr>
          <p:cNvSpPr/>
          <p:nvPr/>
        </p:nvSpPr>
        <p:spPr>
          <a:xfrm>
            <a:off x="960013" y="2293808"/>
            <a:ext cx="16209226" cy="1499568"/>
          </a:xfrm>
          <a:prstGeom prst="roundRect">
            <a:avLst>
              <a:gd name="adj" fmla="val 4001"/>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F6E50D6-FAC6-DC24-0594-B5D2AD7BF7A5}"/>
              </a:ext>
            </a:extLst>
          </p:cNvPr>
          <p:cNvSpPr/>
          <p:nvPr/>
        </p:nvSpPr>
        <p:spPr>
          <a:xfrm>
            <a:off x="960012"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FC71C23-95DE-159A-BF2B-A48C39D38DFC}"/>
              </a:ext>
            </a:extLst>
          </p:cNvPr>
          <p:cNvSpPr/>
          <p:nvPr/>
        </p:nvSpPr>
        <p:spPr>
          <a:xfrm>
            <a:off x="707021"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1" name="Oval 20">
            <a:extLst>
              <a:ext uri="{FF2B5EF4-FFF2-40B4-BE49-F238E27FC236}">
                <a16:creationId xmlns:a16="http://schemas.microsoft.com/office/drawing/2014/main" id="{29290D77-3465-6349-D781-5C1425607021}"/>
              </a:ext>
            </a:extLst>
          </p:cNvPr>
          <p:cNvSpPr/>
          <p:nvPr/>
        </p:nvSpPr>
        <p:spPr>
          <a:xfrm>
            <a:off x="718193" y="2000941"/>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25" name="Rectangle: Rounded Corners 24">
            <a:extLst>
              <a:ext uri="{FF2B5EF4-FFF2-40B4-BE49-F238E27FC236}">
                <a16:creationId xmlns:a16="http://schemas.microsoft.com/office/drawing/2014/main" id="{84C9C2B0-90B7-3A99-071A-4F5E5A82977B}"/>
              </a:ext>
            </a:extLst>
          </p:cNvPr>
          <p:cNvSpPr/>
          <p:nvPr/>
        </p:nvSpPr>
        <p:spPr>
          <a:xfrm>
            <a:off x="9492139" y="4244559"/>
            <a:ext cx="7826795" cy="5111971"/>
          </a:xfrm>
          <a:prstGeom prst="roundRect">
            <a:avLst>
              <a:gd name="adj" fmla="val 1345"/>
            </a:avLst>
          </a:prstGeom>
          <a:noFill/>
          <a:ln>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CDB64D7-430B-F7C0-3AD2-3B9723A301D8}"/>
              </a:ext>
            </a:extLst>
          </p:cNvPr>
          <p:cNvSpPr/>
          <p:nvPr/>
        </p:nvSpPr>
        <p:spPr>
          <a:xfrm>
            <a:off x="9239147" y="3971639"/>
            <a:ext cx="567470" cy="567470"/>
          </a:xfrm>
          <a:prstGeom prst="ellipse">
            <a:avLst/>
          </a:prstGeom>
          <a:solidFill>
            <a:srgbClr val="4569CF"/>
          </a:solidFill>
          <a:ln>
            <a:solidFill>
              <a:srgbClr val="4569C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569CF"/>
              </a:solidFill>
            </a:endParaRPr>
          </a:p>
        </p:txBody>
      </p:sp>
      <p:sp>
        <p:nvSpPr>
          <p:cNvPr id="49" name="TextBox 26">
            <a:extLst>
              <a:ext uri="{FF2B5EF4-FFF2-40B4-BE49-F238E27FC236}">
                <a16:creationId xmlns:a16="http://schemas.microsoft.com/office/drawing/2014/main" id="{32E9DFE1-8F82-AF17-4B08-ABA94D48D1AA}"/>
              </a:ext>
            </a:extLst>
          </p:cNvPr>
          <p:cNvSpPr txBox="1"/>
          <p:nvPr/>
        </p:nvSpPr>
        <p:spPr>
          <a:xfrm>
            <a:off x="1663862" y="4517618"/>
            <a:ext cx="6271199" cy="220958"/>
          </a:xfrm>
          <a:prstGeom prst="rect">
            <a:avLst/>
          </a:prstGeom>
        </p:spPr>
        <p:txBody>
          <a:bodyPr wrap="square" lIns="0" tIns="0" rIns="0" bIns="0" rtlCol="0" anchor="t">
            <a:spAutoFit/>
          </a:bodyPr>
          <a:lstStyle/>
          <a:p>
            <a:pPr algn="l">
              <a:lnSpc>
                <a:spcPts val="1680"/>
              </a:lnSpc>
              <a:spcBef>
                <a:spcPct val="0"/>
              </a:spcBef>
            </a:pPr>
            <a:r>
              <a:rPr lang="vi-VN" sz="1600">
                <a:solidFill>
                  <a:srgbClr val="1F2020"/>
                </a:solidFill>
                <a:latin typeface="Poppins"/>
                <a:ea typeface="Poppins"/>
                <a:cs typeface="Poppins"/>
                <a:sym typeface="Poppins"/>
              </a:rPr>
              <a:t>Average debt to income ratio by Year and Loan Classification</a:t>
            </a:r>
            <a:endParaRPr lang="en-US" sz="1600">
              <a:solidFill>
                <a:srgbClr val="1F2020"/>
              </a:solidFill>
              <a:latin typeface="Poppins"/>
              <a:ea typeface="Poppins"/>
              <a:cs typeface="Poppins"/>
              <a:sym typeface="Poppins"/>
            </a:endParaRPr>
          </a:p>
        </p:txBody>
      </p:sp>
      <p:pic>
        <p:nvPicPr>
          <p:cNvPr id="11" name="Picture 10">
            <a:extLst>
              <a:ext uri="{FF2B5EF4-FFF2-40B4-BE49-F238E27FC236}">
                <a16:creationId xmlns:a16="http://schemas.microsoft.com/office/drawing/2014/main" id="{1BB651FB-5C81-54A2-D411-B14E22446280}"/>
              </a:ext>
            </a:extLst>
          </p:cNvPr>
          <p:cNvPicPr>
            <a:picLocks noChangeAspect="1"/>
          </p:cNvPicPr>
          <p:nvPr/>
        </p:nvPicPr>
        <p:blipFill>
          <a:blip r:embed="rId4"/>
          <a:stretch>
            <a:fillRect/>
          </a:stretch>
        </p:blipFill>
        <p:spPr>
          <a:xfrm>
            <a:off x="1629650" y="4945468"/>
            <a:ext cx="6520702" cy="4177837"/>
          </a:xfrm>
          <a:prstGeom prst="rect">
            <a:avLst/>
          </a:prstGeom>
        </p:spPr>
      </p:pic>
      <p:sp>
        <p:nvSpPr>
          <p:cNvPr id="18" name="TextBox 17">
            <a:extLst>
              <a:ext uri="{FF2B5EF4-FFF2-40B4-BE49-F238E27FC236}">
                <a16:creationId xmlns:a16="http://schemas.microsoft.com/office/drawing/2014/main" id="{1E62D246-105B-D198-511A-2511B034FB87}"/>
              </a:ext>
            </a:extLst>
          </p:cNvPr>
          <p:cNvSpPr txBox="1"/>
          <p:nvPr/>
        </p:nvSpPr>
        <p:spPr>
          <a:xfrm>
            <a:off x="7515717" y="5061363"/>
            <a:ext cx="838691" cy="369332"/>
          </a:xfrm>
          <a:prstGeom prst="rect">
            <a:avLst/>
          </a:prstGeom>
          <a:noFill/>
        </p:spPr>
        <p:txBody>
          <a:bodyPr wrap="none" rtlCol="0">
            <a:spAutoFit/>
          </a:bodyPr>
          <a:lstStyle/>
          <a:p>
            <a:r>
              <a:rPr lang="vi-VN">
                <a:solidFill>
                  <a:srgbClr val="CD3550"/>
                </a:solidFill>
              </a:rPr>
              <a:t>19.9%</a:t>
            </a:r>
            <a:endParaRPr lang="en-US">
              <a:solidFill>
                <a:srgbClr val="CD3550"/>
              </a:solidFill>
            </a:endParaRPr>
          </a:p>
        </p:txBody>
      </p:sp>
      <p:sp>
        <p:nvSpPr>
          <p:cNvPr id="19" name="TextBox 18">
            <a:extLst>
              <a:ext uri="{FF2B5EF4-FFF2-40B4-BE49-F238E27FC236}">
                <a16:creationId xmlns:a16="http://schemas.microsoft.com/office/drawing/2014/main" id="{BDB7DB57-8AB9-953E-95AD-5FA35CCE840F}"/>
              </a:ext>
            </a:extLst>
          </p:cNvPr>
          <p:cNvSpPr txBox="1"/>
          <p:nvPr/>
        </p:nvSpPr>
        <p:spPr>
          <a:xfrm>
            <a:off x="7515716" y="6265416"/>
            <a:ext cx="838691" cy="369332"/>
          </a:xfrm>
          <a:prstGeom prst="rect">
            <a:avLst/>
          </a:prstGeom>
          <a:noFill/>
        </p:spPr>
        <p:txBody>
          <a:bodyPr wrap="none" rtlCol="0">
            <a:spAutoFit/>
          </a:bodyPr>
          <a:lstStyle/>
          <a:p>
            <a:r>
              <a:rPr lang="vi-VN">
                <a:solidFill>
                  <a:srgbClr val="3A6AD6"/>
                </a:solidFill>
              </a:rPr>
              <a:t>17.3%</a:t>
            </a:r>
            <a:endParaRPr lang="en-US">
              <a:solidFill>
                <a:srgbClr val="3A6AD6"/>
              </a:solidFill>
            </a:endParaRPr>
          </a:p>
        </p:txBody>
      </p:sp>
      <p:sp>
        <p:nvSpPr>
          <p:cNvPr id="29" name="TextBox 28">
            <a:extLst>
              <a:ext uri="{FF2B5EF4-FFF2-40B4-BE49-F238E27FC236}">
                <a16:creationId xmlns:a16="http://schemas.microsoft.com/office/drawing/2014/main" id="{BEF043A6-78AC-BE61-0D35-566E6EC3A706}"/>
              </a:ext>
            </a:extLst>
          </p:cNvPr>
          <p:cNvSpPr txBox="1"/>
          <p:nvPr/>
        </p:nvSpPr>
        <p:spPr>
          <a:xfrm>
            <a:off x="2423409" y="8489027"/>
            <a:ext cx="312906" cy="369332"/>
          </a:xfrm>
          <a:prstGeom prst="rect">
            <a:avLst/>
          </a:prstGeom>
          <a:noFill/>
        </p:spPr>
        <p:txBody>
          <a:bodyPr wrap="none" rtlCol="0">
            <a:spAutoFit/>
          </a:bodyPr>
          <a:lstStyle/>
          <a:p>
            <a:r>
              <a:rPr lang="vi-VN">
                <a:solidFill>
                  <a:srgbClr val="CD3550"/>
                </a:solidFill>
              </a:rPr>
              <a:t>8</a:t>
            </a:r>
            <a:endParaRPr lang="en-US">
              <a:solidFill>
                <a:srgbClr val="CD3550"/>
              </a:solidFill>
            </a:endParaRPr>
          </a:p>
        </p:txBody>
      </p:sp>
      <p:sp>
        <p:nvSpPr>
          <p:cNvPr id="30" name="TextBox 29">
            <a:extLst>
              <a:ext uri="{FF2B5EF4-FFF2-40B4-BE49-F238E27FC236}">
                <a16:creationId xmlns:a16="http://schemas.microsoft.com/office/drawing/2014/main" id="{2E806B71-1D4A-8FE9-C4A8-0FE904CB322D}"/>
              </a:ext>
            </a:extLst>
          </p:cNvPr>
          <p:cNvSpPr txBox="1"/>
          <p:nvPr/>
        </p:nvSpPr>
        <p:spPr>
          <a:xfrm>
            <a:off x="1827200" y="7719346"/>
            <a:ext cx="616387" cy="369332"/>
          </a:xfrm>
          <a:prstGeom prst="rect">
            <a:avLst/>
          </a:prstGeom>
          <a:noFill/>
        </p:spPr>
        <p:txBody>
          <a:bodyPr wrap="none" rtlCol="0">
            <a:spAutoFit/>
          </a:bodyPr>
          <a:lstStyle/>
          <a:p>
            <a:r>
              <a:rPr lang="vi-VN">
                <a:solidFill>
                  <a:srgbClr val="3A6AD6"/>
                </a:solidFill>
              </a:rPr>
              <a:t>11.8</a:t>
            </a:r>
            <a:endParaRPr lang="en-US">
              <a:solidFill>
                <a:srgbClr val="3A6AD6"/>
              </a:solidFill>
            </a:endParaRPr>
          </a:p>
        </p:txBody>
      </p:sp>
      <p:sp>
        <p:nvSpPr>
          <p:cNvPr id="31" name="TextBox 30">
            <a:extLst>
              <a:ext uri="{FF2B5EF4-FFF2-40B4-BE49-F238E27FC236}">
                <a16:creationId xmlns:a16="http://schemas.microsoft.com/office/drawing/2014/main" id="{B2357BA2-D4B8-A00F-89CD-09D31E0E8B74}"/>
              </a:ext>
            </a:extLst>
          </p:cNvPr>
          <p:cNvSpPr txBox="1"/>
          <p:nvPr/>
        </p:nvSpPr>
        <p:spPr>
          <a:xfrm>
            <a:off x="3048000" y="6615878"/>
            <a:ext cx="441146" cy="369332"/>
          </a:xfrm>
          <a:prstGeom prst="rect">
            <a:avLst/>
          </a:prstGeom>
          <a:noFill/>
        </p:spPr>
        <p:txBody>
          <a:bodyPr wrap="none" rtlCol="0">
            <a:spAutoFit/>
          </a:bodyPr>
          <a:lstStyle/>
          <a:p>
            <a:r>
              <a:rPr lang="vi-VN">
                <a:solidFill>
                  <a:srgbClr val="CD3550"/>
                </a:solidFill>
              </a:rPr>
              <a:t>15</a:t>
            </a:r>
            <a:endParaRPr lang="en-US">
              <a:solidFill>
                <a:srgbClr val="CD3550"/>
              </a:solidFill>
            </a:endParaRPr>
          </a:p>
        </p:txBody>
      </p:sp>
      <p:sp>
        <p:nvSpPr>
          <p:cNvPr id="35" name="TextBox 26">
            <a:extLst>
              <a:ext uri="{FF2B5EF4-FFF2-40B4-BE49-F238E27FC236}">
                <a16:creationId xmlns:a16="http://schemas.microsoft.com/office/drawing/2014/main" id="{B55D460B-5AC8-9CCA-BF28-9D93F0C87635}"/>
              </a:ext>
            </a:extLst>
          </p:cNvPr>
          <p:cNvSpPr txBox="1"/>
          <p:nvPr/>
        </p:nvSpPr>
        <p:spPr>
          <a:xfrm>
            <a:off x="10123527" y="4517618"/>
            <a:ext cx="6948834" cy="220958"/>
          </a:xfrm>
          <a:prstGeom prst="rect">
            <a:avLst/>
          </a:prstGeom>
        </p:spPr>
        <p:txBody>
          <a:bodyPr wrap="square" lIns="0" tIns="0" rIns="0" bIns="0" rtlCol="0" anchor="t">
            <a:spAutoFit/>
          </a:bodyPr>
          <a:lstStyle/>
          <a:p>
            <a:pPr algn="l">
              <a:lnSpc>
                <a:spcPts val="1680"/>
              </a:lnSpc>
              <a:spcBef>
                <a:spcPct val="0"/>
              </a:spcBef>
            </a:pPr>
            <a:r>
              <a:rPr lang="vi-VN" sz="1600">
                <a:solidFill>
                  <a:srgbClr val="1F2020"/>
                </a:solidFill>
                <a:latin typeface="Poppins"/>
                <a:ea typeface="Poppins"/>
                <a:cs typeface="Poppins"/>
                <a:sym typeface="Poppins"/>
              </a:rPr>
              <a:t>Average installment to income ratio by Year and Loan Classification</a:t>
            </a:r>
            <a:endParaRPr lang="en-US" sz="1600">
              <a:solidFill>
                <a:srgbClr val="1F2020"/>
              </a:solidFill>
              <a:latin typeface="Poppins"/>
              <a:ea typeface="Poppins"/>
              <a:cs typeface="Poppins"/>
              <a:sym typeface="Poppins"/>
            </a:endParaRPr>
          </a:p>
        </p:txBody>
      </p:sp>
      <p:pic>
        <p:nvPicPr>
          <p:cNvPr id="47" name="Picture 46">
            <a:extLst>
              <a:ext uri="{FF2B5EF4-FFF2-40B4-BE49-F238E27FC236}">
                <a16:creationId xmlns:a16="http://schemas.microsoft.com/office/drawing/2014/main" id="{F4136990-4F94-1788-FBC7-E9587DE0E508}"/>
              </a:ext>
            </a:extLst>
          </p:cNvPr>
          <p:cNvPicPr>
            <a:picLocks noChangeAspect="1"/>
          </p:cNvPicPr>
          <p:nvPr/>
        </p:nvPicPr>
        <p:blipFill>
          <a:blip r:embed="rId5"/>
          <a:stretch>
            <a:fillRect/>
          </a:stretch>
        </p:blipFill>
        <p:spPr>
          <a:xfrm>
            <a:off x="9982200" y="4927113"/>
            <a:ext cx="6732634" cy="4196192"/>
          </a:xfrm>
          <a:prstGeom prst="rect">
            <a:avLst/>
          </a:prstGeom>
        </p:spPr>
      </p:pic>
      <p:sp>
        <p:nvSpPr>
          <p:cNvPr id="9" name="TextBox 8">
            <a:extLst>
              <a:ext uri="{FF2B5EF4-FFF2-40B4-BE49-F238E27FC236}">
                <a16:creationId xmlns:a16="http://schemas.microsoft.com/office/drawing/2014/main" id="{BEDDD37E-5B7F-0EFF-2306-3D8A3BBB0894}"/>
              </a:ext>
            </a:extLst>
          </p:cNvPr>
          <p:cNvSpPr txBox="1"/>
          <p:nvPr/>
        </p:nvSpPr>
        <p:spPr>
          <a:xfrm>
            <a:off x="14478000" y="5111826"/>
            <a:ext cx="476412" cy="369332"/>
          </a:xfrm>
          <a:prstGeom prst="rect">
            <a:avLst/>
          </a:prstGeom>
          <a:noFill/>
        </p:spPr>
        <p:txBody>
          <a:bodyPr wrap="none" rtlCol="0">
            <a:spAutoFit/>
          </a:bodyPr>
          <a:lstStyle/>
          <a:p>
            <a:r>
              <a:rPr lang="en-US">
                <a:solidFill>
                  <a:srgbClr val="CD3550"/>
                </a:solidFill>
              </a:rPr>
              <a:t>9.5</a:t>
            </a:r>
          </a:p>
        </p:txBody>
      </p:sp>
      <p:sp>
        <p:nvSpPr>
          <p:cNvPr id="22" name="TextBox 21">
            <a:extLst>
              <a:ext uri="{FF2B5EF4-FFF2-40B4-BE49-F238E27FC236}">
                <a16:creationId xmlns:a16="http://schemas.microsoft.com/office/drawing/2014/main" id="{D2EBC904-C93E-8339-4837-5E278CFE0AB7}"/>
              </a:ext>
            </a:extLst>
          </p:cNvPr>
          <p:cNvSpPr txBox="1"/>
          <p:nvPr/>
        </p:nvSpPr>
        <p:spPr>
          <a:xfrm>
            <a:off x="10358868" y="6310146"/>
            <a:ext cx="466794" cy="369332"/>
          </a:xfrm>
          <a:prstGeom prst="rect">
            <a:avLst/>
          </a:prstGeom>
          <a:noFill/>
        </p:spPr>
        <p:txBody>
          <a:bodyPr wrap="none" rtlCol="0">
            <a:spAutoFit/>
          </a:bodyPr>
          <a:lstStyle/>
          <a:p>
            <a:r>
              <a:rPr lang="en-US">
                <a:solidFill>
                  <a:srgbClr val="CD3550"/>
                </a:solidFill>
              </a:rPr>
              <a:t>8%</a:t>
            </a:r>
          </a:p>
        </p:txBody>
      </p:sp>
      <p:sp>
        <p:nvSpPr>
          <p:cNvPr id="23" name="TextBox 22">
            <a:extLst>
              <a:ext uri="{FF2B5EF4-FFF2-40B4-BE49-F238E27FC236}">
                <a16:creationId xmlns:a16="http://schemas.microsoft.com/office/drawing/2014/main" id="{0F3CAF8A-99B9-9B04-5572-D0247A7207F2}"/>
              </a:ext>
            </a:extLst>
          </p:cNvPr>
          <p:cNvSpPr txBox="1"/>
          <p:nvPr/>
        </p:nvSpPr>
        <p:spPr>
          <a:xfrm>
            <a:off x="15962575" y="7258639"/>
            <a:ext cx="681597" cy="369332"/>
          </a:xfrm>
          <a:prstGeom prst="rect">
            <a:avLst/>
          </a:prstGeom>
          <a:noFill/>
        </p:spPr>
        <p:txBody>
          <a:bodyPr wrap="none" rtlCol="0">
            <a:spAutoFit/>
          </a:bodyPr>
          <a:lstStyle/>
          <a:p>
            <a:r>
              <a:rPr lang="en-US">
                <a:solidFill>
                  <a:srgbClr val="3A6AD6"/>
                </a:solidFill>
              </a:rPr>
              <a:t>7.8</a:t>
            </a:r>
            <a:r>
              <a:rPr lang="vi-VN">
                <a:solidFill>
                  <a:srgbClr val="3A6AD6"/>
                </a:solidFill>
              </a:rPr>
              <a:t>%</a:t>
            </a:r>
            <a:endParaRPr lang="en-US">
              <a:solidFill>
                <a:srgbClr val="3A6AD6"/>
              </a:solidFill>
            </a:endParaRPr>
          </a:p>
        </p:txBody>
      </p:sp>
      <p:sp>
        <p:nvSpPr>
          <p:cNvPr id="24" name="TextBox 23">
            <a:extLst>
              <a:ext uri="{FF2B5EF4-FFF2-40B4-BE49-F238E27FC236}">
                <a16:creationId xmlns:a16="http://schemas.microsoft.com/office/drawing/2014/main" id="{3BDE2FC4-8FF7-103A-CD81-1EA339A99F05}"/>
              </a:ext>
            </a:extLst>
          </p:cNvPr>
          <p:cNvSpPr txBox="1"/>
          <p:nvPr/>
        </p:nvSpPr>
        <p:spPr>
          <a:xfrm>
            <a:off x="10196300" y="7904012"/>
            <a:ext cx="681597" cy="369332"/>
          </a:xfrm>
          <a:prstGeom prst="rect">
            <a:avLst/>
          </a:prstGeom>
          <a:noFill/>
        </p:spPr>
        <p:txBody>
          <a:bodyPr wrap="none" rtlCol="0">
            <a:spAutoFit/>
          </a:bodyPr>
          <a:lstStyle/>
          <a:p>
            <a:r>
              <a:rPr lang="en-US">
                <a:solidFill>
                  <a:srgbClr val="3A6AD6"/>
                </a:solidFill>
              </a:rPr>
              <a:t>6.5</a:t>
            </a:r>
            <a:r>
              <a:rPr lang="vi-VN">
                <a:solidFill>
                  <a:srgbClr val="3A6AD6"/>
                </a:solidFill>
              </a:rPr>
              <a:t>%</a:t>
            </a:r>
            <a:endParaRPr lang="en-US">
              <a:solidFill>
                <a:srgbClr val="3A6AD6"/>
              </a:solidFill>
            </a:endParaRPr>
          </a:p>
        </p:txBody>
      </p:sp>
      <p:sp>
        <p:nvSpPr>
          <p:cNvPr id="28" name="TextBox 27">
            <a:extLst>
              <a:ext uri="{FF2B5EF4-FFF2-40B4-BE49-F238E27FC236}">
                <a16:creationId xmlns:a16="http://schemas.microsoft.com/office/drawing/2014/main" id="{7938B9D8-EAED-BD27-7F2F-ED19FF5E74E4}"/>
              </a:ext>
            </a:extLst>
          </p:cNvPr>
          <p:cNvSpPr txBox="1"/>
          <p:nvPr/>
        </p:nvSpPr>
        <p:spPr>
          <a:xfrm>
            <a:off x="11130889" y="8236258"/>
            <a:ext cx="476412" cy="369332"/>
          </a:xfrm>
          <a:prstGeom prst="rect">
            <a:avLst/>
          </a:prstGeom>
          <a:noFill/>
        </p:spPr>
        <p:txBody>
          <a:bodyPr wrap="none" rtlCol="0">
            <a:spAutoFit/>
          </a:bodyPr>
          <a:lstStyle/>
          <a:p>
            <a:r>
              <a:rPr lang="en-US">
                <a:solidFill>
                  <a:srgbClr val="3A6AD6"/>
                </a:solidFill>
              </a:rPr>
              <a:t>6.1</a:t>
            </a:r>
          </a:p>
        </p:txBody>
      </p:sp>
      <p:sp>
        <p:nvSpPr>
          <p:cNvPr id="32" name="TextBox 31">
            <a:extLst>
              <a:ext uri="{FF2B5EF4-FFF2-40B4-BE49-F238E27FC236}">
                <a16:creationId xmlns:a16="http://schemas.microsoft.com/office/drawing/2014/main" id="{42E8E3C9-85F8-2687-8740-A069B3461BD1}"/>
              </a:ext>
            </a:extLst>
          </p:cNvPr>
          <p:cNvSpPr txBox="1"/>
          <p:nvPr/>
        </p:nvSpPr>
        <p:spPr>
          <a:xfrm>
            <a:off x="11242430" y="7710315"/>
            <a:ext cx="476412" cy="369332"/>
          </a:xfrm>
          <a:prstGeom prst="rect">
            <a:avLst/>
          </a:prstGeom>
          <a:noFill/>
        </p:spPr>
        <p:txBody>
          <a:bodyPr wrap="none" rtlCol="0">
            <a:spAutoFit/>
          </a:bodyPr>
          <a:lstStyle/>
          <a:p>
            <a:r>
              <a:rPr lang="en-US">
                <a:solidFill>
                  <a:srgbClr val="CD3550"/>
                </a:solidFill>
              </a:rPr>
              <a:t>6.6</a:t>
            </a:r>
          </a:p>
        </p:txBody>
      </p:sp>
      <p:sp>
        <p:nvSpPr>
          <p:cNvPr id="33" name="TextBox 32">
            <a:extLst>
              <a:ext uri="{FF2B5EF4-FFF2-40B4-BE49-F238E27FC236}">
                <a16:creationId xmlns:a16="http://schemas.microsoft.com/office/drawing/2014/main" id="{36E3908D-1816-854E-7979-1EF4D5EB45E7}"/>
              </a:ext>
            </a:extLst>
          </p:cNvPr>
          <p:cNvSpPr txBox="1"/>
          <p:nvPr/>
        </p:nvSpPr>
        <p:spPr>
          <a:xfrm>
            <a:off x="16430839" y="5983940"/>
            <a:ext cx="641522" cy="369332"/>
          </a:xfrm>
          <a:prstGeom prst="rect">
            <a:avLst/>
          </a:prstGeom>
          <a:noFill/>
        </p:spPr>
        <p:txBody>
          <a:bodyPr wrap="none" rtlCol="0">
            <a:spAutoFit/>
          </a:bodyPr>
          <a:lstStyle/>
          <a:p>
            <a:r>
              <a:rPr lang="en-US">
                <a:solidFill>
                  <a:srgbClr val="CD3550"/>
                </a:solidFill>
              </a:rPr>
              <a:t>8.9%</a:t>
            </a:r>
          </a:p>
        </p:txBody>
      </p:sp>
    </p:spTree>
    <p:extLst>
      <p:ext uri="{BB962C8B-B14F-4D97-AF65-F5344CB8AC3E}">
        <p14:creationId xmlns:p14="http://schemas.microsoft.com/office/powerpoint/2010/main" val="69840988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9Slide.vn</Template>
  <TotalTime>787</TotalTime>
  <Words>1569</Words>
  <Application>Microsoft Office PowerPoint</Application>
  <PresentationFormat>Custom</PresentationFormat>
  <Paragraphs>208</Paragraphs>
  <Slides>19</Slides>
  <Notes>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Poppins Bold</vt:lpstr>
      <vt:lpstr>Poppins</vt:lpstr>
      <vt:lpstr>Calibri</vt:lpstr>
      <vt:lpstr>Arial</vt:lpstr>
      <vt:lpstr>#9Slide02 Tieu de dai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Modern Pitch Deck Presentation</dc:title>
  <dc:subject>9Slide.vn</dc:subject>
  <dc:creator>Admin</dc:creator>
  <dc:description>9Slide.vn</dc:description>
  <cp:lastModifiedBy>Mai Tra My</cp:lastModifiedBy>
  <cp:revision>365</cp:revision>
  <dcterms:created xsi:type="dcterms:W3CDTF">2006-08-16T00:00:00Z</dcterms:created>
  <dcterms:modified xsi:type="dcterms:W3CDTF">2025-08-11T15:06:04Z</dcterms:modified>
  <cp:category>9Slide.vn</cp:category>
  <dc:identifier>DAGkz8MRiZ0</dc:identifier>
</cp:coreProperties>
</file>