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 id="2147483713" r:id="rId2"/>
  </p:sldMasterIdLst>
  <p:notesMasterIdLst>
    <p:notesMasterId r:id="rId72"/>
  </p:notesMasterIdLst>
  <p:handoutMasterIdLst>
    <p:handoutMasterId r:id="rId73"/>
  </p:handoutMasterIdLst>
  <p:sldIdLst>
    <p:sldId id="384" r:id="rId3"/>
    <p:sldId id="385" r:id="rId4"/>
    <p:sldId id="386" r:id="rId5"/>
    <p:sldId id="387" r:id="rId6"/>
    <p:sldId id="388" r:id="rId7"/>
    <p:sldId id="389" r:id="rId8"/>
    <p:sldId id="390" r:id="rId9"/>
    <p:sldId id="391" r:id="rId10"/>
    <p:sldId id="392" r:id="rId11"/>
    <p:sldId id="393" r:id="rId12"/>
    <p:sldId id="395" r:id="rId13"/>
    <p:sldId id="396" r:id="rId14"/>
    <p:sldId id="480" r:id="rId15"/>
    <p:sldId id="447" r:id="rId16"/>
    <p:sldId id="397" r:id="rId17"/>
    <p:sldId id="398" r:id="rId18"/>
    <p:sldId id="399" r:id="rId19"/>
    <p:sldId id="400" r:id="rId20"/>
    <p:sldId id="401" r:id="rId21"/>
    <p:sldId id="402" r:id="rId22"/>
    <p:sldId id="403" r:id="rId23"/>
    <p:sldId id="421" r:id="rId24"/>
    <p:sldId id="422" r:id="rId25"/>
    <p:sldId id="423" r:id="rId26"/>
    <p:sldId id="424" r:id="rId27"/>
    <p:sldId id="425" r:id="rId28"/>
    <p:sldId id="481" r:id="rId29"/>
    <p:sldId id="448" r:id="rId30"/>
    <p:sldId id="426" r:id="rId31"/>
    <p:sldId id="491" r:id="rId32"/>
    <p:sldId id="427" r:id="rId33"/>
    <p:sldId id="428" r:id="rId34"/>
    <p:sldId id="434" r:id="rId35"/>
    <p:sldId id="429" r:id="rId36"/>
    <p:sldId id="540" r:id="rId37"/>
    <p:sldId id="541" r:id="rId38"/>
    <p:sldId id="431" r:id="rId39"/>
    <p:sldId id="432" r:id="rId40"/>
    <p:sldId id="482" r:id="rId41"/>
    <p:sldId id="449" r:id="rId42"/>
    <p:sldId id="404" r:id="rId43"/>
    <p:sldId id="405" r:id="rId44"/>
    <p:sldId id="406" r:id="rId45"/>
    <p:sldId id="407" r:id="rId46"/>
    <p:sldId id="490" r:id="rId47"/>
    <p:sldId id="408" r:id="rId48"/>
    <p:sldId id="410" r:id="rId49"/>
    <p:sldId id="437" r:id="rId50"/>
    <p:sldId id="483" r:id="rId51"/>
    <p:sldId id="450" r:id="rId52"/>
    <p:sldId id="436" r:id="rId53"/>
    <p:sldId id="411" r:id="rId54"/>
    <p:sldId id="409" r:id="rId55"/>
    <p:sldId id="414" r:id="rId56"/>
    <p:sldId id="415" r:id="rId57"/>
    <p:sldId id="416" r:id="rId58"/>
    <p:sldId id="420" r:id="rId59"/>
    <p:sldId id="419" r:id="rId60"/>
    <p:sldId id="484" r:id="rId61"/>
    <p:sldId id="451" r:id="rId62"/>
    <p:sldId id="438" r:id="rId63"/>
    <p:sldId id="444" r:id="rId64"/>
    <p:sldId id="445" r:id="rId65"/>
    <p:sldId id="446" r:id="rId66"/>
    <p:sldId id="476" r:id="rId67"/>
    <p:sldId id="477" r:id="rId68"/>
    <p:sldId id="475" r:id="rId69"/>
    <p:sldId id="478" r:id="rId70"/>
    <p:sldId id="485" r:id="rId71"/>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86871" autoAdjust="0"/>
  </p:normalViewPr>
  <p:slideViewPr>
    <p:cSldViewPr>
      <p:cViewPr varScale="1">
        <p:scale>
          <a:sx n="141" d="100"/>
          <a:sy n="141" d="100"/>
        </p:scale>
        <p:origin x="1240"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11</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12</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17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19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20</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3</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22</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23</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24</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BE7A258-057A-1F47-A835-7E9E58AEF94B}" type="slidenum">
              <a:rPr lang="en-US"/>
              <a:pPr/>
              <a:t>25</a:t>
            </a:fld>
            <a:endParaRPr lang="en-US"/>
          </a:p>
        </p:txBody>
      </p:sp>
      <p:sp>
        <p:nvSpPr>
          <p:cNvPr id="130051" name="Rectangle 2"/>
          <p:cNvSpPr>
            <a:spLocks noGrp="1" noRot="1" noChangeAspect="1" noChangeArrowheads="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29</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31</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32</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34</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35</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691778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17E7037-918C-AD43-B18B-F7E97BD73A15}"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64701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89A74BD-9984-AD46-A37E-56B3C0F9FC15}" type="slidenum">
              <a:rPr lang="en-US"/>
              <a:pPr/>
              <a:t>37</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38</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40</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41</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42</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43</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5</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44</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46</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47</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50</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51</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52</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53</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54</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55</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6</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56</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57</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98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58</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60</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4E14E-C2B8-AF4C-A6BB-263B528C3713}" type="slidenum">
              <a:rPr lang="en-US" sz="1200">
                <a:latin typeface="Calibri" charset="0"/>
              </a:rPr>
              <a:pPr eaLnBrk="1" hangingPunct="1"/>
              <a:t>61</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EA890B0-808E-6E44-A4DD-EB79892851F2}" type="slidenum">
              <a:rPr lang="en-US"/>
              <a:pPr/>
              <a:t>62</a:t>
            </a:fld>
            <a:endParaRPr lang="en-US"/>
          </a:p>
        </p:txBody>
      </p:sp>
      <p:sp>
        <p:nvSpPr>
          <p:cNvPr id="169987" name="Rectangle 2"/>
          <p:cNvSpPr>
            <a:spLocks noGrp="1" noRot="1" noChangeAspect="1" noChangeArrowheads="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DFF4099-E1E8-B44C-964A-D22AD92D9128}" type="slidenum">
              <a:rPr lang="en-US"/>
              <a:pPr/>
              <a:t>64</a:t>
            </a:fld>
            <a:endParaRPr lang="en-US"/>
          </a:p>
        </p:txBody>
      </p:sp>
      <p:sp>
        <p:nvSpPr>
          <p:cNvPr id="146435" name="Rectangle 2"/>
          <p:cNvSpPr>
            <a:spLocks noGrp="1" noRot="1" noChangeAspect="1" noChangeArrowheads="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65</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909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68</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909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8</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9</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10</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8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543800" cy="742950"/>
          </a:xfrm>
        </p:spPr>
        <p:txBody>
          <a:bodyPr/>
          <a:lstStyle/>
          <a:p>
            <a:r>
              <a:rPr lang="en-US"/>
              <a:t>Click to edit Master title style</a:t>
            </a:r>
          </a:p>
        </p:txBody>
      </p:sp>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68630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6962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5/15/21</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02301994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5/15/21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2171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5/15/21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92922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5/15/21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51699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5/15/21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018481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5/15/21</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1370720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5/15/21</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647649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15045628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640646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2377945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2754135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24530758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3935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05979"/>
            <a:ext cx="7391400" cy="8572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048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631156"/>
            <a:ext cx="4040188" cy="3074194"/>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631156"/>
            <a:ext cx="4041775" cy="3074194"/>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6"/>
          <a:stretch>
            <a:fillRect/>
          </a:stretch>
        </p:blipFill>
        <p:spPr>
          <a:xfrm>
            <a:off x="274056" y="285750"/>
            <a:ext cx="868944" cy="874802"/>
          </a:xfrm>
          <a:prstGeom prst="rect">
            <a:avLst/>
          </a:prstGeom>
        </p:spPr>
      </p:pic>
      <p:sp>
        <p:nvSpPr>
          <p:cNvPr id="8" name="TextBox 7"/>
          <p:cNvSpPr txBox="1"/>
          <p:nvPr/>
        </p:nvSpPr>
        <p:spPr>
          <a:xfrm>
            <a:off x="76200" y="4190"/>
            <a:ext cx="1295400" cy="261610"/>
          </a:xfrm>
          <a:prstGeom prst="rect">
            <a:avLst/>
          </a:prstGeom>
          <a:noFill/>
        </p:spPr>
        <p:txBody>
          <a:bodyPr wrap="square" lIns="0" rIns="0" rtlCol="0">
            <a:spAutoFit/>
          </a:bodyPr>
          <a:lstStyle/>
          <a:p>
            <a:pPr algn="ctr"/>
            <a:r>
              <a:rPr lang="en-US" sz="1100" dirty="0">
                <a:solidFill>
                  <a:srgbClr val="A4001D"/>
                </a:solidFill>
                <a:latin typeface="+mn-lt"/>
              </a:rPr>
              <a:t>Dan Jurafsky</a:t>
            </a: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5/15/21</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33660596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8.bin"/><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3.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9.e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kheafield.com/code/kenl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tiff"/></Relationships>
</file>

<file path=ppt/slides/_rels/slide25.xml.rels><?xml version="1.0" encoding="UTF-8" standalone="yes"?>
<Relationships xmlns="http://schemas.openxmlformats.org/package/2006/relationships"><Relationship Id="rId3" Type="http://schemas.openxmlformats.org/officeDocument/2006/relationships/hyperlink" Target="http://googleresearch.blogspot.com/2006/08/all-our-n-gram-are-belong-to-you.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28.emf"/><Relationship Id="rId4" Type="http://schemas.openxmlformats.org/officeDocument/2006/relationships/oleObject" Target="../embeddings/oleObject14.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0.emf"/><Relationship Id="rId5" Type="http://schemas.openxmlformats.org/officeDocument/2006/relationships/oleObject" Target="../embeddings/oleObject18.bin"/><Relationship Id="rId4" Type="http://schemas.openxmlformats.org/officeDocument/2006/relationships/image" Target="../media/image39.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1.emf"/><Relationship Id="rId4" Type="http://schemas.openxmlformats.org/officeDocument/2006/relationships/oleObject" Target="../embeddings/oleObject19.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notesSlide" Target="../notesSlides/notesSlide7.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8.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4343400" y="2286000"/>
            <a:ext cx="4267200" cy="1714500"/>
          </a:xfrm>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16387" name="Rectangle 2"/>
          <p:cNvSpPr>
            <a:spLocks noGrp="1" noChangeArrowheads="1"/>
          </p:cNvSpPr>
          <p:nvPr>
            <p:ph type="ctrTitle"/>
          </p:nvPr>
        </p:nvSpPr>
        <p:spPr>
          <a:xfrm>
            <a:off x="4572000" y="1200150"/>
            <a:ext cx="3810000" cy="1143000"/>
          </a:xfrm>
        </p:spPr>
        <p:txBody>
          <a:bodyPr/>
          <a:lstStyle/>
          <a:p>
            <a:pPr eaLnBrk="1" hangingPunct="1"/>
            <a:br>
              <a:rPr sz="4400"/>
            </a:br>
            <a:r>
              <a:rPr lang="en-US" sz="4400"/>
              <a:t>Language Modeling</a:t>
            </a:r>
            <a:endParaRPr sz="4400"/>
          </a:p>
        </p:txBody>
      </p:sp>
    </p:spTree>
    <p:extLst>
      <p:ext uri="{BB962C8B-B14F-4D97-AF65-F5344CB8AC3E}">
        <p14:creationId xmlns:p14="http://schemas.microsoft.com/office/powerpoint/2010/main" val="177616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extLst>
              <p:ext uri="{D42A27DB-BD31-4B8C-83A1-F6EECF244321}">
                <p14:modId xmlns:p14="http://schemas.microsoft.com/office/powerpoint/2010/main" val="4245319025"/>
              </p:ext>
            </p:extLst>
          </p:nvPr>
        </p:nvGraphicFramePr>
        <p:xfrm>
          <a:off x="1752600" y="1123950"/>
          <a:ext cx="4648200" cy="1047374"/>
        </p:xfrm>
        <a:graphic>
          <a:graphicData uri="http://schemas.openxmlformats.org/presentationml/2006/ole">
            <mc:AlternateContent xmlns:mc="http://schemas.openxmlformats.org/markup-compatibility/2006">
              <mc:Choice xmlns:v="urn:schemas-microsoft-com:vml" Requires="v">
                <p:oleObj spid="_x0000_s6272" name="Equation" r:id="rId5" imgW="1587500" imgH="355600" progId="Equation.3">
                  <p:embed/>
                </p:oleObj>
              </mc:Choice>
              <mc:Fallback>
                <p:oleObj name="Equation" r:id="rId5" imgW="1587500" imgH="35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123950"/>
                        <a:ext cx="4648200" cy="1047374"/>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402550607"/>
              </p:ext>
            </p:extLst>
          </p:nvPr>
        </p:nvGraphicFramePr>
        <p:xfrm>
          <a:off x="762000" y="1885950"/>
          <a:ext cx="6745287" cy="596543"/>
        </p:xfrm>
        <a:graphic>
          <a:graphicData uri="http://schemas.openxmlformats.org/presentationml/2006/ole">
            <mc:AlternateContent xmlns:mc="http://schemas.openxmlformats.org/markup-compatibility/2006">
              <mc:Choice xmlns:v="urn:schemas-microsoft-com:vml" Requires="v">
                <p:oleObj spid="_x0000_s7296" name="Equation" r:id="rId5" imgW="2019300" imgH="177800" progId="Equation.3">
                  <p:embed/>
                </p:oleObj>
              </mc:Choice>
              <mc:Fallback>
                <p:oleObj name="Equation" r:id="rId5" imgW="20193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885950"/>
                        <a:ext cx="6745287" cy="596543"/>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a:t>N-gram models</a:t>
            </a:r>
            <a:endParaRPr lang="en-US" dirty="0"/>
          </a:p>
        </p:txBody>
      </p:sp>
      <p:sp>
        <p:nvSpPr>
          <p:cNvPr id="2" name="Content Placeholder 1"/>
          <p:cNvSpPr>
            <a:spLocks noGrp="1"/>
          </p:cNvSpPr>
          <p:nvPr>
            <p:ph idx="1"/>
          </p:nvPr>
        </p:nvSpPr>
        <p:spPr>
          <a:xfrm>
            <a:off x="304800" y="1352550"/>
            <a:ext cx="85344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4343400" y="2286000"/>
            <a:ext cx="4267200" cy="1714500"/>
          </a:xfrm>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16387" name="Rectangle 2"/>
          <p:cNvSpPr>
            <a:spLocks noGrp="1" noChangeArrowheads="1"/>
          </p:cNvSpPr>
          <p:nvPr>
            <p:ph type="ctrTitle"/>
          </p:nvPr>
        </p:nvSpPr>
        <p:spPr>
          <a:xfrm>
            <a:off x="4572000" y="1200150"/>
            <a:ext cx="3810000" cy="1143000"/>
          </a:xfrm>
        </p:spPr>
        <p:txBody>
          <a:bodyPr/>
          <a:lstStyle/>
          <a:p>
            <a:pPr eaLnBrk="1" hangingPunct="1"/>
            <a:br>
              <a:rPr sz="4400"/>
            </a:br>
            <a:r>
              <a:rPr lang="en-US" sz="4400"/>
              <a:t>Language Modeling</a:t>
            </a:r>
            <a:endParaRPr sz="4400"/>
          </a:p>
        </p:txBody>
      </p:sp>
    </p:spTree>
    <p:extLst>
      <p:ext uri="{BB962C8B-B14F-4D97-AF65-F5344CB8AC3E}">
        <p14:creationId xmlns:p14="http://schemas.microsoft.com/office/powerpoint/2010/main" val="381786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16387" name="Rectangle 2"/>
          <p:cNvSpPr>
            <a:spLocks noGrp="1" noChangeArrowheads="1"/>
          </p:cNvSpPr>
          <p:nvPr>
            <p:ph type="ctrTitle"/>
          </p:nvPr>
        </p:nvSpPr>
        <p:spPr>
          <a:xfrm>
            <a:off x="4572000" y="1200150"/>
            <a:ext cx="3810000" cy="1143000"/>
          </a:xfrm>
        </p:spPr>
        <p:txBody>
          <a:bodyPr/>
          <a:lstStyle/>
          <a:p>
            <a:pPr eaLnBrk="1" hangingPunct="1"/>
            <a:br>
              <a:rPr sz="4400"/>
            </a:br>
            <a:r>
              <a:rPr lang="en-US" sz="4400"/>
              <a:t>Language Modeling</a:t>
            </a:r>
            <a:endParaRPr sz="4400"/>
          </a:p>
        </p:txBody>
      </p:sp>
    </p:spTree>
    <p:extLst>
      <p:ext uri="{BB962C8B-B14F-4D97-AF65-F5344CB8AC3E}">
        <p14:creationId xmlns:p14="http://schemas.microsoft.com/office/powerpoint/2010/main" val="391742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a:t>Estimating bigram probabilities</a:t>
            </a:r>
          </a:p>
        </p:txBody>
      </p:sp>
      <p:sp>
        <p:nvSpPr>
          <p:cNvPr id="79878" name="Rectangle 3"/>
          <p:cNvSpPr>
            <a:spLocks noGrp="1" noChangeArrowheads="1"/>
          </p:cNvSpPr>
          <p:nvPr>
            <p:ph sz="quarter"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spid="_x0000_s8428" name="Equation" r:id="rId4" imgW="1752600" imgH="406400" progId="Equation.3">
                  <p:embed/>
                </p:oleObj>
              </mc:Choice>
              <mc:Fallback>
                <p:oleObj name="Equation" r:id="rId4" imgW="17526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spid="_x0000_s8429" name="Equation" r:id="rId6" imgW="1485900" imgH="406400" progId="Equation.3">
                  <p:embed/>
                </p:oleObj>
              </mc:Choice>
              <mc:Fallback>
                <p:oleObj name="Equation" r:id="rId6" imgW="1485900" imgH="40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sz="quarter"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4"/>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spid="_x0000_s10359" name="Equation" r:id="rId5" imgW="1485900" imgH="406400" progId="Equation.3">
                  <p:embed/>
                </p:oleObj>
              </mc:Choice>
              <mc:Fallback>
                <p:oleObj name="Equation" r:id="rId5" imgW="1485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304800" y="1676400"/>
            <a:ext cx="8686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sz="quarter"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76200" y="1755775"/>
            <a:ext cx="9067800" cy="3254375"/>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sz="quarter"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611349" y="1352550"/>
            <a:ext cx="8534400" cy="379095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sz="quarter" idx="1"/>
          </p:nvPr>
        </p:nvSpPr>
        <p:spPr/>
        <p:txBody>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sz="quarter"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2035829793"/>
              </p:ext>
            </p:extLst>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spid="_x0000_s26731" name="Equation" r:id="rId4" imgW="3276600" imgH="215900" progId="Equation.3">
                  <p:embed/>
                </p:oleObj>
              </mc:Choice>
              <mc:Fallback>
                <p:oleObj name="Equation" r:id="rId4" imgW="3276600" imgH="215900" progId="Equation.3">
                  <p:embed/>
                  <p:pic>
                    <p:nvPicPr>
                      <p:cNvPr id="0" name=""/>
                      <p:cNvPicPr/>
                      <p:nvPr/>
                    </p:nvPicPr>
                    <p:blipFill>
                      <a:blip r:embed="rId5"/>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sz="quarter" idx="1"/>
          </p:nvPr>
        </p:nvSpPr>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2550"/>
            <a:ext cx="9144000" cy="1391879"/>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50430"/>
            <a:ext cx="9144000" cy="826320"/>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Google N-Gram Release</a:t>
            </a:r>
          </a:p>
        </p:txBody>
      </p:sp>
      <p:sp>
        <p:nvSpPr>
          <p:cNvPr id="129027" name="Rectangle 3"/>
          <p:cNvSpPr>
            <a:spLocks noGrp="1" noChangeArrowheads="1"/>
          </p:cNvSpPr>
          <p:nvPr>
            <p:ph sz="quarter" idx="1"/>
          </p:nvPr>
        </p:nvSpPr>
        <p:spPr/>
        <p:txBody>
          <a:bodyPr/>
          <a:lstStyle/>
          <a:p>
            <a:pPr eaLnBrk="1" hangingPunct="1">
              <a:lnSpc>
                <a:spcPct val="90000"/>
              </a:lnSpc>
            </a:pPr>
            <a:r>
              <a:rPr lang="en-US" sz="1800" dirty="0">
                <a:solidFill>
                  <a:srgbClr val="333333"/>
                </a:solidFill>
                <a:latin typeface="Courier" charset="0"/>
              </a:rPr>
              <a:t>serve as the incoming 92</a:t>
            </a:r>
          </a:p>
          <a:p>
            <a:pPr eaLnBrk="1" hangingPunct="1">
              <a:lnSpc>
                <a:spcPct val="90000"/>
              </a:lnSpc>
            </a:pPr>
            <a:r>
              <a:rPr lang="en-US" sz="1800" dirty="0">
                <a:solidFill>
                  <a:srgbClr val="333333"/>
                </a:solidFill>
                <a:latin typeface="Courier" charset="0"/>
              </a:rPr>
              <a:t>serve as the incubator 99</a:t>
            </a:r>
          </a:p>
          <a:p>
            <a:pPr eaLnBrk="1" hangingPunct="1">
              <a:lnSpc>
                <a:spcPct val="90000"/>
              </a:lnSpc>
            </a:pPr>
            <a:r>
              <a:rPr lang="en-US" sz="1800" dirty="0">
                <a:solidFill>
                  <a:srgbClr val="333333"/>
                </a:solidFill>
                <a:latin typeface="Courier" charset="0"/>
              </a:rPr>
              <a:t>serve as the independent 794</a:t>
            </a:r>
          </a:p>
          <a:p>
            <a:pPr eaLnBrk="1" hangingPunct="1">
              <a:lnSpc>
                <a:spcPct val="90000"/>
              </a:lnSpc>
            </a:pPr>
            <a:r>
              <a:rPr lang="en-US" sz="1800" dirty="0">
                <a:solidFill>
                  <a:srgbClr val="333333"/>
                </a:solidFill>
                <a:latin typeface="Courier" charset="0"/>
              </a:rPr>
              <a:t>serve as the index 223</a:t>
            </a:r>
          </a:p>
          <a:p>
            <a:pPr eaLnBrk="1" hangingPunct="1">
              <a:lnSpc>
                <a:spcPct val="90000"/>
              </a:lnSpc>
            </a:pPr>
            <a:r>
              <a:rPr lang="en-US" sz="1800" dirty="0">
                <a:solidFill>
                  <a:srgbClr val="333333"/>
                </a:solidFill>
                <a:latin typeface="Courier" charset="0"/>
              </a:rPr>
              <a:t>serve as the indication 72</a:t>
            </a:r>
          </a:p>
          <a:p>
            <a:pPr eaLnBrk="1" hangingPunct="1">
              <a:lnSpc>
                <a:spcPct val="90000"/>
              </a:lnSpc>
            </a:pPr>
            <a:r>
              <a:rPr lang="en-US" sz="1800" dirty="0">
                <a:solidFill>
                  <a:srgbClr val="333333"/>
                </a:solidFill>
                <a:latin typeface="Courier" charset="0"/>
              </a:rPr>
              <a:t>serve as the indicator 120</a:t>
            </a:r>
          </a:p>
          <a:p>
            <a:pPr eaLnBrk="1" hangingPunct="1">
              <a:lnSpc>
                <a:spcPct val="90000"/>
              </a:lnSpc>
            </a:pPr>
            <a:r>
              <a:rPr lang="en-US" sz="1800" dirty="0">
                <a:solidFill>
                  <a:srgbClr val="333333"/>
                </a:solidFill>
                <a:latin typeface="Courier" charset="0"/>
              </a:rPr>
              <a:t>serve as the indicators 45</a:t>
            </a:r>
          </a:p>
          <a:p>
            <a:pPr eaLnBrk="1" hangingPunct="1">
              <a:lnSpc>
                <a:spcPct val="90000"/>
              </a:lnSpc>
            </a:pPr>
            <a:r>
              <a:rPr lang="en-US" sz="1800" dirty="0">
                <a:solidFill>
                  <a:srgbClr val="333333"/>
                </a:solidFill>
                <a:latin typeface="Courier" charset="0"/>
              </a:rPr>
              <a:t>serve as the indispensable 111</a:t>
            </a:r>
          </a:p>
          <a:p>
            <a:pPr eaLnBrk="1" hangingPunct="1">
              <a:lnSpc>
                <a:spcPct val="90000"/>
              </a:lnSpc>
            </a:pPr>
            <a:r>
              <a:rPr lang="en-US" sz="1800" dirty="0">
                <a:solidFill>
                  <a:srgbClr val="333333"/>
                </a:solidFill>
                <a:latin typeface="Courier" charset="0"/>
              </a:rPr>
              <a:t>serve as the indispensible 40</a:t>
            </a:r>
          </a:p>
          <a:p>
            <a:pPr eaLnBrk="1" hangingPunct="1">
              <a:lnSpc>
                <a:spcPct val="90000"/>
              </a:lnSpc>
            </a:pPr>
            <a:r>
              <a:rPr lang="en-US" sz="1800" dirty="0">
                <a:solidFill>
                  <a:srgbClr val="333333"/>
                </a:solidFill>
                <a:latin typeface="Courier" charset="0"/>
              </a:rPr>
              <a:t>serve as the individual 234</a:t>
            </a:r>
          </a:p>
        </p:txBody>
      </p:sp>
      <p:sp>
        <p:nvSpPr>
          <p:cNvPr id="129028" name="TextBox 4"/>
          <p:cNvSpPr txBox="1">
            <a:spLocks noChangeArrowheads="1"/>
          </p:cNvSpPr>
          <p:nvPr/>
        </p:nvSpPr>
        <p:spPr bwMode="auto">
          <a:xfrm>
            <a:off x="152400" y="4629150"/>
            <a:ext cx="8664251" cy="338554"/>
          </a:xfrm>
          <a:prstGeom prst="rect">
            <a:avLst/>
          </a:prstGeom>
          <a:noFill/>
          <a:ln w="9525">
            <a:noFill/>
            <a:miter lim="800000"/>
            <a:headEnd/>
            <a:tailEnd/>
          </a:ln>
        </p:spPr>
        <p:txBody>
          <a:bodyPr wrap="none">
            <a:prstTxWarp prst="textNoShape">
              <a:avLst/>
            </a:prstTxWarp>
            <a:spAutoFit/>
          </a:bodyPr>
          <a:lstStyle/>
          <a:p>
            <a:r>
              <a:rPr lang="en-US" sz="1600" dirty="0">
                <a:hlinkClick r:id="rId3"/>
              </a:rPr>
              <a:t>http://googleresearch.blogspot.com/2006/08/all-our-n-gram-are-belong-to-you.html</a:t>
            </a:r>
            <a:endParaRPr lang="en-US" sz="1600" dirty="0"/>
          </a:p>
        </p:txBody>
      </p:sp>
    </p:spTree>
    <p:extLst>
      <p:ext uri="{BB962C8B-B14F-4D97-AF65-F5344CB8AC3E}">
        <p14:creationId xmlns:p14="http://schemas.microsoft.com/office/powerpoint/2010/main" val="171394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sz="quarter"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16387" name="Rectangle 2"/>
          <p:cNvSpPr>
            <a:spLocks noGrp="1" noChangeArrowheads="1"/>
          </p:cNvSpPr>
          <p:nvPr>
            <p:ph type="ctrTitle"/>
          </p:nvPr>
        </p:nvSpPr>
        <p:spPr>
          <a:xfrm>
            <a:off x="4572000" y="1200150"/>
            <a:ext cx="3810000" cy="1143000"/>
          </a:xfrm>
        </p:spPr>
        <p:txBody>
          <a:bodyPr/>
          <a:lstStyle/>
          <a:p>
            <a:pPr eaLnBrk="1" hangingPunct="1"/>
            <a:br>
              <a:rPr sz="4400"/>
            </a:br>
            <a:r>
              <a:rPr lang="en-US" sz="4400"/>
              <a:t>Language Modeling</a:t>
            </a:r>
            <a:endParaRPr sz="4400"/>
          </a:p>
        </p:txBody>
      </p:sp>
    </p:spTree>
    <p:extLst>
      <p:ext uri="{BB962C8B-B14F-4D97-AF65-F5344CB8AC3E}">
        <p14:creationId xmlns:p14="http://schemas.microsoft.com/office/powerpoint/2010/main" val="152540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16387" name="Rectangle 2"/>
          <p:cNvSpPr>
            <a:spLocks noGrp="1" noChangeArrowheads="1"/>
          </p:cNvSpPr>
          <p:nvPr>
            <p:ph type="ctrTitle"/>
          </p:nvPr>
        </p:nvSpPr>
        <p:spPr>
          <a:xfrm>
            <a:off x="4572000" y="1200150"/>
            <a:ext cx="3810000" cy="1143000"/>
          </a:xfrm>
        </p:spPr>
        <p:txBody>
          <a:bodyPr/>
          <a:lstStyle/>
          <a:p>
            <a:pPr eaLnBrk="1" hangingPunct="1"/>
            <a:br>
              <a:rPr sz="4400"/>
            </a:br>
            <a:r>
              <a:rPr lang="en-US" sz="4400"/>
              <a:t>Language Modeling</a:t>
            </a:r>
            <a:endParaRPr sz="4400"/>
          </a:p>
        </p:txBody>
      </p:sp>
    </p:spTree>
    <p:extLst>
      <p:ext uri="{BB962C8B-B14F-4D97-AF65-F5344CB8AC3E}">
        <p14:creationId xmlns:p14="http://schemas.microsoft.com/office/powerpoint/2010/main" val="62166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Evaluation: How good is our model?</a:t>
            </a:r>
            <a:endParaRPr lang="en-US" dirty="0"/>
          </a:p>
        </p:txBody>
      </p:sp>
      <p:sp>
        <p:nvSpPr>
          <p:cNvPr id="131075" name="Rectangle 3"/>
          <p:cNvSpPr>
            <a:spLocks noGrp="1" noChangeArrowheads="1"/>
          </p:cNvSpPr>
          <p:nvPr>
            <p:ph sz="quarter" idx="1"/>
          </p:nvPr>
        </p:nvSpPr>
        <p:spPr/>
        <p:txBody>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304800" y="1276350"/>
            <a:ext cx="8534400" cy="3333750"/>
          </a:xfrm>
        </p:spPr>
        <p:txBody>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Slide not </a:t>
            </a:r>
            <a:r>
              <a:rPr lang="en-US"/>
              <a:t>in video) </a:t>
            </a:r>
            <a:br>
              <a:rPr lang="en-US"/>
            </a:br>
            <a:r>
              <a:rPr lang="en-US"/>
              <a:t>Training </a:t>
            </a:r>
            <a:r>
              <a:rPr lang="en-US" dirty="0"/>
              <a:t>on the test set</a:t>
            </a:r>
          </a:p>
        </p:txBody>
      </p:sp>
      <p:sp>
        <p:nvSpPr>
          <p:cNvPr id="3" name="Content Placeholder 2"/>
          <p:cNvSpPr>
            <a:spLocks noGrp="1"/>
          </p:cNvSpPr>
          <p:nvPr>
            <p:ph idx="1"/>
          </p:nvPr>
        </p:nvSpPr>
        <p:spPr/>
        <p:txBody>
          <a:bodyPr/>
          <a:lstStyle/>
          <a:p>
            <a:r>
              <a:rPr lang="en-US" dirty="0"/>
              <a:t>We can’t allow test sentences into the training set</a:t>
            </a:r>
          </a:p>
          <a:p>
            <a:r>
              <a:rPr lang="en-US" dirty="0"/>
              <a:t>We will assign it an artificially high probability when we set it in the test set</a:t>
            </a:r>
          </a:p>
          <a:p>
            <a:r>
              <a:rPr lang="en-US" dirty="0"/>
              <a:t>“Training on the test set”</a:t>
            </a:r>
          </a:p>
          <a:p>
            <a:r>
              <a:rPr lang="en-US" dirty="0"/>
              <a:t>Bad science!</a:t>
            </a:r>
          </a:p>
          <a:p>
            <a:r>
              <a:rPr lang="en-US" dirty="0"/>
              <a:t>And violates the honor code</a:t>
            </a:r>
          </a:p>
          <a:p>
            <a:pPr marL="0"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30</a:t>
            </a:fld>
            <a:endParaRPr lang="en-US"/>
          </a:p>
        </p:txBody>
      </p:sp>
    </p:spTree>
    <p:extLst>
      <p:ext uri="{BB962C8B-B14F-4D97-AF65-F5344CB8AC3E}">
        <p14:creationId xmlns:p14="http://schemas.microsoft.com/office/powerpoint/2010/main" val="148666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sz="quarter"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t>Difficulty of extrinsic (in-vivo) evaluation of  N-gram models</a:t>
            </a:r>
          </a:p>
        </p:txBody>
      </p:sp>
      <p:sp>
        <p:nvSpPr>
          <p:cNvPr id="135171" name="Rectangle 3"/>
          <p:cNvSpPr>
            <a:spLocks noGrp="1" noChangeArrowheads="1"/>
          </p:cNvSpPr>
          <p:nvPr>
            <p:ph sz="quarter"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Intuition of Perplexity</a:t>
            </a:r>
          </a:p>
        </p:txBody>
      </p:sp>
      <p:sp>
        <p:nvSpPr>
          <p:cNvPr id="3" name="Content Placeholder 2"/>
          <p:cNvSpPr>
            <a:spLocks noGrp="1"/>
          </p:cNvSpPr>
          <p:nvPr>
            <p:ph idx="1"/>
          </p:nvPr>
        </p:nvSpPr>
        <p:spPr/>
        <p:txBody>
          <a:bodyPr/>
          <a:lstStyle/>
          <a:p>
            <a:pPr>
              <a:lnSpc>
                <a:spcPct val="90000"/>
              </a:lnSpc>
            </a:pPr>
            <a:r>
              <a:rPr lang="en-US" sz="2200" dirty="0">
                <a:latin typeface="Calibri"/>
                <a:ea typeface="ＭＳ Ｐゴシック" charset="0"/>
                <a:cs typeface="Calibri"/>
              </a:rPr>
              <a:t>The Shannon Game:</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2190750"/>
            <a:ext cx="4572000"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096000" y="1276350"/>
            <a:ext cx="1828800" cy="25545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5791200"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33350"/>
            <a:ext cx="7467600" cy="742950"/>
          </a:xfrm>
        </p:spPr>
        <p:txBody>
          <a:bodyPr/>
          <a:lstStyle/>
          <a:p>
            <a:pPr eaLnBrk="1" hangingPunct="1"/>
            <a:r>
              <a:rPr lang="en-US" dirty="0"/>
              <a:t>Perplexity</a:t>
            </a:r>
          </a:p>
        </p:txBody>
      </p:sp>
      <p:sp>
        <p:nvSpPr>
          <p:cNvPr id="137219" name="Rectangle 3"/>
          <p:cNvSpPr>
            <a:spLocks noGrp="1" noChangeArrowheads="1"/>
          </p:cNvSpPr>
          <p:nvPr>
            <p:ph sz="quarter"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4"/>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5"/>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spid="_x0000_s68629" name="Equation" r:id="rId6" imgW="2159000" imgH="1320800" progId="Equation.3">
                  <p:embed/>
                </p:oleObj>
              </mc:Choice>
              <mc:Fallback>
                <p:oleObj name="Equation" r:id="rId6" imgW="2159000" imgH="1320800" progId="Equation.3">
                  <p:embed/>
                  <p:pic>
                    <p:nvPicPr>
                      <p:cNvPr id="0" name=""/>
                      <p:cNvPicPr/>
                      <p:nvPr/>
                    </p:nvPicPr>
                    <p:blipFill>
                      <a:blip r:embed="rId7"/>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dirty="0"/>
              <a:t>The Shannon Game intuition for perplexity</a:t>
            </a:r>
          </a:p>
        </p:txBody>
      </p:sp>
      <p:sp>
        <p:nvSpPr>
          <p:cNvPr id="139267" name="Rectangle 3"/>
          <p:cNvSpPr>
            <a:spLocks noGrp="1" noChangeArrowheads="1"/>
          </p:cNvSpPr>
          <p:nvPr>
            <p:ph sz="quarter" idx="1"/>
          </p:nvPr>
        </p:nvSpPr>
        <p:spPr/>
        <p:txBody>
          <a:bodyPr/>
          <a:lstStyle/>
          <a:p>
            <a:r>
              <a:rPr lang="en-US" sz="1800" dirty="0"/>
              <a:t>From Josh Goodman</a:t>
            </a:r>
          </a:p>
          <a:p>
            <a:pPr eaLnBrk="1" hangingPunct="1"/>
            <a:r>
              <a:rPr lang="en-US" sz="1800" dirty="0">
                <a:latin typeface="Calibri" charset="0"/>
              </a:rPr>
              <a:t>How hard is the task of recognizing digits ‘0,1,2,3,4,5,6,7,8,9’</a:t>
            </a:r>
          </a:p>
          <a:p>
            <a:pPr lvl="1"/>
            <a:r>
              <a:rPr lang="en-US" sz="1400" dirty="0">
                <a:latin typeface="Calibri" charset="0"/>
              </a:rPr>
              <a:t>Perplexity 10</a:t>
            </a:r>
          </a:p>
          <a:p>
            <a:pPr eaLnBrk="1" hangingPunct="1"/>
            <a:r>
              <a:rPr lang="en-US" sz="1800" dirty="0">
                <a:latin typeface="Calibri" charset="0"/>
              </a:rPr>
              <a:t>How hard is recognizing (30,000) names at Microsoft. </a:t>
            </a:r>
          </a:p>
          <a:p>
            <a:pPr lvl="1"/>
            <a:r>
              <a:rPr lang="en-US" sz="1400" dirty="0">
                <a:latin typeface="Calibri" charset="0"/>
              </a:rPr>
              <a:t>Perplexity = 30,000</a:t>
            </a:r>
          </a:p>
          <a:p>
            <a:pPr eaLnBrk="1" hangingPunct="1"/>
            <a:r>
              <a:rPr lang="en-US" sz="1800" dirty="0">
                <a:latin typeface="Calibri" charset="0"/>
              </a:rPr>
              <a:t>If a system has to recognize</a:t>
            </a:r>
          </a:p>
          <a:p>
            <a:pPr lvl="1" eaLnBrk="1" hangingPunct="1"/>
            <a:r>
              <a:rPr lang="en-US" sz="1500" dirty="0">
                <a:latin typeface="Calibri" charset="0"/>
              </a:rPr>
              <a:t>Operator (1 in 4)</a:t>
            </a:r>
          </a:p>
          <a:p>
            <a:pPr lvl="1" eaLnBrk="1" hangingPunct="1"/>
            <a:r>
              <a:rPr lang="en-US" sz="1500" dirty="0">
                <a:latin typeface="Calibri" charset="0"/>
              </a:rPr>
              <a:t>Sales (1 in 4)</a:t>
            </a:r>
          </a:p>
          <a:p>
            <a:pPr lvl="1" eaLnBrk="1" hangingPunct="1"/>
            <a:r>
              <a:rPr lang="en-US" sz="1500" dirty="0">
                <a:latin typeface="Calibri" charset="0"/>
              </a:rPr>
              <a:t>Technical Support (1 in 4)</a:t>
            </a:r>
          </a:p>
          <a:p>
            <a:pPr lvl="1" eaLnBrk="1" hangingPunct="1"/>
            <a:r>
              <a:rPr lang="en-US" sz="1500" dirty="0">
                <a:latin typeface="Calibri" charset="0"/>
              </a:rPr>
              <a:t>30,000 names (1 in 120,000 each)</a:t>
            </a:r>
          </a:p>
          <a:p>
            <a:pPr lvl="1" eaLnBrk="1" hangingPunct="1"/>
            <a:r>
              <a:rPr lang="en-US" sz="1500" dirty="0">
                <a:latin typeface="Calibri" charset="0"/>
              </a:rPr>
              <a:t>Perplexity is 52.6</a:t>
            </a:r>
          </a:p>
          <a:p>
            <a:pPr eaLnBrk="1" hangingPunct="1"/>
            <a:r>
              <a:rPr lang="en-US" sz="1800" dirty="0">
                <a:latin typeface="Calibri" charset="0"/>
              </a:rPr>
              <a:t>Perplexity is weighted equivalent branching factor</a:t>
            </a:r>
          </a:p>
          <a:p>
            <a:pPr eaLnBrk="1" hangingPunct="1"/>
            <a:endParaRPr lang="en-US" sz="1350" dirty="0">
              <a:latin typeface="Calibri" charset="0"/>
            </a:endParaRPr>
          </a:p>
        </p:txBody>
      </p:sp>
    </p:spTree>
    <p:extLst>
      <p:ext uri="{BB962C8B-B14F-4D97-AF65-F5344CB8AC3E}">
        <p14:creationId xmlns:p14="http://schemas.microsoft.com/office/powerpoint/2010/main" val="3067747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a:xfrm>
            <a:off x="381000" y="800099"/>
            <a:ext cx="8763000" cy="4743451"/>
          </a:xfrm>
        </p:spPr>
        <p:txBody>
          <a:bodyPr>
            <a:normAutofit fontScale="92500" lnSpcReduction="20000"/>
          </a:bodyPr>
          <a:lstStyle/>
          <a:p>
            <a:pPr marL="0" indent="0">
              <a:buNone/>
            </a:pPr>
            <a:r>
              <a:rPr lang="en-US" sz="2100" dirty="0"/>
              <a:t>A</a:t>
            </a:r>
            <a:r>
              <a:rPr lang="en-US" sz="2100" dirty="0">
                <a:latin typeface="Calibri" charset="0"/>
              </a:rPr>
              <a:t> call-routing phone system gets 120K calls and has to recognize</a:t>
            </a:r>
          </a:p>
          <a:p>
            <a:pPr lvl="1"/>
            <a:r>
              <a:rPr lang="en-US" sz="1900" dirty="0">
                <a:latin typeface="Calibri" charset="0"/>
              </a:rPr>
              <a:t>"Operator" (let's say this occurs 1 in 4 calls)</a:t>
            </a:r>
          </a:p>
          <a:p>
            <a:pPr lvl="1"/>
            <a:r>
              <a:rPr lang="en-US" sz="1900" dirty="0">
                <a:latin typeface="Calibri" charset="0"/>
              </a:rPr>
              <a:t>"Sales" (1 in 4)</a:t>
            </a:r>
          </a:p>
          <a:p>
            <a:pPr lvl="1"/>
            <a:r>
              <a:rPr lang="en-US" sz="1900" dirty="0">
                <a:latin typeface="Calibri" charset="0"/>
              </a:rPr>
              <a:t>"Technical Support" (1 in 4)</a:t>
            </a:r>
          </a:p>
          <a:p>
            <a:pPr lvl="1"/>
            <a:r>
              <a:rPr lang="en-US" sz="1900" dirty="0">
                <a:latin typeface="Calibri" charset="0"/>
              </a:rPr>
              <a:t>30,000 different names (each name occurring 1 time in the 120K calls)</a:t>
            </a:r>
          </a:p>
          <a:p>
            <a:pPr marL="0" indent="0">
              <a:buNone/>
            </a:pPr>
            <a:r>
              <a:rPr lang="en-US" dirty="0"/>
              <a:t>To get the perplexity of this sequence of length 120K: </a:t>
            </a:r>
          </a:p>
          <a:p>
            <a:pPr marL="0" indent="0">
              <a:buNone/>
            </a:pPr>
            <a:r>
              <a:rPr lang="en-US" dirty="0"/>
              <a:t>	1) multiply 120K probabilities (90K of which are 1/4 and 30K of which are 1/120K)</a:t>
            </a:r>
          </a:p>
          <a:p>
            <a:pPr marL="0" indent="0">
              <a:buNone/>
            </a:pPr>
            <a:r>
              <a:rPr lang="en-US" dirty="0"/>
              <a:t>	2) take  the inverse 120,000th root:</a:t>
            </a:r>
          </a:p>
          <a:p>
            <a:pPr marL="0" indent="0">
              <a:buNone/>
            </a:pPr>
            <a:r>
              <a:rPr lang="en-US" dirty="0">
                <a:solidFill>
                  <a:srgbClr val="0613FF"/>
                </a:solidFill>
              </a:rPr>
              <a:t>Perp = (¼ * ¼ * ¼* ¼ * ¼ * …. * 1/120K * 1/120K * ….)^(-1/120K)</a:t>
            </a:r>
          </a:p>
          <a:p>
            <a:pPr marL="0" indent="0">
              <a:buNone/>
            </a:pPr>
            <a:r>
              <a:rPr lang="en-US" dirty="0"/>
              <a:t>Can be arithmetically simplified to just N = 4:  operator (1/4), sales (1/4), tech support (1/4), and 30,000 names (1/120,000):</a:t>
            </a:r>
          </a:p>
          <a:p>
            <a:pPr marL="0" indent="0">
              <a:buNone/>
            </a:pPr>
            <a:r>
              <a:rPr lang="en-US" dirty="0">
                <a:solidFill>
                  <a:srgbClr val="0613FF"/>
                </a:solidFill>
              </a:rPr>
              <a:t>Perplexity= (¼ * ¼ * ¼ * 1/120K)^(-1/4) = 52.6</a:t>
            </a:r>
            <a:endParaRPr lang="en-US" sz="1350" dirty="0">
              <a:solidFill>
                <a:srgbClr val="0613FF"/>
              </a:solidFill>
              <a:latin typeface="Calibri" charset="0"/>
            </a:endParaRPr>
          </a:p>
        </p:txBody>
      </p:sp>
    </p:spTree>
    <p:extLst>
      <p:ext uri="{BB962C8B-B14F-4D97-AF65-F5344CB8AC3E}">
        <p14:creationId xmlns:p14="http://schemas.microsoft.com/office/powerpoint/2010/main" val="14726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6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26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26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26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926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dirty="0"/>
              <a:t>Perplexity as branching factor</a:t>
            </a:r>
          </a:p>
        </p:txBody>
      </p:sp>
      <p:sp>
        <p:nvSpPr>
          <p:cNvPr id="141315" name="Rectangle 3"/>
          <p:cNvSpPr>
            <a:spLocks noGrp="1" noChangeArrowheads="1"/>
          </p:cNvSpPr>
          <p:nvPr>
            <p:ph sz="quarter" idx="1"/>
          </p:nvPr>
        </p:nvSpPr>
        <p:spPr/>
        <p:txBody>
          <a:bodyPr/>
          <a:lstStyle/>
          <a:p>
            <a:pPr eaLnBrk="1" hangingPunct="1"/>
            <a:r>
              <a:rPr lang="en-US" dirty="0">
                <a:latin typeface="Calibri" charset="0"/>
              </a:rPr>
              <a:t>Let’s suppose a sentence consisting of random digits</a:t>
            </a:r>
          </a:p>
          <a:p>
            <a:pPr eaLnBrk="1" hangingPunct="1"/>
            <a:r>
              <a:rPr lang="en-US" dirty="0">
                <a:latin typeface="Calibri" charset="0"/>
              </a:rPr>
              <a:t>What is the perplexity of this sentence according to a model that assign P=1/10 to each digit?</a:t>
            </a:r>
          </a:p>
        </p:txBody>
      </p:sp>
      <p:pic>
        <p:nvPicPr>
          <p:cNvPr id="141316" name="Picture 4" descr="perp"/>
          <p:cNvPicPr>
            <a:picLocks noChangeAspect="1" noChangeArrowheads="1"/>
          </p:cNvPicPr>
          <p:nvPr/>
        </p:nvPicPr>
        <p:blipFill>
          <a:blip r:embed="rId3"/>
          <a:srcRect/>
          <a:stretch>
            <a:fillRect/>
          </a:stretch>
        </p:blipFill>
        <p:spPr bwMode="auto">
          <a:xfrm>
            <a:off x="2455276" y="2952750"/>
            <a:ext cx="2894844" cy="2076302"/>
          </a:xfrm>
          <a:prstGeom prst="rect">
            <a:avLst/>
          </a:prstGeom>
          <a:noFill/>
          <a:ln w="9525">
            <a:noFill/>
            <a:miter lim="800000"/>
            <a:headEnd/>
            <a:tailEnd/>
          </a:ln>
        </p:spPr>
      </p:pic>
    </p:spTree>
    <p:extLst>
      <p:ext uri="{BB962C8B-B14F-4D97-AF65-F5344CB8AC3E}">
        <p14:creationId xmlns:p14="http://schemas.microsoft.com/office/powerpoint/2010/main" val="21974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sz="quarter" idx="1"/>
          </p:nvPr>
        </p:nvSpPr>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16387" name="Rectangle 2"/>
          <p:cNvSpPr>
            <a:spLocks noGrp="1" noChangeArrowheads="1"/>
          </p:cNvSpPr>
          <p:nvPr>
            <p:ph type="ctrTitle"/>
          </p:nvPr>
        </p:nvSpPr>
        <p:spPr>
          <a:xfrm>
            <a:off x="4572000" y="1200150"/>
            <a:ext cx="3810000" cy="1143000"/>
          </a:xfrm>
        </p:spPr>
        <p:txBody>
          <a:bodyPr/>
          <a:lstStyle/>
          <a:p>
            <a:pPr eaLnBrk="1" hangingPunct="1"/>
            <a:br>
              <a:rPr sz="4400"/>
            </a:br>
            <a:r>
              <a:rPr lang="en-US" sz="4400"/>
              <a:t>Language Modeling</a:t>
            </a:r>
            <a:endParaRPr sz="4400"/>
          </a:p>
        </p:txBody>
      </p:sp>
    </p:spTree>
    <p:extLst>
      <p:ext uri="{BB962C8B-B14F-4D97-AF65-F5344CB8AC3E}">
        <p14:creationId xmlns:p14="http://schemas.microsoft.com/office/powerpoint/2010/main" val="300812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16387" name="Rectangle 2"/>
          <p:cNvSpPr>
            <a:spLocks noGrp="1" noChangeArrowheads="1"/>
          </p:cNvSpPr>
          <p:nvPr>
            <p:ph type="ctrTitle"/>
          </p:nvPr>
        </p:nvSpPr>
        <p:spPr>
          <a:xfrm>
            <a:off x="4572000" y="1200150"/>
            <a:ext cx="3810000" cy="1143000"/>
          </a:xfrm>
        </p:spPr>
        <p:txBody>
          <a:bodyPr/>
          <a:lstStyle/>
          <a:p>
            <a:pPr eaLnBrk="1" hangingPunct="1"/>
            <a:br>
              <a:rPr sz="4400"/>
            </a:br>
            <a:r>
              <a:rPr lang="en-US" sz="4400"/>
              <a:t>Language Modeling</a:t>
            </a:r>
            <a:endParaRPr sz="4400"/>
          </a:p>
        </p:txBody>
      </p:sp>
    </p:spTree>
    <p:extLst>
      <p:ext uri="{BB962C8B-B14F-4D97-AF65-F5344CB8AC3E}">
        <p14:creationId xmlns:p14="http://schemas.microsoft.com/office/powerpoint/2010/main" val="167680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The Shannon Visualization Method</a:t>
            </a:r>
          </a:p>
        </p:txBody>
      </p:sp>
      <p:sp>
        <p:nvSpPr>
          <p:cNvPr id="96259" name="Rectangle 3"/>
          <p:cNvSpPr>
            <a:spLocks noGrp="1" noChangeArrowheads="1"/>
          </p:cNvSpPr>
          <p:nvPr>
            <p:ph sz="quarter" idx="1"/>
          </p:nvPr>
        </p:nvSpPr>
        <p:spPr>
          <a:xfrm>
            <a:off x="304800" y="1352550"/>
            <a:ext cx="3962400" cy="3200400"/>
          </a:xfrm>
        </p:spPr>
        <p:txBody>
          <a:bodyPr/>
          <a:lstStyle/>
          <a:p>
            <a:pPr eaLnBrk="1" hangingPunct="1"/>
            <a:r>
              <a:rPr lang="en-US" sz="1800" dirty="0">
                <a:latin typeface="Calibri" charset="0"/>
              </a:rPr>
              <a:t>Choose a random bigram </a:t>
            </a:r>
          </a:p>
          <a:p>
            <a:pPr marL="0" indent="0" eaLnBrk="1" hangingPunct="1">
              <a:buNone/>
            </a:pPr>
            <a:r>
              <a:rPr lang="en-US" sz="1800" dirty="0">
                <a:latin typeface="Calibri" charset="0"/>
              </a:rPr>
              <a:t>     (&lt;s&gt;, w) according to its probability</a:t>
            </a:r>
          </a:p>
          <a:p>
            <a:pPr eaLnBrk="1" hangingPunct="1"/>
            <a:r>
              <a:rPr lang="en-US" sz="1800" dirty="0">
                <a:latin typeface="Calibri" charset="0"/>
              </a:rPr>
              <a:t>Now choose a random bigram        (w, x) according to its probability</a:t>
            </a:r>
          </a:p>
          <a:p>
            <a:pPr eaLnBrk="1" hangingPunct="1"/>
            <a:r>
              <a:rPr lang="en-US" sz="1800" dirty="0">
                <a:latin typeface="Calibri" charset="0"/>
              </a:rPr>
              <a:t>And so on until we choose &lt;/s&gt;</a:t>
            </a:r>
          </a:p>
          <a:p>
            <a:pPr eaLnBrk="1" hangingPunct="1">
              <a:lnSpc>
                <a:spcPct val="90000"/>
              </a:lnSpc>
            </a:pPr>
            <a:r>
              <a:rPr lang="en-US" sz="1800" dirty="0">
                <a:latin typeface="Calibri" charset="0"/>
              </a:rPr>
              <a:t>Then string the words together</a:t>
            </a:r>
            <a:endParaRPr lang="en-US" sz="18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sz="quarter"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sz="quarter" idx="1"/>
          </p:nvPr>
        </p:nvSpPr>
        <p:spPr>
          <a:xfrm>
            <a:off x="304800" y="1352550"/>
            <a:ext cx="85344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7150"/>
            <a:ext cx="7467600" cy="1066800"/>
          </a:xfrm>
        </p:spPr>
        <p:txBody>
          <a:bodyPr/>
          <a:lstStyle/>
          <a:p>
            <a:r>
              <a:rPr lang="en-US" dirty="0"/>
              <a:t>Can you guess the author of these random 3-gram sentences?</a:t>
            </a:r>
          </a:p>
        </p:txBody>
      </p:sp>
      <p:sp>
        <p:nvSpPr>
          <p:cNvPr id="3" name="Content Placeholder 2"/>
          <p:cNvSpPr>
            <a:spLocks noGrp="1"/>
          </p:cNvSpPr>
          <p:nvPr>
            <p:ph idx="1"/>
          </p:nvPr>
        </p:nvSpPr>
        <p:spPr/>
        <p:txBody>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45</a:t>
            </a:fld>
            <a:endParaRPr lang="en-US"/>
          </a:p>
        </p:txBody>
      </p:sp>
    </p:spTree>
    <p:extLst>
      <p:ext uri="{BB962C8B-B14F-4D97-AF65-F5344CB8AC3E}">
        <p14:creationId xmlns:p14="http://schemas.microsoft.com/office/powerpoint/2010/main" val="4055929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sz="quarter"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type="body" idx="1"/>
          </p:nvPr>
        </p:nvSpPr>
        <p:spPr>
          <a:xfrm>
            <a:off x="76200" y="1139890"/>
            <a:ext cx="5105400" cy="4038600"/>
          </a:xfrm>
        </p:spPr>
        <p:txBody>
          <a:bodyPr/>
          <a:lstStyle/>
          <a:p>
            <a:pPr eaLnBrk="1" hangingPunct="1">
              <a:lnSpc>
                <a:spcPct val="70000"/>
              </a:lnSpc>
            </a:pPr>
            <a:r>
              <a:rPr lang="en-US" sz="3200" dirty="0">
                <a:latin typeface="Calibri"/>
                <a:ea typeface="ＭＳ Ｐゴシック" charset="0"/>
                <a:cs typeface="Calibri"/>
              </a:rPr>
              <a:t>Training set:</a:t>
            </a:r>
          </a:p>
          <a:p>
            <a:pPr marL="457200" lvl="1" indent="0">
              <a:lnSpc>
                <a:spcPct val="70000"/>
              </a:lnSpc>
              <a:buNone/>
            </a:pPr>
            <a:r>
              <a:rPr lang="en-US" sz="3200" dirty="0">
                <a:latin typeface="Calibri"/>
                <a:ea typeface="ＭＳ Ｐゴシック" charset="0"/>
                <a:cs typeface="Calibri"/>
              </a:rPr>
              <a:t>… denied the allegations</a:t>
            </a:r>
          </a:p>
          <a:p>
            <a:pPr marL="457200" lvl="1" indent="0">
              <a:lnSpc>
                <a:spcPct val="70000"/>
              </a:lnSpc>
              <a:buNone/>
            </a:pPr>
            <a:r>
              <a:rPr lang="en-US" sz="3200" dirty="0">
                <a:latin typeface="Calibri"/>
                <a:ea typeface="ＭＳ Ｐゴシック" charset="0"/>
                <a:cs typeface="Calibri"/>
              </a:rPr>
              <a:t>… denied the reports</a:t>
            </a:r>
          </a:p>
          <a:p>
            <a:pPr marL="457200" lvl="1" indent="0">
              <a:lnSpc>
                <a:spcPct val="70000"/>
              </a:lnSpc>
              <a:buNone/>
            </a:pPr>
            <a:r>
              <a:rPr lang="en-US" sz="3200" dirty="0">
                <a:latin typeface="Calibri"/>
                <a:ea typeface="ＭＳ Ｐゴシック" charset="0"/>
                <a:cs typeface="Calibri"/>
              </a:rPr>
              <a:t>… denied the claims</a:t>
            </a:r>
          </a:p>
          <a:p>
            <a:pPr marL="457200" lvl="1" indent="0">
              <a:lnSpc>
                <a:spcPct val="70000"/>
              </a:lnSpc>
              <a:buNone/>
            </a:pPr>
            <a:r>
              <a:rPr lang="en-US" sz="3200" dirty="0">
                <a:latin typeface="Calibri"/>
                <a:ea typeface="ＭＳ Ｐゴシック" charset="0"/>
                <a:cs typeface="Calibri"/>
              </a:rPr>
              <a:t>… denied the request</a:t>
            </a:r>
          </a:p>
          <a:p>
            <a:pPr marL="457200" lvl="1" indent="0">
              <a:lnSpc>
                <a:spcPct val="70000"/>
              </a:lnSpc>
              <a:buNone/>
            </a:pPr>
            <a:endParaRPr lang="en-US" sz="3200" dirty="0">
              <a:latin typeface="Calibri"/>
              <a:ea typeface="ＭＳ Ｐゴシック" charset="0"/>
              <a:cs typeface="Calibri"/>
            </a:endParaRPr>
          </a:p>
          <a:p>
            <a:pPr marL="457200" lvl="1" indent="0">
              <a:lnSpc>
                <a:spcPct val="70000"/>
              </a:lnSpc>
              <a:buNone/>
            </a:pPr>
            <a:r>
              <a:rPr lang="en-US" sz="3200" dirty="0">
                <a:latin typeface="Calibri"/>
                <a:ea typeface="ＭＳ Ｐゴシック" charset="0"/>
                <a:cs typeface="Calibri"/>
              </a:rPr>
              <a:t>P(“offer” | denied the) = 0</a:t>
            </a:r>
            <a:endParaRPr lang="en-US" sz="18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buFont typeface="Wingdings" charset="0"/>
              <a:buNone/>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eaLnBrk="1" hangingPunct="1">
              <a:lnSpc>
                <a:spcPct val="70000"/>
              </a:lnSpc>
            </a:pPr>
            <a:endParaRPr lang="en-US" sz="1400" dirty="0">
              <a:latin typeface="Arial" charset="0"/>
              <a:ea typeface="ＭＳ Ｐゴシック" charset="0"/>
              <a:cs typeface="ＭＳ Ｐゴシック" charset="0"/>
            </a:endParaRPr>
          </a:p>
          <a:p>
            <a:pPr marL="0" indent="0" eaLnBrk="1" hangingPunct="1">
              <a:lnSpc>
                <a:spcPct val="70000"/>
              </a:lnSpc>
              <a:buNone/>
            </a:pPr>
            <a:endParaRPr lang="en-US" sz="14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3200" dirty="0">
                <a:latin typeface="Calibri"/>
                <a:ea typeface="ＭＳ Ｐゴシック" charset="0"/>
                <a:cs typeface="Calibri"/>
              </a:rPr>
              <a:t>Test set</a:t>
            </a:r>
          </a:p>
          <a:p>
            <a:pPr marL="457200" lvl="1" indent="0">
              <a:lnSpc>
                <a:spcPct val="70000"/>
              </a:lnSpc>
              <a:buFont typeface="Times" charset="0"/>
              <a:buNone/>
            </a:pPr>
            <a:r>
              <a:rPr lang="en-US" sz="3200" dirty="0">
                <a:latin typeface="Calibri"/>
                <a:ea typeface="ＭＳ Ｐゴシック" charset="0"/>
                <a:cs typeface="Calibri"/>
              </a:rPr>
              <a:t>… denied the offer</a:t>
            </a:r>
          </a:p>
          <a:p>
            <a:pPr marL="457200" lvl="1" indent="0">
              <a:lnSpc>
                <a:spcPct val="70000"/>
              </a:lnSpc>
              <a:buFont typeface="Times" charset="0"/>
              <a:buNone/>
            </a:pPr>
            <a:r>
              <a:rPr lang="en-US" sz="32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16387" name="Rectangle 2"/>
          <p:cNvSpPr>
            <a:spLocks noGrp="1" noChangeArrowheads="1"/>
          </p:cNvSpPr>
          <p:nvPr>
            <p:ph type="ctrTitle"/>
          </p:nvPr>
        </p:nvSpPr>
        <p:spPr>
          <a:xfrm>
            <a:off x="4572000" y="1200150"/>
            <a:ext cx="3810000" cy="1143000"/>
          </a:xfrm>
        </p:spPr>
        <p:txBody>
          <a:bodyPr/>
          <a:lstStyle/>
          <a:p>
            <a:pPr eaLnBrk="1" hangingPunct="1"/>
            <a:br>
              <a:rPr sz="4400"/>
            </a:br>
            <a:r>
              <a:rPr lang="en-US" sz="4400"/>
              <a:t>Language Modeling</a:t>
            </a:r>
            <a:endParaRPr sz="4400"/>
          </a:p>
        </p:txBody>
      </p:sp>
    </p:spTree>
    <p:extLst>
      <p:ext uri="{BB962C8B-B14F-4D97-AF65-F5344CB8AC3E}">
        <p14:creationId xmlns:p14="http://schemas.microsoft.com/office/powerpoint/2010/main" val="299049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304800" y="1352550"/>
            <a:ext cx="85344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16387" name="Rectangle 2"/>
          <p:cNvSpPr>
            <a:spLocks noGrp="1" noChangeArrowheads="1"/>
          </p:cNvSpPr>
          <p:nvPr>
            <p:ph type="ctrTitle"/>
          </p:nvPr>
        </p:nvSpPr>
        <p:spPr>
          <a:xfrm>
            <a:off x="4572000" y="1200150"/>
            <a:ext cx="3810000" cy="1143000"/>
          </a:xfrm>
        </p:spPr>
        <p:txBody>
          <a:bodyPr/>
          <a:lstStyle/>
          <a:p>
            <a:pPr eaLnBrk="1" hangingPunct="1"/>
            <a:br>
              <a:rPr sz="4400"/>
            </a:br>
            <a:r>
              <a:rPr lang="en-US" sz="4400"/>
              <a:t>Language Modeling</a:t>
            </a:r>
            <a:endParaRPr sz="4400"/>
          </a:p>
        </p:txBody>
      </p:sp>
    </p:spTree>
    <p:extLst>
      <p:ext uri="{BB962C8B-B14F-4D97-AF65-F5344CB8AC3E}">
        <p14:creationId xmlns:p14="http://schemas.microsoft.com/office/powerpoint/2010/main" val="877524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type="body" idx="1"/>
          </p:nvPr>
        </p:nvSpPr>
        <p:spPr>
          <a:xfrm>
            <a:off x="762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sz="quarter" idx="1"/>
          </p:nvPr>
        </p:nvSpPr>
        <p:spPr/>
        <p:txBody>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spid="_x0000_s1229" name="Equation" r:id="rId4" imgW="1612900" imgH="431800" progId="Equation.3">
                  <p:embed/>
                </p:oleObj>
              </mc:Choice>
              <mc:Fallback>
                <p:oleObj name="Equation" r:id="rId4" imgW="1612900" imgH="431800" progId="Equation.3">
                  <p:embed/>
                  <p:pic>
                    <p:nvPicPr>
                      <p:cNvPr id="0" name=""/>
                      <p:cNvPicPr>
                        <a:picLocks noChangeAspect="1" noChangeArrowheads="1"/>
                      </p:cNvPicPr>
                      <p:nvPr/>
                    </p:nvPicPr>
                    <p:blipFill>
                      <a:blip r:embed="rId5"/>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spid="_x0000_s1230" name="Equation" r:id="rId6" imgW="1841500" imgH="431800" progId="Equation.3">
                  <p:embed/>
                </p:oleObj>
              </mc:Choice>
              <mc:Fallback>
                <p:oleObj name="Equation" r:id="rId6" imgW="1841500" imgH="431800" progId="Equation.3">
                  <p:embed/>
                  <p:pic>
                    <p:nvPicPr>
                      <p:cNvPr id="0" name=""/>
                      <p:cNvPicPr>
                        <a:picLocks noChangeAspect="1" noChangeArrowheads="1"/>
                      </p:cNvPicPr>
                      <p:nvPr/>
                    </p:nvPicPr>
                    <p:blipFill>
                      <a:blip r:embed="rId7"/>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t>Maximum Likelihood Estimates</a:t>
            </a:r>
          </a:p>
        </p:txBody>
      </p:sp>
      <p:sp>
        <p:nvSpPr>
          <p:cNvPr id="83971" name="Rectangle 3"/>
          <p:cNvSpPr>
            <a:spLocks noGrp="1" noChangeArrowheads="1"/>
          </p:cNvSpPr>
          <p:nvPr>
            <p:ph sz="quarter"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type="body"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0" y="1581150"/>
            <a:ext cx="9245600" cy="3289300"/>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Laplace-smoothed bigrams</a:t>
            </a:r>
          </a:p>
        </p:txBody>
      </p:sp>
      <p:sp>
        <p:nvSpPr>
          <p:cNvPr id="74754" name="Rectangle 3"/>
          <p:cNvSpPr>
            <a:spLocks noGrp="1" noChangeArrowheads="1"/>
          </p:cNvSpPr>
          <p:nvPr>
            <p:ph type="body"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latin typeface="Arial" charset="0"/>
                <a:ea typeface="ＭＳ Ｐゴシック" charset="0"/>
                <a:cs typeface="ＭＳ Ｐゴシック" charset="0"/>
              </a:rPr>
              <a:t>Reconstituted counts</a:t>
            </a:r>
          </a:p>
        </p:txBody>
      </p:sp>
      <p:sp>
        <p:nvSpPr>
          <p:cNvPr id="76802" name="Rectangle 3"/>
          <p:cNvSpPr>
            <a:spLocks noGrp="1" noChangeArrowheads="1"/>
          </p:cNvSpPr>
          <p:nvPr>
            <p:ph type="body"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8"/>
          <p:cNvPicPr>
            <a:picLocks noChangeAspect="1" noChangeArrowheads="1"/>
          </p:cNvPicPr>
          <p:nvPr/>
        </p:nvPicPr>
        <p:blipFill>
          <a:blip r:embed="rId3"/>
          <a:srcRect/>
          <a:stretch>
            <a:fillRect/>
          </a:stretch>
        </p:blipFill>
        <p:spPr bwMode="auto">
          <a:xfrm>
            <a:off x="1524000" y="1123950"/>
            <a:ext cx="5715848" cy="1022014"/>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latin typeface="Arial" charset="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sz="quarter"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16387" name="Rectangle 2"/>
          <p:cNvSpPr>
            <a:spLocks noGrp="1" noChangeArrowheads="1"/>
          </p:cNvSpPr>
          <p:nvPr>
            <p:ph type="ctrTitle"/>
          </p:nvPr>
        </p:nvSpPr>
        <p:spPr>
          <a:xfrm>
            <a:off x="4572000" y="1200150"/>
            <a:ext cx="3810000" cy="1143000"/>
          </a:xfrm>
        </p:spPr>
        <p:txBody>
          <a:bodyPr/>
          <a:lstStyle/>
          <a:p>
            <a:pPr eaLnBrk="1" hangingPunct="1"/>
            <a:br>
              <a:rPr sz="4400"/>
            </a:br>
            <a:r>
              <a:rPr lang="en-US" sz="4400"/>
              <a:t>Language Modeling</a:t>
            </a:r>
            <a:endParaRPr sz="4400"/>
          </a:p>
        </p:txBody>
      </p:sp>
    </p:spTree>
    <p:extLst>
      <p:ext uri="{BB962C8B-B14F-4D97-AF65-F5344CB8AC3E}">
        <p14:creationId xmlns:p14="http://schemas.microsoft.com/office/powerpoint/2010/main" val="425718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p:txBody>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extLst>
              <p:ext uri="{D42A27DB-BD31-4B8C-83A1-F6EECF244321}">
                <p14:modId xmlns:p14="http://schemas.microsoft.com/office/powerpoint/2010/main" val="1756636526"/>
              </p:ext>
            </p:extLst>
          </p:nvPr>
        </p:nvGraphicFramePr>
        <p:xfrm>
          <a:off x="1295400" y="1809750"/>
          <a:ext cx="6553200" cy="979487"/>
        </p:xfrm>
        <a:graphic>
          <a:graphicData uri="http://schemas.openxmlformats.org/presentationml/2006/ole">
            <mc:AlternateContent xmlns:mc="http://schemas.openxmlformats.org/markup-compatibility/2006">
              <mc:Choice xmlns:v="urn:schemas-microsoft-com:vml" Requires="v">
                <p:oleObj spid="_x0000_s2176" name="Equation" r:id="rId4" imgW="2387600" imgH="355600" progId="Equation.3">
                  <p:embed/>
                </p:oleObj>
              </mc:Choice>
              <mc:Fallback>
                <p:oleObj name="Equation" r:id="rId4" imgW="23876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809750"/>
                        <a:ext cx="6553200" cy="979487"/>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16387" name="Rectangle 2"/>
          <p:cNvSpPr>
            <a:spLocks noGrp="1" noChangeArrowheads="1"/>
          </p:cNvSpPr>
          <p:nvPr>
            <p:ph type="ctrTitle"/>
          </p:nvPr>
        </p:nvSpPr>
        <p:spPr>
          <a:xfrm>
            <a:off x="4572000" y="1200150"/>
            <a:ext cx="3810000" cy="1143000"/>
          </a:xfrm>
        </p:spPr>
        <p:txBody>
          <a:bodyPr/>
          <a:lstStyle/>
          <a:p>
            <a:pPr eaLnBrk="1" hangingPunct="1"/>
            <a:br>
              <a:rPr sz="4400" dirty="0"/>
            </a:br>
            <a:r>
              <a:rPr lang="en-US" sz="4400" dirty="0"/>
              <a:t>Language Modeling</a:t>
            </a:r>
            <a:endParaRPr sz="4400" dirty="0"/>
          </a:p>
        </p:txBody>
      </p:sp>
    </p:spTree>
    <p:extLst>
      <p:ext uri="{BB962C8B-B14F-4D97-AF65-F5344CB8AC3E}">
        <p14:creationId xmlns:p14="http://schemas.microsoft.com/office/powerpoint/2010/main" val="7099986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dirty="0" err="1">
                <a:latin typeface="Arial" charset="0"/>
                <a:ea typeface="ＭＳ Ｐゴシック" charset="0"/>
                <a:cs typeface="ＭＳ Ｐゴシック" charset="0"/>
              </a:rPr>
              <a:t>Backoff</a:t>
            </a:r>
            <a:r>
              <a:rPr lang="en-US" dirty="0">
                <a:latin typeface="Arial" charset="0"/>
                <a:ea typeface="ＭＳ Ｐゴシック" charset="0"/>
                <a:cs typeface="ＭＳ Ｐゴシック" charset="0"/>
              </a:rPr>
              <a:t> and Interpolation</a:t>
            </a:r>
          </a:p>
        </p:txBody>
      </p:sp>
      <p:sp>
        <p:nvSpPr>
          <p:cNvPr id="57346" name="Rectangle 3"/>
          <p:cNvSpPr>
            <a:spLocks noGrp="1" noChangeArrowheads="1"/>
          </p:cNvSpPr>
          <p:nvPr>
            <p:ph type="body" idx="1"/>
          </p:nvPr>
        </p:nvSpPr>
        <p:spPr>
          <a:xfrm>
            <a:off x="304800" y="1352550"/>
            <a:ext cx="8534400" cy="3657600"/>
          </a:xfrm>
        </p:spPr>
        <p:txBody>
          <a:bodyPr/>
          <a:lstStyle/>
          <a:p>
            <a:pPr eaLnBrk="1" hangingPunct="1"/>
            <a:r>
              <a:rPr lang="en-US" dirty="0">
                <a:ea typeface="ＭＳ Ｐゴシック" charset="0"/>
              </a:rPr>
              <a:t>Sometimes it helps to use </a:t>
            </a:r>
            <a:r>
              <a:rPr lang="en-US" b="1" dirty="0">
                <a:ea typeface="ＭＳ Ｐゴシック" charset="0"/>
              </a:rPr>
              <a:t>less</a:t>
            </a:r>
            <a:r>
              <a:rPr lang="en-US" dirty="0">
                <a:ea typeface="ＭＳ Ｐゴシック" charset="0"/>
              </a:rPr>
              <a:t> context</a:t>
            </a:r>
            <a:endParaRPr lang="en-US" altLang="ja-JP" dirty="0">
              <a:ea typeface="ＭＳ Ｐゴシック" charset="0"/>
            </a:endParaRPr>
          </a:p>
          <a:p>
            <a:pPr lvl="1" eaLnBrk="1" hangingPunct="1"/>
            <a:r>
              <a:rPr lang="en-US" dirty="0">
                <a:ea typeface="ＭＳ Ｐゴシック" charset="0"/>
              </a:rPr>
              <a:t>Condition on less context for contexts you haven’</a:t>
            </a:r>
            <a:r>
              <a:rPr lang="en-US" altLang="ja-JP" dirty="0">
                <a:ea typeface="ＭＳ Ｐゴシック" charset="0"/>
              </a:rPr>
              <a:t>t learned much about </a:t>
            </a:r>
            <a:endParaRPr lang="en-US" b="1" dirty="0">
              <a:ea typeface="ＭＳ Ｐゴシック" charset="0"/>
            </a:endParaRPr>
          </a:p>
          <a:p>
            <a:pPr eaLnBrk="1" hangingPunct="1"/>
            <a:r>
              <a:rPr lang="en-US" b="1" dirty="0" err="1">
                <a:ea typeface="ＭＳ Ｐゴシック" charset="0"/>
              </a:rPr>
              <a:t>Backoff</a:t>
            </a:r>
            <a:r>
              <a:rPr lang="en-US" b="1" dirty="0">
                <a:ea typeface="ＭＳ Ｐゴシック" charset="0"/>
              </a:rPr>
              <a:t>: </a:t>
            </a:r>
          </a:p>
          <a:p>
            <a:pPr lvl="1"/>
            <a:r>
              <a:rPr lang="en-US" dirty="0">
                <a:ea typeface="ＭＳ Ｐゴシック" charset="0"/>
              </a:rPr>
              <a:t>use trigram if you have good evidence,</a:t>
            </a:r>
          </a:p>
          <a:p>
            <a:pPr lvl="1"/>
            <a:r>
              <a:rPr lang="en-US" dirty="0">
                <a:ea typeface="ＭＳ Ｐゴシック" charset="0"/>
              </a:rPr>
              <a:t>otherwise bigram, otherwise unigram</a:t>
            </a:r>
          </a:p>
          <a:p>
            <a:pPr eaLnBrk="1" hangingPunct="1"/>
            <a:r>
              <a:rPr lang="en-US" b="1" dirty="0">
                <a:ea typeface="ＭＳ Ｐゴシック" charset="0"/>
              </a:rPr>
              <a:t>Interpolation: </a:t>
            </a:r>
          </a:p>
          <a:p>
            <a:pPr lvl="1"/>
            <a:r>
              <a:rPr lang="en-US" dirty="0">
                <a:ea typeface="ＭＳ Ｐゴシック" charset="0"/>
              </a:rPr>
              <a:t>mix unigram, bigram, trigram</a:t>
            </a:r>
          </a:p>
          <a:p>
            <a:pPr lvl="1"/>
            <a:endParaRPr lang="en-US" dirty="0">
              <a:ea typeface="ＭＳ Ｐゴシック" charset="0"/>
            </a:endParaRPr>
          </a:p>
          <a:p>
            <a:r>
              <a:rPr lang="en-US" dirty="0">
                <a:ea typeface="ＭＳ Ｐゴシック" charset="0"/>
              </a:rPr>
              <a:t>Interpolation works better</a:t>
            </a:r>
          </a:p>
        </p:txBody>
      </p:sp>
    </p:spTree>
    <p:extLst>
      <p:ext uri="{BB962C8B-B14F-4D97-AF65-F5344CB8AC3E}">
        <p14:creationId xmlns:p14="http://schemas.microsoft.com/office/powerpoint/2010/main" val="10667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dirty="0"/>
              <a:t>Linear Interpolation</a:t>
            </a:r>
          </a:p>
        </p:txBody>
      </p:sp>
      <p:sp>
        <p:nvSpPr>
          <p:cNvPr id="168963" name="Rectangle 3"/>
          <p:cNvSpPr>
            <a:spLocks noGrp="1" noChangeArrowheads="1"/>
          </p:cNvSpPr>
          <p:nvPr>
            <p:ph type="body" idx="1"/>
          </p:nvPr>
        </p:nvSpPr>
        <p:spPr>
          <a:xfrm>
            <a:off x="228600" y="1352550"/>
            <a:ext cx="8534400" cy="3333750"/>
          </a:xfrm>
        </p:spPr>
        <p:txBody>
          <a:bodyPr/>
          <a:lstStyle/>
          <a:p>
            <a:pPr eaLnBrk="1" hangingPunct="1"/>
            <a:r>
              <a:rPr lang="en-US" sz="2800" dirty="0">
                <a:latin typeface="Calibri" charset="0"/>
              </a:rPr>
              <a:t>Simple interpolation</a:t>
            </a:r>
          </a:p>
          <a:p>
            <a:pPr eaLnBrk="1" hangingPunct="1"/>
            <a:endParaRPr lang="en-US" sz="2800" dirty="0">
              <a:latin typeface="Calibri" charset="0"/>
            </a:endParaRPr>
          </a:p>
          <a:p>
            <a:pPr marL="0" indent="0" eaLnBrk="1" hangingPunct="1">
              <a:buNone/>
            </a:pPr>
            <a:endParaRPr lang="en-US" sz="2800" dirty="0">
              <a:latin typeface="Calibri" charset="0"/>
            </a:endParaRPr>
          </a:p>
          <a:p>
            <a:pPr eaLnBrk="1" hangingPunct="1"/>
            <a:r>
              <a:rPr lang="en-US" sz="2800" dirty="0">
                <a:latin typeface="Calibri" charset="0"/>
              </a:rPr>
              <a:t>Lambdas conditional on context: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200" y="1949271"/>
            <a:ext cx="3657600" cy="991518"/>
          </a:xfrm>
          <a:prstGeom prst="rect">
            <a:avLst/>
          </a:prstGeom>
          <a:noFill/>
          <a:ln w="9525">
            <a:noFill/>
            <a:miter lim="800000"/>
            <a:headEnd/>
            <a:tailEnd/>
          </a:ln>
        </p:spPr>
      </p:pic>
      <p:pic>
        <p:nvPicPr>
          <p:cNvPr id="8" name="Picture 5" descr="interp2"/>
          <p:cNvPicPr>
            <a:picLocks noChangeAspect="1" noChangeArrowheads="1"/>
          </p:cNvPicPr>
          <p:nvPr/>
        </p:nvPicPr>
        <p:blipFill>
          <a:blip r:embed="rId4"/>
          <a:srcRect/>
          <a:stretch>
            <a:fillRect/>
          </a:stretch>
        </p:blipFill>
        <p:spPr bwMode="auto">
          <a:xfrm>
            <a:off x="2590800" y="3486150"/>
            <a:ext cx="4992027" cy="1424645"/>
          </a:xfrm>
          <a:prstGeom prst="rect">
            <a:avLst/>
          </a:prstGeom>
          <a:noFill/>
          <a:ln w="9525">
            <a:noFill/>
            <a:miter lim="800000"/>
            <a:headEnd/>
            <a:tailEnd/>
          </a:ln>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0400" y="2076244"/>
            <a:ext cx="1331728" cy="812029"/>
          </a:xfrm>
          <a:prstGeom prst="rect">
            <a:avLst/>
          </a:prstGeom>
          <a:noFill/>
          <a:ln w="9525">
            <a:noFill/>
            <a:miter lim="800000"/>
            <a:headEnd/>
            <a:tailEnd/>
          </a:ln>
        </p:spPr>
      </p:pic>
    </p:spTree>
    <p:extLst>
      <p:ext uri="{BB962C8B-B14F-4D97-AF65-F5344CB8AC3E}">
        <p14:creationId xmlns:p14="http://schemas.microsoft.com/office/powerpoint/2010/main" val="27569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dirty="0"/>
              <a:t>How to set the lambdas?</a:t>
            </a:r>
          </a:p>
        </p:txBody>
      </p:sp>
      <p:sp>
        <p:nvSpPr>
          <p:cNvPr id="171011" name="Rectangle 3"/>
          <p:cNvSpPr>
            <a:spLocks noGrp="1" noChangeArrowheads="1"/>
          </p:cNvSpPr>
          <p:nvPr>
            <p:ph type="body" idx="1"/>
          </p:nvPr>
        </p:nvSpPr>
        <p:spPr>
          <a:xfrm>
            <a:off x="381000" y="1276350"/>
            <a:ext cx="8763000" cy="3733800"/>
          </a:xfrm>
        </p:spPr>
        <p:txBody>
          <a:bodyPr/>
          <a:lstStyle/>
          <a:p>
            <a:pPr eaLnBrk="1" hangingPunct="1"/>
            <a:r>
              <a:rPr lang="en-US" dirty="0">
                <a:latin typeface="Calibri" charset="0"/>
              </a:rPr>
              <a:t>Use a </a:t>
            </a:r>
            <a:r>
              <a:rPr lang="en-US" b="1" dirty="0">
                <a:latin typeface="Calibri" charset="0"/>
              </a:rPr>
              <a:t>held-out</a:t>
            </a:r>
            <a:r>
              <a:rPr lang="en-US" dirty="0">
                <a:latin typeface="Calibri" charset="0"/>
              </a:rPr>
              <a:t> corpus</a:t>
            </a:r>
          </a:p>
          <a:p>
            <a:pPr eaLnBrk="1" hangingPunct="1"/>
            <a:endParaRPr lang="en-US" dirty="0">
              <a:latin typeface="Calibri" charset="0"/>
            </a:endParaRPr>
          </a:p>
          <a:p>
            <a:pPr eaLnBrk="1" hangingPunct="1"/>
            <a:endParaRPr lang="en-US" dirty="0">
              <a:latin typeface="Calibri" charset="0"/>
            </a:endParaRPr>
          </a:p>
          <a:p>
            <a:pPr eaLnBrk="1" hangingPunct="1"/>
            <a:r>
              <a:rPr lang="en-US" dirty="0">
                <a:latin typeface="Calibri" charset="0"/>
              </a:rPr>
              <a:t>Choose </a:t>
            </a:r>
            <a:r>
              <a:rPr lang="en-US" dirty="0" err="1">
                <a:latin typeface="Calibri" charset="0"/>
              </a:rPr>
              <a:t>λs</a:t>
            </a:r>
            <a:r>
              <a:rPr lang="en-US" dirty="0">
                <a:latin typeface="Calibri" charset="0"/>
              </a:rPr>
              <a:t> to maximize the probability of held-out data:</a:t>
            </a:r>
          </a:p>
          <a:p>
            <a:pPr lvl="1" eaLnBrk="1" hangingPunct="1"/>
            <a:r>
              <a:rPr lang="en-US" sz="2400" dirty="0">
                <a:latin typeface="Calibri" charset="0"/>
              </a:rPr>
              <a:t>Fix the N-gram probabilities (on the training data)</a:t>
            </a:r>
          </a:p>
          <a:p>
            <a:pPr lvl="1"/>
            <a:r>
              <a:rPr lang="en-US" sz="2400" dirty="0">
                <a:latin typeface="Calibri" charset="0"/>
              </a:rPr>
              <a:t>Then search for </a:t>
            </a:r>
            <a:r>
              <a:rPr lang="en-US" sz="2400" dirty="0" err="1">
                <a:latin typeface="Calibri" charset="0"/>
              </a:rPr>
              <a:t>λs</a:t>
            </a:r>
            <a:r>
              <a:rPr lang="en-US" sz="2400" dirty="0">
                <a:latin typeface="Calibri" charset="0"/>
              </a:rPr>
              <a:t> that give largest probability to held-out set:</a:t>
            </a:r>
          </a:p>
          <a:p>
            <a:pPr lvl="1" eaLnBrk="1" hangingPunct="1"/>
            <a:endParaRPr lang="en-US" sz="2400" dirty="0">
              <a:latin typeface="Calibri" charset="0"/>
            </a:endParaRPr>
          </a:p>
        </p:txBody>
      </p:sp>
      <p:sp>
        <p:nvSpPr>
          <p:cNvPr id="4" name="Round Single Corner Rectangle 3"/>
          <p:cNvSpPr/>
          <p:nvPr/>
        </p:nvSpPr>
        <p:spPr>
          <a:xfrm>
            <a:off x="533400" y="1733550"/>
            <a:ext cx="3505200" cy="762000"/>
          </a:xfrm>
          <a:prstGeom prst="round1Rect">
            <a:avLst>
              <a:gd name="adj" fmla="val 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Training Data</a:t>
            </a:r>
          </a:p>
        </p:txBody>
      </p:sp>
      <p:sp>
        <p:nvSpPr>
          <p:cNvPr id="5" name="Round Single Corner Rectangle 4"/>
          <p:cNvSpPr/>
          <p:nvPr/>
        </p:nvSpPr>
        <p:spPr>
          <a:xfrm>
            <a:off x="4267200" y="1733550"/>
            <a:ext cx="1325217" cy="762000"/>
          </a:xfrm>
          <a:prstGeom prst="round1Rect">
            <a:avLst>
              <a:gd name="adj" fmla="val 0"/>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Held-Out Data</a:t>
            </a:r>
          </a:p>
        </p:txBody>
      </p:sp>
      <p:sp>
        <p:nvSpPr>
          <p:cNvPr id="6" name="Round Single Corner Rectangle 5"/>
          <p:cNvSpPr/>
          <p:nvPr/>
        </p:nvSpPr>
        <p:spPr>
          <a:xfrm>
            <a:off x="5791200" y="1733550"/>
            <a:ext cx="1482436" cy="762000"/>
          </a:xfrm>
          <a:prstGeom prst="round1Rect">
            <a:avLst>
              <a:gd name="adj" fmla="val 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a:t>
            </a:r>
          </a:p>
          <a:p>
            <a:pPr algn="ctr"/>
            <a:r>
              <a:rPr lang="en-US" sz="2400" dirty="0"/>
              <a:t>Data</a:t>
            </a:r>
          </a:p>
        </p:txBody>
      </p:sp>
      <p:graphicFrame>
        <p:nvGraphicFramePr>
          <p:cNvPr id="7" name="Object 2"/>
          <p:cNvGraphicFramePr>
            <a:graphicFrameLocks noChangeAspect="1"/>
          </p:cNvGraphicFramePr>
          <p:nvPr>
            <p:extLst>
              <p:ext uri="{D42A27DB-BD31-4B8C-83A1-F6EECF244321}">
                <p14:modId xmlns:p14="http://schemas.microsoft.com/office/powerpoint/2010/main" val="3004164987"/>
              </p:ext>
            </p:extLst>
          </p:nvPr>
        </p:nvGraphicFramePr>
        <p:xfrm>
          <a:off x="1219200" y="4171950"/>
          <a:ext cx="6723063" cy="779462"/>
        </p:xfrm>
        <a:graphic>
          <a:graphicData uri="http://schemas.openxmlformats.org/presentationml/2006/ole">
            <mc:AlternateContent xmlns:mc="http://schemas.openxmlformats.org/markup-compatibility/2006">
              <mc:Choice xmlns:v="urn:schemas-microsoft-com:vml" Requires="v">
                <p:oleObj spid="_x0000_s32865" name="Equation" r:id="rId3" imgW="3149600" imgH="368300" progId="Equation.3">
                  <p:embed/>
                </p:oleObj>
              </mc:Choice>
              <mc:Fallback>
                <p:oleObj name="Equation" r:id="rId3" imgW="3149600" imgH="368300" progId="Equation.3">
                  <p:embed/>
                  <p:pic>
                    <p:nvPicPr>
                      <p:cNvPr id="0" name=""/>
                      <p:cNvPicPr>
                        <a:picLocks noChangeAspect="1" noChangeArrowheads="1"/>
                      </p:cNvPicPr>
                      <p:nvPr/>
                    </p:nvPicPr>
                    <p:blipFill>
                      <a:blip r:embed="rId4"/>
                      <a:srcRect/>
                      <a:stretch>
                        <a:fillRect/>
                      </a:stretch>
                    </p:blipFill>
                    <p:spPr bwMode="auto">
                      <a:xfrm>
                        <a:off x="1219200" y="4171950"/>
                        <a:ext cx="6723063" cy="779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101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en-US"/>
              <a:t>Unknown words: Open versus closed vocabulary tasks</a:t>
            </a:r>
          </a:p>
        </p:txBody>
      </p:sp>
      <p:sp>
        <p:nvSpPr>
          <p:cNvPr id="145411" name="Rectangle 3"/>
          <p:cNvSpPr>
            <a:spLocks noGrp="1" noChangeArrowheads="1"/>
          </p:cNvSpPr>
          <p:nvPr>
            <p:ph sz="quarter" idx="1"/>
          </p:nvPr>
        </p:nvSpPr>
        <p:spPr>
          <a:xfrm>
            <a:off x="304800" y="1200150"/>
            <a:ext cx="8534400" cy="3333750"/>
          </a:xfrm>
        </p:spPr>
        <p:txBody>
          <a:bodyPr/>
          <a:lstStyle/>
          <a:p>
            <a:pPr eaLnBrk="1" hangingPunct="1">
              <a:lnSpc>
                <a:spcPct val="90000"/>
              </a:lnSpc>
            </a:pPr>
            <a:r>
              <a:rPr lang="en-US" sz="2000" dirty="0">
                <a:latin typeface="Calibri" charset="0"/>
              </a:rPr>
              <a:t>If we know all the words in advanced</a:t>
            </a:r>
          </a:p>
          <a:p>
            <a:pPr lvl="1" eaLnBrk="1" hangingPunct="1">
              <a:lnSpc>
                <a:spcPct val="90000"/>
              </a:lnSpc>
            </a:pPr>
            <a:r>
              <a:rPr lang="en-US" sz="1800" dirty="0">
                <a:latin typeface="Calibri" charset="0"/>
              </a:rPr>
              <a:t>Vocabulary V is fixed</a:t>
            </a:r>
          </a:p>
          <a:p>
            <a:pPr lvl="1" eaLnBrk="1" hangingPunct="1">
              <a:lnSpc>
                <a:spcPct val="90000"/>
              </a:lnSpc>
            </a:pPr>
            <a:r>
              <a:rPr lang="en-US" sz="1800" dirty="0">
                <a:latin typeface="Calibri" charset="0"/>
              </a:rPr>
              <a:t>Closed vocabulary task</a:t>
            </a:r>
          </a:p>
          <a:p>
            <a:pPr eaLnBrk="1" hangingPunct="1">
              <a:lnSpc>
                <a:spcPct val="90000"/>
              </a:lnSpc>
            </a:pPr>
            <a:r>
              <a:rPr lang="en-US" sz="2000" dirty="0">
                <a:latin typeface="Calibri" charset="0"/>
              </a:rPr>
              <a:t>Often we don’t know this</a:t>
            </a:r>
          </a:p>
          <a:p>
            <a:pPr lvl="1" eaLnBrk="1" hangingPunct="1">
              <a:lnSpc>
                <a:spcPct val="90000"/>
              </a:lnSpc>
            </a:pPr>
            <a:r>
              <a:rPr lang="en-US" sz="1800" b="1" dirty="0">
                <a:latin typeface="Calibri" charset="0"/>
              </a:rPr>
              <a:t>Out Of Vocabulary</a:t>
            </a:r>
            <a:r>
              <a:rPr lang="en-US" sz="1800" dirty="0">
                <a:latin typeface="Calibri" charset="0"/>
              </a:rPr>
              <a:t> = OOV words</a:t>
            </a:r>
          </a:p>
          <a:p>
            <a:pPr lvl="1" eaLnBrk="1" hangingPunct="1">
              <a:lnSpc>
                <a:spcPct val="90000"/>
              </a:lnSpc>
            </a:pPr>
            <a:r>
              <a:rPr lang="en-US" sz="1800" dirty="0">
                <a:latin typeface="Calibri" charset="0"/>
              </a:rPr>
              <a:t>Open vocabulary task</a:t>
            </a:r>
          </a:p>
          <a:p>
            <a:pPr eaLnBrk="1" hangingPunct="1">
              <a:lnSpc>
                <a:spcPct val="90000"/>
              </a:lnSpc>
            </a:pPr>
            <a:r>
              <a:rPr lang="en-US" sz="2000" dirty="0">
                <a:latin typeface="Calibri" charset="0"/>
              </a:rPr>
              <a:t>Instead: create an unknown word token &lt;UNK&gt;</a:t>
            </a:r>
          </a:p>
          <a:p>
            <a:pPr lvl="1" eaLnBrk="1" hangingPunct="1">
              <a:lnSpc>
                <a:spcPct val="90000"/>
              </a:lnSpc>
            </a:pPr>
            <a:r>
              <a:rPr lang="en-US" sz="1800" dirty="0">
                <a:latin typeface="Calibri" charset="0"/>
              </a:rPr>
              <a:t>Training of &lt;UNK&gt; probabilities</a:t>
            </a:r>
          </a:p>
          <a:p>
            <a:pPr lvl="2" eaLnBrk="1" hangingPunct="1">
              <a:lnSpc>
                <a:spcPct val="90000"/>
              </a:lnSpc>
            </a:pPr>
            <a:r>
              <a:rPr lang="en-US" sz="1600" dirty="0">
                <a:latin typeface="Calibri" charset="0"/>
              </a:rPr>
              <a:t>Create a fixed lexicon L of size V</a:t>
            </a:r>
          </a:p>
          <a:p>
            <a:pPr lvl="2" eaLnBrk="1" hangingPunct="1">
              <a:lnSpc>
                <a:spcPct val="90000"/>
              </a:lnSpc>
            </a:pPr>
            <a:r>
              <a:rPr lang="en-US" sz="1600" dirty="0">
                <a:latin typeface="Calibri" charset="0"/>
              </a:rPr>
              <a:t>At text normalization phase, any training word not in L changed to  &lt;UNK&gt;</a:t>
            </a:r>
          </a:p>
          <a:p>
            <a:pPr lvl="2" eaLnBrk="1" hangingPunct="1">
              <a:lnSpc>
                <a:spcPct val="90000"/>
              </a:lnSpc>
            </a:pPr>
            <a:r>
              <a:rPr lang="en-US" sz="1600" dirty="0">
                <a:latin typeface="Calibri" charset="0"/>
              </a:rPr>
              <a:t>Now we train its probabilities like a normal word</a:t>
            </a:r>
          </a:p>
          <a:p>
            <a:pPr lvl="1" eaLnBrk="1" hangingPunct="1">
              <a:lnSpc>
                <a:spcPct val="90000"/>
              </a:lnSpc>
            </a:pPr>
            <a:r>
              <a:rPr lang="en-US" sz="1800" dirty="0">
                <a:latin typeface="Calibri" charset="0"/>
              </a:rPr>
              <a:t>At decoding time</a:t>
            </a:r>
          </a:p>
          <a:p>
            <a:pPr lvl="2" eaLnBrk="1" hangingPunct="1">
              <a:lnSpc>
                <a:spcPct val="90000"/>
              </a:lnSpc>
            </a:pPr>
            <a:r>
              <a:rPr lang="en-US" sz="1600" dirty="0">
                <a:latin typeface="Calibri" charset="0"/>
              </a:rPr>
              <a:t>If text input: Use UNK probabilities for any word not in training</a:t>
            </a:r>
          </a:p>
        </p:txBody>
      </p:sp>
    </p:spTree>
    <p:extLst>
      <p:ext uri="{BB962C8B-B14F-4D97-AF65-F5344CB8AC3E}">
        <p14:creationId xmlns:p14="http://schemas.microsoft.com/office/powerpoint/2010/main" val="1130994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t>Huge web-scale n-grams</a:t>
            </a:r>
            <a:endParaRPr lang="en-US" dirty="0"/>
          </a:p>
        </p:txBody>
      </p:sp>
      <p:sp>
        <p:nvSpPr>
          <p:cNvPr id="88066" name="Rectangle 3"/>
          <p:cNvSpPr>
            <a:spLocks noGrp="1" noChangeArrowheads="1"/>
          </p:cNvSpPr>
          <p:nvPr>
            <p:ph type="body" idx="1"/>
          </p:nvPr>
        </p:nvSpPr>
        <p:spPr>
          <a:xfrm>
            <a:off x="304800" y="1276350"/>
            <a:ext cx="8534400" cy="3333750"/>
          </a:xfrm>
        </p:spPr>
        <p:txBody>
          <a:bodyPr/>
          <a:lstStyle/>
          <a:p>
            <a:pPr>
              <a:lnSpc>
                <a:spcPct val="90000"/>
              </a:lnSpc>
            </a:pPr>
            <a:r>
              <a:rPr lang="en-US" dirty="0"/>
              <a:t>How to deal with, e.g., Google N-gram corpus</a:t>
            </a:r>
          </a:p>
          <a:p>
            <a:pPr>
              <a:lnSpc>
                <a:spcPct val="90000"/>
              </a:lnSpc>
            </a:pPr>
            <a:r>
              <a:rPr lang="en-US" dirty="0"/>
              <a:t>Pruning</a:t>
            </a:r>
          </a:p>
          <a:p>
            <a:pPr lvl="1">
              <a:lnSpc>
                <a:spcPct val="90000"/>
              </a:lnSpc>
            </a:pPr>
            <a:r>
              <a:rPr lang="en-US" dirty="0"/>
              <a:t>Only store N-grams with count &gt; threshold.</a:t>
            </a:r>
          </a:p>
          <a:p>
            <a:pPr lvl="2">
              <a:lnSpc>
                <a:spcPct val="90000"/>
              </a:lnSpc>
            </a:pPr>
            <a:r>
              <a:rPr lang="en-US" dirty="0"/>
              <a:t>Remove singletons of higher-order n-grams</a:t>
            </a:r>
          </a:p>
          <a:p>
            <a:pPr lvl="1">
              <a:lnSpc>
                <a:spcPct val="90000"/>
              </a:lnSpc>
            </a:pPr>
            <a:r>
              <a:rPr lang="en-US" dirty="0"/>
              <a:t>Entropy-based pruning</a:t>
            </a:r>
          </a:p>
          <a:p>
            <a:pPr>
              <a:lnSpc>
                <a:spcPct val="90000"/>
              </a:lnSpc>
            </a:pPr>
            <a:r>
              <a:rPr lang="en-US" dirty="0"/>
              <a:t>Efficiency</a:t>
            </a:r>
          </a:p>
          <a:p>
            <a:pPr lvl="1">
              <a:lnSpc>
                <a:spcPct val="90000"/>
              </a:lnSpc>
            </a:pPr>
            <a:r>
              <a:rPr lang="en-US" dirty="0"/>
              <a:t>Efficient data structures like tries</a:t>
            </a:r>
          </a:p>
          <a:p>
            <a:pPr lvl="1">
              <a:lnSpc>
                <a:spcPct val="90000"/>
              </a:lnSpc>
            </a:pPr>
            <a:r>
              <a:rPr lang="en-US" dirty="0"/>
              <a:t>Bloom filters: approximate language models</a:t>
            </a:r>
          </a:p>
          <a:p>
            <a:pPr lvl="1">
              <a:lnSpc>
                <a:spcPct val="90000"/>
              </a:lnSpc>
            </a:pPr>
            <a:r>
              <a:rPr lang="en-US" dirty="0"/>
              <a:t>Store words as indexes, not strings</a:t>
            </a:r>
          </a:p>
          <a:p>
            <a:pPr lvl="2">
              <a:lnSpc>
                <a:spcPct val="90000"/>
              </a:lnSpc>
            </a:pPr>
            <a:r>
              <a:rPr lang="en-US" dirty="0"/>
              <a:t>Use Huffman coding to fit large numbers of words into two bytes</a:t>
            </a:r>
          </a:p>
          <a:p>
            <a:pPr lvl="1">
              <a:lnSpc>
                <a:spcPct val="90000"/>
              </a:lnSpc>
            </a:pPr>
            <a:r>
              <a:rPr lang="en-US" dirty="0"/>
              <a:t>Quantize probabilities (4-8 bits instead of 8-byte float)</a:t>
            </a:r>
          </a:p>
          <a:p>
            <a:pPr lvl="1"/>
            <a:endParaRPr lang="en-US" dirty="0"/>
          </a:p>
        </p:txBody>
      </p:sp>
    </p:spTree>
    <p:extLst>
      <p:ext uri="{BB962C8B-B14F-4D97-AF65-F5344CB8AC3E}">
        <p14:creationId xmlns:p14="http://schemas.microsoft.com/office/powerpoint/2010/main" val="2920951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06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6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06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0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 for Web-scale N-grams</a:t>
            </a:r>
          </a:p>
        </p:txBody>
      </p:sp>
      <p:sp>
        <p:nvSpPr>
          <p:cNvPr id="3" name="Content Placeholder 2"/>
          <p:cNvSpPr>
            <a:spLocks noGrp="1"/>
          </p:cNvSpPr>
          <p:nvPr>
            <p:ph idx="1"/>
          </p:nvPr>
        </p:nvSpPr>
        <p:spPr/>
        <p:txBody>
          <a:bodyPr/>
          <a:lstStyle/>
          <a:p>
            <a:r>
              <a:rPr lang="en-US" sz="2800" dirty="0"/>
              <a:t>“Stupid </a:t>
            </a:r>
            <a:r>
              <a:rPr lang="en-US" sz="2800" dirty="0" err="1"/>
              <a:t>backoff</a:t>
            </a:r>
            <a:r>
              <a:rPr lang="en-US" sz="2800" dirty="0"/>
              <a:t>” (</a:t>
            </a:r>
            <a:r>
              <a:rPr lang="en-US" sz="2800" dirty="0" err="1"/>
              <a:t>Brants</a:t>
            </a:r>
            <a:r>
              <a:rPr lang="en-US" sz="2800" dirty="0"/>
              <a:t> </a:t>
            </a:r>
            <a:r>
              <a:rPr lang="en-US" sz="2800" i="1" dirty="0"/>
              <a:t>et al</a:t>
            </a:r>
            <a:r>
              <a:rPr lang="en-US" sz="2800" dirty="0"/>
              <a:t>. 2007)</a:t>
            </a:r>
          </a:p>
          <a:p>
            <a:r>
              <a:rPr lang="en-US" sz="2800" dirty="0"/>
              <a:t>No discounting, just use relative frequencies </a:t>
            </a:r>
          </a:p>
          <a:p>
            <a:pPr marL="457200" lvl="1"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73418438"/>
              </p:ext>
            </p:extLst>
          </p:nvPr>
        </p:nvGraphicFramePr>
        <p:xfrm>
          <a:off x="1255713" y="2495550"/>
          <a:ext cx="5861050" cy="1524000"/>
        </p:xfrm>
        <a:graphic>
          <a:graphicData uri="http://schemas.openxmlformats.org/presentationml/2006/ole">
            <mc:AlternateContent xmlns:mc="http://schemas.openxmlformats.org/markup-compatibility/2006">
              <mc:Choice xmlns:v="urn:schemas-microsoft-com:vml" Requires="v">
                <p:oleObj spid="_x0000_s53353" name="Equation" r:id="rId3" imgW="3175000" imgH="825500" progId="Equation.3">
                  <p:embed/>
                </p:oleObj>
              </mc:Choice>
              <mc:Fallback>
                <p:oleObj name="Equation" r:id="rId3" imgW="3175000" imgH="825500" progId="Equation.3">
                  <p:embed/>
                  <p:pic>
                    <p:nvPicPr>
                      <p:cNvPr id="0" name=""/>
                      <p:cNvPicPr/>
                      <p:nvPr/>
                    </p:nvPicPr>
                    <p:blipFill>
                      <a:blip r:embed="rId4"/>
                      <a:stretch>
                        <a:fillRect/>
                      </a:stretch>
                    </p:blipFill>
                    <p:spPr>
                      <a:xfrm>
                        <a:off x="1255713" y="2495550"/>
                        <a:ext cx="5861050" cy="1524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020148"/>
              </p:ext>
            </p:extLst>
          </p:nvPr>
        </p:nvGraphicFramePr>
        <p:xfrm>
          <a:off x="1535113" y="4171950"/>
          <a:ext cx="2106612" cy="742950"/>
        </p:xfrm>
        <a:graphic>
          <a:graphicData uri="http://schemas.openxmlformats.org/presentationml/2006/ole">
            <mc:AlternateContent xmlns:mc="http://schemas.openxmlformats.org/markup-compatibility/2006">
              <mc:Choice xmlns:v="urn:schemas-microsoft-com:vml" Requires="v">
                <p:oleObj spid="_x0000_s53354" name="Equation" r:id="rId5" imgW="1117600" imgH="393700" progId="Equation.3">
                  <p:embed/>
                </p:oleObj>
              </mc:Choice>
              <mc:Fallback>
                <p:oleObj name="Equation" r:id="rId5" imgW="1117600" imgH="393700" progId="Equation.3">
                  <p:embed/>
                  <p:pic>
                    <p:nvPicPr>
                      <p:cNvPr id="0" name=""/>
                      <p:cNvPicPr/>
                      <p:nvPr/>
                    </p:nvPicPr>
                    <p:blipFill>
                      <a:blip r:embed="rId6"/>
                      <a:stretch>
                        <a:fillRect/>
                      </a:stretch>
                    </p:blipFill>
                    <p:spPr>
                      <a:xfrm>
                        <a:off x="1535113" y="4171950"/>
                        <a:ext cx="2106612" cy="742950"/>
                      </a:xfrm>
                      <a:prstGeom prst="rect">
                        <a:avLst/>
                      </a:prstGeom>
                    </p:spPr>
                  </p:pic>
                </p:oleObj>
              </mc:Fallback>
            </mc:AlternateContent>
          </a:graphicData>
        </a:graphic>
      </p:graphicFrame>
    </p:spTree>
    <p:extLst>
      <p:ext uri="{BB962C8B-B14F-4D97-AF65-F5344CB8AC3E}">
        <p14:creationId xmlns:p14="http://schemas.microsoft.com/office/powerpoint/2010/main" val="3285293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 Smoothing Summary</a:t>
            </a:r>
          </a:p>
        </p:txBody>
      </p:sp>
      <p:sp>
        <p:nvSpPr>
          <p:cNvPr id="3" name="Content Placeholder 2"/>
          <p:cNvSpPr>
            <a:spLocks noGrp="1"/>
          </p:cNvSpPr>
          <p:nvPr>
            <p:ph idx="1"/>
          </p:nvPr>
        </p:nvSpPr>
        <p:spPr/>
        <p:txBody>
          <a:bodyPr/>
          <a:lstStyle/>
          <a:p>
            <a:r>
              <a:rPr lang="en-US" sz="2800" dirty="0"/>
              <a:t>Add-1 smoothing:</a:t>
            </a:r>
          </a:p>
          <a:p>
            <a:pPr lvl="1"/>
            <a:r>
              <a:rPr lang="en-US" sz="2400" dirty="0"/>
              <a:t>OK for text categorization, not for language modeling</a:t>
            </a:r>
          </a:p>
          <a:p>
            <a:r>
              <a:rPr lang="en-US" sz="2800" dirty="0"/>
              <a:t>The most commonly used method:</a:t>
            </a:r>
          </a:p>
          <a:p>
            <a:pPr lvl="1"/>
            <a:r>
              <a:rPr lang="en-US" sz="2400" dirty="0"/>
              <a:t>Extended Interpolated </a:t>
            </a:r>
            <a:r>
              <a:rPr lang="en-US" sz="2400" dirty="0" err="1"/>
              <a:t>Kneser</a:t>
            </a:r>
            <a:r>
              <a:rPr lang="en-US" sz="2400" dirty="0"/>
              <a:t>-Ney</a:t>
            </a:r>
          </a:p>
          <a:p>
            <a:r>
              <a:rPr lang="en-US" sz="2800" dirty="0"/>
              <a:t>For very large N-grams like the Web:</a:t>
            </a:r>
          </a:p>
          <a:p>
            <a:pPr lvl="1"/>
            <a:r>
              <a:rPr lang="en-US" sz="2400" dirty="0"/>
              <a:t>Stupid </a:t>
            </a:r>
            <a:r>
              <a:rPr lang="en-US" sz="2400" dirty="0" err="1"/>
              <a:t>backoff</a:t>
            </a:r>
            <a:endParaRPr lang="en-US" sz="2400"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67</a:t>
            </a:fld>
            <a:endParaRPr lang="en-US"/>
          </a:p>
        </p:txBody>
      </p:sp>
    </p:spTree>
    <p:extLst>
      <p:ext uri="{BB962C8B-B14F-4D97-AF65-F5344CB8AC3E}">
        <p14:creationId xmlns:p14="http://schemas.microsoft.com/office/powerpoint/2010/main" val="10894872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Advanced Language Modeling</a:t>
            </a:r>
          </a:p>
        </p:txBody>
      </p:sp>
      <p:sp>
        <p:nvSpPr>
          <p:cNvPr id="88066" name="Rectangle 3"/>
          <p:cNvSpPr>
            <a:spLocks noGrp="1" noChangeArrowheads="1"/>
          </p:cNvSpPr>
          <p:nvPr>
            <p:ph type="body" idx="1"/>
          </p:nvPr>
        </p:nvSpPr>
        <p:spPr>
          <a:xfrm>
            <a:off x="304800" y="1352550"/>
            <a:ext cx="7391400" cy="3505200"/>
          </a:xfrm>
        </p:spPr>
        <p:txBody>
          <a:bodyPr/>
          <a:lstStyle/>
          <a:p>
            <a:r>
              <a:rPr lang="en-US" dirty="0">
                <a:ea typeface="ＭＳ Ｐゴシック" charset="0"/>
                <a:cs typeface="Calibri"/>
              </a:rPr>
              <a:t>Discriminative models:</a:t>
            </a:r>
          </a:p>
          <a:p>
            <a:pPr lvl="1"/>
            <a:r>
              <a:rPr lang="en-US" dirty="0">
                <a:ea typeface="ＭＳ Ｐゴシック" charset="0"/>
                <a:cs typeface="Calibri"/>
              </a:rPr>
              <a:t> choose n-gram weights to improve a task, not to fit the  training set</a:t>
            </a:r>
          </a:p>
          <a:p>
            <a:r>
              <a:rPr lang="en-US" dirty="0">
                <a:ea typeface="ＭＳ Ｐゴシック" charset="0"/>
                <a:cs typeface="Calibri"/>
              </a:rPr>
              <a:t>Parsing-based models</a:t>
            </a:r>
            <a:endParaRPr lang="en-US" dirty="0">
              <a:latin typeface="Calibri"/>
              <a:ea typeface="ＭＳ Ｐゴシック" charset="0"/>
              <a:cs typeface="Calibri"/>
            </a:endParaRPr>
          </a:p>
          <a:p>
            <a:pPr eaLnBrk="1" hangingPunct="1"/>
            <a:r>
              <a:rPr lang="en-US" dirty="0">
                <a:latin typeface="Calibri"/>
                <a:ea typeface="ＭＳ Ｐゴシック" charset="0"/>
                <a:cs typeface="Calibri"/>
              </a:rPr>
              <a:t>Caching Models</a:t>
            </a:r>
          </a:p>
          <a:p>
            <a:pPr lvl="1" eaLnBrk="1" hangingPunct="1"/>
            <a:r>
              <a:rPr lang="en-US" dirty="0">
                <a:latin typeface="Calibri"/>
                <a:ea typeface="ＭＳ Ｐゴシック" charset="0"/>
                <a:cs typeface="Calibri"/>
              </a:rPr>
              <a:t>Recently used words are more likely to appear</a:t>
            </a:r>
          </a:p>
          <a:p>
            <a:pPr lvl="1" eaLnBrk="1" hangingPunct="1"/>
            <a:endParaRPr lang="en-US" dirty="0">
              <a:latin typeface="Calibri"/>
              <a:ea typeface="ＭＳ Ｐゴシック" charset="0"/>
              <a:cs typeface="Calibri"/>
            </a:endParaRPr>
          </a:p>
          <a:p>
            <a:pPr marL="457200" lvl="1" indent="0" eaLnBrk="1" hangingPunct="1">
              <a:buNone/>
            </a:pPr>
            <a:endParaRPr lang="en-US" dirty="0">
              <a:latin typeface="Calibri"/>
              <a:ea typeface="ＭＳ Ｐゴシック" charset="0"/>
              <a:cs typeface="Calibri"/>
            </a:endParaRPr>
          </a:p>
          <a:p>
            <a:pPr lvl="1" eaLnBrk="1" hangingPunct="1"/>
            <a:r>
              <a:rPr lang="en-US" dirty="0">
                <a:latin typeface="Calibri"/>
                <a:ea typeface="ＭＳ Ｐゴシック" charset="0"/>
                <a:cs typeface="Calibri"/>
              </a:rPr>
              <a:t>These perform very poorly for speech recognition (why?)</a:t>
            </a:r>
            <a:endParaRPr lang="en-US" sz="2400" dirty="0">
              <a:latin typeface="Calibri"/>
              <a:ea typeface="ＭＳ Ｐゴシック" charset="0"/>
              <a:cs typeface="Calibri"/>
            </a:endParaRPr>
          </a:p>
          <a:p>
            <a:pPr marL="0" indent="0" eaLnBrk="1" hangingPunct="1">
              <a:buNone/>
            </a:pPr>
            <a:endParaRPr lang="en-US" sz="1800" dirty="0">
              <a:latin typeface="Calibri"/>
              <a:ea typeface="ＭＳ Ｐゴシック" charset="0"/>
              <a:cs typeface="Calibri"/>
            </a:endParaRPr>
          </a:p>
        </p:txBody>
      </p:sp>
      <p:graphicFrame>
        <p:nvGraphicFramePr>
          <p:cNvPr id="88067" name="Object 2"/>
          <p:cNvGraphicFramePr>
            <a:graphicFrameLocks noChangeAspect="1"/>
          </p:cNvGraphicFramePr>
          <p:nvPr>
            <p:extLst>
              <p:ext uri="{D42A27DB-BD31-4B8C-83A1-F6EECF244321}">
                <p14:modId xmlns:p14="http://schemas.microsoft.com/office/powerpoint/2010/main" val="1343670630"/>
              </p:ext>
            </p:extLst>
          </p:nvPr>
        </p:nvGraphicFramePr>
        <p:xfrm>
          <a:off x="1676400" y="3783169"/>
          <a:ext cx="5245100" cy="617381"/>
        </p:xfrm>
        <a:graphic>
          <a:graphicData uri="http://schemas.openxmlformats.org/presentationml/2006/ole">
            <mc:AlternateContent xmlns:mc="http://schemas.openxmlformats.org/markup-compatibility/2006">
              <mc:Choice xmlns:v="urn:schemas-microsoft-com:vml" Requires="v">
                <p:oleObj spid="_x0000_s54333" name="Equation" r:id="rId4" imgW="3670300" imgH="431800" progId="Equation.3">
                  <p:embed/>
                </p:oleObj>
              </mc:Choice>
              <mc:Fallback>
                <p:oleObj name="Equation" r:id="rId4" imgW="3670300" imgH="431800" progId="Equation.3">
                  <p:embed/>
                  <p:pic>
                    <p:nvPicPr>
                      <p:cNvPr id="0" name=""/>
                      <p:cNvPicPr>
                        <a:picLocks noChangeAspect="1" noChangeArrowheads="1"/>
                      </p:cNvPicPr>
                      <p:nvPr/>
                    </p:nvPicPr>
                    <p:blipFill>
                      <a:blip r:embed="rId5"/>
                      <a:srcRect/>
                      <a:stretch>
                        <a:fillRect/>
                      </a:stretch>
                    </p:blipFill>
                    <p:spPr bwMode="auto">
                      <a:xfrm>
                        <a:off x="1676400" y="3783169"/>
                        <a:ext cx="5245100" cy="6173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526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16387" name="Rectangle 2"/>
          <p:cNvSpPr>
            <a:spLocks noGrp="1" noChangeArrowheads="1"/>
          </p:cNvSpPr>
          <p:nvPr>
            <p:ph type="ctrTitle"/>
          </p:nvPr>
        </p:nvSpPr>
        <p:spPr>
          <a:xfrm>
            <a:off x="4572000" y="1200150"/>
            <a:ext cx="3810000" cy="1143000"/>
          </a:xfrm>
        </p:spPr>
        <p:txBody>
          <a:bodyPr/>
          <a:lstStyle/>
          <a:p>
            <a:pPr eaLnBrk="1" hangingPunct="1"/>
            <a:br>
              <a:rPr sz="4400" dirty="0"/>
            </a:br>
            <a:r>
              <a:rPr lang="en-US" sz="4400" dirty="0"/>
              <a:t>Language Modeling</a:t>
            </a:r>
            <a:endParaRPr sz="4400" dirty="0"/>
          </a:p>
        </p:txBody>
      </p:sp>
    </p:spTree>
    <p:extLst>
      <p:ext uri="{BB962C8B-B14F-4D97-AF65-F5344CB8AC3E}">
        <p14:creationId xmlns:p14="http://schemas.microsoft.com/office/powerpoint/2010/main" val="425744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How to estimate these probabilities</a:t>
            </a:r>
          </a:p>
        </p:txBody>
      </p:sp>
      <p:sp>
        <p:nvSpPr>
          <p:cNvPr id="71683" name="Rectangle 3"/>
          <p:cNvSpPr>
            <a:spLocks noGrp="1" noChangeArrowheads="1"/>
          </p:cNvSpPr>
          <p:nvPr>
            <p:ph idx="1"/>
          </p:nvPr>
        </p:nvSpPr>
        <p:spPr/>
        <p:txBody>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400" dirty="0">
                <a:latin typeface="Calibri" charset="0"/>
              </a:rPr>
              <a:t>No!  Too many possible sentences!</a:t>
            </a:r>
          </a:p>
          <a:p>
            <a:pPr eaLnBrk="1" hangingPunct="1"/>
            <a:r>
              <a:rPr lang="en-US" sz="24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220150049"/>
              </p:ext>
            </p:extLst>
          </p:nvPr>
        </p:nvGraphicFramePr>
        <p:xfrm>
          <a:off x="762001" y="2209800"/>
          <a:ext cx="6019800" cy="1994447"/>
        </p:xfrm>
        <a:graphic>
          <a:graphicData uri="http://schemas.openxmlformats.org/presentationml/2006/ole">
            <mc:AlternateContent xmlns:mc="http://schemas.openxmlformats.org/markup-compatibility/2006">
              <mc:Choice xmlns:v="urn:schemas-microsoft-com:vml" Requires="v">
                <p:oleObj spid="_x0000_s3200" name="Equation" r:id="rId4" imgW="2578100" imgH="850900" progId="Equation.3">
                  <p:embed/>
                </p:oleObj>
              </mc:Choice>
              <mc:Fallback>
                <p:oleObj name="Equation" r:id="rId4" imgW="2578100" imgH="850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1" y="220980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a:t>Markov Assumption</a:t>
            </a:r>
          </a:p>
        </p:txBody>
      </p:sp>
      <p:sp>
        <p:nvSpPr>
          <p:cNvPr id="75779" name="Rectangle 3"/>
          <p:cNvSpPr>
            <a:spLocks noGrp="1" noChangeArrowheads="1"/>
          </p:cNvSpPr>
          <p:nvPr>
            <p:ph idx="1"/>
          </p:nvPr>
        </p:nvSpPr>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765157444"/>
              </p:ext>
            </p:extLst>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spid="_x0000_s4329" name="Equation" r:id="rId4" imgW="3187700" imgH="419100" progId="Equation.3">
                  <p:embed/>
                </p:oleObj>
              </mc:Choice>
              <mc:Fallback>
                <p:oleObj name="Equation" r:id="rId4" imgW="3187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31164689"/>
              </p:ext>
            </p:extLst>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spid="_x0000_s4330" name="Equation" r:id="rId6" imgW="3898900" imgH="419100" progId="Equation.3">
                  <p:embed/>
                </p:oleObj>
              </mc:Choice>
              <mc:Fallback>
                <p:oleObj name="Equation" r:id="rId6" imgW="38989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4077115639"/>
              </p:ext>
            </p:extLst>
          </p:nvPr>
        </p:nvGraphicFramePr>
        <p:xfrm>
          <a:off x="838200" y="1428750"/>
          <a:ext cx="7104063" cy="1087437"/>
        </p:xfrm>
        <a:graphic>
          <a:graphicData uri="http://schemas.openxmlformats.org/presentationml/2006/ole">
            <mc:AlternateContent xmlns:mc="http://schemas.openxmlformats.org/markup-compatibility/2006">
              <mc:Choice xmlns:v="urn:schemas-microsoft-com:vml" Requires="v">
                <p:oleObj spid="_x0000_s5351" name="Equation" r:id="rId4" imgW="2336800" imgH="355600" progId="Equation.3">
                  <p:embed/>
                </p:oleObj>
              </mc:Choice>
              <mc:Fallback>
                <p:oleObj name="Equation" r:id="rId4" imgW="23368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428750"/>
                        <a:ext cx="7104063" cy="1087437"/>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72657802"/>
              </p:ext>
            </p:extLst>
          </p:nvPr>
        </p:nvGraphicFramePr>
        <p:xfrm>
          <a:off x="539750" y="3790950"/>
          <a:ext cx="8604250" cy="630237"/>
        </p:xfrm>
        <a:graphic>
          <a:graphicData uri="http://schemas.openxmlformats.org/presentationml/2006/ole">
            <mc:AlternateContent xmlns:mc="http://schemas.openxmlformats.org/markup-compatibility/2006">
              <mc:Choice xmlns:v="urn:schemas-microsoft-com:vml" Requires="v">
                <p:oleObj spid="_x0000_s5352" name="Equation" r:id="rId6" imgW="2438400" imgH="177800" progId="Equation.3">
                  <p:embed/>
                </p:oleObj>
              </mc:Choice>
              <mc:Fallback>
                <p:oleObj name="Equation" r:id="rId6" imgW="24384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3790950"/>
                        <a:ext cx="8604250" cy="630237"/>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78AC3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8991</TotalTime>
  <Words>2960</Words>
  <Application>Microsoft Macintosh PowerPoint</Application>
  <PresentationFormat>On-screen Show (16:9)</PresentationFormat>
  <Paragraphs>569</Paragraphs>
  <Slides>69</Slides>
  <Notes>60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69</vt:i4>
      </vt:variant>
    </vt:vector>
  </HeadingPairs>
  <TitlesOfParts>
    <vt:vector size="81" baseType="lpstr">
      <vt:lpstr>Arial</vt:lpstr>
      <vt:lpstr>Calibri</vt:lpstr>
      <vt:lpstr>Calibri Light</vt:lpstr>
      <vt:lpstr>Courier</vt:lpstr>
      <vt:lpstr>Lucida Sans</vt:lpstr>
      <vt:lpstr>Tahoma</vt:lpstr>
      <vt:lpstr>Times</vt:lpstr>
      <vt:lpstr>Verdana</vt:lpstr>
      <vt:lpstr>Wingdings</vt:lpstr>
      <vt:lpstr>NLP-jurafsky</vt:lpstr>
      <vt:lpstr>Retrospect</vt:lpstr>
      <vt:lpstr>Equation</vt:lpstr>
      <vt:lpstr> Language Modeling</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 Language Modeling</vt:lpstr>
      <vt:lpstr> Language Modeling</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N-Gram Release</vt:lpstr>
      <vt:lpstr>Google Book N-grams</vt:lpstr>
      <vt:lpstr> Language Modeling</vt:lpstr>
      <vt:lpstr> Language Modeling</vt:lpstr>
      <vt:lpstr>Evaluation: How good is our model?</vt:lpstr>
      <vt:lpstr>(Extra Slide not in video)  Training on the test set</vt:lpstr>
      <vt:lpstr>Extrinsic evaluation of N-gram models</vt:lpstr>
      <vt:lpstr>Difficulty of extrinsic (in-vivo) evaluation of  N-gram models</vt:lpstr>
      <vt:lpstr>Intuition of Perplexity</vt:lpstr>
      <vt:lpstr>Perplexity</vt:lpstr>
      <vt:lpstr>The Shannon Game intuition for perplexity</vt:lpstr>
      <vt:lpstr>The Shannon Game intuition for perplexity</vt:lpstr>
      <vt:lpstr>Perplexity as branching factor</vt:lpstr>
      <vt:lpstr>Lower perplexity = better model</vt:lpstr>
      <vt:lpstr> Language Modeling</vt:lpstr>
      <vt:lpstr> Language Modeling</vt:lpstr>
      <vt:lpstr>The Shannon Visualization Method</vt:lpstr>
      <vt:lpstr>Approximating Shakespeare</vt:lpstr>
      <vt:lpstr>Shakespeare as corpus</vt:lpstr>
      <vt:lpstr>The wall street journal is not shakespeare (no offense)</vt:lpstr>
      <vt:lpstr>Can you guess the author of these random 3-gram sentences?</vt:lpstr>
      <vt:lpstr>The perils of overfitting</vt:lpstr>
      <vt:lpstr>Zeros</vt:lpstr>
      <vt:lpstr>Zero probability bigrams</vt:lpstr>
      <vt:lpstr> Language Modeling</vt:lpstr>
      <vt:lpstr> Language Modeling</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lpstr> Language Modeling</vt:lpstr>
      <vt:lpstr>Backoff and Interpolation</vt:lpstr>
      <vt:lpstr>Linear Interpolation</vt:lpstr>
      <vt:lpstr>How to set the lambdas?</vt:lpstr>
      <vt:lpstr>Unknown words: Open versus closed vocabulary tasks</vt:lpstr>
      <vt:lpstr>Huge web-scale n-grams</vt:lpstr>
      <vt:lpstr>Smoothing for Web-scale N-grams</vt:lpstr>
      <vt:lpstr>N-gram Smoothing Summary</vt:lpstr>
      <vt:lpstr>Advanced Language Modeling</vt:lpstr>
      <vt:lpstr> Language Modeling</vt:lpstr>
    </vt:vector>
  </TitlesOfParts>
  <Manager/>
  <Company>Stanford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subject>cs124</dc:subject>
  <dc:creator>Dan Jurafsky</dc:creator>
  <cp:keywords/>
  <dc:description/>
  <cp:lastModifiedBy>Dan Jurafsky</cp:lastModifiedBy>
  <cp:revision>189</cp:revision>
  <cp:lastPrinted>2019-01-09T00:29:37Z</cp:lastPrinted>
  <dcterms:created xsi:type="dcterms:W3CDTF">2010-04-19T15:31:24Z</dcterms:created>
  <dcterms:modified xsi:type="dcterms:W3CDTF">2021-05-15T19:28:18Z</dcterms:modified>
  <cp:category/>
</cp:coreProperties>
</file>