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D48E4D-53CB-4072-8CA6-4B9E723E39C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41C5626-AC24-4E22-9E24-0BEEFD5DA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15F4307-13E8-489D-A4CC-12FF0A77DB34}"/>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5" name="頁尾版面配置區 4">
            <a:extLst>
              <a:ext uri="{FF2B5EF4-FFF2-40B4-BE49-F238E27FC236}">
                <a16:creationId xmlns:a16="http://schemas.microsoft.com/office/drawing/2014/main" id="{998AB601-9BBC-4CE1-9000-E387A3A8C7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7574851-D7B3-4953-8B70-C18BD87D4758}"/>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60459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302E64-534B-4D38-9589-AF4DE8BC122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0AEB85D-9C5A-4DB2-836B-6C43BA2763A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2199346-F647-44D4-8148-C134478D26B1}"/>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5" name="頁尾版面配置區 4">
            <a:extLst>
              <a:ext uri="{FF2B5EF4-FFF2-40B4-BE49-F238E27FC236}">
                <a16:creationId xmlns:a16="http://schemas.microsoft.com/office/drawing/2014/main" id="{3F276847-37FC-4B94-BFFE-ED8EB71F630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F136069-DCC6-4A4E-A525-72F6E82C5D12}"/>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180495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8D3621A-FD25-4D2E-910D-70E852980A5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06A0887-E396-40F3-B76E-C68E51E47784}"/>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E2C301D-630E-40F7-BFDD-A8BD7F211B1E}"/>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5" name="頁尾版面配置區 4">
            <a:extLst>
              <a:ext uri="{FF2B5EF4-FFF2-40B4-BE49-F238E27FC236}">
                <a16:creationId xmlns:a16="http://schemas.microsoft.com/office/drawing/2014/main" id="{5B3D1E07-FDE6-4942-8F12-EF4AC597417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A8B5B2C-8256-46B2-8268-2A0F23886B9C}"/>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140625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CE5E7F-C4B9-46DC-8BFC-6BF0AD27675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D77B16F-6C74-4A92-B5AD-1109EAF81025}"/>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9DF00A9-5A1B-4AC4-A2F3-86326C98471D}"/>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5" name="頁尾版面配置區 4">
            <a:extLst>
              <a:ext uri="{FF2B5EF4-FFF2-40B4-BE49-F238E27FC236}">
                <a16:creationId xmlns:a16="http://schemas.microsoft.com/office/drawing/2014/main" id="{2F52DB86-99AC-4C02-B27C-581798F8E4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8AE2421-8D6B-435F-A955-4E55169B3EED}"/>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327177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E76F06-19AE-4E46-A5B8-5A6DD2F2DF3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F46C6A9-8D5B-4107-B818-3A2E83DBB2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EC2B10B-A0B4-4A59-8458-876BAE99573A}"/>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5" name="頁尾版面配置區 4">
            <a:extLst>
              <a:ext uri="{FF2B5EF4-FFF2-40B4-BE49-F238E27FC236}">
                <a16:creationId xmlns:a16="http://schemas.microsoft.com/office/drawing/2014/main" id="{AB48411E-2B07-424A-BB13-7C0C360B95D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5BAAAA-DA15-4971-A292-C9DD8E4935C0}"/>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135553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0970D-CD66-4E0D-B912-DDD1FCF9D3D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D29F192-3F6B-4BFB-A979-9A60877B8C8A}"/>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F86A5C6-6409-47D9-BBCB-496E72E35222}"/>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D3B5A13-9F7F-443B-B15A-F679B4FD515A}"/>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6" name="頁尾版面配置區 5">
            <a:extLst>
              <a:ext uri="{FF2B5EF4-FFF2-40B4-BE49-F238E27FC236}">
                <a16:creationId xmlns:a16="http://schemas.microsoft.com/office/drawing/2014/main" id="{3F40CA1C-B2B5-40F4-AEAD-5A718EAFF6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FC94CB0-3BAD-41E9-BF10-071A765FD628}"/>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183361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7EC9EA-4239-46D6-8D75-DAB744D91C9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994D5BE-69A0-4498-A4FB-8896DE72E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CF120FD7-965B-48E5-A0B4-104ED2861B9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787BBB6-623D-4689-BB97-F95D13BBE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8791FB90-D8EA-4710-9BB5-0DCA95E54F9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84C0BCC-BAC0-430F-83DA-C70D1AB19754}"/>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8" name="頁尾版面配置區 7">
            <a:extLst>
              <a:ext uri="{FF2B5EF4-FFF2-40B4-BE49-F238E27FC236}">
                <a16:creationId xmlns:a16="http://schemas.microsoft.com/office/drawing/2014/main" id="{8FC99294-7E26-492E-8B08-6E163CBEBD5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9C0BE74-DE70-459B-8D1B-8C488E94C222}"/>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426709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C0B074-DD97-45F1-90BB-7F510B5E9B1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B912ED9-627A-4750-A595-59E20164B8DA}"/>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4" name="頁尾版面配置區 3">
            <a:extLst>
              <a:ext uri="{FF2B5EF4-FFF2-40B4-BE49-F238E27FC236}">
                <a16:creationId xmlns:a16="http://schemas.microsoft.com/office/drawing/2014/main" id="{A5C78433-9924-4EFC-B151-F923F42F117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5C8C04D-E785-4C7D-A958-FA22FF81CC6B}"/>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79941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DC9ADEC-79AA-448B-B960-F4ADDCD02BF0}"/>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3" name="頁尾版面配置區 2">
            <a:extLst>
              <a:ext uri="{FF2B5EF4-FFF2-40B4-BE49-F238E27FC236}">
                <a16:creationId xmlns:a16="http://schemas.microsoft.com/office/drawing/2014/main" id="{C2418886-8E1E-467E-8044-23774ACEC23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AC35F5A-C455-4915-9DE3-04EF15BB90B2}"/>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230292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367147-80B5-4B82-9A2D-EE7B8021B76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E71493E-E425-42A9-B41B-CEFB304FB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E9C37F3-05AB-4538-8483-FED00822C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FCA79B9-B2C8-4512-9FBB-62C1D4323991}"/>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6" name="頁尾版面配置區 5">
            <a:extLst>
              <a:ext uri="{FF2B5EF4-FFF2-40B4-BE49-F238E27FC236}">
                <a16:creationId xmlns:a16="http://schemas.microsoft.com/office/drawing/2014/main" id="{EDF2DCF2-272C-444D-9DC9-2BE98C1FB5C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14188A7-C22D-4400-B66D-EA58CCCD52EB}"/>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496332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E36076-1457-4A73-9BED-9271A5738C4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4C9FA0A-51AA-4391-8E41-E0033B668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162CE4D-7A52-473D-9166-83B65D430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9B9E02C-A1B9-4991-967D-D0871F126ACE}"/>
              </a:ext>
            </a:extLst>
          </p:cNvPr>
          <p:cNvSpPr>
            <a:spLocks noGrp="1"/>
          </p:cNvSpPr>
          <p:nvPr>
            <p:ph type="dt" sz="half" idx="10"/>
          </p:nvPr>
        </p:nvSpPr>
        <p:spPr/>
        <p:txBody>
          <a:bodyPr/>
          <a:lstStyle/>
          <a:p>
            <a:fld id="{975647CC-C2BA-48AA-B1FE-5BBCD365C237}" type="datetimeFigureOut">
              <a:rPr lang="zh-TW" altLang="en-US" smtClean="0"/>
              <a:t>2023/10/25</a:t>
            </a:fld>
            <a:endParaRPr lang="zh-TW" altLang="en-US"/>
          </a:p>
        </p:txBody>
      </p:sp>
      <p:sp>
        <p:nvSpPr>
          <p:cNvPr id="6" name="頁尾版面配置區 5">
            <a:extLst>
              <a:ext uri="{FF2B5EF4-FFF2-40B4-BE49-F238E27FC236}">
                <a16:creationId xmlns:a16="http://schemas.microsoft.com/office/drawing/2014/main" id="{48435928-FADC-4A21-B38D-827EF5FCBB4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6721ACC-E6FD-477E-ADD1-3FE1A0F013F0}"/>
              </a:ext>
            </a:extLst>
          </p:cNvPr>
          <p:cNvSpPr>
            <a:spLocks noGrp="1"/>
          </p:cNvSpPr>
          <p:nvPr>
            <p:ph type="sldNum" sz="quarter" idx="12"/>
          </p:nvPr>
        </p:nvSpPr>
        <p:spPr/>
        <p:txBody>
          <a:body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26302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EE2E0E3-2E25-4128-B64A-830BC17F7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4820098-7BFA-4FB6-87E2-72281A749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0CDDE9B-66CD-4918-B24C-1A0701B0B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647CC-C2BA-48AA-B1FE-5BBCD365C237}" type="datetimeFigureOut">
              <a:rPr lang="zh-TW" altLang="en-US" smtClean="0"/>
              <a:t>2023/10/25</a:t>
            </a:fld>
            <a:endParaRPr lang="zh-TW" altLang="en-US"/>
          </a:p>
        </p:txBody>
      </p:sp>
      <p:sp>
        <p:nvSpPr>
          <p:cNvPr id="5" name="頁尾版面配置區 4">
            <a:extLst>
              <a:ext uri="{FF2B5EF4-FFF2-40B4-BE49-F238E27FC236}">
                <a16:creationId xmlns:a16="http://schemas.microsoft.com/office/drawing/2014/main" id="{6280005A-56F4-4C49-A184-9FD03D089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74B837D-BC02-462A-B0F1-0C2E2C57B9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E4B8D-E316-4602-B5E0-EA8F6A15CE48}" type="slidenum">
              <a:rPr lang="zh-TW" altLang="en-US" smtClean="0"/>
              <a:t>‹#›</a:t>
            </a:fld>
            <a:endParaRPr lang="zh-TW" altLang="en-US"/>
          </a:p>
        </p:txBody>
      </p:sp>
    </p:spTree>
    <p:extLst>
      <p:ext uri="{BB962C8B-B14F-4D97-AF65-F5344CB8AC3E}">
        <p14:creationId xmlns:p14="http://schemas.microsoft.com/office/powerpoint/2010/main" val="45347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D2D6973-A263-4F8F-8E17-94B081445A59}"/>
              </a:ext>
            </a:extLst>
          </p:cNvPr>
          <p:cNvSpPr/>
          <p:nvPr/>
        </p:nvSpPr>
        <p:spPr>
          <a:xfrm>
            <a:off x="1860961" y="1912690"/>
            <a:ext cx="9228167" cy="830997"/>
          </a:xfrm>
          <a:prstGeom prst="rect">
            <a:avLst/>
          </a:prstGeom>
        </p:spPr>
        <p:txBody>
          <a:bodyPr wrap="none">
            <a:spAutoFit/>
          </a:bodyPr>
          <a:lstStyle/>
          <a:p>
            <a:pPr algn="ctr"/>
            <a:r>
              <a:rPr lang="en-US" altLang="zh-TW" sz="2400" dirty="0"/>
              <a:t>Part 1</a:t>
            </a:r>
          </a:p>
          <a:p>
            <a:r>
              <a:rPr lang="zh-TW" altLang="en-US" sz="2400" dirty="0"/>
              <a:t>USE CASE：</a:t>
            </a:r>
            <a:r>
              <a:rPr lang="en-US" altLang="zh-TW" sz="2400" dirty="0"/>
              <a:t>Millimeter-wave CW Radar Testbed</a:t>
            </a:r>
            <a:r>
              <a:rPr lang="zh-TW" altLang="en-US" sz="2400" dirty="0"/>
              <a:t> </a:t>
            </a:r>
            <a:r>
              <a:rPr lang="en-US" altLang="zh-TW" sz="2400" dirty="0"/>
              <a:t>Developed in GNU Radio</a:t>
            </a:r>
            <a:endParaRPr lang="zh-TW" altLang="en-US" sz="2400" dirty="0"/>
          </a:p>
        </p:txBody>
      </p:sp>
      <p:sp>
        <p:nvSpPr>
          <p:cNvPr id="2" name="文字方塊 1">
            <a:extLst>
              <a:ext uri="{FF2B5EF4-FFF2-40B4-BE49-F238E27FC236}">
                <a16:creationId xmlns:a16="http://schemas.microsoft.com/office/drawing/2014/main" id="{4C9F02A7-5622-4796-A743-0489AC8D82F6}"/>
              </a:ext>
            </a:extLst>
          </p:cNvPr>
          <p:cNvSpPr txBox="1"/>
          <p:nvPr/>
        </p:nvSpPr>
        <p:spPr>
          <a:xfrm>
            <a:off x="2599192" y="3221372"/>
            <a:ext cx="6769915" cy="1477328"/>
          </a:xfrm>
          <a:prstGeom prst="rect">
            <a:avLst/>
          </a:prstGeom>
          <a:noFill/>
        </p:spPr>
        <p:txBody>
          <a:bodyPr wrap="square" rtlCol="0">
            <a:spAutoFit/>
          </a:bodyPr>
          <a:lstStyle/>
          <a:p>
            <a:r>
              <a:rPr lang="en-US" altLang="zh-TW" dirty="0"/>
              <a:t>A </a:t>
            </a:r>
            <a:r>
              <a:rPr lang="en-US" altLang="zh-TW" dirty="0" err="1"/>
              <a:t>mmwave</a:t>
            </a:r>
            <a:r>
              <a:rPr lang="en-US" altLang="zh-TW" dirty="0"/>
              <a:t> CW radar based on SDR</a:t>
            </a:r>
            <a:r>
              <a:rPr lang="zh-TW" altLang="en-US" dirty="0"/>
              <a:t> </a:t>
            </a:r>
            <a:r>
              <a:rPr lang="en-US" altLang="zh-TW" dirty="0"/>
              <a:t>was developed using GNU Radio to evaluate the performance of the Doppler frequency shift, which is used for estimating the velocity of the DUT. The frequency shift is filtered and displayed at TP7. Furthermore, the Doppler frequency shift can be audibly played through the sound card at TP8.</a:t>
            </a:r>
            <a:endParaRPr lang="zh-TW" altLang="en-US" dirty="0"/>
          </a:p>
        </p:txBody>
      </p:sp>
    </p:spTree>
    <p:extLst>
      <p:ext uri="{BB962C8B-B14F-4D97-AF65-F5344CB8AC3E}">
        <p14:creationId xmlns:p14="http://schemas.microsoft.com/office/powerpoint/2010/main" val="376405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A89814E8-8454-4ABD-86E8-356EDB569FA6}"/>
              </a:ext>
            </a:extLst>
          </p:cNvPr>
          <p:cNvGrpSpPr/>
          <p:nvPr/>
        </p:nvGrpSpPr>
        <p:grpSpPr>
          <a:xfrm>
            <a:off x="419247" y="134222"/>
            <a:ext cx="11517753" cy="6635692"/>
            <a:chOff x="419247" y="134222"/>
            <a:chExt cx="11517753" cy="6635692"/>
          </a:xfrm>
        </p:grpSpPr>
        <p:sp>
          <p:nvSpPr>
            <p:cNvPr id="7" name="矩形 6">
              <a:extLst>
                <a:ext uri="{FF2B5EF4-FFF2-40B4-BE49-F238E27FC236}">
                  <a16:creationId xmlns:a16="http://schemas.microsoft.com/office/drawing/2014/main" id="{BD2D6973-A263-4F8F-8E17-94B081445A59}"/>
                </a:ext>
              </a:extLst>
            </p:cNvPr>
            <p:cNvSpPr/>
            <p:nvPr/>
          </p:nvSpPr>
          <p:spPr>
            <a:xfrm>
              <a:off x="2679469" y="134222"/>
              <a:ext cx="7481087" cy="461665"/>
            </a:xfrm>
            <a:prstGeom prst="rect">
              <a:avLst/>
            </a:prstGeom>
          </p:spPr>
          <p:txBody>
            <a:bodyPr wrap="none">
              <a:spAutoFit/>
            </a:bodyPr>
            <a:lstStyle/>
            <a:p>
              <a:r>
                <a:rPr lang="en-US" altLang="zh-TW" sz="2400" dirty="0"/>
                <a:t>GNU Radio - Millimeter-wave CW Radar Function Diagram </a:t>
              </a:r>
              <a:endParaRPr lang="zh-TW" altLang="en-US" sz="2400" dirty="0"/>
            </a:p>
          </p:txBody>
        </p:sp>
        <p:pic>
          <p:nvPicPr>
            <p:cNvPr id="4" name="Picture 3">
              <a:extLst>
                <a:ext uri="{FF2B5EF4-FFF2-40B4-BE49-F238E27FC236}">
                  <a16:creationId xmlns:a16="http://schemas.microsoft.com/office/drawing/2014/main" id="{5BBE0909-D67A-4787-BDC2-8F59B0260351}"/>
                </a:ext>
              </a:extLst>
            </p:cNvPr>
            <p:cNvPicPr>
              <a:picLocks noChangeAspect="1"/>
            </p:cNvPicPr>
            <p:nvPr/>
          </p:nvPicPr>
          <p:blipFill rotWithShape="1">
            <a:blip r:embed="rId2"/>
            <a:srcRect l="2132" t="15535" r="23418" b="13517"/>
            <a:stretch/>
          </p:blipFill>
          <p:spPr>
            <a:xfrm>
              <a:off x="419247" y="595887"/>
              <a:ext cx="11517753" cy="6174027"/>
            </a:xfrm>
            <a:prstGeom prst="rect">
              <a:avLst/>
            </a:prstGeom>
          </p:spPr>
        </p:pic>
        <p:sp>
          <p:nvSpPr>
            <p:cNvPr id="2" name="文字方塊 1">
              <a:extLst>
                <a:ext uri="{FF2B5EF4-FFF2-40B4-BE49-F238E27FC236}">
                  <a16:creationId xmlns:a16="http://schemas.microsoft.com/office/drawing/2014/main" id="{7ECD43B5-248A-4EBA-9689-4AE4C69C771E}"/>
                </a:ext>
              </a:extLst>
            </p:cNvPr>
            <p:cNvSpPr txBox="1"/>
            <p:nvPr/>
          </p:nvSpPr>
          <p:spPr>
            <a:xfrm>
              <a:off x="4018326" y="3244334"/>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TP1</a:t>
              </a:r>
              <a:endParaRPr lang="zh-TW" altLang="en-US" i="1" u="sng" dirty="0">
                <a:solidFill>
                  <a:srgbClr val="FF0000"/>
                </a:solidFill>
              </a:endParaRPr>
            </a:p>
          </p:txBody>
        </p:sp>
        <p:sp>
          <p:nvSpPr>
            <p:cNvPr id="6" name="文字方塊 5">
              <a:extLst>
                <a:ext uri="{FF2B5EF4-FFF2-40B4-BE49-F238E27FC236}">
                  <a16:creationId xmlns:a16="http://schemas.microsoft.com/office/drawing/2014/main" id="{E6634406-6D4E-4C53-88C5-66B171A3BD34}"/>
                </a:ext>
              </a:extLst>
            </p:cNvPr>
            <p:cNvSpPr txBox="1"/>
            <p:nvPr/>
          </p:nvSpPr>
          <p:spPr>
            <a:xfrm>
              <a:off x="4137753" y="4155180"/>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TP2</a:t>
              </a:r>
              <a:endParaRPr lang="zh-TW" altLang="en-US" i="1" u="sng" dirty="0">
                <a:solidFill>
                  <a:srgbClr val="FF0000"/>
                </a:solidFill>
              </a:endParaRPr>
            </a:p>
          </p:txBody>
        </p:sp>
        <p:sp>
          <p:nvSpPr>
            <p:cNvPr id="8" name="文字方塊 7">
              <a:extLst>
                <a:ext uri="{FF2B5EF4-FFF2-40B4-BE49-F238E27FC236}">
                  <a16:creationId xmlns:a16="http://schemas.microsoft.com/office/drawing/2014/main" id="{28A3D78C-75CC-494B-B1AC-113EC04EB05C}"/>
                </a:ext>
              </a:extLst>
            </p:cNvPr>
            <p:cNvSpPr txBox="1"/>
            <p:nvPr/>
          </p:nvSpPr>
          <p:spPr>
            <a:xfrm>
              <a:off x="4137753" y="4881360"/>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TP3</a:t>
              </a:r>
              <a:endParaRPr lang="zh-TW" altLang="en-US" i="1" u="sng" dirty="0">
                <a:solidFill>
                  <a:srgbClr val="FF0000"/>
                </a:solidFill>
              </a:endParaRPr>
            </a:p>
          </p:txBody>
        </p:sp>
        <p:sp>
          <p:nvSpPr>
            <p:cNvPr id="9" name="文字方塊 8">
              <a:extLst>
                <a:ext uri="{FF2B5EF4-FFF2-40B4-BE49-F238E27FC236}">
                  <a16:creationId xmlns:a16="http://schemas.microsoft.com/office/drawing/2014/main" id="{B43A25F8-F08F-4A2E-BEA0-E5391BD4F75B}"/>
                </a:ext>
              </a:extLst>
            </p:cNvPr>
            <p:cNvSpPr txBox="1"/>
            <p:nvPr/>
          </p:nvSpPr>
          <p:spPr>
            <a:xfrm>
              <a:off x="6490632" y="3785848"/>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TP4</a:t>
              </a:r>
              <a:endParaRPr lang="zh-TW" altLang="en-US" i="1" u="sng" dirty="0">
                <a:solidFill>
                  <a:srgbClr val="FF0000"/>
                </a:solidFill>
              </a:endParaRPr>
            </a:p>
          </p:txBody>
        </p:sp>
        <p:sp>
          <p:nvSpPr>
            <p:cNvPr id="10" name="文字方塊 9">
              <a:extLst>
                <a:ext uri="{FF2B5EF4-FFF2-40B4-BE49-F238E27FC236}">
                  <a16:creationId xmlns:a16="http://schemas.microsoft.com/office/drawing/2014/main" id="{93BC0DCC-69AA-4653-AF34-621589371375}"/>
                </a:ext>
              </a:extLst>
            </p:cNvPr>
            <p:cNvSpPr txBox="1"/>
            <p:nvPr/>
          </p:nvSpPr>
          <p:spPr>
            <a:xfrm>
              <a:off x="6490632" y="4682544"/>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TP5</a:t>
              </a:r>
              <a:endParaRPr lang="zh-TW" altLang="en-US" i="1" u="sng" dirty="0">
                <a:solidFill>
                  <a:srgbClr val="FF0000"/>
                </a:solidFill>
              </a:endParaRPr>
            </a:p>
          </p:txBody>
        </p:sp>
        <p:sp>
          <p:nvSpPr>
            <p:cNvPr id="11" name="文字方塊 10">
              <a:extLst>
                <a:ext uri="{FF2B5EF4-FFF2-40B4-BE49-F238E27FC236}">
                  <a16:creationId xmlns:a16="http://schemas.microsoft.com/office/drawing/2014/main" id="{538C7030-1856-4826-82C7-76AB940B16EC}"/>
                </a:ext>
              </a:extLst>
            </p:cNvPr>
            <p:cNvSpPr txBox="1"/>
            <p:nvPr/>
          </p:nvSpPr>
          <p:spPr>
            <a:xfrm>
              <a:off x="9923128" y="3065531"/>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TP6</a:t>
              </a:r>
              <a:endParaRPr lang="zh-TW" altLang="en-US" i="1" u="sng" dirty="0">
                <a:solidFill>
                  <a:srgbClr val="FF0000"/>
                </a:solidFill>
              </a:endParaRPr>
            </a:p>
          </p:txBody>
        </p:sp>
        <p:sp>
          <p:nvSpPr>
            <p:cNvPr id="12" name="文字方塊 11">
              <a:extLst>
                <a:ext uri="{FF2B5EF4-FFF2-40B4-BE49-F238E27FC236}">
                  <a16:creationId xmlns:a16="http://schemas.microsoft.com/office/drawing/2014/main" id="{0D1D28FF-0E4B-49AB-A965-5EC34A682FF6}"/>
                </a:ext>
              </a:extLst>
            </p:cNvPr>
            <p:cNvSpPr txBox="1"/>
            <p:nvPr/>
          </p:nvSpPr>
          <p:spPr>
            <a:xfrm>
              <a:off x="9923128" y="3863883"/>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TP7</a:t>
              </a:r>
              <a:endParaRPr lang="zh-TW" altLang="en-US" i="1" u="sng" dirty="0">
                <a:solidFill>
                  <a:srgbClr val="FF0000"/>
                </a:solidFill>
              </a:endParaRPr>
            </a:p>
          </p:txBody>
        </p:sp>
        <p:sp>
          <p:nvSpPr>
            <p:cNvPr id="13" name="文字方塊 12">
              <a:extLst>
                <a:ext uri="{FF2B5EF4-FFF2-40B4-BE49-F238E27FC236}">
                  <a16:creationId xmlns:a16="http://schemas.microsoft.com/office/drawing/2014/main" id="{A927187D-FC78-4FCD-839B-698034A5EF6F}"/>
                </a:ext>
              </a:extLst>
            </p:cNvPr>
            <p:cNvSpPr txBox="1"/>
            <p:nvPr/>
          </p:nvSpPr>
          <p:spPr>
            <a:xfrm>
              <a:off x="11023484" y="5526301"/>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TP8</a:t>
              </a:r>
              <a:endParaRPr lang="zh-TW" altLang="en-US" i="1" u="sng" dirty="0">
                <a:solidFill>
                  <a:srgbClr val="FF0000"/>
                </a:solidFill>
              </a:endParaRPr>
            </a:p>
          </p:txBody>
        </p:sp>
      </p:grpSp>
    </p:spTree>
    <p:extLst>
      <p:ext uri="{BB962C8B-B14F-4D97-AF65-F5344CB8AC3E}">
        <p14:creationId xmlns:p14="http://schemas.microsoft.com/office/powerpoint/2010/main" val="130532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D2D6973-A263-4F8F-8E17-94B081445A59}"/>
              </a:ext>
            </a:extLst>
          </p:cNvPr>
          <p:cNvSpPr/>
          <p:nvPr/>
        </p:nvSpPr>
        <p:spPr>
          <a:xfrm>
            <a:off x="3535145" y="0"/>
            <a:ext cx="5541966" cy="461665"/>
          </a:xfrm>
          <a:prstGeom prst="rect">
            <a:avLst/>
          </a:prstGeom>
        </p:spPr>
        <p:txBody>
          <a:bodyPr wrap="none">
            <a:spAutoFit/>
          </a:bodyPr>
          <a:lstStyle/>
          <a:p>
            <a:r>
              <a:rPr lang="en-US" altLang="zh-TW" sz="2400" dirty="0"/>
              <a:t>Millimeter-wave CW Radar – Testing Result</a:t>
            </a:r>
            <a:endParaRPr lang="zh-TW" altLang="en-US" sz="2400" dirty="0"/>
          </a:p>
        </p:txBody>
      </p:sp>
      <p:grpSp>
        <p:nvGrpSpPr>
          <p:cNvPr id="2" name="群組 1">
            <a:extLst>
              <a:ext uri="{FF2B5EF4-FFF2-40B4-BE49-F238E27FC236}">
                <a16:creationId xmlns:a16="http://schemas.microsoft.com/office/drawing/2014/main" id="{17B366F3-C80C-4677-8E3D-9D8AA9E34612}"/>
              </a:ext>
            </a:extLst>
          </p:cNvPr>
          <p:cNvGrpSpPr/>
          <p:nvPr/>
        </p:nvGrpSpPr>
        <p:grpSpPr>
          <a:xfrm>
            <a:off x="475376" y="1239608"/>
            <a:ext cx="11241248" cy="4378783"/>
            <a:chOff x="475376" y="1239608"/>
            <a:chExt cx="11241248" cy="4378783"/>
          </a:xfrm>
        </p:grpSpPr>
        <p:pic>
          <p:nvPicPr>
            <p:cNvPr id="5" name="Picture 5">
              <a:extLst>
                <a:ext uri="{FF2B5EF4-FFF2-40B4-BE49-F238E27FC236}">
                  <a16:creationId xmlns:a16="http://schemas.microsoft.com/office/drawing/2014/main" id="{08A61AF0-526F-49AC-AEE5-784B93396CD9}"/>
                </a:ext>
              </a:extLst>
            </p:cNvPr>
            <p:cNvPicPr>
              <a:picLocks noChangeAspect="1"/>
            </p:cNvPicPr>
            <p:nvPr/>
          </p:nvPicPr>
          <p:blipFill rotWithShape="1">
            <a:blip r:embed="rId2"/>
            <a:srcRect b="27600"/>
            <a:stretch/>
          </p:blipFill>
          <p:spPr>
            <a:xfrm>
              <a:off x="475376" y="1239608"/>
              <a:ext cx="11241248" cy="4378783"/>
            </a:xfrm>
            <a:prstGeom prst="rect">
              <a:avLst/>
            </a:prstGeom>
          </p:spPr>
        </p:pic>
        <p:sp>
          <p:nvSpPr>
            <p:cNvPr id="6" name="文字方塊 5">
              <a:extLst>
                <a:ext uri="{FF2B5EF4-FFF2-40B4-BE49-F238E27FC236}">
                  <a16:creationId xmlns:a16="http://schemas.microsoft.com/office/drawing/2014/main" id="{3D8280AA-1B40-4BC6-9A76-798BC39D78D0}"/>
                </a:ext>
              </a:extLst>
            </p:cNvPr>
            <p:cNvSpPr txBox="1"/>
            <p:nvPr/>
          </p:nvSpPr>
          <p:spPr>
            <a:xfrm>
              <a:off x="1124125" y="4829853"/>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TP1</a:t>
              </a:r>
              <a:endParaRPr lang="zh-TW" altLang="en-US" i="1" u="sng" dirty="0">
                <a:solidFill>
                  <a:srgbClr val="FF0000"/>
                </a:solidFill>
              </a:endParaRPr>
            </a:p>
          </p:txBody>
        </p:sp>
        <p:sp>
          <p:nvSpPr>
            <p:cNvPr id="8" name="文字方塊 7">
              <a:extLst>
                <a:ext uri="{FF2B5EF4-FFF2-40B4-BE49-F238E27FC236}">
                  <a16:creationId xmlns:a16="http://schemas.microsoft.com/office/drawing/2014/main" id="{66EAAE31-3EE1-4301-B146-1AE84CD6647F}"/>
                </a:ext>
              </a:extLst>
            </p:cNvPr>
            <p:cNvSpPr txBox="1"/>
            <p:nvPr/>
          </p:nvSpPr>
          <p:spPr>
            <a:xfrm>
              <a:off x="1124125" y="4146791"/>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TP2</a:t>
              </a:r>
              <a:endParaRPr lang="zh-TW" altLang="en-US" i="1" u="sng" dirty="0">
                <a:solidFill>
                  <a:srgbClr val="FF0000"/>
                </a:solidFill>
              </a:endParaRPr>
            </a:p>
          </p:txBody>
        </p:sp>
        <p:sp>
          <p:nvSpPr>
            <p:cNvPr id="9" name="文字方塊 8">
              <a:extLst>
                <a:ext uri="{FF2B5EF4-FFF2-40B4-BE49-F238E27FC236}">
                  <a16:creationId xmlns:a16="http://schemas.microsoft.com/office/drawing/2014/main" id="{8A216D67-1EF0-47E1-BACF-4835C643902D}"/>
                </a:ext>
              </a:extLst>
            </p:cNvPr>
            <p:cNvSpPr txBox="1"/>
            <p:nvPr/>
          </p:nvSpPr>
          <p:spPr>
            <a:xfrm>
              <a:off x="1124125" y="3135168"/>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TP4</a:t>
              </a:r>
              <a:endParaRPr lang="zh-TW" altLang="en-US" i="1" u="sng" dirty="0">
                <a:solidFill>
                  <a:srgbClr val="FF0000"/>
                </a:solidFill>
              </a:endParaRPr>
            </a:p>
          </p:txBody>
        </p:sp>
        <p:sp>
          <p:nvSpPr>
            <p:cNvPr id="10" name="文字方塊 9">
              <a:extLst>
                <a:ext uri="{FF2B5EF4-FFF2-40B4-BE49-F238E27FC236}">
                  <a16:creationId xmlns:a16="http://schemas.microsoft.com/office/drawing/2014/main" id="{9D2EC95D-EFC9-4020-B12B-E635A7A0FAD0}"/>
                </a:ext>
              </a:extLst>
            </p:cNvPr>
            <p:cNvSpPr txBox="1"/>
            <p:nvPr/>
          </p:nvSpPr>
          <p:spPr>
            <a:xfrm>
              <a:off x="1124125" y="2271129"/>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TP6</a:t>
              </a:r>
              <a:endParaRPr lang="zh-TW" altLang="en-US" i="1" u="sng" dirty="0">
                <a:solidFill>
                  <a:srgbClr val="FF0000"/>
                </a:solidFill>
              </a:endParaRPr>
            </a:p>
          </p:txBody>
        </p:sp>
      </p:grpSp>
    </p:spTree>
    <p:extLst>
      <p:ext uri="{BB962C8B-B14F-4D97-AF65-F5344CB8AC3E}">
        <p14:creationId xmlns:p14="http://schemas.microsoft.com/office/powerpoint/2010/main" val="365388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B85A681-47AA-4C54-9957-1FD934EC0BD0}"/>
              </a:ext>
            </a:extLst>
          </p:cNvPr>
          <p:cNvSpPr/>
          <p:nvPr/>
        </p:nvSpPr>
        <p:spPr>
          <a:xfrm>
            <a:off x="3535145" y="0"/>
            <a:ext cx="5541966" cy="461665"/>
          </a:xfrm>
          <a:prstGeom prst="rect">
            <a:avLst/>
          </a:prstGeom>
        </p:spPr>
        <p:txBody>
          <a:bodyPr wrap="none">
            <a:spAutoFit/>
          </a:bodyPr>
          <a:lstStyle/>
          <a:p>
            <a:r>
              <a:rPr lang="en-US" altLang="zh-TW" sz="2400" dirty="0"/>
              <a:t>Millimeter-wave CW Radar – Testing Result</a:t>
            </a:r>
            <a:endParaRPr lang="zh-TW" altLang="en-US" sz="2400" dirty="0"/>
          </a:p>
        </p:txBody>
      </p:sp>
      <p:grpSp>
        <p:nvGrpSpPr>
          <p:cNvPr id="2" name="群組 1">
            <a:extLst>
              <a:ext uri="{FF2B5EF4-FFF2-40B4-BE49-F238E27FC236}">
                <a16:creationId xmlns:a16="http://schemas.microsoft.com/office/drawing/2014/main" id="{A47BB679-37B9-4826-9CDF-8AB035877B8B}"/>
              </a:ext>
            </a:extLst>
          </p:cNvPr>
          <p:cNvGrpSpPr/>
          <p:nvPr/>
        </p:nvGrpSpPr>
        <p:grpSpPr>
          <a:xfrm>
            <a:off x="246437" y="2266883"/>
            <a:ext cx="11526473" cy="3519104"/>
            <a:chOff x="221270" y="2602442"/>
            <a:chExt cx="11526473" cy="3519104"/>
          </a:xfrm>
        </p:grpSpPr>
        <p:pic>
          <p:nvPicPr>
            <p:cNvPr id="6" name="Picture 3">
              <a:extLst>
                <a:ext uri="{FF2B5EF4-FFF2-40B4-BE49-F238E27FC236}">
                  <a16:creationId xmlns:a16="http://schemas.microsoft.com/office/drawing/2014/main" id="{31361838-C289-4575-953C-86326F56FA16}"/>
                </a:ext>
              </a:extLst>
            </p:cNvPr>
            <p:cNvPicPr>
              <a:picLocks noChangeAspect="1"/>
            </p:cNvPicPr>
            <p:nvPr/>
          </p:nvPicPr>
          <p:blipFill rotWithShape="1">
            <a:blip r:embed="rId2"/>
            <a:srcRect t="43254"/>
            <a:stretch/>
          </p:blipFill>
          <p:spPr>
            <a:xfrm>
              <a:off x="221270" y="2602442"/>
              <a:ext cx="11526473" cy="3519104"/>
            </a:xfrm>
            <a:prstGeom prst="rect">
              <a:avLst/>
            </a:prstGeom>
          </p:spPr>
        </p:pic>
        <p:sp>
          <p:nvSpPr>
            <p:cNvPr id="7" name="文字方塊 6">
              <a:extLst>
                <a:ext uri="{FF2B5EF4-FFF2-40B4-BE49-F238E27FC236}">
                  <a16:creationId xmlns:a16="http://schemas.microsoft.com/office/drawing/2014/main" id="{21D9A0FF-9CDC-4B9D-982E-07D44D7185FE}"/>
                </a:ext>
              </a:extLst>
            </p:cNvPr>
            <p:cNvSpPr txBox="1"/>
            <p:nvPr/>
          </p:nvSpPr>
          <p:spPr>
            <a:xfrm>
              <a:off x="933158" y="4982028"/>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TP3</a:t>
              </a:r>
              <a:endParaRPr lang="zh-TW" altLang="en-US" i="1" u="sng" dirty="0">
                <a:solidFill>
                  <a:srgbClr val="FF0000"/>
                </a:solidFill>
              </a:endParaRPr>
            </a:p>
          </p:txBody>
        </p:sp>
        <p:sp>
          <p:nvSpPr>
            <p:cNvPr id="8" name="文字方塊 7">
              <a:extLst>
                <a:ext uri="{FF2B5EF4-FFF2-40B4-BE49-F238E27FC236}">
                  <a16:creationId xmlns:a16="http://schemas.microsoft.com/office/drawing/2014/main" id="{9DA1E1DD-B54B-4F18-84F8-A3DA025DF847}"/>
                </a:ext>
              </a:extLst>
            </p:cNvPr>
            <p:cNvSpPr txBox="1"/>
            <p:nvPr/>
          </p:nvSpPr>
          <p:spPr>
            <a:xfrm>
              <a:off x="933158" y="3992662"/>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TP5</a:t>
              </a:r>
              <a:endParaRPr lang="zh-TW" altLang="en-US" i="1" u="sng" dirty="0">
                <a:solidFill>
                  <a:srgbClr val="FF0000"/>
                </a:solidFill>
              </a:endParaRPr>
            </a:p>
          </p:txBody>
        </p:sp>
        <p:sp>
          <p:nvSpPr>
            <p:cNvPr id="9" name="文字方塊 8">
              <a:extLst>
                <a:ext uri="{FF2B5EF4-FFF2-40B4-BE49-F238E27FC236}">
                  <a16:creationId xmlns:a16="http://schemas.microsoft.com/office/drawing/2014/main" id="{81B12C01-1BD7-4966-AD61-3907D800F491}"/>
                </a:ext>
              </a:extLst>
            </p:cNvPr>
            <p:cNvSpPr txBox="1"/>
            <p:nvPr/>
          </p:nvSpPr>
          <p:spPr>
            <a:xfrm>
              <a:off x="933158" y="2853144"/>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TP7</a:t>
              </a:r>
              <a:endParaRPr lang="zh-TW" altLang="en-US" i="1" u="sng" dirty="0">
                <a:solidFill>
                  <a:srgbClr val="FF0000"/>
                </a:solidFill>
              </a:endParaRPr>
            </a:p>
          </p:txBody>
        </p:sp>
      </p:grpSp>
    </p:spTree>
    <p:extLst>
      <p:ext uri="{BB962C8B-B14F-4D97-AF65-F5344CB8AC3E}">
        <p14:creationId xmlns:p14="http://schemas.microsoft.com/office/powerpoint/2010/main" val="85836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D2D6973-A263-4F8F-8E17-94B081445A59}"/>
              </a:ext>
            </a:extLst>
          </p:cNvPr>
          <p:cNvSpPr/>
          <p:nvPr/>
        </p:nvSpPr>
        <p:spPr>
          <a:xfrm>
            <a:off x="3224285" y="1912690"/>
            <a:ext cx="6501523" cy="830997"/>
          </a:xfrm>
          <a:prstGeom prst="rect">
            <a:avLst/>
          </a:prstGeom>
        </p:spPr>
        <p:txBody>
          <a:bodyPr wrap="none">
            <a:spAutoFit/>
          </a:bodyPr>
          <a:lstStyle/>
          <a:p>
            <a:pPr algn="ctr"/>
            <a:r>
              <a:rPr lang="en-US" altLang="zh-TW" sz="2400" dirty="0"/>
              <a:t>Part 2</a:t>
            </a:r>
          </a:p>
          <a:p>
            <a:r>
              <a:rPr lang="zh-TW" altLang="en-US" sz="2400" dirty="0"/>
              <a:t>USE CASE：</a:t>
            </a:r>
            <a:r>
              <a:rPr lang="en-US" altLang="zh-TW" sz="2400" dirty="0"/>
              <a:t>Millimeter-wave Pulsed Doppler Radar</a:t>
            </a:r>
            <a:endParaRPr lang="zh-TW" altLang="en-US" sz="2400" dirty="0"/>
          </a:p>
        </p:txBody>
      </p:sp>
      <p:sp>
        <p:nvSpPr>
          <p:cNvPr id="2" name="文字方塊 1">
            <a:extLst>
              <a:ext uri="{FF2B5EF4-FFF2-40B4-BE49-F238E27FC236}">
                <a16:creationId xmlns:a16="http://schemas.microsoft.com/office/drawing/2014/main" id="{4C9F02A7-5622-4796-A743-0489AC8D82F6}"/>
              </a:ext>
            </a:extLst>
          </p:cNvPr>
          <p:cNvSpPr txBox="1"/>
          <p:nvPr/>
        </p:nvSpPr>
        <p:spPr>
          <a:xfrm>
            <a:off x="2137798" y="3540154"/>
            <a:ext cx="6769915" cy="1477328"/>
          </a:xfrm>
          <a:prstGeom prst="rect">
            <a:avLst/>
          </a:prstGeom>
          <a:noFill/>
        </p:spPr>
        <p:txBody>
          <a:bodyPr wrap="square" rtlCol="0">
            <a:spAutoFit/>
          </a:bodyPr>
          <a:lstStyle/>
          <a:p>
            <a:r>
              <a:rPr lang="en-US" altLang="zh-TW" dirty="0"/>
              <a:t>A </a:t>
            </a:r>
            <a:r>
              <a:rPr lang="en-US" altLang="zh-TW" dirty="0" err="1"/>
              <a:t>mmwave</a:t>
            </a:r>
            <a:r>
              <a:rPr lang="en-US" altLang="zh-TW" dirty="0"/>
              <a:t> pulsed Doppler radar, built on an SDR platform, was created using GNU Radio to monitor the reflected echo signals from obstacles. You can modify the pulse repetition interval (PRI) by adjusting the parameters of the vector source. The reflected echo from the obstacles can be observed at TP4.</a:t>
            </a:r>
          </a:p>
        </p:txBody>
      </p:sp>
    </p:spTree>
    <p:extLst>
      <p:ext uri="{BB962C8B-B14F-4D97-AF65-F5344CB8AC3E}">
        <p14:creationId xmlns:p14="http://schemas.microsoft.com/office/powerpoint/2010/main" val="208776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A56464DF-539C-4A6B-A3D0-FF39659F4A7D}"/>
              </a:ext>
            </a:extLst>
          </p:cNvPr>
          <p:cNvGrpSpPr/>
          <p:nvPr/>
        </p:nvGrpSpPr>
        <p:grpSpPr>
          <a:xfrm>
            <a:off x="973124" y="154219"/>
            <a:ext cx="10415608" cy="6549561"/>
            <a:chOff x="973124" y="0"/>
            <a:chExt cx="10415608" cy="6549561"/>
          </a:xfrm>
        </p:grpSpPr>
        <p:sp>
          <p:nvSpPr>
            <p:cNvPr id="5" name="文字方塊 4">
              <a:extLst>
                <a:ext uri="{FF2B5EF4-FFF2-40B4-BE49-F238E27FC236}">
                  <a16:creationId xmlns:a16="http://schemas.microsoft.com/office/drawing/2014/main" id="{D48B8CC9-33BF-44E9-A197-EDC45FD8D06D}"/>
                </a:ext>
              </a:extLst>
            </p:cNvPr>
            <p:cNvSpPr txBox="1"/>
            <p:nvPr/>
          </p:nvSpPr>
          <p:spPr>
            <a:xfrm>
              <a:off x="973124" y="0"/>
              <a:ext cx="10415608" cy="523220"/>
            </a:xfrm>
            <a:prstGeom prst="rect">
              <a:avLst/>
            </a:prstGeom>
            <a:noFill/>
          </p:spPr>
          <p:txBody>
            <a:bodyPr wrap="none" rtlCol="0">
              <a:spAutoFit/>
            </a:bodyPr>
            <a:lstStyle/>
            <a:p>
              <a:r>
                <a:rPr lang="en-US" altLang="zh-TW" sz="2800" dirty="0"/>
                <a:t>GNU Radio - Millimeter-wave Pulsed Doppler Radar Function Diagram </a:t>
              </a:r>
              <a:endParaRPr lang="zh-TW" altLang="en-US" sz="2800" dirty="0"/>
            </a:p>
          </p:txBody>
        </p:sp>
        <p:pic>
          <p:nvPicPr>
            <p:cNvPr id="6" name="Picture 1">
              <a:extLst>
                <a:ext uri="{FF2B5EF4-FFF2-40B4-BE49-F238E27FC236}">
                  <a16:creationId xmlns:a16="http://schemas.microsoft.com/office/drawing/2014/main" id="{E1ECED32-A73C-4D0E-9383-2B68AA34587D}"/>
                </a:ext>
              </a:extLst>
            </p:cNvPr>
            <p:cNvPicPr>
              <a:picLocks noChangeAspect="1"/>
            </p:cNvPicPr>
            <p:nvPr/>
          </p:nvPicPr>
          <p:blipFill rotWithShape="1">
            <a:blip r:embed="rId2"/>
            <a:srcRect t="13701" r="48188" b="16331"/>
            <a:stretch/>
          </p:blipFill>
          <p:spPr>
            <a:xfrm>
              <a:off x="2063692" y="604006"/>
              <a:ext cx="7826928" cy="5945555"/>
            </a:xfrm>
            <a:prstGeom prst="rect">
              <a:avLst/>
            </a:prstGeom>
          </p:spPr>
        </p:pic>
        <p:sp>
          <p:nvSpPr>
            <p:cNvPr id="4" name="文字方塊 3">
              <a:extLst>
                <a:ext uri="{FF2B5EF4-FFF2-40B4-BE49-F238E27FC236}">
                  <a16:creationId xmlns:a16="http://schemas.microsoft.com/office/drawing/2014/main" id="{77F8D2F4-FEF3-4F0E-A384-93FA8220AEDA}"/>
                </a:ext>
              </a:extLst>
            </p:cNvPr>
            <p:cNvSpPr txBox="1"/>
            <p:nvPr/>
          </p:nvSpPr>
          <p:spPr>
            <a:xfrm>
              <a:off x="8045042" y="2363490"/>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TP1</a:t>
              </a:r>
              <a:endParaRPr lang="zh-TW" altLang="en-US" i="1" u="sng" dirty="0">
                <a:solidFill>
                  <a:srgbClr val="FF0000"/>
                </a:solidFill>
              </a:endParaRPr>
            </a:p>
          </p:txBody>
        </p:sp>
        <p:sp>
          <p:nvSpPr>
            <p:cNvPr id="7" name="文字方塊 6">
              <a:extLst>
                <a:ext uri="{FF2B5EF4-FFF2-40B4-BE49-F238E27FC236}">
                  <a16:creationId xmlns:a16="http://schemas.microsoft.com/office/drawing/2014/main" id="{0D360D19-685A-4E50-874C-74EC4D7F1E82}"/>
                </a:ext>
              </a:extLst>
            </p:cNvPr>
            <p:cNvSpPr txBox="1"/>
            <p:nvPr/>
          </p:nvSpPr>
          <p:spPr>
            <a:xfrm>
              <a:off x="8045042" y="3207451"/>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TP2</a:t>
              </a:r>
              <a:endParaRPr lang="zh-TW" altLang="en-US" i="1" u="sng" dirty="0">
                <a:solidFill>
                  <a:srgbClr val="FF0000"/>
                </a:solidFill>
              </a:endParaRPr>
            </a:p>
          </p:txBody>
        </p:sp>
        <p:sp>
          <p:nvSpPr>
            <p:cNvPr id="8" name="文字方塊 7">
              <a:extLst>
                <a:ext uri="{FF2B5EF4-FFF2-40B4-BE49-F238E27FC236}">
                  <a16:creationId xmlns:a16="http://schemas.microsoft.com/office/drawing/2014/main" id="{FA3450C7-5238-4FF2-B387-27B7EAD6441B}"/>
                </a:ext>
              </a:extLst>
            </p:cNvPr>
            <p:cNvSpPr txBox="1"/>
            <p:nvPr/>
          </p:nvSpPr>
          <p:spPr>
            <a:xfrm>
              <a:off x="6267975" y="4089693"/>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TP3</a:t>
              </a:r>
              <a:endParaRPr lang="zh-TW" altLang="en-US" i="1" u="sng" dirty="0">
                <a:solidFill>
                  <a:srgbClr val="FF0000"/>
                </a:solidFill>
              </a:endParaRPr>
            </a:p>
          </p:txBody>
        </p:sp>
        <p:sp>
          <p:nvSpPr>
            <p:cNvPr id="9" name="文字方塊 8">
              <a:extLst>
                <a:ext uri="{FF2B5EF4-FFF2-40B4-BE49-F238E27FC236}">
                  <a16:creationId xmlns:a16="http://schemas.microsoft.com/office/drawing/2014/main" id="{A740601E-1214-41F0-9906-CBEAEBB31CF1}"/>
                </a:ext>
              </a:extLst>
            </p:cNvPr>
            <p:cNvSpPr txBox="1"/>
            <p:nvPr/>
          </p:nvSpPr>
          <p:spPr>
            <a:xfrm>
              <a:off x="7843706" y="5965695"/>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TP4</a:t>
              </a:r>
              <a:endParaRPr lang="zh-TW" altLang="en-US" i="1" u="sng" dirty="0">
                <a:solidFill>
                  <a:srgbClr val="FF0000"/>
                </a:solidFill>
              </a:endParaRPr>
            </a:p>
          </p:txBody>
        </p:sp>
      </p:grpSp>
    </p:spTree>
    <p:extLst>
      <p:ext uri="{BB962C8B-B14F-4D97-AF65-F5344CB8AC3E}">
        <p14:creationId xmlns:p14="http://schemas.microsoft.com/office/powerpoint/2010/main" val="331923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a:extLst>
              <a:ext uri="{FF2B5EF4-FFF2-40B4-BE49-F238E27FC236}">
                <a16:creationId xmlns:a16="http://schemas.microsoft.com/office/drawing/2014/main" id="{5DB4174D-C05C-496C-918F-9E0BE350CE78}"/>
              </a:ext>
            </a:extLst>
          </p:cNvPr>
          <p:cNvGrpSpPr/>
          <p:nvPr/>
        </p:nvGrpSpPr>
        <p:grpSpPr>
          <a:xfrm>
            <a:off x="998290" y="274739"/>
            <a:ext cx="10655883" cy="6308521"/>
            <a:chOff x="989901" y="0"/>
            <a:chExt cx="10655883" cy="6308521"/>
          </a:xfrm>
        </p:grpSpPr>
        <p:sp>
          <p:nvSpPr>
            <p:cNvPr id="3" name="文字方塊 2">
              <a:extLst>
                <a:ext uri="{FF2B5EF4-FFF2-40B4-BE49-F238E27FC236}">
                  <a16:creationId xmlns:a16="http://schemas.microsoft.com/office/drawing/2014/main" id="{439A09B8-F98C-4F44-A3D8-89E341E32B09}"/>
                </a:ext>
              </a:extLst>
            </p:cNvPr>
            <p:cNvSpPr txBox="1"/>
            <p:nvPr/>
          </p:nvSpPr>
          <p:spPr>
            <a:xfrm>
              <a:off x="2381848" y="0"/>
              <a:ext cx="8144537" cy="523220"/>
            </a:xfrm>
            <a:prstGeom prst="rect">
              <a:avLst/>
            </a:prstGeom>
            <a:noFill/>
          </p:spPr>
          <p:txBody>
            <a:bodyPr wrap="none" rtlCol="0">
              <a:spAutoFit/>
            </a:bodyPr>
            <a:lstStyle/>
            <a:p>
              <a:r>
                <a:rPr lang="en-US" altLang="zh-TW" sz="2800" dirty="0"/>
                <a:t>Millimeter-wave Pulsed Doppler Radar – Testing Result</a:t>
              </a:r>
              <a:endParaRPr lang="zh-TW" altLang="en-US" sz="2800" dirty="0"/>
            </a:p>
          </p:txBody>
        </p:sp>
        <p:pic>
          <p:nvPicPr>
            <p:cNvPr id="4" name="Picture 3">
              <a:extLst>
                <a:ext uri="{FF2B5EF4-FFF2-40B4-BE49-F238E27FC236}">
                  <a16:creationId xmlns:a16="http://schemas.microsoft.com/office/drawing/2014/main" id="{FB351D35-E3B2-4173-8236-CBF90D5B6861}"/>
                </a:ext>
              </a:extLst>
            </p:cNvPr>
            <p:cNvPicPr>
              <a:picLocks noChangeAspect="1"/>
            </p:cNvPicPr>
            <p:nvPr/>
          </p:nvPicPr>
          <p:blipFill rotWithShape="1">
            <a:blip r:embed="rId2"/>
            <a:srcRect b="5249"/>
            <a:stretch/>
          </p:blipFill>
          <p:spPr>
            <a:xfrm>
              <a:off x="989901" y="629174"/>
              <a:ext cx="10655883" cy="5679347"/>
            </a:xfrm>
            <a:prstGeom prst="rect">
              <a:avLst/>
            </a:prstGeom>
          </p:spPr>
        </p:pic>
        <p:sp>
          <p:nvSpPr>
            <p:cNvPr id="5" name="文字方塊 4">
              <a:extLst>
                <a:ext uri="{FF2B5EF4-FFF2-40B4-BE49-F238E27FC236}">
                  <a16:creationId xmlns:a16="http://schemas.microsoft.com/office/drawing/2014/main" id="{F4F3999B-0149-486E-96AA-AB1528DC204A}"/>
                </a:ext>
              </a:extLst>
            </p:cNvPr>
            <p:cNvSpPr txBox="1"/>
            <p:nvPr/>
          </p:nvSpPr>
          <p:spPr>
            <a:xfrm>
              <a:off x="1610686" y="3839953"/>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TP1</a:t>
              </a:r>
              <a:endParaRPr lang="zh-TW" altLang="en-US" i="1" u="sng" dirty="0">
                <a:solidFill>
                  <a:srgbClr val="FF0000"/>
                </a:solidFill>
              </a:endParaRPr>
            </a:p>
          </p:txBody>
        </p:sp>
        <p:sp>
          <p:nvSpPr>
            <p:cNvPr id="6" name="文字方塊 5">
              <a:extLst>
                <a:ext uri="{FF2B5EF4-FFF2-40B4-BE49-F238E27FC236}">
                  <a16:creationId xmlns:a16="http://schemas.microsoft.com/office/drawing/2014/main" id="{B13FE8C1-7633-4618-AA21-37DB544845AA}"/>
                </a:ext>
              </a:extLst>
            </p:cNvPr>
            <p:cNvSpPr txBox="1"/>
            <p:nvPr/>
          </p:nvSpPr>
          <p:spPr>
            <a:xfrm>
              <a:off x="1610686" y="5170475"/>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TP2</a:t>
              </a:r>
              <a:endParaRPr lang="zh-TW" altLang="en-US" i="1" u="sng" dirty="0">
                <a:solidFill>
                  <a:srgbClr val="FF0000"/>
                </a:solidFill>
              </a:endParaRPr>
            </a:p>
          </p:txBody>
        </p:sp>
        <p:sp>
          <p:nvSpPr>
            <p:cNvPr id="7" name="文字方塊 6">
              <a:extLst>
                <a:ext uri="{FF2B5EF4-FFF2-40B4-BE49-F238E27FC236}">
                  <a16:creationId xmlns:a16="http://schemas.microsoft.com/office/drawing/2014/main" id="{792B80A3-BAC0-47FB-91FA-8367DF6ABC9C}"/>
                </a:ext>
              </a:extLst>
            </p:cNvPr>
            <p:cNvSpPr txBox="1"/>
            <p:nvPr/>
          </p:nvSpPr>
          <p:spPr>
            <a:xfrm>
              <a:off x="1610686" y="2509431"/>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TP3</a:t>
              </a:r>
              <a:endParaRPr lang="zh-TW" altLang="en-US" i="1" u="sng" dirty="0">
                <a:solidFill>
                  <a:srgbClr val="FF0000"/>
                </a:solidFill>
              </a:endParaRPr>
            </a:p>
          </p:txBody>
        </p:sp>
        <p:sp>
          <p:nvSpPr>
            <p:cNvPr id="8" name="文字方塊 7">
              <a:extLst>
                <a:ext uri="{FF2B5EF4-FFF2-40B4-BE49-F238E27FC236}">
                  <a16:creationId xmlns:a16="http://schemas.microsoft.com/office/drawing/2014/main" id="{69DDF266-1D4E-4AF9-907D-90F95042A912}"/>
                </a:ext>
              </a:extLst>
            </p:cNvPr>
            <p:cNvSpPr txBox="1"/>
            <p:nvPr/>
          </p:nvSpPr>
          <p:spPr>
            <a:xfrm>
              <a:off x="1610686" y="1318193"/>
              <a:ext cx="647934" cy="369332"/>
            </a:xfrm>
            <a:prstGeom prst="rect">
              <a:avLst/>
            </a:prstGeom>
            <a:noFill/>
          </p:spPr>
          <p:txBody>
            <a:bodyPr wrap="none" rtlCol="0">
              <a:spAutoFit/>
            </a:bodyPr>
            <a:lstStyle/>
            <a:p>
              <a:r>
                <a:rPr lang="en-US" altLang="zh-TW" i="1" dirty="0">
                  <a:solidFill>
                    <a:srgbClr val="FF0000"/>
                  </a:solidFill>
                </a:rPr>
                <a:t>*</a:t>
              </a:r>
              <a:r>
                <a:rPr lang="en-US" altLang="zh-TW" i="1" u="sng" dirty="0">
                  <a:solidFill>
                    <a:srgbClr val="FF0000"/>
                  </a:solidFill>
                </a:rPr>
                <a:t>TP4</a:t>
              </a:r>
              <a:endParaRPr lang="zh-TW" altLang="en-US" i="1" u="sng" dirty="0">
                <a:solidFill>
                  <a:srgbClr val="FF0000"/>
                </a:solidFill>
              </a:endParaRPr>
            </a:p>
          </p:txBody>
        </p:sp>
        <p:sp>
          <p:nvSpPr>
            <p:cNvPr id="2" name="橢圓 1">
              <a:extLst>
                <a:ext uri="{FF2B5EF4-FFF2-40B4-BE49-F238E27FC236}">
                  <a16:creationId xmlns:a16="http://schemas.microsoft.com/office/drawing/2014/main" id="{1EA5E364-2B39-4819-A22B-706D4A86ECBB}"/>
                </a:ext>
              </a:extLst>
            </p:cNvPr>
            <p:cNvSpPr/>
            <p:nvPr/>
          </p:nvSpPr>
          <p:spPr>
            <a:xfrm>
              <a:off x="4144161" y="1476462"/>
              <a:ext cx="1140903" cy="29361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4BFAAD98-6212-430D-88F2-38AC493ABBEF}"/>
                </a:ext>
              </a:extLst>
            </p:cNvPr>
            <p:cNvSpPr txBox="1"/>
            <p:nvPr/>
          </p:nvSpPr>
          <p:spPr>
            <a:xfrm>
              <a:off x="3808601" y="1107130"/>
              <a:ext cx="1949188" cy="369332"/>
            </a:xfrm>
            <a:prstGeom prst="rect">
              <a:avLst/>
            </a:prstGeom>
            <a:noFill/>
          </p:spPr>
          <p:txBody>
            <a:bodyPr wrap="none" rtlCol="0">
              <a:spAutoFit/>
            </a:bodyPr>
            <a:lstStyle/>
            <a:p>
              <a:r>
                <a:rPr lang="en-US" altLang="zh-TW" dirty="0">
                  <a:solidFill>
                    <a:srgbClr val="FF0000"/>
                  </a:solidFill>
                </a:rPr>
                <a:t>Obstacle reflection</a:t>
              </a:r>
              <a:endParaRPr lang="zh-TW" altLang="en-US" dirty="0">
                <a:solidFill>
                  <a:srgbClr val="FF0000"/>
                </a:solidFill>
              </a:endParaRPr>
            </a:p>
          </p:txBody>
        </p:sp>
      </p:grpSp>
    </p:spTree>
    <p:extLst>
      <p:ext uri="{BB962C8B-B14F-4D97-AF65-F5344CB8AC3E}">
        <p14:creationId xmlns:p14="http://schemas.microsoft.com/office/powerpoint/2010/main" val="2040660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223</Words>
  <Application>Microsoft Office PowerPoint</Application>
  <PresentationFormat>寬螢幕</PresentationFormat>
  <Paragraphs>35</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新細明體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Administrator</dc:creator>
  <cp:lastModifiedBy>Administrator</cp:lastModifiedBy>
  <cp:revision>33</cp:revision>
  <dcterms:created xsi:type="dcterms:W3CDTF">2023-08-14T03:47:14Z</dcterms:created>
  <dcterms:modified xsi:type="dcterms:W3CDTF">2023-10-25T03:45:57Z</dcterms:modified>
</cp:coreProperties>
</file>