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  <p:sldId id="268" r:id="rId9"/>
    <p:sldId id="273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4" r:id="rId18"/>
    <p:sldId id="276" r:id="rId19"/>
    <p:sldId id="278" r:id="rId20"/>
    <p:sldId id="286" r:id="rId21"/>
    <p:sldId id="279" r:id="rId22"/>
    <p:sldId id="277" r:id="rId23"/>
    <p:sldId id="280" r:id="rId24"/>
    <p:sldId id="281" r:id="rId25"/>
    <p:sldId id="288" r:id="rId26"/>
    <p:sldId id="282" r:id="rId27"/>
    <p:sldId id="284" r:id="rId28"/>
    <p:sldId id="285" r:id="rId29"/>
    <p:sldId id="289" r:id="rId30"/>
    <p:sldId id="290" r:id="rId31"/>
    <p:sldId id="294" r:id="rId32"/>
    <p:sldId id="303" r:id="rId33"/>
    <p:sldId id="292" r:id="rId34"/>
    <p:sldId id="293" r:id="rId35"/>
    <p:sldId id="283" r:id="rId36"/>
    <p:sldId id="291" r:id="rId37"/>
    <p:sldId id="297" r:id="rId38"/>
    <p:sldId id="298" r:id="rId39"/>
    <p:sldId id="299" r:id="rId40"/>
    <p:sldId id="295" r:id="rId41"/>
    <p:sldId id="296" r:id="rId42"/>
    <p:sldId id="302" r:id="rId43"/>
    <p:sldId id="301" r:id="rId4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3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" y="1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5D7FB-B13A-43E9-B616-E788A9C1F967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18FAD-2269-43D0-B331-0B49DA916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1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722C-9016-4646-967D-94EF13F3D97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61DF-A88A-44AA-9EB6-4D77C54B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1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722C-9016-4646-967D-94EF13F3D97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61DF-A88A-44AA-9EB6-4D77C54B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1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722C-9016-4646-967D-94EF13F3D97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61DF-A88A-44AA-9EB6-4D77C54B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722C-9016-4646-967D-94EF13F3D97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61DF-A88A-44AA-9EB6-4D77C54B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722C-9016-4646-967D-94EF13F3D97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61DF-A88A-44AA-9EB6-4D77C54B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7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722C-9016-4646-967D-94EF13F3D97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61DF-A88A-44AA-9EB6-4D77C54B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4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722C-9016-4646-967D-94EF13F3D97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61DF-A88A-44AA-9EB6-4D77C54B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5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722C-9016-4646-967D-94EF13F3D97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61DF-A88A-44AA-9EB6-4D77C54B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9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722C-9016-4646-967D-94EF13F3D97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61DF-A88A-44AA-9EB6-4D77C54B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5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722C-9016-4646-967D-94EF13F3D97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61DF-A88A-44AA-9EB6-4D77C54B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1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722C-9016-4646-967D-94EF13F3D97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61DF-A88A-44AA-9EB6-4D77C54B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1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7722C-9016-4646-967D-94EF13F3D97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761DF-A88A-44AA-9EB6-4D77C54B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visualpharm.com/free-icons/server-595b40b85ba036ed117db089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icons.iconarchive.com/icons/iconsmind/outline/128/Security-Camera-icon.png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visualpharm.com/free-icons/server-595b40b85ba036ed117db089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icons.iconarchive.com/icons/iconsmind/outline/128/Security-Camera-icon.png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icsandautomationnews.com/wp-content/uploads/2016/06/pixmap-industrial-robotic-pixmap-realtime-3d-mapping-augmented-reality.jpg" TargetMode="External"/><Relationship Id="rId2" Type="http://schemas.openxmlformats.org/officeDocument/2006/relationships/hyperlink" Target="https://roboticsandautomationnews.com/wp-content/uploads/2016/05/cemat-staplerhersteller.jpg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3.wmf"/><Relationship Id="rId4" Type="http://schemas.openxmlformats.org/officeDocument/2006/relationships/image" Target="../media/image7.png"/><Relationship Id="rId9" Type="http://schemas.openxmlformats.org/officeDocument/2006/relationships/image" Target="../media/image2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st.gov.tw/folksonomy/detail?subSite=main&amp;article_uid=0484bd8c-82ec-41e4-b67e-45d56d4c2991&amp;menu_id=65bdde0c-029a-11e5-aa78-bcaec51ad21b&amp;content_type=P&amp;view_mode=listView" TargetMode="External"/><Relationship Id="rId2" Type="http://schemas.openxmlformats.org/officeDocument/2006/relationships/hyperlink" Target="https://www.dropbox.com/sh/6lkjvrkcwtqwdei/AABl2rA9JdrpGc8p5t3bPMXWa?dl=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ropbox.com/s/4wy96cdp7qdqbpl/%E3%80%8C%E5%AE%8C%E6%95%B4%E7%A0%94%E7%A9%B6%E8%A8%88%E7%95%AB%E6%9B%B8%E6%92%B0%E5%AF%AB%E3%80%8D%E6%9A%A8%E3%80%8C%E4%B8%BB%E9%A1%8C%E7%A0%94%E7%A9%B6%E4%B8%AD%E5%BF%83%E8%A8%88%E7%95%AB%E5%BE%B5%E6%B1%82%E3%80%8D%E8%AA%AA%E6%98%8E.pdf?dl=0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An Adaptive Collaborative Computing System for Distributed Deep Learning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89963" y="3873732"/>
            <a:ext cx="7212075" cy="272429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Case study on Autonomous Vehicles and Robotic Arm in Smart Factory for Industry 4.0</a:t>
            </a:r>
          </a:p>
          <a:p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Chia-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Heng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Tu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National Cheng Kung University</a:t>
            </a:r>
          </a:p>
          <a:p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2018’ 3’ 7</a:t>
            </a:r>
          </a:p>
        </p:txBody>
      </p:sp>
    </p:spTree>
    <p:extLst>
      <p:ext uri="{BB962C8B-B14F-4D97-AF65-F5344CB8AC3E}">
        <p14:creationId xmlns:p14="http://schemas.microsoft.com/office/powerpoint/2010/main" val="206051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" name="內容版面配置區 2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21" y="3900764"/>
            <a:ext cx="1840777" cy="2454368"/>
          </a:xfrm>
        </p:spPr>
      </p:pic>
      <p:sp>
        <p:nvSpPr>
          <p:cNvPr id="4" name="矩形 77"/>
          <p:cNvSpPr/>
          <p:nvPr/>
        </p:nvSpPr>
        <p:spPr>
          <a:xfrm>
            <a:off x="180458" y="6371623"/>
            <a:ext cx="8399340" cy="272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Example end devices: Autonomous vehicles for warehousing, robotic arms for manufacturing, and </a:t>
            </a:r>
            <a:r>
              <a:rPr lang="en-US" altLang="zh-TW" sz="1100" b="1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medical carts.</a:t>
            </a:r>
            <a:endParaRPr lang="zh-TW" altLang="en-US" sz="1100" b="1" dirty="0">
              <a:solidFill>
                <a:schemeClr val="tx1"/>
              </a:solidFill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pic>
        <p:nvPicPr>
          <p:cNvPr id="5" name="Picture 2" descr="https://roboticsandautomationnews.com/wp-content/uploads/2016/05/cemat-staplerhersteller.jpg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5" b="16760"/>
          <a:stretch/>
        </p:blipFill>
        <p:spPr bwMode="auto">
          <a:xfrm>
            <a:off x="180457" y="3899398"/>
            <a:ext cx="3380896" cy="245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ixma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4" r="12539"/>
          <a:stretch/>
        </p:blipFill>
        <p:spPr bwMode="auto">
          <a:xfrm>
            <a:off x="3582030" y="3899401"/>
            <a:ext cx="3089408" cy="245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2430819" y="925158"/>
            <a:ext cx="3898619" cy="2814224"/>
            <a:chOff x="1555377" y="927517"/>
            <a:chExt cx="3898618" cy="2814224"/>
          </a:xfrm>
        </p:grpSpPr>
        <p:grpSp>
          <p:nvGrpSpPr>
            <p:cNvPr id="8" name="群組 7"/>
            <p:cNvGrpSpPr/>
            <p:nvPr/>
          </p:nvGrpSpPr>
          <p:grpSpPr>
            <a:xfrm>
              <a:off x="2182021" y="1291789"/>
              <a:ext cx="3271974" cy="1255792"/>
              <a:chOff x="838200" y="1484647"/>
              <a:chExt cx="3271974" cy="1255792"/>
            </a:xfrm>
          </p:grpSpPr>
          <p:sp>
            <p:nvSpPr>
              <p:cNvPr id="26" name="摺角紙張 25"/>
              <p:cNvSpPr/>
              <p:nvPr/>
            </p:nvSpPr>
            <p:spPr>
              <a:xfrm>
                <a:off x="838200" y="1484647"/>
                <a:ext cx="3271974" cy="1255792"/>
              </a:xfrm>
              <a:prstGeom prst="foldedCorner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6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Apps on device #4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圓角矩形 80"/>
              <p:cNvSpPr/>
              <p:nvPr/>
            </p:nvSpPr>
            <p:spPr>
              <a:xfrm>
                <a:off x="951120" y="1607002"/>
                <a:ext cx="1345193" cy="593535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Object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圓角矩形 80"/>
              <p:cNvSpPr/>
              <p:nvPr/>
            </p:nvSpPr>
            <p:spPr>
              <a:xfrm>
                <a:off x="2433817" y="2024547"/>
                <a:ext cx="1423025" cy="613926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Color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文字方塊 28"/>
              <p:cNvSpPr txBox="1"/>
              <p:nvPr/>
            </p:nvSpPr>
            <p:spPr>
              <a:xfrm>
                <a:off x="1424362" y="2216901"/>
                <a:ext cx="343364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…</a:t>
                </a:r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1973497" y="1493696"/>
              <a:ext cx="3271974" cy="1255792"/>
              <a:chOff x="838200" y="1484647"/>
              <a:chExt cx="3271974" cy="1255792"/>
            </a:xfrm>
          </p:grpSpPr>
          <p:sp>
            <p:nvSpPr>
              <p:cNvPr id="22" name="摺角紙張 21"/>
              <p:cNvSpPr/>
              <p:nvPr/>
            </p:nvSpPr>
            <p:spPr>
              <a:xfrm>
                <a:off x="838200" y="1484647"/>
                <a:ext cx="3271974" cy="1255792"/>
              </a:xfrm>
              <a:prstGeom prst="foldedCorner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6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Apps on device #3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圓角矩形 80"/>
              <p:cNvSpPr/>
              <p:nvPr/>
            </p:nvSpPr>
            <p:spPr>
              <a:xfrm>
                <a:off x="951120" y="1607002"/>
                <a:ext cx="1345193" cy="593535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Object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圓角矩形 80"/>
              <p:cNvSpPr/>
              <p:nvPr/>
            </p:nvSpPr>
            <p:spPr>
              <a:xfrm>
                <a:off x="2433817" y="2024547"/>
                <a:ext cx="1423025" cy="613926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Color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1424362" y="2216901"/>
                <a:ext cx="343364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…</a:t>
                </a:r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1764437" y="1713361"/>
              <a:ext cx="3271974" cy="1255792"/>
              <a:chOff x="838200" y="1484647"/>
              <a:chExt cx="3271974" cy="1255792"/>
            </a:xfrm>
          </p:grpSpPr>
          <p:sp>
            <p:nvSpPr>
              <p:cNvPr id="18" name="摺角紙張 17"/>
              <p:cNvSpPr/>
              <p:nvPr/>
            </p:nvSpPr>
            <p:spPr>
              <a:xfrm>
                <a:off x="838200" y="1484647"/>
                <a:ext cx="3271974" cy="1255792"/>
              </a:xfrm>
              <a:prstGeom prst="foldedCorner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6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Apps on device #2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圓角矩形 80"/>
              <p:cNvSpPr/>
              <p:nvPr/>
            </p:nvSpPr>
            <p:spPr>
              <a:xfrm>
                <a:off x="951120" y="1607002"/>
                <a:ext cx="1345193" cy="593535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Object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圓角矩形 80"/>
              <p:cNvSpPr/>
              <p:nvPr/>
            </p:nvSpPr>
            <p:spPr>
              <a:xfrm>
                <a:off x="2433817" y="2024547"/>
                <a:ext cx="1423025" cy="613926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Color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1424362" y="2216901"/>
                <a:ext cx="343364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…</a:t>
                </a:r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1555377" y="1908711"/>
              <a:ext cx="3271974" cy="1255792"/>
              <a:chOff x="838200" y="1484647"/>
              <a:chExt cx="3271974" cy="1255792"/>
            </a:xfrm>
          </p:grpSpPr>
          <p:sp>
            <p:nvSpPr>
              <p:cNvPr id="14" name="摺角紙張 13"/>
              <p:cNvSpPr/>
              <p:nvPr/>
            </p:nvSpPr>
            <p:spPr>
              <a:xfrm>
                <a:off x="838200" y="1484647"/>
                <a:ext cx="3271974" cy="1255792"/>
              </a:xfrm>
              <a:prstGeom prst="foldedCorner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6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Apps on device #1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圓角矩形 80"/>
              <p:cNvSpPr/>
              <p:nvPr/>
            </p:nvSpPr>
            <p:spPr>
              <a:xfrm>
                <a:off x="951120" y="1607002"/>
                <a:ext cx="1345193" cy="593535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Object recognition</a:t>
                </a:r>
                <a:endParaRPr lang="zh-TW" altLang="en-US" sz="16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圓角矩形 80"/>
              <p:cNvSpPr/>
              <p:nvPr/>
            </p:nvSpPr>
            <p:spPr>
              <a:xfrm>
                <a:off x="2433817" y="2024547"/>
                <a:ext cx="1423025" cy="613926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Color recognition</a:t>
                </a:r>
                <a:endParaRPr lang="zh-TW" altLang="en-US" sz="16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1424362" y="2216901"/>
                <a:ext cx="343364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…</a:t>
                </a:r>
              </a:p>
            </p:txBody>
          </p:sp>
        </p:grpSp>
        <p:sp>
          <p:nvSpPr>
            <p:cNvPr id="12" name="向上箭號 11"/>
            <p:cNvSpPr/>
            <p:nvPr/>
          </p:nvSpPr>
          <p:spPr>
            <a:xfrm>
              <a:off x="2667157" y="3279725"/>
              <a:ext cx="1788391" cy="462016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3" name="文字方塊 12"/>
            <p:cNvSpPr txBox="1"/>
            <p:nvPr/>
          </p:nvSpPr>
          <p:spPr>
            <a:xfrm rot="16200000">
              <a:off x="3283787" y="914469"/>
              <a:ext cx="343364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108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77"/>
          <p:cNvSpPr/>
          <p:nvPr/>
        </p:nvSpPr>
        <p:spPr>
          <a:xfrm>
            <a:off x="180458" y="6371622"/>
            <a:ext cx="6490981" cy="2840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Example end devices: Autonomous vehicles for warehousing &amp; robotic arms for manufacturing</a:t>
            </a:r>
            <a:endParaRPr lang="zh-TW" altLang="en-US" sz="1100" b="1" dirty="0">
              <a:solidFill>
                <a:schemeClr val="tx1"/>
              </a:solidFill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pic>
        <p:nvPicPr>
          <p:cNvPr id="5" name="Picture 2" descr="https://roboticsandautomationnews.com/wp-content/uploads/2016/05/cemat-staplerhersteller.jp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5" b="16760"/>
          <a:stretch/>
        </p:blipFill>
        <p:spPr bwMode="auto">
          <a:xfrm>
            <a:off x="180457" y="3899398"/>
            <a:ext cx="3380896" cy="245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ixma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4" r="12539"/>
          <a:stretch/>
        </p:blipFill>
        <p:spPr bwMode="auto">
          <a:xfrm>
            <a:off x="3582030" y="3899401"/>
            <a:ext cx="3089408" cy="245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1555377" y="993253"/>
            <a:ext cx="3898619" cy="2814224"/>
            <a:chOff x="1555377" y="927517"/>
            <a:chExt cx="3898618" cy="2814224"/>
          </a:xfrm>
        </p:grpSpPr>
        <p:grpSp>
          <p:nvGrpSpPr>
            <p:cNvPr id="8" name="群組 7"/>
            <p:cNvGrpSpPr/>
            <p:nvPr/>
          </p:nvGrpSpPr>
          <p:grpSpPr>
            <a:xfrm>
              <a:off x="2182021" y="1291789"/>
              <a:ext cx="3271974" cy="1255792"/>
              <a:chOff x="838200" y="1484647"/>
              <a:chExt cx="3271974" cy="1255792"/>
            </a:xfrm>
          </p:grpSpPr>
          <p:sp>
            <p:nvSpPr>
              <p:cNvPr id="26" name="摺角紙張 25"/>
              <p:cNvSpPr/>
              <p:nvPr/>
            </p:nvSpPr>
            <p:spPr>
              <a:xfrm>
                <a:off x="838200" y="1484647"/>
                <a:ext cx="3271974" cy="1255792"/>
              </a:xfrm>
              <a:prstGeom prst="foldedCorner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6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Apps on device #4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圓角矩形 80"/>
              <p:cNvSpPr/>
              <p:nvPr/>
            </p:nvSpPr>
            <p:spPr>
              <a:xfrm>
                <a:off x="951120" y="1607002"/>
                <a:ext cx="1345193" cy="593535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Object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圓角矩形 80"/>
              <p:cNvSpPr/>
              <p:nvPr/>
            </p:nvSpPr>
            <p:spPr>
              <a:xfrm>
                <a:off x="2433817" y="2024547"/>
                <a:ext cx="1423025" cy="613926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Color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文字方塊 28"/>
              <p:cNvSpPr txBox="1"/>
              <p:nvPr/>
            </p:nvSpPr>
            <p:spPr>
              <a:xfrm>
                <a:off x="1424362" y="2216901"/>
                <a:ext cx="343364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…</a:t>
                </a:r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1973497" y="1493696"/>
              <a:ext cx="3271974" cy="1255792"/>
              <a:chOff x="838200" y="1484647"/>
              <a:chExt cx="3271974" cy="1255792"/>
            </a:xfrm>
          </p:grpSpPr>
          <p:sp>
            <p:nvSpPr>
              <p:cNvPr id="22" name="摺角紙張 21"/>
              <p:cNvSpPr/>
              <p:nvPr/>
            </p:nvSpPr>
            <p:spPr>
              <a:xfrm>
                <a:off x="838200" y="1484647"/>
                <a:ext cx="3271974" cy="1255792"/>
              </a:xfrm>
              <a:prstGeom prst="foldedCorner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6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Apps on device #3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圓角矩形 80"/>
              <p:cNvSpPr/>
              <p:nvPr/>
            </p:nvSpPr>
            <p:spPr>
              <a:xfrm>
                <a:off x="951120" y="1607002"/>
                <a:ext cx="1345193" cy="593535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Object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圓角矩形 80"/>
              <p:cNvSpPr/>
              <p:nvPr/>
            </p:nvSpPr>
            <p:spPr>
              <a:xfrm>
                <a:off x="2433817" y="2024547"/>
                <a:ext cx="1423025" cy="613926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Color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1424362" y="2216901"/>
                <a:ext cx="343364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…</a:t>
                </a:r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1764437" y="1713361"/>
              <a:ext cx="3271974" cy="1255792"/>
              <a:chOff x="838200" y="1484647"/>
              <a:chExt cx="3271974" cy="1255792"/>
            </a:xfrm>
          </p:grpSpPr>
          <p:sp>
            <p:nvSpPr>
              <p:cNvPr id="18" name="摺角紙張 17"/>
              <p:cNvSpPr/>
              <p:nvPr/>
            </p:nvSpPr>
            <p:spPr>
              <a:xfrm>
                <a:off x="838200" y="1484647"/>
                <a:ext cx="3271974" cy="1255792"/>
              </a:xfrm>
              <a:prstGeom prst="foldedCorner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6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Apps on device #2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圓角矩形 80"/>
              <p:cNvSpPr/>
              <p:nvPr/>
            </p:nvSpPr>
            <p:spPr>
              <a:xfrm>
                <a:off x="951120" y="1607002"/>
                <a:ext cx="1345193" cy="593535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Object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圓角矩形 80"/>
              <p:cNvSpPr/>
              <p:nvPr/>
            </p:nvSpPr>
            <p:spPr>
              <a:xfrm>
                <a:off x="2433817" y="2024547"/>
                <a:ext cx="1423025" cy="613926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Color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1424362" y="2216901"/>
                <a:ext cx="343364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…</a:t>
                </a:r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1555377" y="1908711"/>
              <a:ext cx="3271974" cy="1255792"/>
              <a:chOff x="838200" y="1484647"/>
              <a:chExt cx="3271974" cy="1255792"/>
            </a:xfrm>
          </p:grpSpPr>
          <p:sp>
            <p:nvSpPr>
              <p:cNvPr id="14" name="摺角紙張 13"/>
              <p:cNvSpPr/>
              <p:nvPr/>
            </p:nvSpPr>
            <p:spPr>
              <a:xfrm>
                <a:off x="838200" y="1484647"/>
                <a:ext cx="3271974" cy="1255792"/>
              </a:xfrm>
              <a:prstGeom prst="foldedCorner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6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Apps on device #1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圓角矩形 80"/>
              <p:cNvSpPr/>
              <p:nvPr/>
            </p:nvSpPr>
            <p:spPr>
              <a:xfrm>
                <a:off x="951120" y="1607002"/>
                <a:ext cx="1345193" cy="593535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Object recognition</a:t>
                </a:r>
                <a:endParaRPr lang="zh-TW" altLang="en-US" sz="16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圓角矩形 80"/>
              <p:cNvSpPr/>
              <p:nvPr/>
            </p:nvSpPr>
            <p:spPr>
              <a:xfrm>
                <a:off x="2433817" y="2024547"/>
                <a:ext cx="1423025" cy="613926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Color recognition</a:t>
                </a:r>
                <a:endParaRPr lang="zh-TW" altLang="en-US" sz="16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1424362" y="2216901"/>
                <a:ext cx="343364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…</a:t>
                </a:r>
              </a:p>
            </p:txBody>
          </p:sp>
        </p:grpSp>
        <p:sp>
          <p:nvSpPr>
            <p:cNvPr id="12" name="向上箭號 11"/>
            <p:cNvSpPr/>
            <p:nvPr/>
          </p:nvSpPr>
          <p:spPr>
            <a:xfrm>
              <a:off x="2667157" y="3279725"/>
              <a:ext cx="1788391" cy="462016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3" name="文字方塊 12"/>
            <p:cNvSpPr txBox="1"/>
            <p:nvPr/>
          </p:nvSpPr>
          <p:spPr>
            <a:xfrm rot="16200000">
              <a:off x="3283787" y="914469"/>
              <a:ext cx="343364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290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2" y="14493"/>
            <a:ext cx="10515600" cy="5424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Linux Libertine Capitals" panose="02000503000000000000" pitchFamily="2" charset="0"/>
                <a:ea typeface="Linux Libertine Capitals" panose="02000503000000000000" pitchFamily="2" charset="0"/>
                <a:cs typeface="Linux Libertine Capitals" panose="02000503000000000000" pitchFamily="2" charset="0"/>
              </a:rPr>
              <a:t>Computing Systems for Smart Environment Applications</a:t>
            </a:r>
            <a:endParaRPr lang="en-US" sz="3200" dirty="0"/>
          </a:p>
        </p:txBody>
      </p:sp>
      <p:sp>
        <p:nvSpPr>
          <p:cNvPr id="18" name="圓角矩形 85"/>
          <p:cNvSpPr/>
          <p:nvPr/>
        </p:nvSpPr>
        <p:spPr>
          <a:xfrm>
            <a:off x="4110174" y="4966141"/>
            <a:ext cx="2138574" cy="932453"/>
          </a:xfrm>
          <a:prstGeom prst="left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Comm. network</a:t>
            </a:r>
            <a:endParaRPr lang="zh-TW" altLang="en-US" sz="16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285806" y="4314305"/>
            <a:ext cx="3249291" cy="2236124"/>
            <a:chOff x="6285807" y="4314305"/>
            <a:chExt cx="3249290" cy="2236124"/>
          </a:xfrm>
        </p:grpSpPr>
        <p:sp>
          <p:nvSpPr>
            <p:cNvPr id="12" name="矩形 77"/>
            <p:cNvSpPr/>
            <p:nvPr/>
          </p:nvSpPr>
          <p:spPr>
            <a:xfrm>
              <a:off x="6285807" y="4314305"/>
              <a:ext cx="3249290" cy="22361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TW" sz="2000" b="1" u="sng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Backend server(s)</a:t>
              </a:r>
              <a:endParaRPr lang="zh-TW" altLang="en-US" sz="2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圓角矩形 80"/>
            <p:cNvSpPr/>
            <p:nvPr/>
          </p:nvSpPr>
          <p:spPr>
            <a:xfrm>
              <a:off x="6398729" y="4436661"/>
              <a:ext cx="2997421" cy="593535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Operating system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圓角矩形 80"/>
            <p:cNvSpPr/>
            <p:nvPr/>
          </p:nvSpPr>
          <p:spPr>
            <a:xfrm>
              <a:off x="6398728" y="5152552"/>
              <a:ext cx="2997421" cy="1015492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Hardware platform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圓角矩形 80"/>
            <p:cNvSpPr/>
            <p:nvPr/>
          </p:nvSpPr>
          <p:spPr>
            <a:xfrm>
              <a:off x="6472843" y="5226147"/>
              <a:ext cx="570807" cy="551198"/>
            </a:xfrm>
            <a:prstGeom prst="roundRect">
              <a:avLst>
                <a:gd name="adj" fmla="val 1287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40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CPU</a:t>
              </a:r>
              <a:endParaRPr lang="zh-TW" altLang="en-US" sz="140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圓角矩形 80"/>
            <p:cNvSpPr/>
            <p:nvPr/>
          </p:nvSpPr>
          <p:spPr>
            <a:xfrm>
              <a:off x="7049039" y="5226147"/>
              <a:ext cx="357602" cy="551198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Mem</a:t>
              </a:r>
              <a:endParaRPr lang="zh-TW" alt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圓角矩形 80"/>
            <p:cNvSpPr/>
            <p:nvPr/>
          </p:nvSpPr>
          <p:spPr>
            <a:xfrm>
              <a:off x="7406640" y="5226147"/>
              <a:ext cx="1884059" cy="551198"/>
            </a:xfrm>
            <a:prstGeom prst="roundRect">
              <a:avLst>
                <a:gd name="adj" fmla="val 1287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40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Input &amp; Output devices</a:t>
              </a:r>
              <a:endParaRPr lang="zh-TW" altLang="en-US" sz="140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838200" y="1737389"/>
            <a:ext cx="3898619" cy="1872715"/>
            <a:chOff x="838200" y="794772"/>
            <a:chExt cx="3898618" cy="1872714"/>
          </a:xfrm>
        </p:grpSpPr>
        <p:grpSp>
          <p:nvGrpSpPr>
            <p:cNvPr id="39" name="群組 38"/>
            <p:cNvGrpSpPr/>
            <p:nvPr/>
          </p:nvGrpSpPr>
          <p:grpSpPr>
            <a:xfrm>
              <a:off x="1464844" y="794772"/>
              <a:ext cx="3271974" cy="1255792"/>
              <a:chOff x="838200" y="1484647"/>
              <a:chExt cx="3271974" cy="1255792"/>
            </a:xfrm>
          </p:grpSpPr>
          <p:sp>
            <p:nvSpPr>
              <p:cNvPr id="40" name="摺角紙張 39"/>
              <p:cNvSpPr/>
              <p:nvPr/>
            </p:nvSpPr>
            <p:spPr>
              <a:xfrm>
                <a:off x="838200" y="1484647"/>
                <a:ext cx="3271974" cy="1255792"/>
              </a:xfrm>
              <a:prstGeom prst="foldedCorner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6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Apps on device #4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圓角矩形 80"/>
              <p:cNvSpPr/>
              <p:nvPr/>
            </p:nvSpPr>
            <p:spPr>
              <a:xfrm>
                <a:off x="951120" y="1607002"/>
                <a:ext cx="1345193" cy="593535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Object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圓角矩形 80"/>
              <p:cNvSpPr/>
              <p:nvPr/>
            </p:nvSpPr>
            <p:spPr>
              <a:xfrm>
                <a:off x="2433817" y="2024547"/>
                <a:ext cx="1423025" cy="613926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Color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文字方塊 42"/>
              <p:cNvSpPr txBox="1"/>
              <p:nvPr/>
            </p:nvSpPr>
            <p:spPr>
              <a:xfrm>
                <a:off x="1424362" y="2216901"/>
                <a:ext cx="343364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…</a:t>
                </a:r>
              </a:p>
            </p:txBody>
          </p:sp>
        </p:grpSp>
        <p:grpSp>
          <p:nvGrpSpPr>
            <p:cNvPr id="34" name="群組 33"/>
            <p:cNvGrpSpPr/>
            <p:nvPr/>
          </p:nvGrpSpPr>
          <p:grpSpPr>
            <a:xfrm>
              <a:off x="1256320" y="996679"/>
              <a:ext cx="3271974" cy="1255792"/>
              <a:chOff x="838200" y="1484647"/>
              <a:chExt cx="3271974" cy="1255792"/>
            </a:xfrm>
          </p:grpSpPr>
          <p:sp>
            <p:nvSpPr>
              <p:cNvPr id="35" name="摺角紙張 34"/>
              <p:cNvSpPr/>
              <p:nvPr/>
            </p:nvSpPr>
            <p:spPr>
              <a:xfrm>
                <a:off x="838200" y="1484647"/>
                <a:ext cx="3271974" cy="1255792"/>
              </a:xfrm>
              <a:prstGeom prst="foldedCorner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6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Apps on device #3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" name="圓角矩形 80"/>
              <p:cNvSpPr/>
              <p:nvPr/>
            </p:nvSpPr>
            <p:spPr>
              <a:xfrm>
                <a:off x="951120" y="1607002"/>
                <a:ext cx="1345193" cy="593535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Object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圓角矩形 80"/>
              <p:cNvSpPr/>
              <p:nvPr/>
            </p:nvSpPr>
            <p:spPr>
              <a:xfrm>
                <a:off x="2433817" y="2024547"/>
                <a:ext cx="1423025" cy="613926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Color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1424362" y="2216901"/>
                <a:ext cx="343364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…</a:t>
                </a:r>
              </a:p>
            </p:txBody>
          </p:sp>
        </p:grpSp>
        <p:grpSp>
          <p:nvGrpSpPr>
            <p:cNvPr id="29" name="群組 28"/>
            <p:cNvGrpSpPr/>
            <p:nvPr/>
          </p:nvGrpSpPr>
          <p:grpSpPr>
            <a:xfrm>
              <a:off x="1047260" y="1216344"/>
              <a:ext cx="3271974" cy="1255792"/>
              <a:chOff x="838200" y="1484647"/>
              <a:chExt cx="3271974" cy="1255792"/>
            </a:xfrm>
          </p:grpSpPr>
          <p:sp>
            <p:nvSpPr>
              <p:cNvPr id="30" name="摺角紙張 29"/>
              <p:cNvSpPr/>
              <p:nvPr/>
            </p:nvSpPr>
            <p:spPr>
              <a:xfrm>
                <a:off x="838200" y="1484647"/>
                <a:ext cx="3271974" cy="1255792"/>
              </a:xfrm>
              <a:prstGeom prst="foldedCorner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6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Apps on device #2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圓角矩形 80"/>
              <p:cNvSpPr/>
              <p:nvPr/>
            </p:nvSpPr>
            <p:spPr>
              <a:xfrm>
                <a:off x="951120" y="1607002"/>
                <a:ext cx="1345193" cy="593535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Object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圓角矩形 80"/>
              <p:cNvSpPr/>
              <p:nvPr/>
            </p:nvSpPr>
            <p:spPr>
              <a:xfrm>
                <a:off x="2433817" y="2024547"/>
                <a:ext cx="1423025" cy="613926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Color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文字方塊 32"/>
              <p:cNvSpPr txBox="1"/>
              <p:nvPr/>
            </p:nvSpPr>
            <p:spPr>
              <a:xfrm>
                <a:off x="1424362" y="2216901"/>
                <a:ext cx="343364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…</a:t>
                </a:r>
              </a:p>
            </p:txBody>
          </p:sp>
        </p:grpSp>
        <p:grpSp>
          <p:nvGrpSpPr>
            <p:cNvPr id="27" name="群組 26"/>
            <p:cNvGrpSpPr/>
            <p:nvPr/>
          </p:nvGrpSpPr>
          <p:grpSpPr>
            <a:xfrm>
              <a:off x="838200" y="1411694"/>
              <a:ext cx="3271974" cy="1255792"/>
              <a:chOff x="838200" y="1484647"/>
              <a:chExt cx="3271974" cy="1255792"/>
            </a:xfrm>
          </p:grpSpPr>
          <p:sp>
            <p:nvSpPr>
              <p:cNvPr id="22" name="摺角紙張 21"/>
              <p:cNvSpPr/>
              <p:nvPr/>
            </p:nvSpPr>
            <p:spPr>
              <a:xfrm>
                <a:off x="838200" y="1484647"/>
                <a:ext cx="3271974" cy="1255792"/>
              </a:xfrm>
              <a:prstGeom prst="foldedCorner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6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Apps on device #1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圓角矩形 80"/>
              <p:cNvSpPr/>
              <p:nvPr/>
            </p:nvSpPr>
            <p:spPr>
              <a:xfrm>
                <a:off x="951120" y="1607002"/>
                <a:ext cx="1345193" cy="593535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Object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圓角矩形 80"/>
              <p:cNvSpPr/>
              <p:nvPr/>
            </p:nvSpPr>
            <p:spPr>
              <a:xfrm>
                <a:off x="2433817" y="2024547"/>
                <a:ext cx="1423025" cy="613926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Color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1424362" y="2216901"/>
                <a:ext cx="343364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…</a:t>
                </a:r>
              </a:p>
            </p:txBody>
          </p:sp>
        </p:grpSp>
      </p:grpSp>
      <p:grpSp>
        <p:nvGrpSpPr>
          <p:cNvPr id="3" name="群組 2"/>
          <p:cNvGrpSpPr/>
          <p:nvPr/>
        </p:nvGrpSpPr>
        <p:grpSpPr>
          <a:xfrm>
            <a:off x="838199" y="4314305"/>
            <a:ext cx="3249291" cy="2236124"/>
            <a:chOff x="838200" y="4314305"/>
            <a:chExt cx="3249290" cy="2236124"/>
          </a:xfrm>
        </p:grpSpPr>
        <p:sp>
          <p:nvSpPr>
            <p:cNvPr id="5" name="矩形 77"/>
            <p:cNvSpPr/>
            <p:nvPr/>
          </p:nvSpPr>
          <p:spPr>
            <a:xfrm>
              <a:off x="838200" y="4314305"/>
              <a:ext cx="3249290" cy="22361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TW" sz="2000" b="1" u="sng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End devices</a:t>
              </a:r>
              <a:endParaRPr lang="zh-TW" altLang="en-US" sz="2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圓角矩形 80"/>
            <p:cNvSpPr/>
            <p:nvPr/>
          </p:nvSpPr>
          <p:spPr>
            <a:xfrm>
              <a:off x="951122" y="4436661"/>
              <a:ext cx="2997421" cy="593535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Operating system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圓角矩形 80"/>
            <p:cNvSpPr/>
            <p:nvPr/>
          </p:nvSpPr>
          <p:spPr>
            <a:xfrm>
              <a:off x="951121" y="5152552"/>
              <a:ext cx="2997421" cy="1015492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Hardware platform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圓角矩形 80"/>
            <p:cNvSpPr/>
            <p:nvPr/>
          </p:nvSpPr>
          <p:spPr>
            <a:xfrm>
              <a:off x="1025236" y="5226147"/>
              <a:ext cx="570807" cy="551198"/>
            </a:xfrm>
            <a:prstGeom prst="roundRect">
              <a:avLst>
                <a:gd name="adj" fmla="val 1287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40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CPU</a:t>
              </a:r>
              <a:endParaRPr lang="zh-TW" altLang="en-US" sz="140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圓角矩形 80"/>
            <p:cNvSpPr/>
            <p:nvPr/>
          </p:nvSpPr>
          <p:spPr>
            <a:xfrm>
              <a:off x="1590654" y="5226147"/>
              <a:ext cx="357602" cy="551198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Mem</a:t>
              </a:r>
              <a:endParaRPr lang="zh-TW" alt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圓角矩形 80"/>
            <p:cNvSpPr/>
            <p:nvPr/>
          </p:nvSpPr>
          <p:spPr>
            <a:xfrm>
              <a:off x="1948256" y="5226147"/>
              <a:ext cx="1894836" cy="551198"/>
            </a:xfrm>
            <a:prstGeom prst="roundRect">
              <a:avLst>
                <a:gd name="adj" fmla="val 1287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40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Input &amp; Output devices</a:t>
              </a:r>
              <a:endParaRPr lang="zh-TW" altLang="en-US" sz="140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4" name="上-下雙向箭號 43"/>
          <p:cNvSpPr/>
          <p:nvPr/>
        </p:nvSpPr>
        <p:spPr>
          <a:xfrm>
            <a:off x="2327129" y="3641204"/>
            <a:ext cx="356117" cy="635781"/>
          </a:xfrm>
          <a:prstGeom prst="up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482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DDNN Internal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cupy cudnn cubl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972" y="169936"/>
            <a:ext cx="5072283" cy="380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77"/>
          <p:cNvSpPr/>
          <p:nvPr/>
        </p:nvSpPr>
        <p:spPr>
          <a:xfrm>
            <a:off x="381265" y="3978122"/>
            <a:ext cx="7384101" cy="24974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1401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Distributed Deep Neural Network Computation Layer (DDNNCL)</a:t>
            </a:r>
          </a:p>
        </p:txBody>
      </p:sp>
      <p:sp>
        <p:nvSpPr>
          <p:cNvPr id="7" name="圓角矩形 80"/>
          <p:cNvSpPr/>
          <p:nvPr/>
        </p:nvSpPr>
        <p:spPr>
          <a:xfrm>
            <a:off x="500419" y="4113058"/>
            <a:ext cx="7078955" cy="525335"/>
          </a:xfrm>
          <a:prstGeom prst="roundRect">
            <a:avLst>
              <a:gd name="adj" fmla="val 1287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DDNN framework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圓角矩形 80"/>
          <p:cNvSpPr/>
          <p:nvPr/>
        </p:nvSpPr>
        <p:spPr>
          <a:xfrm>
            <a:off x="1950350" y="5648177"/>
            <a:ext cx="3509017" cy="476153"/>
          </a:xfrm>
          <a:prstGeom prst="roundRect">
            <a:avLst>
              <a:gd name="adj" fmla="val 1287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3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HW computation acceleration layer (</a:t>
            </a:r>
            <a:r>
              <a:rPr lang="en-US" altLang="zh-TW" sz="130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OpenCL</a:t>
            </a:r>
            <a:r>
              <a:rPr lang="en-US" altLang="zh-TW" sz="13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0" name="圓角矩形 80"/>
          <p:cNvSpPr/>
          <p:nvPr/>
        </p:nvSpPr>
        <p:spPr>
          <a:xfrm>
            <a:off x="5578523" y="4728863"/>
            <a:ext cx="2000852" cy="828846"/>
          </a:xfrm>
          <a:prstGeom prst="roundRect">
            <a:avLst>
              <a:gd name="adj" fmla="val 1287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538170" algn="l"/>
              </a:tabLst>
            </a:pPr>
            <a:r>
              <a:rPr lang="en-US" altLang="zh-TW" sz="160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CuPy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圓角矩形 80"/>
          <p:cNvSpPr/>
          <p:nvPr/>
        </p:nvSpPr>
        <p:spPr>
          <a:xfrm>
            <a:off x="5799066" y="5078084"/>
            <a:ext cx="1559767" cy="479628"/>
          </a:xfrm>
          <a:prstGeom prst="roundRect">
            <a:avLst>
              <a:gd name="adj" fmla="val 1287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60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cuDNN</a:t>
            </a:r>
            <a:endParaRPr lang="en-US" altLang="zh-TW" sz="16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538170" algn="l"/>
              </a:tabLst>
            </a:pPr>
            <a:r>
              <a:rPr lang="en-US" altLang="zh-TW" sz="160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cuBLAS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圓角矩形 80"/>
          <p:cNvSpPr/>
          <p:nvPr/>
        </p:nvSpPr>
        <p:spPr>
          <a:xfrm>
            <a:off x="500420" y="4728863"/>
            <a:ext cx="1330773" cy="828846"/>
          </a:xfrm>
          <a:prstGeom prst="roundRect">
            <a:avLst>
              <a:gd name="adj" fmla="val 1287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60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圓角矩形 80"/>
          <p:cNvSpPr/>
          <p:nvPr/>
        </p:nvSpPr>
        <p:spPr>
          <a:xfrm>
            <a:off x="500420" y="5648180"/>
            <a:ext cx="1330773" cy="476151"/>
          </a:xfrm>
          <a:prstGeom prst="roundRect">
            <a:avLst>
              <a:gd name="adj" fmla="val 1287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BLAS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圓角矩形 80"/>
          <p:cNvSpPr/>
          <p:nvPr/>
        </p:nvSpPr>
        <p:spPr>
          <a:xfrm>
            <a:off x="3693557" y="4728863"/>
            <a:ext cx="1761931" cy="828846"/>
          </a:xfrm>
          <a:prstGeom prst="roundRect">
            <a:avLst>
              <a:gd name="adj" fmla="val 1287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538170" algn="l"/>
              </a:tabLst>
            </a:pPr>
            <a:r>
              <a:rPr lang="en-US" altLang="zh-TW" sz="160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OCLPy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圓角矩形 80"/>
          <p:cNvSpPr/>
          <p:nvPr/>
        </p:nvSpPr>
        <p:spPr>
          <a:xfrm>
            <a:off x="3788755" y="5078084"/>
            <a:ext cx="1559767" cy="479628"/>
          </a:xfrm>
          <a:prstGeom prst="roundRect">
            <a:avLst>
              <a:gd name="adj" fmla="val 1287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60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PyOpenCL</a:t>
            </a:r>
            <a:endParaRPr lang="en-US" altLang="zh-TW" sz="16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538170" algn="l"/>
              </a:tabLst>
            </a:pPr>
            <a:r>
              <a:rPr lang="en-US" altLang="zh-TW" sz="160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clBLAS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圓角矩形 80"/>
          <p:cNvSpPr/>
          <p:nvPr/>
        </p:nvSpPr>
        <p:spPr>
          <a:xfrm>
            <a:off x="5578523" y="5648177"/>
            <a:ext cx="2000852" cy="476153"/>
          </a:xfrm>
          <a:prstGeom prst="roundRect">
            <a:avLst>
              <a:gd name="adj" fmla="val 1287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3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NVIDIA computation acceleration layer (CUDA)</a:t>
            </a:r>
          </a:p>
        </p:txBody>
      </p:sp>
      <p:sp>
        <p:nvSpPr>
          <p:cNvPr id="20" name="圓角矩形 80"/>
          <p:cNvSpPr/>
          <p:nvPr/>
        </p:nvSpPr>
        <p:spPr>
          <a:xfrm>
            <a:off x="1950351" y="4728863"/>
            <a:ext cx="1646142" cy="828846"/>
          </a:xfrm>
          <a:prstGeom prst="roundRect">
            <a:avLst>
              <a:gd name="adj" fmla="val 1287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>
              <a:tabLst>
                <a:tab pos="538170" algn="l"/>
              </a:tabLst>
            </a:pPr>
            <a:r>
              <a:rPr lang="en-US" altLang="zh-TW" sz="160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CModelGenerator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圓角矩形 80"/>
          <p:cNvSpPr/>
          <p:nvPr/>
        </p:nvSpPr>
        <p:spPr>
          <a:xfrm>
            <a:off x="2128035" y="5228121"/>
            <a:ext cx="1298302" cy="329591"/>
          </a:xfrm>
          <a:prstGeom prst="roundRect">
            <a:avLst>
              <a:gd name="adj" fmla="val 1287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60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clBLAS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94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80850" y="377500"/>
            <a:ext cx="3904956" cy="47984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DDNN across machines</a:t>
            </a:r>
          </a:p>
        </p:txBody>
      </p:sp>
      <p:grpSp>
        <p:nvGrpSpPr>
          <p:cNvPr id="127" name="群組 126"/>
          <p:cNvGrpSpPr/>
          <p:nvPr/>
        </p:nvGrpSpPr>
        <p:grpSpPr>
          <a:xfrm>
            <a:off x="412314" y="4546362"/>
            <a:ext cx="1929957" cy="2120455"/>
            <a:chOff x="412314" y="4546361"/>
            <a:chExt cx="1929957" cy="2120455"/>
          </a:xfrm>
        </p:grpSpPr>
        <p:sp>
          <p:nvSpPr>
            <p:cNvPr id="129" name="矩形 77"/>
            <p:cNvSpPr/>
            <p:nvPr/>
          </p:nvSpPr>
          <p:spPr>
            <a:xfrm>
              <a:off x="412314" y="4546361"/>
              <a:ext cx="1929957" cy="21204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TW" sz="1801" b="1" u="sng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End device #1</a:t>
              </a:r>
              <a:endParaRPr lang="zh-TW" altLang="en-US" sz="1801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圓角矩形 80"/>
            <p:cNvSpPr/>
            <p:nvPr/>
          </p:nvSpPr>
          <p:spPr>
            <a:xfrm>
              <a:off x="487114" y="5514262"/>
              <a:ext cx="1780356" cy="346314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40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Operating system</a:t>
              </a:r>
              <a:endParaRPr lang="zh-TW" altLang="en-US" sz="140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圓角矩形 80"/>
            <p:cNvSpPr/>
            <p:nvPr/>
          </p:nvSpPr>
          <p:spPr>
            <a:xfrm>
              <a:off x="487114" y="5963582"/>
              <a:ext cx="1780356" cy="320849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40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Hardware platform</a:t>
              </a:r>
              <a:endParaRPr lang="zh-TW" altLang="en-US" sz="140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圓角矩形 80"/>
            <p:cNvSpPr/>
            <p:nvPr/>
          </p:nvSpPr>
          <p:spPr>
            <a:xfrm>
              <a:off x="487114" y="5064943"/>
              <a:ext cx="1780356" cy="346314"/>
            </a:xfrm>
            <a:prstGeom prst="roundRect">
              <a:avLst>
                <a:gd name="adj" fmla="val 1287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40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mpi4py</a:t>
              </a:r>
              <a:endParaRPr lang="zh-TW" altLang="en-US" sz="140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圓角矩形 80"/>
            <p:cNvSpPr/>
            <p:nvPr/>
          </p:nvSpPr>
          <p:spPr>
            <a:xfrm>
              <a:off x="487114" y="4615624"/>
              <a:ext cx="1780356" cy="346314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401" b="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App X </a:t>
              </a:r>
              <a:r>
                <a:rPr lang="en-US" altLang="zh-TW" sz="140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(DDNNCL)</a:t>
              </a:r>
              <a:endParaRPr lang="zh-TW" altLang="en-US" sz="140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4" name="群組 143"/>
          <p:cNvGrpSpPr/>
          <p:nvPr/>
        </p:nvGrpSpPr>
        <p:grpSpPr>
          <a:xfrm>
            <a:off x="412314" y="2282077"/>
            <a:ext cx="1929957" cy="2120455"/>
            <a:chOff x="412314" y="4546361"/>
            <a:chExt cx="1929957" cy="2120455"/>
          </a:xfrm>
        </p:grpSpPr>
        <p:sp>
          <p:nvSpPr>
            <p:cNvPr id="145" name="矩形 77"/>
            <p:cNvSpPr/>
            <p:nvPr/>
          </p:nvSpPr>
          <p:spPr>
            <a:xfrm>
              <a:off x="412314" y="4546361"/>
              <a:ext cx="1929957" cy="21204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TW" sz="1801" b="1" u="sng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End device #2</a:t>
              </a:r>
              <a:endParaRPr lang="zh-TW" altLang="en-US" sz="1801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圓角矩形 80"/>
            <p:cNvSpPr/>
            <p:nvPr/>
          </p:nvSpPr>
          <p:spPr>
            <a:xfrm>
              <a:off x="487114" y="5514262"/>
              <a:ext cx="1780356" cy="346314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40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Operating system</a:t>
              </a:r>
              <a:endParaRPr lang="zh-TW" altLang="en-US" sz="140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圓角矩形 80"/>
            <p:cNvSpPr/>
            <p:nvPr/>
          </p:nvSpPr>
          <p:spPr>
            <a:xfrm>
              <a:off x="487114" y="5963582"/>
              <a:ext cx="1780356" cy="320849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40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Hardware platform</a:t>
              </a:r>
              <a:endParaRPr lang="zh-TW" altLang="en-US" sz="140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圓角矩形 80"/>
            <p:cNvSpPr/>
            <p:nvPr/>
          </p:nvSpPr>
          <p:spPr>
            <a:xfrm>
              <a:off x="487114" y="5064943"/>
              <a:ext cx="1780356" cy="346314"/>
            </a:xfrm>
            <a:prstGeom prst="roundRect">
              <a:avLst>
                <a:gd name="adj" fmla="val 1287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40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mpi4py</a:t>
              </a:r>
              <a:endParaRPr lang="zh-TW" altLang="en-US" sz="140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圓角矩形 80"/>
            <p:cNvSpPr/>
            <p:nvPr/>
          </p:nvSpPr>
          <p:spPr>
            <a:xfrm>
              <a:off x="487114" y="4615624"/>
              <a:ext cx="1780356" cy="346314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401" b="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App X </a:t>
              </a:r>
              <a:r>
                <a:rPr lang="en-US" altLang="zh-TW" sz="140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(DDNNCL)</a:t>
              </a:r>
              <a:endParaRPr lang="zh-TW" altLang="en-US" sz="140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0" name="群組 149"/>
          <p:cNvGrpSpPr/>
          <p:nvPr/>
        </p:nvGrpSpPr>
        <p:grpSpPr>
          <a:xfrm>
            <a:off x="412314" y="89708"/>
            <a:ext cx="1929957" cy="2120455"/>
            <a:chOff x="412314" y="4546361"/>
            <a:chExt cx="1929957" cy="2120455"/>
          </a:xfrm>
        </p:grpSpPr>
        <p:sp>
          <p:nvSpPr>
            <p:cNvPr id="151" name="矩形 77"/>
            <p:cNvSpPr/>
            <p:nvPr/>
          </p:nvSpPr>
          <p:spPr>
            <a:xfrm>
              <a:off x="412314" y="4546361"/>
              <a:ext cx="1929957" cy="21204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TW" sz="1801" b="1" u="sng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End device #3</a:t>
              </a:r>
              <a:endParaRPr lang="zh-TW" altLang="en-US" sz="1801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圓角矩形 80"/>
            <p:cNvSpPr/>
            <p:nvPr/>
          </p:nvSpPr>
          <p:spPr>
            <a:xfrm>
              <a:off x="487114" y="5514262"/>
              <a:ext cx="1780356" cy="346314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40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Operating system</a:t>
              </a:r>
              <a:endParaRPr lang="zh-TW" altLang="en-US" sz="140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圓角矩形 80"/>
            <p:cNvSpPr/>
            <p:nvPr/>
          </p:nvSpPr>
          <p:spPr>
            <a:xfrm>
              <a:off x="487114" y="5963582"/>
              <a:ext cx="1780356" cy="320849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40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Hardware platform</a:t>
              </a:r>
              <a:endParaRPr lang="zh-TW" altLang="en-US" sz="140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圓角矩形 80"/>
            <p:cNvSpPr/>
            <p:nvPr/>
          </p:nvSpPr>
          <p:spPr>
            <a:xfrm>
              <a:off x="487114" y="5064943"/>
              <a:ext cx="1780356" cy="346314"/>
            </a:xfrm>
            <a:prstGeom prst="roundRect">
              <a:avLst>
                <a:gd name="adj" fmla="val 1287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40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mpi4py</a:t>
              </a:r>
              <a:endParaRPr lang="zh-TW" altLang="en-US" sz="140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圓角矩形 80"/>
            <p:cNvSpPr/>
            <p:nvPr/>
          </p:nvSpPr>
          <p:spPr>
            <a:xfrm>
              <a:off x="487114" y="4615624"/>
              <a:ext cx="1780356" cy="346314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401" b="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App X </a:t>
              </a:r>
              <a:r>
                <a:rPr lang="en-US" altLang="zh-TW" sz="140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(DDNNCL)</a:t>
              </a:r>
              <a:endParaRPr lang="zh-TW" altLang="en-US" sz="140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25" name="左-右雙向箭號 1024"/>
          <p:cNvSpPr/>
          <p:nvPr/>
        </p:nvSpPr>
        <p:spPr>
          <a:xfrm>
            <a:off x="2465673" y="5068339"/>
            <a:ext cx="2129753" cy="356075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538170" algn="l"/>
              </a:tabLst>
            </a:pPr>
            <a:endParaRPr lang="en-US" sz="16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左-上雙向箭號 158"/>
          <p:cNvSpPr/>
          <p:nvPr/>
        </p:nvSpPr>
        <p:spPr>
          <a:xfrm rot="16200000">
            <a:off x="1666909" y="1416186"/>
            <a:ext cx="2259422" cy="661892"/>
          </a:xfrm>
          <a:prstGeom prst="leftUp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538170" algn="l"/>
              </a:tabLst>
            </a:pPr>
            <a:endParaRPr lang="en-US" sz="16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41" name="群組 1040"/>
          <p:cNvGrpSpPr/>
          <p:nvPr/>
        </p:nvGrpSpPr>
        <p:grpSpPr>
          <a:xfrm>
            <a:off x="4657150" y="4486963"/>
            <a:ext cx="3249291" cy="2236124"/>
            <a:chOff x="4657150" y="4486962"/>
            <a:chExt cx="3249290" cy="2236124"/>
          </a:xfrm>
        </p:grpSpPr>
        <p:sp>
          <p:nvSpPr>
            <p:cNvPr id="137" name="矩形 77"/>
            <p:cNvSpPr/>
            <p:nvPr/>
          </p:nvSpPr>
          <p:spPr>
            <a:xfrm>
              <a:off x="4657150" y="4486962"/>
              <a:ext cx="3249290" cy="22361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TW" sz="2000" b="1" u="sng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Backend server</a:t>
              </a:r>
              <a:endParaRPr lang="zh-TW" altLang="en-US" sz="2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圓角矩形 80"/>
            <p:cNvSpPr/>
            <p:nvPr/>
          </p:nvSpPr>
          <p:spPr>
            <a:xfrm>
              <a:off x="4770071" y="5538024"/>
              <a:ext cx="2997421" cy="346314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Operating system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圓角矩形 80"/>
            <p:cNvSpPr/>
            <p:nvPr/>
          </p:nvSpPr>
          <p:spPr>
            <a:xfrm>
              <a:off x="4770071" y="6019851"/>
              <a:ext cx="2997421" cy="320849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Hardware platform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圓角矩形 80"/>
            <p:cNvSpPr/>
            <p:nvPr/>
          </p:nvSpPr>
          <p:spPr>
            <a:xfrm>
              <a:off x="4765970" y="5076041"/>
              <a:ext cx="2997421" cy="346314"/>
            </a:xfrm>
            <a:prstGeom prst="roundRect">
              <a:avLst>
                <a:gd name="adj" fmla="val 1287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mpi4py</a:t>
              </a:r>
              <a:endParaRPr lang="zh-TW" altLang="en-US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圓角矩形 80"/>
            <p:cNvSpPr/>
            <p:nvPr/>
          </p:nvSpPr>
          <p:spPr>
            <a:xfrm>
              <a:off x="4760464" y="4594057"/>
              <a:ext cx="914400" cy="346314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200" b="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App X </a:t>
              </a:r>
              <a:r>
                <a:rPr lang="en-US" altLang="zh-TW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(DDNNCL)</a:t>
              </a:r>
              <a:endParaRPr lang="zh-TW" alt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圓角矩形 80"/>
            <p:cNvSpPr/>
            <p:nvPr/>
          </p:nvSpPr>
          <p:spPr>
            <a:xfrm>
              <a:off x="5796202" y="4594057"/>
              <a:ext cx="914400" cy="346314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200" b="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App Y </a:t>
              </a:r>
              <a:r>
                <a:rPr lang="en-US" altLang="zh-TW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(DDNNCL)</a:t>
              </a:r>
              <a:endParaRPr lang="zh-TW" alt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圓角矩形 80"/>
            <p:cNvSpPr/>
            <p:nvPr/>
          </p:nvSpPr>
          <p:spPr>
            <a:xfrm>
              <a:off x="6831939" y="4597771"/>
              <a:ext cx="914400" cy="346314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200" b="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App Z </a:t>
              </a:r>
              <a:r>
                <a:rPr lang="en-US" altLang="zh-TW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(DDNNCL)</a:t>
              </a:r>
              <a:endParaRPr lang="zh-TW" alt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2" name="矩形 77"/>
          <p:cNvSpPr/>
          <p:nvPr/>
        </p:nvSpPr>
        <p:spPr>
          <a:xfrm>
            <a:off x="4334382" y="89708"/>
            <a:ext cx="3572057" cy="24495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Handling App X w/ DDNNCL at devices &amp; server</a:t>
            </a:r>
            <a:endParaRPr lang="zh-TW" altLang="en-US" sz="12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6573621" y="2084307"/>
            <a:ext cx="1389093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server</a:t>
            </a:r>
          </a:p>
        </p:txBody>
      </p:sp>
      <p:sp>
        <p:nvSpPr>
          <p:cNvPr id="160" name="文字方塊 159"/>
          <p:cNvSpPr txBox="1"/>
          <p:nvPr/>
        </p:nvSpPr>
        <p:spPr>
          <a:xfrm>
            <a:off x="4279226" y="2111788"/>
            <a:ext cx="116627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devices</a:t>
            </a:r>
          </a:p>
        </p:txBody>
      </p:sp>
      <p:grpSp>
        <p:nvGrpSpPr>
          <p:cNvPr id="1042" name="群組 1041"/>
          <p:cNvGrpSpPr/>
          <p:nvPr/>
        </p:nvGrpSpPr>
        <p:grpSpPr>
          <a:xfrm>
            <a:off x="4593631" y="472082"/>
            <a:ext cx="3205835" cy="1428087"/>
            <a:chOff x="4593631" y="514284"/>
            <a:chExt cx="3205834" cy="1428087"/>
          </a:xfrm>
        </p:grpSpPr>
        <p:grpSp>
          <p:nvGrpSpPr>
            <p:cNvPr id="114" name="群組 113"/>
            <p:cNvGrpSpPr/>
            <p:nvPr/>
          </p:nvGrpSpPr>
          <p:grpSpPr>
            <a:xfrm>
              <a:off x="5292267" y="514284"/>
              <a:ext cx="1732436" cy="1428087"/>
              <a:chOff x="921201" y="823180"/>
              <a:chExt cx="1732436" cy="1428087"/>
            </a:xfrm>
          </p:grpSpPr>
          <p:grpSp>
            <p:nvGrpSpPr>
              <p:cNvPr id="109" name="群組 108"/>
              <p:cNvGrpSpPr/>
              <p:nvPr/>
            </p:nvGrpSpPr>
            <p:grpSpPr>
              <a:xfrm>
                <a:off x="921201" y="855586"/>
                <a:ext cx="681764" cy="1395681"/>
                <a:chOff x="921201" y="855586"/>
                <a:chExt cx="681764" cy="1395681"/>
              </a:xfrm>
            </p:grpSpPr>
            <p:sp>
              <p:nvSpPr>
                <p:cNvPr id="5" name="橢圓 4"/>
                <p:cNvSpPr/>
                <p:nvPr/>
              </p:nvSpPr>
              <p:spPr>
                <a:xfrm>
                  <a:off x="962295" y="855586"/>
                  <a:ext cx="174410" cy="1764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7" name="橢圓 16"/>
                <p:cNvSpPr/>
                <p:nvPr/>
              </p:nvSpPr>
              <p:spPr>
                <a:xfrm>
                  <a:off x="962295" y="1007986"/>
                  <a:ext cx="174410" cy="1764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8" name="橢圓 17"/>
                <p:cNvSpPr/>
                <p:nvPr/>
              </p:nvSpPr>
              <p:spPr>
                <a:xfrm>
                  <a:off x="962295" y="1160386"/>
                  <a:ext cx="174410" cy="1764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19" name="橢圓 18"/>
                <p:cNvSpPr/>
                <p:nvPr/>
              </p:nvSpPr>
              <p:spPr>
                <a:xfrm>
                  <a:off x="962295" y="1312786"/>
                  <a:ext cx="174410" cy="1764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2" name="橢圓 21"/>
                <p:cNvSpPr/>
                <p:nvPr/>
              </p:nvSpPr>
              <p:spPr>
                <a:xfrm>
                  <a:off x="962295" y="1769986"/>
                  <a:ext cx="174410" cy="1764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3" name="橢圓 22"/>
                <p:cNvSpPr/>
                <p:nvPr/>
              </p:nvSpPr>
              <p:spPr>
                <a:xfrm>
                  <a:off x="962295" y="1922386"/>
                  <a:ext cx="174410" cy="1764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4" name="橢圓 23"/>
                <p:cNvSpPr/>
                <p:nvPr/>
              </p:nvSpPr>
              <p:spPr>
                <a:xfrm>
                  <a:off x="962295" y="2074786"/>
                  <a:ext cx="174410" cy="1764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5" name="文字方塊 24"/>
                <p:cNvSpPr txBox="1"/>
                <p:nvPr/>
              </p:nvSpPr>
              <p:spPr>
                <a:xfrm rot="5400000">
                  <a:off x="934249" y="1459833"/>
                  <a:ext cx="343364" cy="3694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1" dirty="0"/>
                    <a:t>…</a:t>
                  </a:r>
                </a:p>
              </p:txBody>
            </p:sp>
            <p:sp>
              <p:nvSpPr>
                <p:cNvPr id="27" name="橢圓 26"/>
                <p:cNvSpPr/>
                <p:nvPr/>
              </p:nvSpPr>
              <p:spPr>
                <a:xfrm>
                  <a:off x="1428555" y="1221705"/>
                  <a:ext cx="174410" cy="1764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8" name="橢圓 27"/>
                <p:cNvSpPr/>
                <p:nvPr/>
              </p:nvSpPr>
              <p:spPr>
                <a:xfrm>
                  <a:off x="1428555" y="1374105"/>
                  <a:ext cx="174410" cy="1764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29" name="橢圓 28"/>
                <p:cNvSpPr/>
                <p:nvPr/>
              </p:nvSpPr>
              <p:spPr>
                <a:xfrm>
                  <a:off x="1428555" y="1526505"/>
                  <a:ext cx="174410" cy="1764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30" name="橢圓 29"/>
                <p:cNvSpPr/>
                <p:nvPr/>
              </p:nvSpPr>
              <p:spPr>
                <a:xfrm>
                  <a:off x="1428555" y="1678905"/>
                  <a:ext cx="174410" cy="1764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cxnSp>
              <p:nvCxnSpPr>
                <p:cNvPr id="31" name="直線接點 30"/>
                <p:cNvCxnSpPr>
                  <a:stCxn id="5" idx="6"/>
                  <a:endCxn id="30" idx="2"/>
                </p:cNvCxnSpPr>
                <p:nvPr/>
              </p:nvCxnSpPr>
              <p:spPr>
                <a:xfrm>
                  <a:off x="1136705" y="943827"/>
                  <a:ext cx="291850" cy="8233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接點 32"/>
                <p:cNvCxnSpPr>
                  <a:stCxn id="24" idx="6"/>
                  <a:endCxn id="27" idx="2"/>
                </p:cNvCxnSpPr>
                <p:nvPr/>
              </p:nvCxnSpPr>
              <p:spPr>
                <a:xfrm flipV="1">
                  <a:off x="1136705" y="1309946"/>
                  <a:ext cx="291850" cy="8530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35"/>
                <p:cNvCxnSpPr>
                  <a:stCxn id="23" idx="6"/>
                  <a:endCxn id="27" idx="2"/>
                </p:cNvCxnSpPr>
                <p:nvPr/>
              </p:nvCxnSpPr>
              <p:spPr>
                <a:xfrm flipV="1">
                  <a:off x="1136705" y="1309946"/>
                  <a:ext cx="291850" cy="7006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>
                  <a:stCxn id="22" idx="6"/>
                  <a:endCxn id="27" idx="1"/>
                </p:cNvCxnSpPr>
                <p:nvPr/>
              </p:nvCxnSpPr>
              <p:spPr>
                <a:xfrm flipV="1">
                  <a:off x="1136705" y="1247550"/>
                  <a:ext cx="317392" cy="610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>
                  <a:stCxn id="17" idx="6"/>
                  <a:endCxn id="30" idx="2"/>
                </p:cNvCxnSpPr>
                <p:nvPr/>
              </p:nvCxnSpPr>
              <p:spPr>
                <a:xfrm>
                  <a:off x="1136705" y="1096227"/>
                  <a:ext cx="291850" cy="6709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接點 45"/>
                <p:cNvCxnSpPr>
                  <a:stCxn id="18" idx="6"/>
                  <a:endCxn id="30" idx="2"/>
                </p:cNvCxnSpPr>
                <p:nvPr/>
              </p:nvCxnSpPr>
              <p:spPr>
                <a:xfrm>
                  <a:off x="1136705" y="1248627"/>
                  <a:ext cx="291850" cy="518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接點 48"/>
                <p:cNvCxnSpPr>
                  <a:stCxn id="19" idx="6"/>
                  <a:endCxn id="30" idx="2"/>
                </p:cNvCxnSpPr>
                <p:nvPr/>
              </p:nvCxnSpPr>
              <p:spPr>
                <a:xfrm>
                  <a:off x="1136705" y="1401027"/>
                  <a:ext cx="291850" cy="3661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接點 51"/>
                <p:cNvCxnSpPr>
                  <a:stCxn id="22" idx="6"/>
                  <a:endCxn id="28" idx="2"/>
                </p:cNvCxnSpPr>
                <p:nvPr/>
              </p:nvCxnSpPr>
              <p:spPr>
                <a:xfrm flipV="1">
                  <a:off x="1136705" y="1462346"/>
                  <a:ext cx="291850" cy="3958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>
                  <a:stCxn id="23" idx="6"/>
                  <a:endCxn id="28" idx="2"/>
                </p:cNvCxnSpPr>
                <p:nvPr/>
              </p:nvCxnSpPr>
              <p:spPr>
                <a:xfrm flipV="1">
                  <a:off x="1136705" y="1462346"/>
                  <a:ext cx="291850" cy="5482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>
                  <a:stCxn id="17" idx="6"/>
                  <a:endCxn id="29" idx="2"/>
                </p:cNvCxnSpPr>
                <p:nvPr/>
              </p:nvCxnSpPr>
              <p:spPr>
                <a:xfrm>
                  <a:off x="1136705" y="1096227"/>
                  <a:ext cx="291850" cy="518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接點 60"/>
                <p:cNvCxnSpPr>
                  <a:stCxn id="19" idx="6"/>
                  <a:endCxn id="29" idx="2"/>
                </p:cNvCxnSpPr>
                <p:nvPr/>
              </p:nvCxnSpPr>
              <p:spPr>
                <a:xfrm>
                  <a:off x="1136705" y="1401027"/>
                  <a:ext cx="291850" cy="2137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文字方塊 64"/>
              <p:cNvSpPr txBox="1"/>
              <p:nvPr/>
            </p:nvSpPr>
            <p:spPr>
              <a:xfrm>
                <a:off x="1602751" y="1055324"/>
                <a:ext cx="343364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…</a:t>
                </a:r>
              </a:p>
            </p:txBody>
          </p:sp>
          <p:grpSp>
            <p:nvGrpSpPr>
              <p:cNvPr id="64" name="群組 63"/>
              <p:cNvGrpSpPr/>
              <p:nvPr/>
            </p:nvGrpSpPr>
            <p:grpSpPr>
              <a:xfrm rot="10800000">
                <a:off x="1971871" y="823180"/>
                <a:ext cx="681766" cy="1395681"/>
                <a:chOff x="1786105" y="913991"/>
                <a:chExt cx="681766" cy="1395681"/>
              </a:xfrm>
            </p:grpSpPr>
            <p:sp>
              <p:nvSpPr>
                <p:cNvPr id="66" name="橢圓 65"/>
                <p:cNvSpPr/>
                <p:nvPr/>
              </p:nvSpPr>
              <p:spPr>
                <a:xfrm>
                  <a:off x="1827201" y="913991"/>
                  <a:ext cx="174410" cy="1764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67" name="橢圓 66"/>
                <p:cNvSpPr/>
                <p:nvPr/>
              </p:nvSpPr>
              <p:spPr>
                <a:xfrm>
                  <a:off x="1827201" y="1066391"/>
                  <a:ext cx="174410" cy="1764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68" name="橢圓 67"/>
                <p:cNvSpPr/>
                <p:nvPr/>
              </p:nvSpPr>
              <p:spPr>
                <a:xfrm>
                  <a:off x="1827201" y="1218791"/>
                  <a:ext cx="174410" cy="1764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69" name="橢圓 68"/>
                <p:cNvSpPr/>
                <p:nvPr/>
              </p:nvSpPr>
              <p:spPr>
                <a:xfrm>
                  <a:off x="1827201" y="1371191"/>
                  <a:ext cx="174410" cy="1764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70" name="橢圓 69"/>
                <p:cNvSpPr/>
                <p:nvPr/>
              </p:nvSpPr>
              <p:spPr>
                <a:xfrm>
                  <a:off x="1827201" y="1828391"/>
                  <a:ext cx="174410" cy="1764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71" name="橢圓 70"/>
                <p:cNvSpPr/>
                <p:nvPr/>
              </p:nvSpPr>
              <p:spPr>
                <a:xfrm>
                  <a:off x="1827201" y="1980791"/>
                  <a:ext cx="174410" cy="1764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72" name="橢圓 71"/>
                <p:cNvSpPr/>
                <p:nvPr/>
              </p:nvSpPr>
              <p:spPr>
                <a:xfrm>
                  <a:off x="1827201" y="2133191"/>
                  <a:ext cx="174410" cy="1764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73" name="文字方塊 72"/>
                <p:cNvSpPr txBox="1"/>
                <p:nvPr/>
              </p:nvSpPr>
              <p:spPr>
                <a:xfrm rot="5400000">
                  <a:off x="1799153" y="1518235"/>
                  <a:ext cx="343364" cy="3694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1" dirty="0"/>
                    <a:t>…</a:t>
                  </a:r>
                </a:p>
              </p:txBody>
            </p:sp>
            <p:sp>
              <p:nvSpPr>
                <p:cNvPr id="74" name="橢圓 73"/>
                <p:cNvSpPr/>
                <p:nvPr/>
              </p:nvSpPr>
              <p:spPr>
                <a:xfrm>
                  <a:off x="2293461" y="1280110"/>
                  <a:ext cx="174410" cy="1764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75" name="橢圓 74"/>
                <p:cNvSpPr/>
                <p:nvPr/>
              </p:nvSpPr>
              <p:spPr>
                <a:xfrm>
                  <a:off x="2293461" y="1432510"/>
                  <a:ext cx="174410" cy="1764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76" name="橢圓 75"/>
                <p:cNvSpPr/>
                <p:nvPr/>
              </p:nvSpPr>
              <p:spPr>
                <a:xfrm>
                  <a:off x="2293461" y="1584910"/>
                  <a:ext cx="174410" cy="1764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77" name="橢圓 76"/>
                <p:cNvSpPr/>
                <p:nvPr/>
              </p:nvSpPr>
              <p:spPr>
                <a:xfrm>
                  <a:off x="2293461" y="1737310"/>
                  <a:ext cx="174410" cy="1764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cxnSp>
              <p:nvCxnSpPr>
                <p:cNvPr id="78" name="直線接點 77"/>
                <p:cNvCxnSpPr>
                  <a:stCxn id="66" idx="6"/>
                  <a:endCxn id="77" idx="2"/>
                </p:cNvCxnSpPr>
                <p:nvPr/>
              </p:nvCxnSpPr>
              <p:spPr>
                <a:xfrm>
                  <a:off x="2001611" y="1002232"/>
                  <a:ext cx="291850" cy="8233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線接點 78"/>
                <p:cNvCxnSpPr>
                  <a:stCxn id="72" idx="6"/>
                  <a:endCxn id="74" idx="2"/>
                </p:cNvCxnSpPr>
                <p:nvPr/>
              </p:nvCxnSpPr>
              <p:spPr>
                <a:xfrm flipV="1">
                  <a:off x="2001611" y="1368351"/>
                  <a:ext cx="291850" cy="8530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線接點 79"/>
                <p:cNvCxnSpPr>
                  <a:stCxn id="71" idx="6"/>
                  <a:endCxn id="74" idx="2"/>
                </p:cNvCxnSpPr>
                <p:nvPr/>
              </p:nvCxnSpPr>
              <p:spPr>
                <a:xfrm flipV="1">
                  <a:off x="2001611" y="1368351"/>
                  <a:ext cx="291850" cy="7006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線接點 80"/>
                <p:cNvCxnSpPr>
                  <a:stCxn id="70" idx="6"/>
                  <a:endCxn id="74" idx="1"/>
                </p:cNvCxnSpPr>
                <p:nvPr/>
              </p:nvCxnSpPr>
              <p:spPr>
                <a:xfrm flipV="1">
                  <a:off x="2001611" y="1305955"/>
                  <a:ext cx="317392" cy="610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接點 81"/>
                <p:cNvCxnSpPr>
                  <a:stCxn id="67" idx="6"/>
                  <a:endCxn id="77" idx="2"/>
                </p:cNvCxnSpPr>
                <p:nvPr/>
              </p:nvCxnSpPr>
              <p:spPr>
                <a:xfrm>
                  <a:off x="2001611" y="1154632"/>
                  <a:ext cx="291850" cy="6709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線接點 82"/>
                <p:cNvCxnSpPr>
                  <a:stCxn id="68" idx="6"/>
                  <a:endCxn id="77" idx="2"/>
                </p:cNvCxnSpPr>
                <p:nvPr/>
              </p:nvCxnSpPr>
              <p:spPr>
                <a:xfrm>
                  <a:off x="2001611" y="1307032"/>
                  <a:ext cx="291850" cy="518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接點 83"/>
                <p:cNvCxnSpPr>
                  <a:stCxn id="69" idx="6"/>
                  <a:endCxn id="77" idx="2"/>
                </p:cNvCxnSpPr>
                <p:nvPr/>
              </p:nvCxnSpPr>
              <p:spPr>
                <a:xfrm>
                  <a:off x="2001611" y="1459432"/>
                  <a:ext cx="291850" cy="3661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線接點 84"/>
                <p:cNvCxnSpPr>
                  <a:stCxn id="70" idx="6"/>
                  <a:endCxn id="75" idx="2"/>
                </p:cNvCxnSpPr>
                <p:nvPr/>
              </p:nvCxnSpPr>
              <p:spPr>
                <a:xfrm flipV="1">
                  <a:off x="2001611" y="1520751"/>
                  <a:ext cx="291850" cy="3958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線接點 85"/>
                <p:cNvCxnSpPr>
                  <a:stCxn id="71" idx="6"/>
                  <a:endCxn id="75" idx="2"/>
                </p:cNvCxnSpPr>
                <p:nvPr/>
              </p:nvCxnSpPr>
              <p:spPr>
                <a:xfrm flipV="1">
                  <a:off x="2001611" y="1520751"/>
                  <a:ext cx="291850" cy="5482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線接點 86"/>
                <p:cNvCxnSpPr>
                  <a:stCxn id="67" idx="6"/>
                  <a:endCxn id="76" idx="2"/>
                </p:cNvCxnSpPr>
                <p:nvPr/>
              </p:nvCxnSpPr>
              <p:spPr>
                <a:xfrm>
                  <a:off x="2001611" y="1154632"/>
                  <a:ext cx="291850" cy="518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線接點 87"/>
                <p:cNvCxnSpPr>
                  <a:stCxn id="69" idx="6"/>
                  <a:endCxn id="76" idx="2"/>
                </p:cNvCxnSpPr>
                <p:nvPr/>
              </p:nvCxnSpPr>
              <p:spPr>
                <a:xfrm>
                  <a:off x="2001611" y="1459432"/>
                  <a:ext cx="291850" cy="2137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直線接點 89"/>
              <p:cNvCxnSpPr>
                <a:stCxn id="27" idx="6"/>
                <a:endCxn id="74" idx="6"/>
              </p:cNvCxnSpPr>
              <p:nvPr/>
            </p:nvCxnSpPr>
            <p:spPr>
              <a:xfrm>
                <a:off x="1602965" y="1309946"/>
                <a:ext cx="368906" cy="4545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>
                <a:stCxn id="28" idx="6"/>
                <a:endCxn id="74" idx="6"/>
              </p:cNvCxnSpPr>
              <p:nvPr/>
            </p:nvCxnSpPr>
            <p:spPr>
              <a:xfrm>
                <a:off x="1602965" y="1462346"/>
                <a:ext cx="368906" cy="3021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/>
              <p:cNvCxnSpPr>
                <a:stCxn id="30" idx="6"/>
                <a:endCxn id="77" idx="6"/>
              </p:cNvCxnSpPr>
              <p:nvPr/>
            </p:nvCxnSpPr>
            <p:spPr>
              <a:xfrm flipV="1">
                <a:off x="1602965" y="1307301"/>
                <a:ext cx="368906" cy="4598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/>
              <p:cNvCxnSpPr>
                <a:stCxn id="29" idx="6"/>
                <a:endCxn id="77" idx="6"/>
              </p:cNvCxnSpPr>
              <p:nvPr/>
            </p:nvCxnSpPr>
            <p:spPr>
              <a:xfrm flipV="1">
                <a:off x="1602965" y="1307301"/>
                <a:ext cx="368906" cy="3074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>
                <a:stCxn id="28" idx="6"/>
                <a:endCxn id="76" idx="6"/>
              </p:cNvCxnSpPr>
              <p:nvPr/>
            </p:nvCxnSpPr>
            <p:spPr>
              <a:xfrm flipV="1">
                <a:off x="1602965" y="1459701"/>
                <a:ext cx="368906" cy="26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>
                <a:stCxn id="29" idx="6"/>
                <a:endCxn id="75" idx="6"/>
              </p:cNvCxnSpPr>
              <p:nvPr/>
            </p:nvCxnSpPr>
            <p:spPr>
              <a:xfrm flipV="1">
                <a:off x="1602965" y="1612101"/>
                <a:ext cx="368906" cy="26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直線單箭頭接點 116"/>
            <p:cNvCxnSpPr/>
            <p:nvPr/>
          </p:nvCxnSpPr>
          <p:spPr>
            <a:xfrm flipV="1">
              <a:off x="4681284" y="1228327"/>
              <a:ext cx="63466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/>
            <p:nvPr/>
          </p:nvCxnSpPr>
          <p:spPr>
            <a:xfrm flipV="1">
              <a:off x="7068883" y="1228327"/>
              <a:ext cx="63466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字方塊 160"/>
            <p:cNvSpPr txBox="1"/>
            <p:nvPr/>
          </p:nvSpPr>
          <p:spPr>
            <a:xfrm>
              <a:off x="4593631" y="985312"/>
              <a:ext cx="623889" cy="307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</a:t>
              </a:r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7156340" y="975665"/>
              <a:ext cx="643125" cy="307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</p:grpSp>
      <p:sp>
        <p:nvSpPr>
          <p:cNvPr id="1036" name="圓角矩形圖說文字 1035"/>
          <p:cNvSpPr/>
          <p:nvPr/>
        </p:nvSpPr>
        <p:spPr>
          <a:xfrm>
            <a:off x="4864389" y="451650"/>
            <a:ext cx="1148172" cy="1490388"/>
          </a:xfrm>
          <a:prstGeom prst="wedgeRoundRectCallout">
            <a:avLst>
              <a:gd name="adj1" fmla="val -41049"/>
              <a:gd name="adj2" fmla="val 66276"/>
              <a:gd name="adj3" fmla="val 16667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lgDashDot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77" name="圓角矩形圖說文字 176"/>
          <p:cNvSpPr/>
          <p:nvPr/>
        </p:nvSpPr>
        <p:spPr>
          <a:xfrm>
            <a:off x="6294179" y="451650"/>
            <a:ext cx="1148610" cy="1490388"/>
          </a:xfrm>
          <a:prstGeom prst="wedgeRoundRectCallout">
            <a:avLst>
              <a:gd name="adj1" fmla="val 30607"/>
              <a:gd name="adj2" fmla="val 65803"/>
              <a:gd name="adj3" fmla="val 16667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lgDashDot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37" name="閃電 1036"/>
          <p:cNvSpPr/>
          <p:nvPr/>
        </p:nvSpPr>
        <p:spPr>
          <a:xfrm rot="11707665">
            <a:off x="6015157" y="1353916"/>
            <a:ext cx="278891" cy="813616"/>
          </a:xfrm>
          <a:prstGeom prst="lightningBol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>
              <a:tabLst>
                <a:tab pos="538170" algn="l"/>
              </a:tabLst>
            </a:pPr>
            <a:endParaRPr lang="en-US" sz="1051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雲朵形 172"/>
          <p:cNvSpPr/>
          <p:nvPr/>
        </p:nvSpPr>
        <p:spPr>
          <a:xfrm>
            <a:off x="5337873" y="2132157"/>
            <a:ext cx="1321367" cy="259013"/>
          </a:xfrm>
          <a:prstGeom prst="cloud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>
              <a:tabLst>
                <a:tab pos="538170" algn="l"/>
              </a:tabLst>
            </a:pPr>
            <a:r>
              <a:rPr lang="en-US" sz="105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Aggregation</a:t>
            </a:r>
          </a:p>
        </p:txBody>
      </p:sp>
      <p:sp>
        <p:nvSpPr>
          <p:cNvPr id="182" name="左-上雙向箭號 181"/>
          <p:cNvSpPr/>
          <p:nvPr/>
        </p:nvSpPr>
        <p:spPr>
          <a:xfrm rot="16200000">
            <a:off x="1619954" y="3634132"/>
            <a:ext cx="2353332" cy="661888"/>
          </a:xfrm>
          <a:prstGeom prst="leftUp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538170" algn="l"/>
              </a:tabLst>
            </a:pPr>
            <a:endParaRPr lang="en-US" sz="16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8" name="雲朵形 1027"/>
          <p:cNvSpPr/>
          <p:nvPr/>
        </p:nvSpPr>
        <p:spPr>
          <a:xfrm>
            <a:off x="2641563" y="5015387"/>
            <a:ext cx="1367730" cy="461982"/>
          </a:xfrm>
          <a:prstGeom prst="cloud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538170" algn="l"/>
              </a:tabLst>
            </a:pPr>
            <a:r>
              <a:rPr lang="en-US" sz="100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4264058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" y="6407427"/>
            <a:ext cx="2861681" cy="46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1" dirty="0">
                <a:hlinkClick r:id="rId2"/>
              </a:rPr>
              <a:t>http://icons.iconarchive.com/icons/iconsmind/outline/128/Security-Camera-icon.png</a:t>
            </a:r>
            <a:endParaRPr lang="en-US" sz="601" dirty="0"/>
          </a:p>
          <a:p>
            <a:r>
              <a:rPr lang="en-US" sz="601" dirty="0">
                <a:hlinkClick r:id="rId3"/>
              </a:rPr>
              <a:t>https://visualpharm.com/free-icons/server-595b40b85ba036ed117db089</a:t>
            </a:r>
            <a:endParaRPr lang="en-US" sz="601" dirty="0"/>
          </a:p>
          <a:p>
            <a:r>
              <a:rPr lang="en-US" sz="601" dirty="0"/>
              <a:t>https://www.flaticon.com/free-icons/factory_20274</a:t>
            </a:r>
          </a:p>
          <a:p>
            <a:endParaRPr lang="en-US" sz="601" dirty="0"/>
          </a:p>
        </p:txBody>
      </p:sp>
      <p:grpSp>
        <p:nvGrpSpPr>
          <p:cNvPr id="70" name="群組 69"/>
          <p:cNvGrpSpPr/>
          <p:nvPr/>
        </p:nvGrpSpPr>
        <p:grpSpPr>
          <a:xfrm>
            <a:off x="1812225" y="1383142"/>
            <a:ext cx="6516692" cy="5109845"/>
            <a:chOff x="1812223" y="1383141"/>
            <a:chExt cx="6516692" cy="5109845"/>
          </a:xfrm>
        </p:grpSpPr>
        <p:grpSp>
          <p:nvGrpSpPr>
            <p:cNvPr id="58" name="群組 57"/>
            <p:cNvGrpSpPr/>
            <p:nvPr/>
          </p:nvGrpSpPr>
          <p:grpSpPr>
            <a:xfrm>
              <a:off x="3637519" y="1383141"/>
              <a:ext cx="4691396" cy="5092966"/>
              <a:chOff x="2464039" y="1635528"/>
              <a:chExt cx="4691396" cy="5092966"/>
            </a:xfrm>
          </p:grpSpPr>
          <p:cxnSp>
            <p:nvCxnSpPr>
              <p:cNvPr id="18" name="肘形接點 17"/>
              <p:cNvCxnSpPr/>
              <p:nvPr/>
            </p:nvCxnSpPr>
            <p:spPr>
              <a:xfrm>
                <a:off x="3353777" y="2424737"/>
                <a:ext cx="2873912" cy="1937813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肘形接點 21"/>
              <p:cNvCxnSpPr/>
              <p:nvPr/>
            </p:nvCxnSpPr>
            <p:spPr>
              <a:xfrm flipV="1">
                <a:off x="3353777" y="4362550"/>
                <a:ext cx="2873912" cy="218458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>
              <a:xfrm>
                <a:off x="3353777" y="2997995"/>
                <a:ext cx="14369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>
              <a:xfrm>
                <a:off x="3353777" y="3592355"/>
                <a:ext cx="14369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>
              <a:xfrm>
                <a:off x="3353777" y="4182905"/>
                <a:ext cx="14369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>
              <a:xfrm>
                <a:off x="3353777" y="4781075"/>
                <a:ext cx="14369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>
              <a:xfrm>
                <a:off x="3353777" y="5383055"/>
                <a:ext cx="14369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>
              <a:xfrm>
                <a:off x="3353777" y="5969795"/>
                <a:ext cx="14369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7" name="圖片 3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7297" y="1893936"/>
                <a:ext cx="716480" cy="716480"/>
              </a:xfrm>
              <a:prstGeom prst="rect">
                <a:avLst/>
              </a:prstGeom>
            </p:spPr>
          </p:pic>
          <p:pic>
            <p:nvPicPr>
              <p:cNvPr id="38" name="圖片 3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7297" y="2482233"/>
                <a:ext cx="716480" cy="716480"/>
              </a:xfrm>
              <a:prstGeom prst="rect">
                <a:avLst/>
              </a:prstGeom>
            </p:spPr>
          </p:pic>
          <p:pic>
            <p:nvPicPr>
              <p:cNvPr id="39" name="圖片 3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7297" y="3070530"/>
                <a:ext cx="716480" cy="716480"/>
              </a:xfrm>
              <a:prstGeom prst="rect">
                <a:avLst/>
              </a:prstGeom>
            </p:spPr>
          </p:pic>
          <p:pic>
            <p:nvPicPr>
              <p:cNvPr id="40" name="圖片 3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7297" y="3658827"/>
                <a:ext cx="716480" cy="716480"/>
              </a:xfrm>
              <a:prstGeom prst="rect">
                <a:avLst/>
              </a:prstGeom>
            </p:spPr>
          </p:pic>
          <p:pic>
            <p:nvPicPr>
              <p:cNvPr id="41" name="圖片 4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7297" y="4247124"/>
                <a:ext cx="716480" cy="716480"/>
              </a:xfrm>
              <a:prstGeom prst="rect">
                <a:avLst/>
              </a:prstGeom>
            </p:spPr>
          </p:pic>
          <p:pic>
            <p:nvPicPr>
              <p:cNvPr id="42" name="圖片 4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7297" y="4835421"/>
                <a:ext cx="716480" cy="716480"/>
              </a:xfrm>
              <a:prstGeom prst="rect">
                <a:avLst/>
              </a:prstGeom>
            </p:spPr>
          </p:pic>
          <p:pic>
            <p:nvPicPr>
              <p:cNvPr id="43" name="圖片 4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7297" y="5423718"/>
                <a:ext cx="716480" cy="716480"/>
              </a:xfrm>
              <a:prstGeom prst="rect">
                <a:avLst/>
              </a:prstGeom>
            </p:spPr>
          </p:pic>
          <p:pic>
            <p:nvPicPr>
              <p:cNvPr id="44" name="圖片 4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7297" y="6012014"/>
                <a:ext cx="716480" cy="716480"/>
              </a:xfrm>
              <a:prstGeom prst="rect">
                <a:avLst/>
              </a:prstGeom>
            </p:spPr>
          </p:pic>
          <p:pic>
            <p:nvPicPr>
              <p:cNvPr id="46" name="圖片 45"/>
              <p:cNvPicPr>
                <a:picLocks noChangeAspect="1"/>
              </p:cNvPicPr>
              <p:nvPr/>
            </p:nvPicPr>
            <p:blipFill rotWithShape="1">
              <a:blip r:embed="rId5"/>
              <a:srcRect l="16875" r="17709"/>
              <a:stretch/>
            </p:blipFill>
            <p:spPr>
              <a:xfrm>
                <a:off x="6227689" y="3948246"/>
                <a:ext cx="551221" cy="842630"/>
              </a:xfrm>
              <a:prstGeom prst="rect">
                <a:avLst/>
              </a:prstGeom>
            </p:spPr>
          </p:pic>
          <p:sp>
            <p:nvSpPr>
              <p:cNvPr id="47" name="文字方塊 46"/>
              <p:cNvSpPr txBox="1"/>
              <p:nvPr/>
            </p:nvSpPr>
            <p:spPr>
              <a:xfrm>
                <a:off x="2464039" y="1635528"/>
                <a:ext cx="1062996" cy="307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IP Cameras</a:t>
                </a:r>
              </a:p>
            </p:txBody>
          </p:sp>
          <p:sp>
            <p:nvSpPr>
              <p:cNvPr id="48" name="文字方塊 47"/>
              <p:cNvSpPr txBox="1"/>
              <p:nvPr/>
            </p:nvSpPr>
            <p:spPr>
              <a:xfrm>
                <a:off x="5851163" y="4809716"/>
                <a:ext cx="1304272" cy="307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Backend server</a:t>
                </a:r>
              </a:p>
            </p:txBody>
          </p:sp>
          <p:sp>
            <p:nvSpPr>
              <p:cNvPr id="50" name="橢圓 49"/>
              <p:cNvSpPr/>
              <p:nvPr/>
            </p:nvSpPr>
            <p:spPr>
              <a:xfrm>
                <a:off x="2637297" y="1978865"/>
                <a:ext cx="161783" cy="144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51" name="橢圓 50"/>
              <p:cNvSpPr/>
              <p:nvPr/>
            </p:nvSpPr>
            <p:spPr>
              <a:xfrm>
                <a:off x="2637297" y="2573903"/>
                <a:ext cx="161783" cy="144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52" name="橢圓 51"/>
              <p:cNvSpPr/>
              <p:nvPr/>
            </p:nvSpPr>
            <p:spPr>
              <a:xfrm>
                <a:off x="2637297" y="3153701"/>
                <a:ext cx="161783" cy="144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53" name="橢圓 52"/>
              <p:cNvSpPr/>
              <p:nvPr/>
            </p:nvSpPr>
            <p:spPr>
              <a:xfrm>
                <a:off x="2637297" y="3743659"/>
                <a:ext cx="161783" cy="144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54" name="橢圓 53"/>
              <p:cNvSpPr/>
              <p:nvPr/>
            </p:nvSpPr>
            <p:spPr>
              <a:xfrm>
                <a:off x="2637297" y="4333617"/>
                <a:ext cx="161783" cy="144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5" name="橢圓 54"/>
              <p:cNvSpPr/>
              <p:nvPr/>
            </p:nvSpPr>
            <p:spPr>
              <a:xfrm>
                <a:off x="2637297" y="4918495"/>
                <a:ext cx="161783" cy="144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56" name="橢圓 55"/>
              <p:cNvSpPr/>
              <p:nvPr/>
            </p:nvSpPr>
            <p:spPr>
              <a:xfrm>
                <a:off x="2637297" y="5513533"/>
                <a:ext cx="161783" cy="144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2637297" y="6108572"/>
                <a:ext cx="161783" cy="144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</p:grpSp>
        <p:pic>
          <p:nvPicPr>
            <p:cNvPr id="60" name="圖片 5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12223" y="1603304"/>
              <a:ext cx="672969" cy="672969"/>
            </a:xfrm>
            <a:prstGeom prst="rect">
              <a:avLst/>
            </a:prstGeom>
          </p:spPr>
        </p:pic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9250" y="2225957"/>
              <a:ext cx="675357" cy="675357"/>
            </a:xfrm>
            <a:prstGeom prst="rect">
              <a:avLst/>
            </a:prstGeom>
          </p:spPr>
        </p:pic>
        <p:pic>
          <p:nvPicPr>
            <p:cNvPr id="62" name="圖片 6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12223" y="2851743"/>
              <a:ext cx="784104" cy="784104"/>
            </a:xfrm>
            <a:prstGeom prst="rect">
              <a:avLst/>
            </a:prstGeom>
          </p:spPr>
        </p:pic>
        <p:pic>
          <p:nvPicPr>
            <p:cNvPr id="66" name="圖片 6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2223" y="5068042"/>
              <a:ext cx="675357" cy="675357"/>
            </a:xfrm>
            <a:prstGeom prst="rect">
              <a:avLst/>
            </a:prstGeom>
          </p:spPr>
        </p:pic>
        <p:pic>
          <p:nvPicPr>
            <p:cNvPr id="67" name="圖片 6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29250" y="5807738"/>
              <a:ext cx="685248" cy="685248"/>
            </a:xfrm>
            <a:prstGeom prst="rect">
              <a:avLst/>
            </a:prstGeom>
          </p:spPr>
        </p:pic>
        <p:pic>
          <p:nvPicPr>
            <p:cNvPr id="65" name="圖片 6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12223" y="3948581"/>
              <a:ext cx="809712" cy="809712"/>
            </a:xfrm>
            <a:prstGeom prst="rect">
              <a:avLst/>
            </a:prstGeom>
          </p:spPr>
        </p:pic>
        <p:pic>
          <p:nvPicPr>
            <p:cNvPr id="64" name="圖片 6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29250" y="3429673"/>
              <a:ext cx="685248" cy="685248"/>
            </a:xfrm>
            <a:prstGeom prst="rect">
              <a:avLst/>
            </a:prstGeom>
          </p:spPr>
        </p:pic>
        <p:pic>
          <p:nvPicPr>
            <p:cNvPr id="68" name="圖片 6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29250" y="4583034"/>
              <a:ext cx="710561" cy="7105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3046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Asrlab</a:t>
            </a:r>
            <a:r>
              <a:rPr lang="en-US" altLang="zh-CN" dirty="0"/>
              <a:t> new AI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" y="6407427"/>
            <a:ext cx="2861681" cy="46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1" dirty="0">
                <a:hlinkClick r:id="rId2"/>
              </a:rPr>
              <a:t>http://icons.iconarchive.com/icons/iconsmind/outline/128/Security-Camera-icon.png</a:t>
            </a:r>
            <a:endParaRPr lang="en-US" sz="601" dirty="0"/>
          </a:p>
          <a:p>
            <a:r>
              <a:rPr lang="en-US" sz="601" dirty="0">
                <a:hlinkClick r:id="rId3"/>
              </a:rPr>
              <a:t>https://visualpharm.com/free-icons/server-595b40b85ba036ed117db089</a:t>
            </a:r>
            <a:endParaRPr lang="en-US" sz="601" dirty="0"/>
          </a:p>
          <a:p>
            <a:r>
              <a:rPr lang="en-US" sz="601" dirty="0"/>
              <a:t>https://www.flaticon.com/free-icons/factory_20274</a:t>
            </a:r>
          </a:p>
          <a:p>
            <a:endParaRPr lang="en-US" sz="601" dirty="0"/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777" y="2229846"/>
            <a:ext cx="716480" cy="716480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CFAEB5AD-019F-4B9B-AB04-F7273A16CA09}"/>
              </a:ext>
            </a:extLst>
          </p:cNvPr>
          <p:cNvGrpSpPr/>
          <p:nvPr/>
        </p:nvGrpSpPr>
        <p:grpSpPr>
          <a:xfrm>
            <a:off x="1812225" y="1383141"/>
            <a:ext cx="6516692" cy="3328077"/>
            <a:chOff x="1812223" y="1383141"/>
            <a:chExt cx="6516692" cy="3328076"/>
          </a:xfrm>
        </p:grpSpPr>
        <p:cxnSp>
          <p:nvCxnSpPr>
            <p:cNvPr id="18" name="肘形接點 17"/>
            <p:cNvCxnSpPr>
              <a:cxnSpLocks/>
            </p:cNvCxnSpPr>
            <p:nvPr/>
          </p:nvCxnSpPr>
          <p:spPr>
            <a:xfrm>
              <a:off x="4527257" y="2172350"/>
              <a:ext cx="2873912" cy="1167618"/>
            </a:xfrm>
            <a:prstGeom prst="bentConnector3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接點 21"/>
            <p:cNvCxnSpPr>
              <a:cxnSpLocks/>
            </p:cNvCxnSpPr>
            <p:nvPr/>
          </p:nvCxnSpPr>
          <p:spPr>
            <a:xfrm flipV="1">
              <a:off x="4520999" y="3342912"/>
              <a:ext cx="2886428" cy="12096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4527257" y="2745608"/>
              <a:ext cx="143695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4527257" y="3339968"/>
              <a:ext cx="143695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4527257" y="3930518"/>
              <a:ext cx="143695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777" y="1641549"/>
              <a:ext cx="716480" cy="716480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777" y="2818143"/>
              <a:ext cx="716480" cy="716480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777" y="3406440"/>
              <a:ext cx="716480" cy="716480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777" y="3994737"/>
              <a:ext cx="716480" cy="716480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 rotWithShape="1">
            <a:blip r:embed="rId5"/>
            <a:srcRect l="16875" r="17709"/>
            <a:stretch/>
          </p:blipFill>
          <p:spPr>
            <a:xfrm>
              <a:off x="7401169" y="2921411"/>
              <a:ext cx="551221" cy="842630"/>
            </a:xfrm>
            <a:prstGeom prst="rect">
              <a:avLst/>
            </a:prstGeom>
          </p:spPr>
        </p:pic>
        <p:sp>
          <p:nvSpPr>
            <p:cNvPr id="47" name="文字方塊 46"/>
            <p:cNvSpPr txBox="1"/>
            <p:nvPr/>
          </p:nvSpPr>
          <p:spPr>
            <a:xfrm>
              <a:off x="3637519" y="1383141"/>
              <a:ext cx="1062996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IP Cameras</a:t>
              </a: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7024643" y="3782879"/>
              <a:ext cx="1304272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Backend server</a:t>
              </a:r>
            </a:p>
          </p:txBody>
        </p:sp>
        <p:sp>
          <p:nvSpPr>
            <p:cNvPr id="50" name="橢圓 49"/>
            <p:cNvSpPr/>
            <p:nvPr/>
          </p:nvSpPr>
          <p:spPr>
            <a:xfrm>
              <a:off x="3810777" y="1726478"/>
              <a:ext cx="161783" cy="144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" name="橢圓 50"/>
            <p:cNvSpPr/>
            <p:nvPr/>
          </p:nvSpPr>
          <p:spPr>
            <a:xfrm>
              <a:off x="3810777" y="2321516"/>
              <a:ext cx="161783" cy="144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2" name="橢圓 51"/>
            <p:cNvSpPr/>
            <p:nvPr/>
          </p:nvSpPr>
          <p:spPr>
            <a:xfrm>
              <a:off x="3810777" y="2901314"/>
              <a:ext cx="161783" cy="144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3" name="橢圓 52"/>
            <p:cNvSpPr/>
            <p:nvPr/>
          </p:nvSpPr>
          <p:spPr>
            <a:xfrm>
              <a:off x="3810777" y="3491272"/>
              <a:ext cx="161783" cy="144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" name="橢圓 53"/>
            <p:cNvSpPr/>
            <p:nvPr/>
          </p:nvSpPr>
          <p:spPr>
            <a:xfrm>
              <a:off x="3810777" y="4081230"/>
              <a:ext cx="161783" cy="144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pic>
          <p:nvPicPr>
            <p:cNvPr id="60" name="圖片 5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12223" y="1603304"/>
              <a:ext cx="672969" cy="672969"/>
            </a:xfrm>
            <a:prstGeom prst="rect">
              <a:avLst/>
            </a:prstGeom>
          </p:spPr>
        </p:pic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9250" y="2225957"/>
              <a:ext cx="675357" cy="675357"/>
            </a:xfrm>
            <a:prstGeom prst="rect">
              <a:avLst/>
            </a:prstGeom>
          </p:spPr>
        </p:pic>
        <p:pic>
          <p:nvPicPr>
            <p:cNvPr id="62" name="圖片 6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12223" y="2646462"/>
              <a:ext cx="784104" cy="784104"/>
            </a:xfrm>
            <a:prstGeom prst="rect">
              <a:avLst/>
            </a:prstGeom>
          </p:spPr>
        </p:pic>
        <p:pic>
          <p:nvPicPr>
            <p:cNvPr id="65" name="圖片 6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12223" y="3733976"/>
              <a:ext cx="809712" cy="809712"/>
            </a:xfrm>
            <a:prstGeom prst="rect">
              <a:avLst/>
            </a:prstGeom>
          </p:spPr>
        </p:pic>
        <p:pic>
          <p:nvPicPr>
            <p:cNvPr id="64" name="圖片 6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29250" y="3429673"/>
              <a:ext cx="685248" cy="6852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5158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85"/>
          <p:cNvSpPr/>
          <p:nvPr/>
        </p:nvSpPr>
        <p:spPr>
          <a:xfrm>
            <a:off x="1593969" y="2388853"/>
            <a:ext cx="8696898" cy="92551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Distributed Deep Neural Network Computation Module (DDNNCM)</a:t>
            </a:r>
            <a:endParaRPr lang="zh-TW" altLang="en-US" sz="24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ADC2CAE3-2572-44A3-BBFB-BC256483FB54}"/>
              </a:ext>
            </a:extLst>
          </p:cNvPr>
          <p:cNvGrpSpPr/>
          <p:nvPr/>
        </p:nvGrpSpPr>
        <p:grpSpPr>
          <a:xfrm>
            <a:off x="1610580" y="405158"/>
            <a:ext cx="3898619" cy="1608824"/>
            <a:chOff x="1593967" y="502531"/>
            <a:chExt cx="3898618" cy="1872714"/>
          </a:xfrm>
        </p:grpSpPr>
        <p:grpSp>
          <p:nvGrpSpPr>
            <p:cNvPr id="5" name="群組 4"/>
            <p:cNvGrpSpPr/>
            <p:nvPr/>
          </p:nvGrpSpPr>
          <p:grpSpPr>
            <a:xfrm>
              <a:off x="2220611" y="502531"/>
              <a:ext cx="3271974" cy="1255792"/>
              <a:chOff x="838200" y="1484647"/>
              <a:chExt cx="3271974" cy="1255792"/>
            </a:xfrm>
            <a:solidFill>
              <a:schemeClr val="bg1"/>
            </a:solidFill>
          </p:grpSpPr>
          <p:sp>
            <p:nvSpPr>
              <p:cNvPr id="36" name="摺角紙張 35"/>
              <p:cNvSpPr/>
              <p:nvPr/>
            </p:nvSpPr>
            <p:spPr>
              <a:xfrm>
                <a:off x="838200" y="1484647"/>
                <a:ext cx="3271974" cy="1255792"/>
              </a:xfrm>
              <a:prstGeom prst="foldedCorner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6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Apps on device #4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圓角矩形 80"/>
              <p:cNvSpPr/>
              <p:nvPr/>
            </p:nvSpPr>
            <p:spPr>
              <a:xfrm>
                <a:off x="951120" y="1607002"/>
                <a:ext cx="1345193" cy="593535"/>
              </a:xfrm>
              <a:prstGeom prst="roundRect">
                <a:avLst>
                  <a:gd name="adj" fmla="val 12870"/>
                </a:avLst>
              </a:prstGeom>
              <a:grpFill/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Object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圓角矩形 80"/>
              <p:cNvSpPr/>
              <p:nvPr/>
            </p:nvSpPr>
            <p:spPr>
              <a:xfrm>
                <a:off x="2433817" y="2024547"/>
                <a:ext cx="1423025" cy="613926"/>
              </a:xfrm>
              <a:prstGeom prst="roundRect">
                <a:avLst>
                  <a:gd name="adj" fmla="val 12870"/>
                </a:avLst>
              </a:prstGeom>
              <a:grpFill/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Color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文字方塊 38"/>
              <p:cNvSpPr txBox="1"/>
              <p:nvPr/>
            </p:nvSpPr>
            <p:spPr>
              <a:xfrm>
                <a:off x="1424362" y="2216901"/>
                <a:ext cx="343364" cy="43006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…</a:t>
                </a:r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>
              <a:off x="2012087" y="704438"/>
              <a:ext cx="3271974" cy="1255792"/>
              <a:chOff x="838200" y="1484647"/>
              <a:chExt cx="3271974" cy="1255792"/>
            </a:xfrm>
            <a:solidFill>
              <a:schemeClr val="bg1"/>
            </a:solidFill>
          </p:grpSpPr>
          <p:sp>
            <p:nvSpPr>
              <p:cNvPr id="32" name="摺角紙張 31"/>
              <p:cNvSpPr/>
              <p:nvPr/>
            </p:nvSpPr>
            <p:spPr>
              <a:xfrm>
                <a:off x="838200" y="1484647"/>
                <a:ext cx="3271974" cy="1255792"/>
              </a:xfrm>
              <a:prstGeom prst="foldedCorner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6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Apps on device #3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圓角矩形 80"/>
              <p:cNvSpPr/>
              <p:nvPr/>
            </p:nvSpPr>
            <p:spPr>
              <a:xfrm>
                <a:off x="951120" y="1607002"/>
                <a:ext cx="1345193" cy="593535"/>
              </a:xfrm>
              <a:prstGeom prst="roundRect">
                <a:avLst>
                  <a:gd name="adj" fmla="val 12870"/>
                </a:avLst>
              </a:prstGeom>
              <a:grpFill/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Object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" name="圓角矩形 80"/>
              <p:cNvSpPr/>
              <p:nvPr/>
            </p:nvSpPr>
            <p:spPr>
              <a:xfrm>
                <a:off x="2433817" y="2024547"/>
                <a:ext cx="1423025" cy="613926"/>
              </a:xfrm>
              <a:prstGeom prst="roundRect">
                <a:avLst>
                  <a:gd name="adj" fmla="val 12870"/>
                </a:avLst>
              </a:prstGeom>
              <a:grpFill/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Color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1424362" y="2216901"/>
                <a:ext cx="343364" cy="43006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…</a:t>
                </a: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1803027" y="924103"/>
              <a:ext cx="3271974" cy="1255792"/>
              <a:chOff x="838200" y="1484647"/>
              <a:chExt cx="3271974" cy="1255792"/>
            </a:xfrm>
            <a:solidFill>
              <a:schemeClr val="bg1"/>
            </a:solidFill>
          </p:grpSpPr>
          <p:sp>
            <p:nvSpPr>
              <p:cNvPr id="28" name="摺角紙張 27"/>
              <p:cNvSpPr/>
              <p:nvPr/>
            </p:nvSpPr>
            <p:spPr>
              <a:xfrm>
                <a:off x="838200" y="1484647"/>
                <a:ext cx="3271974" cy="1255792"/>
              </a:xfrm>
              <a:prstGeom prst="foldedCorner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6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Apps on device #2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圓角矩形 80"/>
              <p:cNvSpPr/>
              <p:nvPr/>
            </p:nvSpPr>
            <p:spPr>
              <a:xfrm>
                <a:off x="951120" y="1607002"/>
                <a:ext cx="1345193" cy="593535"/>
              </a:xfrm>
              <a:prstGeom prst="roundRect">
                <a:avLst>
                  <a:gd name="adj" fmla="val 12870"/>
                </a:avLst>
              </a:prstGeom>
              <a:grpFill/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Object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圓角矩形 80"/>
              <p:cNvSpPr/>
              <p:nvPr/>
            </p:nvSpPr>
            <p:spPr>
              <a:xfrm>
                <a:off x="2433817" y="2024547"/>
                <a:ext cx="1423025" cy="613926"/>
              </a:xfrm>
              <a:prstGeom prst="roundRect">
                <a:avLst>
                  <a:gd name="adj" fmla="val 12870"/>
                </a:avLst>
              </a:prstGeom>
              <a:grpFill/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Color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文字方塊 30"/>
              <p:cNvSpPr txBox="1"/>
              <p:nvPr/>
            </p:nvSpPr>
            <p:spPr>
              <a:xfrm>
                <a:off x="1424362" y="2216901"/>
                <a:ext cx="343364" cy="43006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…</a:t>
                </a:r>
              </a:p>
            </p:txBody>
          </p:sp>
        </p:grpSp>
        <p:grpSp>
          <p:nvGrpSpPr>
            <p:cNvPr id="23" name="群組 22"/>
            <p:cNvGrpSpPr/>
            <p:nvPr/>
          </p:nvGrpSpPr>
          <p:grpSpPr>
            <a:xfrm>
              <a:off x="1593967" y="1119453"/>
              <a:ext cx="3271974" cy="1255792"/>
              <a:chOff x="838200" y="1484647"/>
              <a:chExt cx="3271974" cy="1255792"/>
            </a:xfrm>
            <a:solidFill>
              <a:schemeClr val="bg1"/>
            </a:solidFill>
          </p:grpSpPr>
          <p:sp>
            <p:nvSpPr>
              <p:cNvPr id="24" name="摺角紙張 23"/>
              <p:cNvSpPr/>
              <p:nvPr/>
            </p:nvSpPr>
            <p:spPr>
              <a:xfrm>
                <a:off x="838200" y="1484647"/>
                <a:ext cx="3271974" cy="1255792"/>
              </a:xfrm>
              <a:prstGeom prst="foldedCorner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6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Apps on device #1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圓角矩形 80"/>
              <p:cNvSpPr/>
              <p:nvPr/>
            </p:nvSpPr>
            <p:spPr>
              <a:xfrm>
                <a:off x="951120" y="1607002"/>
                <a:ext cx="1345193" cy="593535"/>
              </a:xfrm>
              <a:prstGeom prst="roundRect">
                <a:avLst>
                  <a:gd name="adj" fmla="val 12870"/>
                </a:avLst>
              </a:prstGeom>
              <a:grpFill/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Object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圓角矩形 80"/>
              <p:cNvSpPr/>
              <p:nvPr/>
            </p:nvSpPr>
            <p:spPr>
              <a:xfrm>
                <a:off x="2433817" y="2024547"/>
                <a:ext cx="1423025" cy="613926"/>
              </a:xfrm>
              <a:prstGeom prst="roundRect">
                <a:avLst>
                  <a:gd name="adj" fmla="val 12870"/>
                </a:avLst>
              </a:prstGeom>
              <a:grpFill/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Color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1424362" y="2216901"/>
                <a:ext cx="343364" cy="43006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…</a:t>
                </a:r>
              </a:p>
            </p:txBody>
          </p:sp>
        </p:grpSp>
      </p:grpSp>
      <p:sp>
        <p:nvSpPr>
          <p:cNvPr id="40" name="上-下雙向箭號 39"/>
          <p:cNvSpPr/>
          <p:nvPr/>
        </p:nvSpPr>
        <p:spPr>
          <a:xfrm>
            <a:off x="3114082" y="3358566"/>
            <a:ext cx="209060" cy="271300"/>
          </a:xfrm>
          <a:prstGeom prst="up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上-下雙向箭號 45"/>
          <p:cNvSpPr/>
          <p:nvPr/>
        </p:nvSpPr>
        <p:spPr>
          <a:xfrm>
            <a:off x="8544215" y="3360966"/>
            <a:ext cx="209060" cy="271300"/>
          </a:xfrm>
          <a:prstGeom prst="up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7357910D-5F1B-4FBB-806B-C50A645C70D5}"/>
              </a:ext>
            </a:extLst>
          </p:cNvPr>
          <p:cNvGrpSpPr/>
          <p:nvPr/>
        </p:nvGrpSpPr>
        <p:grpSpPr>
          <a:xfrm>
            <a:off x="1376360" y="3674913"/>
            <a:ext cx="3910196" cy="3081323"/>
            <a:chOff x="933061" y="3403453"/>
            <a:chExt cx="3910196" cy="3081323"/>
          </a:xfrm>
        </p:grpSpPr>
        <p:sp>
          <p:nvSpPr>
            <p:cNvPr id="9" name="矩形 77"/>
            <p:cNvSpPr/>
            <p:nvPr/>
          </p:nvSpPr>
          <p:spPr>
            <a:xfrm>
              <a:off x="933061" y="3403453"/>
              <a:ext cx="3910196" cy="3081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TW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End devices</a:t>
              </a:r>
              <a:endParaRPr lang="zh-TW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圓角矩形 80"/>
            <p:cNvSpPr/>
            <p:nvPr/>
          </p:nvSpPr>
          <p:spPr>
            <a:xfrm>
              <a:off x="1298892" y="4685162"/>
              <a:ext cx="2997421" cy="593535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 err="1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OpenCL</a:t>
              </a: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 (CUDA) Runtime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圓角矩形 80"/>
            <p:cNvSpPr/>
            <p:nvPr/>
          </p:nvSpPr>
          <p:spPr>
            <a:xfrm>
              <a:off x="1322832" y="5493711"/>
              <a:ext cx="2997421" cy="593535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Operating system</a:t>
              </a:r>
              <a:b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(Drivers for accelerators)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67649EF-E780-49A1-BA1D-DCEF44928A51}"/>
                </a:ext>
              </a:extLst>
            </p:cNvPr>
            <p:cNvGrpSpPr/>
            <p:nvPr/>
          </p:nvGrpSpPr>
          <p:grpSpPr>
            <a:xfrm>
              <a:off x="1091558" y="3484636"/>
              <a:ext cx="3521051" cy="1091105"/>
              <a:chOff x="1593967" y="3548728"/>
              <a:chExt cx="3641005" cy="934028"/>
            </a:xfrm>
          </p:grpSpPr>
          <p:sp>
            <p:nvSpPr>
              <p:cNvPr id="51" name="圓角矩形 80">
                <a:extLst>
                  <a:ext uri="{FF2B5EF4-FFF2-40B4-BE49-F238E27FC236}">
                    <a16:creationId xmlns:a16="http://schemas.microsoft.com/office/drawing/2014/main" id="{A086CDD3-F58C-4675-A9A7-7AC7B71CF1E1}"/>
                  </a:ext>
                </a:extLst>
              </p:cNvPr>
              <p:cNvSpPr/>
              <p:nvPr/>
            </p:nvSpPr>
            <p:spPr>
              <a:xfrm>
                <a:off x="1593967" y="3548728"/>
                <a:ext cx="3641005" cy="934028"/>
              </a:xfrm>
              <a:prstGeom prst="roundRect">
                <a:avLst>
                  <a:gd name="adj" fmla="val 12870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tabLst>
                    <a:tab pos="538170" algn="l"/>
                  </a:tabLst>
                </a:pP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27387E2A-C34C-4690-900B-1DBECEDE3F9F}"/>
                  </a:ext>
                </a:extLst>
              </p:cNvPr>
              <p:cNvGrpSpPr/>
              <p:nvPr/>
            </p:nvGrpSpPr>
            <p:grpSpPr>
              <a:xfrm>
                <a:off x="1672272" y="3642397"/>
                <a:ext cx="3491553" cy="773560"/>
                <a:chOff x="1672272" y="3642397"/>
                <a:chExt cx="3491553" cy="773560"/>
              </a:xfrm>
            </p:grpSpPr>
            <p:sp>
              <p:nvSpPr>
                <p:cNvPr id="47" name="圓角矩形 80">
                  <a:extLst>
                    <a:ext uri="{FF2B5EF4-FFF2-40B4-BE49-F238E27FC236}">
                      <a16:creationId xmlns:a16="http://schemas.microsoft.com/office/drawing/2014/main" id="{674D5244-0544-4982-AD47-00CAA660DC24}"/>
                    </a:ext>
                  </a:extLst>
                </p:cNvPr>
                <p:cNvSpPr/>
                <p:nvPr/>
              </p:nvSpPr>
              <p:spPr>
                <a:xfrm>
                  <a:off x="3401895" y="3642397"/>
                  <a:ext cx="1761930" cy="773560"/>
                </a:xfrm>
                <a:prstGeom prst="roundRect">
                  <a:avLst>
                    <a:gd name="adj" fmla="val 12870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>
                    <a:tabLst>
                      <a:tab pos="538170" algn="l"/>
                    </a:tabLst>
                  </a:pPr>
                  <a:r>
                    <a:rPr lang="en-US" altLang="zh-TW" sz="1600" dirty="0" err="1">
                      <a:solidFill>
                        <a:sysClr val="windowText" lastClr="000000"/>
                      </a:solidFill>
                      <a:latin typeface="Times New Roman" pitchFamily="18" charset="0"/>
                      <a:cs typeface="Times New Roman" pitchFamily="18" charset="0"/>
                    </a:rPr>
                    <a:t>OCLPy</a:t>
                  </a:r>
                  <a:endParaRPr lang="zh-TW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8" name="圓角矩形 80">
                  <a:extLst>
                    <a:ext uri="{FF2B5EF4-FFF2-40B4-BE49-F238E27FC236}">
                      <a16:creationId xmlns:a16="http://schemas.microsoft.com/office/drawing/2014/main" id="{A5C4E712-400D-4D77-878E-0DBC701C8410}"/>
                    </a:ext>
                  </a:extLst>
                </p:cNvPr>
                <p:cNvSpPr/>
                <p:nvPr/>
              </p:nvSpPr>
              <p:spPr>
                <a:xfrm>
                  <a:off x="3493840" y="3982843"/>
                  <a:ext cx="1559767" cy="405546"/>
                </a:xfrm>
                <a:prstGeom prst="roundRect">
                  <a:avLst>
                    <a:gd name="adj" fmla="val 12870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tabLst>
                      <a:tab pos="538170" algn="l"/>
                    </a:tabLst>
                  </a:pPr>
                  <a:r>
                    <a:rPr lang="en-US" altLang="zh-TW" sz="1600" dirty="0" err="1">
                      <a:solidFill>
                        <a:sysClr val="windowText" lastClr="000000"/>
                      </a:solidFill>
                      <a:latin typeface="Times New Roman" pitchFamily="18" charset="0"/>
                      <a:cs typeface="Times New Roman" pitchFamily="18" charset="0"/>
                    </a:rPr>
                    <a:t>PyOpenCL</a:t>
                  </a:r>
                  <a:endPara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>
                    <a:tabLst>
                      <a:tab pos="538170" algn="l"/>
                    </a:tabLst>
                  </a:pPr>
                  <a:r>
                    <a:rPr lang="en-US" altLang="zh-TW" sz="1600" dirty="0" err="1">
                      <a:solidFill>
                        <a:sysClr val="windowText" lastClr="000000"/>
                      </a:solidFill>
                      <a:latin typeface="Times New Roman" pitchFamily="18" charset="0"/>
                      <a:cs typeface="Times New Roman" pitchFamily="18" charset="0"/>
                    </a:rPr>
                    <a:t>clBLAS</a:t>
                  </a:r>
                  <a:endParaRPr lang="zh-TW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9" name="圓角矩形 80">
                  <a:extLst>
                    <a:ext uri="{FF2B5EF4-FFF2-40B4-BE49-F238E27FC236}">
                      <a16:creationId xmlns:a16="http://schemas.microsoft.com/office/drawing/2014/main" id="{2C95622F-0A05-4DC5-96F9-C75DC6CD9042}"/>
                    </a:ext>
                  </a:extLst>
                </p:cNvPr>
                <p:cNvSpPr/>
                <p:nvPr/>
              </p:nvSpPr>
              <p:spPr>
                <a:xfrm>
                  <a:off x="1672272" y="3642398"/>
                  <a:ext cx="1646143" cy="773559"/>
                </a:xfrm>
                <a:prstGeom prst="roundRect">
                  <a:avLst>
                    <a:gd name="adj" fmla="val 12870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:pPr algn="ctr">
                    <a:tabLst>
                      <a:tab pos="538170" algn="l"/>
                    </a:tabLst>
                  </a:pPr>
                  <a:r>
                    <a:rPr lang="en-US" altLang="zh-TW" sz="1600" dirty="0" err="1">
                      <a:solidFill>
                        <a:sysClr val="windowText" lastClr="000000"/>
                      </a:solidFill>
                      <a:latin typeface="Times New Roman" pitchFamily="18" charset="0"/>
                      <a:cs typeface="Times New Roman" pitchFamily="18" charset="0"/>
                    </a:rPr>
                    <a:t>CModelGenerator</a:t>
                  </a:r>
                  <a:endParaRPr lang="zh-TW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0" name="圓角矩形 80">
                  <a:extLst>
                    <a:ext uri="{FF2B5EF4-FFF2-40B4-BE49-F238E27FC236}">
                      <a16:creationId xmlns:a16="http://schemas.microsoft.com/office/drawing/2014/main" id="{8899FF9E-9D9F-4559-B595-73E21CBA9D2C}"/>
                    </a:ext>
                  </a:extLst>
                </p:cNvPr>
                <p:cNvSpPr/>
                <p:nvPr/>
              </p:nvSpPr>
              <p:spPr>
                <a:xfrm>
                  <a:off x="1833120" y="3982843"/>
                  <a:ext cx="1298303" cy="405547"/>
                </a:xfrm>
                <a:prstGeom prst="roundRect">
                  <a:avLst>
                    <a:gd name="adj" fmla="val 12870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tabLst>
                      <a:tab pos="538170" algn="l"/>
                    </a:tabLst>
                  </a:pPr>
                  <a:r>
                    <a:rPr lang="en-US" altLang="zh-TW" sz="1600" dirty="0" err="1">
                      <a:solidFill>
                        <a:sysClr val="windowText" lastClr="000000"/>
                      </a:solidFill>
                      <a:latin typeface="Times New Roman" pitchFamily="18" charset="0"/>
                      <a:cs typeface="Times New Roman" pitchFamily="18" charset="0"/>
                    </a:rPr>
                    <a:t>clBLAS</a:t>
                  </a:r>
                  <a:endParaRPr lang="zh-TW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198F0633-49F6-41E9-A396-CE0C37E7726D}"/>
              </a:ext>
            </a:extLst>
          </p:cNvPr>
          <p:cNvGrpSpPr/>
          <p:nvPr/>
        </p:nvGrpSpPr>
        <p:grpSpPr>
          <a:xfrm>
            <a:off x="6744473" y="3685215"/>
            <a:ext cx="3851534" cy="3053337"/>
            <a:chOff x="7041574" y="3403453"/>
            <a:chExt cx="3851534" cy="3081323"/>
          </a:xfrm>
        </p:grpSpPr>
        <p:sp>
          <p:nvSpPr>
            <p:cNvPr id="15" name="矩形 77"/>
            <p:cNvSpPr/>
            <p:nvPr/>
          </p:nvSpPr>
          <p:spPr>
            <a:xfrm>
              <a:off x="7041574" y="3403453"/>
              <a:ext cx="3851534" cy="3081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TW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Backend server(s)</a:t>
              </a:r>
              <a:endParaRPr lang="zh-TW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圓角矩形 80"/>
            <p:cNvSpPr/>
            <p:nvPr/>
          </p:nvSpPr>
          <p:spPr>
            <a:xfrm>
              <a:off x="7547434" y="4685162"/>
              <a:ext cx="2997421" cy="593535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i="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Virtualized computing resources</a:t>
              </a:r>
            </a:p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1600" dirty="0" err="1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OpenCL</a:t>
              </a: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, CUDA Runtime)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圓角矩形 80"/>
            <p:cNvSpPr/>
            <p:nvPr/>
          </p:nvSpPr>
          <p:spPr>
            <a:xfrm>
              <a:off x="7547433" y="5418126"/>
              <a:ext cx="2997421" cy="593535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Operating system</a:t>
              </a:r>
              <a:b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(Drivers for accelerators)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28A57C34-3CED-4752-951B-14C04F1EBC07}"/>
                </a:ext>
              </a:extLst>
            </p:cNvPr>
            <p:cNvGrpSpPr/>
            <p:nvPr/>
          </p:nvGrpSpPr>
          <p:grpSpPr>
            <a:xfrm>
              <a:off x="7124698" y="3481140"/>
              <a:ext cx="3644711" cy="1077102"/>
              <a:chOff x="1593967" y="3548728"/>
              <a:chExt cx="3641005" cy="922041"/>
            </a:xfrm>
            <a:solidFill>
              <a:schemeClr val="bg1">
                <a:lumMod val="95000"/>
              </a:schemeClr>
            </a:solidFill>
          </p:grpSpPr>
          <p:sp>
            <p:nvSpPr>
              <p:cNvPr id="54" name="圓角矩形 80">
                <a:extLst>
                  <a:ext uri="{FF2B5EF4-FFF2-40B4-BE49-F238E27FC236}">
                    <a16:creationId xmlns:a16="http://schemas.microsoft.com/office/drawing/2014/main" id="{0C428752-5EF6-42D3-AE63-5A7563025669}"/>
                  </a:ext>
                </a:extLst>
              </p:cNvPr>
              <p:cNvSpPr/>
              <p:nvPr/>
            </p:nvSpPr>
            <p:spPr>
              <a:xfrm>
                <a:off x="1593967" y="3548728"/>
                <a:ext cx="3641005" cy="922041"/>
              </a:xfrm>
              <a:prstGeom prst="roundRect">
                <a:avLst>
                  <a:gd name="adj" fmla="val 12870"/>
                </a:avLst>
              </a:prstGeom>
              <a:grpFill/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tabLst>
                    <a:tab pos="538170" algn="l"/>
                  </a:tabLst>
                </a:pP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4B17AA37-F16F-448E-A897-8E353B399752}"/>
                  </a:ext>
                </a:extLst>
              </p:cNvPr>
              <p:cNvGrpSpPr/>
              <p:nvPr/>
            </p:nvGrpSpPr>
            <p:grpSpPr>
              <a:xfrm>
                <a:off x="1711112" y="3634073"/>
                <a:ext cx="1702151" cy="773560"/>
                <a:chOff x="1711112" y="3634073"/>
                <a:chExt cx="1702151" cy="773560"/>
              </a:xfrm>
              <a:grpFill/>
            </p:grpSpPr>
            <p:sp>
              <p:nvSpPr>
                <p:cNvPr id="56" name="圓角矩形 80">
                  <a:extLst>
                    <a:ext uri="{FF2B5EF4-FFF2-40B4-BE49-F238E27FC236}">
                      <a16:creationId xmlns:a16="http://schemas.microsoft.com/office/drawing/2014/main" id="{FA08CAD8-BF33-4DE4-8588-E6E0A2C82AF2}"/>
                    </a:ext>
                  </a:extLst>
                </p:cNvPr>
                <p:cNvSpPr/>
                <p:nvPr/>
              </p:nvSpPr>
              <p:spPr>
                <a:xfrm>
                  <a:off x="1711112" y="3634073"/>
                  <a:ext cx="1702151" cy="773560"/>
                </a:xfrm>
                <a:prstGeom prst="roundRect">
                  <a:avLst>
                    <a:gd name="adj" fmla="val 12870"/>
                  </a:avLst>
                </a:prstGeom>
                <a:grpFill/>
                <a:ln w="127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>
                    <a:tabLst>
                      <a:tab pos="538170" algn="l"/>
                    </a:tabLst>
                  </a:pPr>
                  <a:r>
                    <a:rPr lang="en-US" altLang="zh-TW" sz="1600" dirty="0" err="1">
                      <a:solidFill>
                        <a:sysClr val="windowText" lastClr="000000"/>
                      </a:solidFill>
                      <a:latin typeface="Times New Roman" pitchFamily="18" charset="0"/>
                      <a:cs typeface="Times New Roman" pitchFamily="18" charset="0"/>
                    </a:rPr>
                    <a:t>OCLPy</a:t>
                  </a:r>
                  <a:endParaRPr lang="zh-TW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7" name="圓角矩形 80">
                  <a:extLst>
                    <a:ext uri="{FF2B5EF4-FFF2-40B4-BE49-F238E27FC236}">
                      <a16:creationId xmlns:a16="http://schemas.microsoft.com/office/drawing/2014/main" id="{66D882F9-ADAC-4A88-8DD5-8A311D1B0FEC}"/>
                    </a:ext>
                  </a:extLst>
                </p:cNvPr>
                <p:cNvSpPr/>
                <p:nvPr/>
              </p:nvSpPr>
              <p:spPr>
                <a:xfrm>
                  <a:off x="1832403" y="3973427"/>
                  <a:ext cx="1559767" cy="405546"/>
                </a:xfrm>
                <a:prstGeom prst="roundRect">
                  <a:avLst>
                    <a:gd name="adj" fmla="val 12870"/>
                  </a:avLst>
                </a:prstGeom>
                <a:grpFill/>
                <a:ln w="127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tabLst>
                      <a:tab pos="538170" algn="l"/>
                    </a:tabLst>
                  </a:pPr>
                  <a:r>
                    <a:rPr lang="en-US" altLang="zh-TW" sz="1600" dirty="0" err="1">
                      <a:solidFill>
                        <a:sysClr val="windowText" lastClr="000000"/>
                      </a:solidFill>
                      <a:latin typeface="Times New Roman" pitchFamily="18" charset="0"/>
                      <a:cs typeface="Times New Roman" pitchFamily="18" charset="0"/>
                    </a:rPr>
                    <a:t>PyOpenCL</a:t>
                  </a:r>
                  <a:endPara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>
                    <a:tabLst>
                      <a:tab pos="538170" algn="l"/>
                    </a:tabLst>
                  </a:pPr>
                  <a:r>
                    <a:rPr lang="en-US" altLang="zh-TW" sz="1600" dirty="0" err="1">
                      <a:solidFill>
                        <a:sysClr val="windowText" lastClr="000000"/>
                      </a:solidFill>
                      <a:latin typeface="Times New Roman" pitchFamily="18" charset="0"/>
                      <a:cs typeface="Times New Roman" pitchFamily="18" charset="0"/>
                    </a:rPr>
                    <a:t>clBLAS</a:t>
                  </a:r>
                  <a:endParaRPr lang="zh-TW" altLang="en-US" sz="1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60" name="圓角矩形 80">
              <a:extLst>
                <a:ext uri="{FF2B5EF4-FFF2-40B4-BE49-F238E27FC236}">
                  <a16:creationId xmlns:a16="http://schemas.microsoft.com/office/drawing/2014/main" id="{40B35C62-5747-4B54-B031-8DC0987FF100}"/>
                </a:ext>
              </a:extLst>
            </p:cNvPr>
            <p:cNvSpPr/>
            <p:nvPr/>
          </p:nvSpPr>
          <p:spPr>
            <a:xfrm>
              <a:off x="9046145" y="3562838"/>
              <a:ext cx="1656817" cy="903651"/>
            </a:xfrm>
            <a:prstGeom prst="roundRect">
              <a:avLst>
                <a:gd name="adj" fmla="val 1287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 err="1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CuPy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圓角矩形 80">
              <a:extLst>
                <a:ext uri="{FF2B5EF4-FFF2-40B4-BE49-F238E27FC236}">
                  <a16:creationId xmlns:a16="http://schemas.microsoft.com/office/drawing/2014/main" id="{CB17FC0B-461D-4AA6-B855-276E40C5FBC0}"/>
                </a:ext>
              </a:extLst>
            </p:cNvPr>
            <p:cNvSpPr/>
            <p:nvPr/>
          </p:nvSpPr>
          <p:spPr>
            <a:xfrm>
              <a:off x="9246657" y="3930139"/>
              <a:ext cx="1328265" cy="479628"/>
            </a:xfrm>
            <a:prstGeom prst="roundRect">
              <a:avLst>
                <a:gd name="adj" fmla="val 1287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 err="1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cuDNN</a:t>
              </a:r>
              <a:endPara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tabLst>
                  <a:tab pos="538170" algn="l"/>
                </a:tabLst>
              </a:pPr>
              <a:r>
                <a:rPr lang="en-US" altLang="zh-TW" sz="1600" dirty="0" err="1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cuBLAS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5" name="上-下雙向箭號 39">
            <a:extLst>
              <a:ext uri="{FF2B5EF4-FFF2-40B4-BE49-F238E27FC236}">
                <a16:creationId xmlns:a16="http://schemas.microsoft.com/office/drawing/2014/main" id="{D0E82952-937D-4C3E-898C-81AA8C08FFCF}"/>
              </a:ext>
            </a:extLst>
          </p:cNvPr>
          <p:cNvSpPr/>
          <p:nvPr/>
        </p:nvSpPr>
        <p:spPr>
          <a:xfrm>
            <a:off x="3240899" y="2060582"/>
            <a:ext cx="209060" cy="271300"/>
          </a:xfrm>
          <a:prstGeom prst="up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94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85"/>
          <p:cNvSpPr/>
          <p:nvPr/>
        </p:nvSpPr>
        <p:spPr>
          <a:xfrm>
            <a:off x="1573498" y="2163664"/>
            <a:ext cx="8696898" cy="92551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Distributed Deep Neural Network Communication Module (DDNNCM)</a:t>
            </a:r>
            <a:endParaRPr lang="zh-TW" altLang="en-US" sz="24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216755" y="179967"/>
            <a:ext cx="3271973" cy="1078835"/>
            <a:chOff x="838200" y="1484647"/>
            <a:chExt cx="3271974" cy="1255792"/>
          </a:xfrm>
          <a:solidFill>
            <a:schemeClr val="bg1"/>
          </a:solidFill>
        </p:grpSpPr>
        <p:sp>
          <p:nvSpPr>
            <p:cNvPr id="36" name="摺角紙張 35"/>
            <p:cNvSpPr/>
            <p:nvPr/>
          </p:nvSpPr>
          <p:spPr>
            <a:xfrm>
              <a:off x="838200" y="1484647"/>
              <a:ext cx="3271974" cy="1255792"/>
            </a:xfrm>
            <a:prstGeom prst="foldedCorner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Apps on device #4</a:t>
              </a:r>
              <a:endParaRPr lang="en-US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圓角矩形 80"/>
            <p:cNvSpPr/>
            <p:nvPr/>
          </p:nvSpPr>
          <p:spPr>
            <a:xfrm>
              <a:off x="951120" y="1607002"/>
              <a:ext cx="1345193" cy="593535"/>
            </a:xfrm>
            <a:prstGeom prst="roundRect">
              <a:avLst>
                <a:gd name="adj" fmla="val 12870"/>
              </a:avLst>
            </a:prstGeom>
            <a:grp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Object recognition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圓角矩形 80"/>
            <p:cNvSpPr/>
            <p:nvPr/>
          </p:nvSpPr>
          <p:spPr>
            <a:xfrm>
              <a:off x="2433817" y="2024547"/>
              <a:ext cx="1423025" cy="613926"/>
            </a:xfrm>
            <a:prstGeom prst="roundRect">
              <a:avLst>
                <a:gd name="adj" fmla="val 12870"/>
              </a:avLst>
            </a:prstGeom>
            <a:grp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Color recognition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1424360" y="2216901"/>
              <a:ext cx="343364" cy="43006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801" dirty="0"/>
                <a:t>…</a:t>
              </a: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2008230" y="353423"/>
            <a:ext cx="3271973" cy="1078835"/>
            <a:chOff x="838200" y="1484647"/>
            <a:chExt cx="3271974" cy="1255792"/>
          </a:xfrm>
          <a:solidFill>
            <a:schemeClr val="bg1"/>
          </a:solidFill>
        </p:grpSpPr>
        <p:sp>
          <p:nvSpPr>
            <p:cNvPr id="32" name="摺角紙張 31"/>
            <p:cNvSpPr/>
            <p:nvPr/>
          </p:nvSpPr>
          <p:spPr>
            <a:xfrm>
              <a:off x="838200" y="1484647"/>
              <a:ext cx="3271974" cy="1255792"/>
            </a:xfrm>
            <a:prstGeom prst="foldedCorner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Apps on device #3</a:t>
              </a:r>
              <a:endParaRPr lang="en-US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圓角矩形 80"/>
            <p:cNvSpPr/>
            <p:nvPr/>
          </p:nvSpPr>
          <p:spPr>
            <a:xfrm>
              <a:off x="951120" y="1607002"/>
              <a:ext cx="1345193" cy="593535"/>
            </a:xfrm>
            <a:prstGeom prst="roundRect">
              <a:avLst>
                <a:gd name="adj" fmla="val 12870"/>
              </a:avLst>
            </a:prstGeom>
            <a:grp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Object recognition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圓角矩形 80"/>
            <p:cNvSpPr/>
            <p:nvPr/>
          </p:nvSpPr>
          <p:spPr>
            <a:xfrm>
              <a:off x="2433817" y="2024547"/>
              <a:ext cx="1423025" cy="613926"/>
            </a:xfrm>
            <a:prstGeom prst="roundRect">
              <a:avLst>
                <a:gd name="adj" fmla="val 12870"/>
              </a:avLst>
            </a:prstGeom>
            <a:grp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Color recognition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424360" y="2216901"/>
              <a:ext cx="343364" cy="43006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801" dirty="0"/>
                <a:t>…</a:t>
              </a: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1799171" y="542134"/>
            <a:ext cx="3271973" cy="1078835"/>
            <a:chOff x="838200" y="1484647"/>
            <a:chExt cx="3271974" cy="1255792"/>
          </a:xfrm>
          <a:solidFill>
            <a:schemeClr val="bg1"/>
          </a:solidFill>
        </p:grpSpPr>
        <p:sp>
          <p:nvSpPr>
            <p:cNvPr id="28" name="摺角紙張 27"/>
            <p:cNvSpPr/>
            <p:nvPr/>
          </p:nvSpPr>
          <p:spPr>
            <a:xfrm>
              <a:off x="838200" y="1484647"/>
              <a:ext cx="3271974" cy="1255792"/>
            </a:xfrm>
            <a:prstGeom prst="foldedCorner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Apps on device #2</a:t>
              </a:r>
              <a:endParaRPr lang="en-US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圓角矩形 80"/>
            <p:cNvSpPr/>
            <p:nvPr/>
          </p:nvSpPr>
          <p:spPr>
            <a:xfrm>
              <a:off x="951120" y="1607002"/>
              <a:ext cx="1345193" cy="593535"/>
            </a:xfrm>
            <a:prstGeom prst="roundRect">
              <a:avLst>
                <a:gd name="adj" fmla="val 12870"/>
              </a:avLst>
            </a:prstGeom>
            <a:grp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Object recognition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圓角矩形 80"/>
            <p:cNvSpPr/>
            <p:nvPr/>
          </p:nvSpPr>
          <p:spPr>
            <a:xfrm>
              <a:off x="2433817" y="2024547"/>
              <a:ext cx="1423025" cy="613926"/>
            </a:xfrm>
            <a:prstGeom prst="roundRect">
              <a:avLst>
                <a:gd name="adj" fmla="val 12870"/>
              </a:avLst>
            </a:prstGeom>
            <a:grp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Color recognition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424360" y="2216901"/>
              <a:ext cx="343364" cy="43006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801" dirty="0"/>
                <a:t>…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1590111" y="709956"/>
            <a:ext cx="3271973" cy="1078835"/>
            <a:chOff x="838200" y="1484647"/>
            <a:chExt cx="3271974" cy="1255792"/>
          </a:xfrm>
          <a:solidFill>
            <a:schemeClr val="bg1"/>
          </a:solidFill>
        </p:grpSpPr>
        <p:sp>
          <p:nvSpPr>
            <p:cNvPr id="24" name="摺角紙張 23"/>
            <p:cNvSpPr/>
            <p:nvPr/>
          </p:nvSpPr>
          <p:spPr>
            <a:xfrm>
              <a:off x="838200" y="1484647"/>
              <a:ext cx="3271974" cy="1255792"/>
            </a:xfrm>
            <a:prstGeom prst="foldedCorner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Apps on device #1</a:t>
              </a:r>
              <a:endParaRPr lang="en-US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圓角矩形 80"/>
            <p:cNvSpPr/>
            <p:nvPr/>
          </p:nvSpPr>
          <p:spPr>
            <a:xfrm>
              <a:off x="951120" y="1607002"/>
              <a:ext cx="1345193" cy="593535"/>
            </a:xfrm>
            <a:prstGeom prst="roundRect">
              <a:avLst>
                <a:gd name="adj" fmla="val 12870"/>
              </a:avLst>
            </a:prstGeom>
            <a:grp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Object recognition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圓角矩形 80"/>
            <p:cNvSpPr/>
            <p:nvPr/>
          </p:nvSpPr>
          <p:spPr>
            <a:xfrm>
              <a:off x="2433817" y="2024547"/>
              <a:ext cx="1423025" cy="613926"/>
            </a:xfrm>
            <a:prstGeom prst="roundRect">
              <a:avLst>
                <a:gd name="adj" fmla="val 12870"/>
              </a:avLst>
            </a:prstGeom>
            <a:grp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Color recognition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424360" y="2216901"/>
              <a:ext cx="343364" cy="43006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801" dirty="0"/>
                <a:t>…</a:t>
              </a:r>
            </a:p>
          </p:txBody>
        </p:sp>
      </p:grpSp>
      <p:sp>
        <p:nvSpPr>
          <p:cNvPr id="40" name="上-下雙向箭號 39"/>
          <p:cNvSpPr/>
          <p:nvPr/>
        </p:nvSpPr>
        <p:spPr>
          <a:xfrm>
            <a:off x="3093610" y="3133378"/>
            <a:ext cx="209060" cy="271300"/>
          </a:xfrm>
          <a:prstGeom prst="up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上-下雙向箭號 45"/>
          <p:cNvSpPr/>
          <p:nvPr/>
        </p:nvSpPr>
        <p:spPr>
          <a:xfrm>
            <a:off x="8523744" y="3135778"/>
            <a:ext cx="209060" cy="271300"/>
          </a:xfrm>
          <a:prstGeom prst="up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77"/>
          <p:cNvSpPr/>
          <p:nvPr/>
        </p:nvSpPr>
        <p:spPr>
          <a:xfrm>
            <a:off x="1355889" y="3449725"/>
            <a:ext cx="3910196" cy="3081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TW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 devices</a:t>
            </a:r>
            <a:endParaRPr lang="zh-TW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圓角矩形 80"/>
          <p:cNvSpPr/>
          <p:nvPr/>
        </p:nvSpPr>
        <p:spPr>
          <a:xfrm>
            <a:off x="1721720" y="4861092"/>
            <a:ext cx="2997420" cy="593534"/>
          </a:xfrm>
          <a:prstGeom prst="roundRect">
            <a:avLst>
              <a:gd name="adj" fmla="val 1287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OpenCL Runtime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圓角矩形 80"/>
          <p:cNvSpPr/>
          <p:nvPr/>
        </p:nvSpPr>
        <p:spPr>
          <a:xfrm>
            <a:off x="1745660" y="5539984"/>
            <a:ext cx="2997420" cy="593534"/>
          </a:xfrm>
          <a:prstGeom prst="roundRect">
            <a:avLst>
              <a:gd name="adj" fmla="val 1287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Operating system</a:t>
            </a:r>
            <a:b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(Drivers for accelerators)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圓角矩形 80">
            <a:extLst>
              <a:ext uri="{FF2B5EF4-FFF2-40B4-BE49-F238E27FC236}">
                <a16:creationId xmlns:a16="http://schemas.microsoft.com/office/drawing/2014/main" id="{2C95622F-0A05-4DC5-96F9-C75DC6CD9042}"/>
              </a:ext>
            </a:extLst>
          </p:cNvPr>
          <p:cNvSpPr/>
          <p:nvPr/>
        </p:nvSpPr>
        <p:spPr>
          <a:xfrm>
            <a:off x="1740164" y="3677394"/>
            <a:ext cx="2978976" cy="388293"/>
          </a:xfrm>
          <a:prstGeom prst="roundRect">
            <a:avLst>
              <a:gd name="adj" fmla="val 1287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>
              <a:tabLst>
                <a:tab pos="538170" algn="l"/>
              </a:tabLst>
            </a:pPr>
            <a:r>
              <a:rPr lang="en-US" altLang="zh-TW" sz="160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Cmodel</a:t>
            </a: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Generator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77"/>
          <p:cNvSpPr/>
          <p:nvPr/>
        </p:nvSpPr>
        <p:spPr>
          <a:xfrm>
            <a:off x="6724002" y="3460028"/>
            <a:ext cx="3851534" cy="3053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TW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Backend server(s)</a:t>
            </a:r>
            <a:endParaRPr lang="zh-TW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圓角矩形 80"/>
          <p:cNvSpPr/>
          <p:nvPr/>
        </p:nvSpPr>
        <p:spPr>
          <a:xfrm>
            <a:off x="7208307" y="4640987"/>
            <a:ext cx="2997420" cy="588144"/>
          </a:xfrm>
          <a:prstGeom prst="roundRect">
            <a:avLst>
              <a:gd name="adj" fmla="val 1287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6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Virtualized computing resources</a:t>
            </a:r>
          </a:p>
          <a:p>
            <a:pPr algn="ctr">
              <a:tabLst>
                <a:tab pos="538170" algn="l"/>
              </a:tabLst>
            </a:pP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60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OpenCL</a:t>
            </a: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CUDA Runtime)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圓角矩形 80"/>
          <p:cNvSpPr/>
          <p:nvPr/>
        </p:nvSpPr>
        <p:spPr>
          <a:xfrm>
            <a:off x="7229862" y="5456404"/>
            <a:ext cx="2997420" cy="588144"/>
          </a:xfrm>
          <a:prstGeom prst="roundRect">
            <a:avLst>
              <a:gd name="adj" fmla="val 1287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Operating system</a:t>
            </a:r>
            <a:b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(Drivers for accelerators)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圓角矩形 80">
            <a:extLst>
              <a:ext uri="{FF2B5EF4-FFF2-40B4-BE49-F238E27FC236}">
                <a16:creationId xmlns:a16="http://schemas.microsoft.com/office/drawing/2014/main" id="{40B35C62-5747-4B54-B031-8DC0987FF100}"/>
              </a:ext>
            </a:extLst>
          </p:cNvPr>
          <p:cNvSpPr/>
          <p:nvPr/>
        </p:nvSpPr>
        <p:spPr>
          <a:xfrm>
            <a:off x="7165195" y="3825570"/>
            <a:ext cx="3040532" cy="588144"/>
          </a:xfrm>
          <a:prstGeom prst="roundRect">
            <a:avLst>
              <a:gd name="adj" fmla="val 1287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538170" algn="l"/>
              </a:tabLst>
            </a:pPr>
            <a:r>
              <a:rPr lang="en-US" altLang="zh-TW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CUDA Multiple-Process Service (MPS)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上-下雙向箭號 39">
            <a:extLst>
              <a:ext uri="{FF2B5EF4-FFF2-40B4-BE49-F238E27FC236}">
                <a16:creationId xmlns:a16="http://schemas.microsoft.com/office/drawing/2014/main" id="{D0E82952-937D-4C3E-898C-81AA8C08FFCF}"/>
              </a:ext>
            </a:extLst>
          </p:cNvPr>
          <p:cNvSpPr/>
          <p:nvPr/>
        </p:nvSpPr>
        <p:spPr>
          <a:xfrm>
            <a:off x="3220428" y="1835394"/>
            <a:ext cx="209060" cy="271300"/>
          </a:xfrm>
          <a:prstGeom prst="up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圓角矩形 80">
            <a:extLst>
              <a:ext uri="{FF2B5EF4-FFF2-40B4-BE49-F238E27FC236}">
                <a16:creationId xmlns:a16="http://schemas.microsoft.com/office/drawing/2014/main" id="{0DA9932B-C4CE-4EC5-BB6C-4A2641A9D6D2}"/>
              </a:ext>
            </a:extLst>
          </p:cNvPr>
          <p:cNvSpPr/>
          <p:nvPr/>
        </p:nvSpPr>
        <p:spPr>
          <a:xfrm>
            <a:off x="1740165" y="4209698"/>
            <a:ext cx="2997420" cy="456087"/>
          </a:xfrm>
          <a:prstGeom prst="roundRect">
            <a:avLst>
              <a:gd name="adj" fmla="val 1287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OpenCL Optimizer</a:t>
            </a:r>
            <a:endParaRPr lang="zh-TW" altLang="en-US" sz="1600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223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9E3EAB81-8FFD-4B51-BBF3-32F940DDD2C8}"/>
              </a:ext>
            </a:extLst>
          </p:cNvPr>
          <p:cNvGrpSpPr/>
          <p:nvPr/>
        </p:nvGrpSpPr>
        <p:grpSpPr>
          <a:xfrm>
            <a:off x="1610438" y="586344"/>
            <a:ext cx="8764172" cy="5052917"/>
            <a:chOff x="1610437" y="586343"/>
            <a:chExt cx="8764172" cy="5052917"/>
          </a:xfrm>
        </p:grpSpPr>
        <p:sp>
          <p:nvSpPr>
            <p:cNvPr id="127" name="矩形 77"/>
            <p:cNvSpPr/>
            <p:nvPr/>
          </p:nvSpPr>
          <p:spPr>
            <a:xfrm>
              <a:off x="2157120" y="586343"/>
              <a:ext cx="3403138" cy="45297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TW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End device #4</a:t>
              </a:r>
              <a:endParaRPr lang="zh-TW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矩形 77"/>
            <p:cNvSpPr/>
            <p:nvPr/>
          </p:nvSpPr>
          <p:spPr>
            <a:xfrm>
              <a:off x="1987646" y="750808"/>
              <a:ext cx="3403138" cy="45297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TW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End device #3</a:t>
              </a:r>
              <a:endParaRPr lang="zh-TW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矩形 77"/>
            <p:cNvSpPr/>
            <p:nvPr/>
          </p:nvSpPr>
          <p:spPr>
            <a:xfrm>
              <a:off x="1813236" y="930150"/>
              <a:ext cx="3403138" cy="45297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TW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End device #2</a:t>
              </a:r>
              <a:endParaRPr lang="zh-TW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矩形 77"/>
            <p:cNvSpPr/>
            <p:nvPr/>
          </p:nvSpPr>
          <p:spPr>
            <a:xfrm>
              <a:off x="1610437" y="1109492"/>
              <a:ext cx="3403138" cy="45297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TW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End device #1</a:t>
              </a:r>
              <a:endParaRPr lang="zh-TW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圓角矩形 80"/>
            <p:cNvSpPr/>
            <p:nvPr/>
          </p:nvSpPr>
          <p:spPr>
            <a:xfrm>
              <a:off x="1843818" y="4648194"/>
              <a:ext cx="2997421" cy="593535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Operating system</a:t>
              </a:r>
              <a:b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(Drivers for accelerators)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矩形 77"/>
            <p:cNvSpPr/>
            <p:nvPr/>
          </p:nvSpPr>
          <p:spPr>
            <a:xfrm>
              <a:off x="6800667" y="1115396"/>
              <a:ext cx="3573942" cy="4523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TW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Backend server</a:t>
              </a:r>
              <a:endParaRPr lang="zh-TW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圓角矩形 80"/>
            <p:cNvSpPr/>
            <p:nvPr/>
          </p:nvSpPr>
          <p:spPr>
            <a:xfrm>
              <a:off x="8669145" y="4039720"/>
              <a:ext cx="1197591" cy="529469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40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CUDA/OCL Runtime</a:t>
              </a:r>
              <a:endParaRPr lang="zh-TW" altLang="en-US" sz="140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圓角矩形 80"/>
            <p:cNvSpPr/>
            <p:nvPr/>
          </p:nvSpPr>
          <p:spPr>
            <a:xfrm>
              <a:off x="7107165" y="4653585"/>
              <a:ext cx="2997421" cy="588144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Operating system</a:t>
              </a:r>
              <a:b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(Drivers for accelerators)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" name="群組 22"/>
            <p:cNvGrpSpPr/>
            <p:nvPr/>
          </p:nvGrpSpPr>
          <p:grpSpPr>
            <a:xfrm>
              <a:off x="1838323" y="1215368"/>
              <a:ext cx="3083811" cy="1042560"/>
              <a:chOff x="979214" y="1484647"/>
              <a:chExt cx="3083811" cy="1255792"/>
            </a:xfrm>
            <a:solidFill>
              <a:schemeClr val="bg1"/>
            </a:solidFill>
          </p:grpSpPr>
          <p:sp>
            <p:nvSpPr>
              <p:cNvPr id="24" name="摺角紙張 23"/>
              <p:cNvSpPr/>
              <p:nvPr/>
            </p:nvSpPr>
            <p:spPr>
              <a:xfrm>
                <a:off x="979214" y="1484647"/>
                <a:ext cx="2978977" cy="1255792"/>
              </a:xfrm>
              <a:prstGeom prst="foldedCorner">
                <a:avLst/>
              </a:prstGeom>
              <a:grpFill/>
              <a:ln w="1270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DDNN Apps on device #1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圓角矩形 80"/>
              <p:cNvSpPr/>
              <p:nvPr/>
            </p:nvSpPr>
            <p:spPr>
              <a:xfrm>
                <a:off x="1187739" y="1909932"/>
                <a:ext cx="1197591" cy="593534"/>
              </a:xfrm>
              <a:prstGeom prst="roundRect">
                <a:avLst>
                  <a:gd name="adj" fmla="val 12870"/>
                </a:avLst>
              </a:prstGeom>
              <a:grpFill/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Object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圓角矩形 80"/>
              <p:cNvSpPr/>
              <p:nvPr/>
            </p:nvSpPr>
            <p:spPr>
              <a:xfrm>
                <a:off x="2541194" y="1909932"/>
                <a:ext cx="1278899" cy="613926"/>
              </a:xfrm>
              <a:prstGeom prst="roundRect">
                <a:avLst>
                  <a:gd name="adj" fmla="val 12870"/>
                </a:avLst>
              </a:prstGeom>
              <a:grpFill/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Color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3719661" y="2006289"/>
                <a:ext cx="343364" cy="44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…</a:t>
                </a:r>
              </a:p>
            </p:txBody>
          </p:sp>
        </p:grpSp>
        <p:sp>
          <p:nvSpPr>
            <p:cNvPr id="10" name="圓角矩形 80"/>
            <p:cNvSpPr/>
            <p:nvPr/>
          </p:nvSpPr>
          <p:spPr>
            <a:xfrm>
              <a:off x="3400302" y="4039721"/>
              <a:ext cx="1269909" cy="523115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OCL</a:t>
              </a:r>
            </a:p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Runtime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1838323" y="2377290"/>
              <a:ext cx="2978976" cy="2205897"/>
              <a:chOff x="1740163" y="3191705"/>
              <a:chExt cx="2978976" cy="2205897"/>
            </a:xfrm>
          </p:grpSpPr>
          <p:sp>
            <p:nvSpPr>
              <p:cNvPr id="41" name="圓角矩形 80">
                <a:extLst>
                  <a:ext uri="{FF2B5EF4-FFF2-40B4-BE49-F238E27FC236}">
                    <a16:creationId xmlns:a16="http://schemas.microsoft.com/office/drawing/2014/main" id="{2C95622F-0A05-4DC5-96F9-C75DC6CD9042}"/>
                  </a:ext>
                </a:extLst>
              </p:cNvPr>
              <p:cNvSpPr/>
              <p:nvPr/>
            </p:nvSpPr>
            <p:spPr>
              <a:xfrm>
                <a:off x="1740163" y="3191705"/>
                <a:ext cx="2978976" cy="15430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dashDot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DDNNCF – Device Module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圓角矩形 80">
                <a:extLst>
                  <a:ext uri="{FF2B5EF4-FFF2-40B4-BE49-F238E27FC236}">
                    <a16:creationId xmlns:a16="http://schemas.microsoft.com/office/drawing/2014/main" id="{0DA9932B-C4CE-4EC5-BB6C-4A2641A9D6D2}"/>
                  </a:ext>
                </a:extLst>
              </p:cNvPr>
              <p:cNvSpPr/>
              <p:nvPr/>
            </p:nvSpPr>
            <p:spPr>
              <a:xfrm>
                <a:off x="1948687" y="3551821"/>
                <a:ext cx="1197591" cy="1845781"/>
              </a:xfrm>
              <a:prstGeom prst="roundRect">
                <a:avLst>
                  <a:gd name="adj" fmla="val 1287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Local exec. module</a:t>
                </a:r>
              </a:p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(C or OCL)</a:t>
                </a:r>
                <a:endParaRPr lang="zh-TW" altLang="en-US" sz="1600" dirty="0">
                  <a:solidFill>
                    <a:schemeClr val="accent3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圓角矩形 80">
                <a:extLst>
                  <a:ext uri="{FF2B5EF4-FFF2-40B4-BE49-F238E27FC236}">
                    <a16:creationId xmlns:a16="http://schemas.microsoft.com/office/drawing/2014/main" id="{0DA9932B-C4CE-4EC5-BB6C-4A2641A9D6D2}"/>
                  </a:ext>
                </a:extLst>
              </p:cNvPr>
              <p:cNvSpPr/>
              <p:nvPr/>
            </p:nvSpPr>
            <p:spPr>
              <a:xfrm>
                <a:off x="3302143" y="3551821"/>
                <a:ext cx="1197591" cy="1025858"/>
              </a:xfrm>
              <a:prstGeom prst="roundRect">
                <a:avLst>
                  <a:gd name="adj" fmla="val 1287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Comm. module</a:t>
                </a:r>
              </a:p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(C/C</a:t>
                </a:r>
                <a:r>
                  <a:rPr lang="en-US" altLang="zh-CN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lient</a:t>
                </a: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zh-TW" altLang="en-US" sz="1600" dirty="0">
                  <a:solidFill>
                    <a:schemeClr val="accent3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圓角矩形 80">
                <a:extLst>
                  <a:ext uri="{FF2B5EF4-FFF2-40B4-BE49-F238E27FC236}">
                    <a16:creationId xmlns:a16="http://schemas.microsoft.com/office/drawing/2014/main" id="{E343F887-8E9B-4EF0-B804-541A61A78B1D}"/>
                  </a:ext>
                </a:extLst>
              </p:cNvPr>
              <p:cNvSpPr/>
              <p:nvPr/>
            </p:nvSpPr>
            <p:spPr>
              <a:xfrm>
                <a:off x="2007699" y="4600950"/>
                <a:ext cx="1052850" cy="643470"/>
              </a:xfrm>
              <a:prstGeom prst="roundRect">
                <a:avLst>
                  <a:gd name="adj" fmla="val 1287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CN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entropy</a:t>
                </a:r>
                <a:endPara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3" name="文字方塊 42"/>
            <p:cNvSpPr txBox="1"/>
            <p:nvPr/>
          </p:nvSpPr>
          <p:spPr>
            <a:xfrm>
              <a:off x="5593708" y="4583187"/>
              <a:ext cx="343364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/>
                <a:t>…</a:t>
              </a:r>
            </a:p>
          </p:txBody>
        </p:sp>
        <p:grpSp>
          <p:nvGrpSpPr>
            <p:cNvPr id="44" name="群組 43"/>
            <p:cNvGrpSpPr/>
            <p:nvPr/>
          </p:nvGrpSpPr>
          <p:grpSpPr>
            <a:xfrm>
              <a:off x="7107165" y="1215368"/>
              <a:ext cx="2978976" cy="3353820"/>
              <a:chOff x="1740163" y="2029783"/>
              <a:chExt cx="2978976" cy="3353820"/>
            </a:xfrm>
          </p:grpSpPr>
          <p:sp>
            <p:nvSpPr>
              <p:cNvPr id="45" name="圓角矩形 80">
                <a:extLst>
                  <a:ext uri="{FF2B5EF4-FFF2-40B4-BE49-F238E27FC236}">
                    <a16:creationId xmlns:a16="http://schemas.microsoft.com/office/drawing/2014/main" id="{2C95622F-0A05-4DC5-96F9-C75DC6CD9042}"/>
                  </a:ext>
                </a:extLst>
              </p:cNvPr>
              <p:cNvSpPr/>
              <p:nvPr/>
            </p:nvSpPr>
            <p:spPr>
              <a:xfrm>
                <a:off x="1740163" y="2029783"/>
                <a:ext cx="2978976" cy="27049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dashDot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DDNNCF – Server Module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圓角矩形 80">
                <a:extLst>
                  <a:ext uri="{FF2B5EF4-FFF2-40B4-BE49-F238E27FC236}">
                    <a16:creationId xmlns:a16="http://schemas.microsoft.com/office/drawing/2014/main" id="{0DA9932B-C4CE-4EC5-BB6C-4A2641A9D6D2}"/>
                  </a:ext>
                </a:extLst>
              </p:cNvPr>
              <p:cNvSpPr/>
              <p:nvPr/>
            </p:nvSpPr>
            <p:spPr>
              <a:xfrm>
                <a:off x="1948687" y="3623424"/>
                <a:ext cx="1197591" cy="1760179"/>
              </a:xfrm>
              <a:prstGeom prst="roundRect">
                <a:avLst>
                  <a:gd name="adj" fmla="val 1287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MQTT Server</a:t>
                </a:r>
              </a:p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(Python/</a:t>
                </a:r>
                <a:b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Broker)</a:t>
                </a:r>
                <a:endParaRPr lang="zh-TW" altLang="en-US" sz="1600" dirty="0">
                  <a:solidFill>
                    <a:schemeClr val="accent3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圓角矩形 80">
                <a:extLst>
                  <a:ext uri="{FF2B5EF4-FFF2-40B4-BE49-F238E27FC236}">
                    <a16:creationId xmlns:a16="http://schemas.microsoft.com/office/drawing/2014/main" id="{0DA9932B-C4CE-4EC5-BB6C-4A2641A9D6D2}"/>
                  </a:ext>
                </a:extLst>
              </p:cNvPr>
              <p:cNvSpPr/>
              <p:nvPr/>
            </p:nvSpPr>
            <p:spPr>
              <a:xfrm>
                <a:off x="3302143" y="2445356"/>
                <a:ext cx="1197591" cy="2132323"/>
              </a:xfrm>
              <a:prstGeom prst="roundRect">
                <a:avLst>
                  <a:gd name="adj" fmla="val 1287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Remote exec. module</a:t>
                </a:r>
              </a:p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(Python;</a:t>
                </a:r>
                <a:b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TW" sz="160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Chainer</a:t>
                </a: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zh-TW" altLang="en-US" sz="1600" dirty="0">
                  <a:solidFill>
                    <a:schemeClr val="accent3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0" name="上-下雙向箭號 39"/>
            <p:cNvSpPr/>
            <p:nvPr/>
          </p:nvSpPr>
          <p:spPr>
            <a:xfrm rot="5400000">
              <a:off x="5767572" y="1820998"/>
              <a:ext cx="394580" cy="2701653"/>
            </a:xfrm>
            <a:prstGeom prst="up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圓角矩形 80">
              <a:extLst>
                <a:ext uri="{FF2B5EF4-FFF2-40B4-BE49-F238E27FC236}">
                  <a16:creationId xmlns:a16="http://schemas.microsoft.com/office/drawing/2014/main" id="{0DA9932B-C4CE-4EC5-BB6C-4A2641A9D6D2}"/>
                </a:ext>
              </a:extLst>
            </p:cNvPr>
            <p:cNvSpPr/>
            <p:nvPr/>
          </p:nvSpPr>
          <p:spPr>
            <a:xfrm>
              <a:off x="7315688" y="1630941"/>
              <a:ext cx="1197591" cy="1058479"/>
            </a:xfrm>
            <a:prstGeom prst="roundRect">
              <a:avLst>
                <a:gd name="adj" fmla="val 1287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Device Module generator</a:t>
              </a:r>
            </a:p>
          </p:txBody>
        </p:sp>
        <p:sp>
          <p:nvSpPr>
            <p:cNvPr id="129" name="文字方塊 128"/>
            <p:cNvSpPr txBox="1"/>
            <p:nvPr/>
          </p:nvSpPr>
          <p:spPr>
            <a:xfrm rot="5400000">
              <a:off x="5975357" y="3237289"/>
              <a:ext cx="343364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740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2" y="14493"/>
            <a:ext cx="10515600" cy="106165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inux Libertine Capitals" panose="02000503000000000000" pitchFamily="2" charset="0"/>
                <a:ea typeface="Linux Libertine Capitals" panose="02000503000000000000" pitchFamily="2" charset="0"/>
                <a:cs typeface="Linux Libertine Capitals" panose="02000503000000000000" pitchFamily="2" charset="0"/>
              </a:rPr>
              <a:t>Demands of Computing Power for Smart Factory Applications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8600475" y="927516"/>
            <a:ext cx="3501877" cy="5622914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In factory or medical environments, there are multiple of autonomous devices</a:t>
            </a:r>
          </a:p>
          <a:p>
            <a:pPr lvl="1"/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Each of devices may be responsible for </a:t>
            </a:r>
            <a:r>
              <a:rPr lang="en-US" b="1" dirty="0">
                <a:solidFill>
                  <a:srgbClr val="C0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multiple tasks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, in addition to those of </a:t>
            </a:r>
            <a:r>
              <a:rPr lang="en-US" b="1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control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purposes</a:t>
            </a:r>
          </a:p>
          <a:p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To cope with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complex tasks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,</a:t>
            </a:r>
          </a:p>
          <a:p>
            <a:pPr lvl="1"/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complex hardware should be adopted to meet the </a:t>
            </a:r>
            <a:r>
              <a:rPr lang="en-US" b="1" i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timing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requirements</a:t>
            </a:r>
          </a:p>
          <a:p>
            <a:pPr lvl="1"/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which increases cost</a:t>
            </a:r>
          </a:p>
          <a:p>
            <a:pPr lvl="1"/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One would always easy to buy the most expensive HW to take care of the tasks, e.g., 15K USD for a Drive PX2</a:t>
            </a:r>
          </a:p>
          <a:p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To minimize the HW cost while the devices are able to handle assigned tasks</a:t>
            </a:r>
          </a:p>
          <a:p>
            <a:pPr lvl="1"/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we propose the </a:t>
            </a:r>
            <a:r>
              <a:rPr lang="en-US" b="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adaptive collaborative computing system </a:t>
            </a:r>
          </a:p>
          <a:p>
            <a:pPr lvl="1"/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which distributes computing works on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device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and if necessary, on the backend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-20452" y="6668939"/>
            <a:ext cx="11985346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Courtesy of </a:t>
            </a:r>
            <a:r>
              <a:rPr lang="en-US" sz="60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2"/>
              </a:rPr>
              <a:t>https://roboticsandautomationnews.com/wp-content/uploads/2016/05/cemat-staplerhersteller.jpg</a:t>
            </a:r>
            <a:r>
              <a:rPr lang="en-US" sz="60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; </a:t>
            </a:r>
            <a:r>
              <a:rPr lang="en-US" sz="60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3"/>
              </a:rPr>
              <a:t>https://roboticsandautomationnews.com/wp-content/uploads/2016/06/pixmap-industrial-robotic-pixmap-realtime-3d-mapping-augmented-reality.jpg</a:t>
            </a:r>
            <a:endParaRPr lang="en-US" sz="60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pic>
        <p:nvPicPr>
          <p:cNvPr id="44" name="內容版面配置區 29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21" y="3900764"/>
            <a:ext cx="1840777" cy="2454368"/>
          </a:xfrm>
        </p:spPr>
      </p:pic>
      <p:sp>
        <p:nvSpPr>
          <p:cNvPr id="45" name="矩形 77"/>
          <p:cNvSpPr/>
          <p:nvPr/>
        </p:nvSpPr>
        <p:spPr>
          <a:xfrm>
            <a:off x="180458" y="6371623"/>
            <a:ext cx="8399340" cy="272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Example end devices: Autonomous vehicles for warehousing, robotic arms for manufacturing, and </a:t>
            </a:r>
            <a:r>
              <a:rPr lang="en-US" altLang="zh-TW" sz="1100" b="1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medical carts.</a:t>
            </a:r>
            <a:endParaRPr lang="zh-TW" altLang="en-US" sz="1100" b="1" dirty="0">
              <a:solidFill>
                <a:schemeClr val="tx1"/>
              </a:solidFill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pic>
        <p:nvPicPr>
          <p:cNvPr id="46" name="Picture 2" descr="https://roboticsandautomationnews.com/wp-content/uploads/2016/05/cemat-staplerhersteller.jpg"/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5" b="16760"/>
          <a:stretch/>
        </p:blipFill>
        <p:spPr bwMode="auto">
          <a:xfrm>
            <a:off x="180457" y="3899398"/>
            <a:ext cx="3380896" cy="245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ixmap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4" r="12539"/>
          <a:stretch/>
        </p:blipFill>
        <p:spPr bwMode="auto">
          <a:xfrm>
            <a:off x="3582030" y="3899401"/>
            <a:ext cx="3089408" cy="245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群組 47"/>
          <p:cNvGrpSpPr/>
          <p:nvPr/>
        </p:nvGrpSpPr>
        <p:grpSpPr>
          <a:xfrm>
            <a:off x="2430819" y="925158"/>
            <a:ext cx="3898619" cy="2814224"/>
            <a:chOff x="1555377" y="927517"/>
            <a:chExt cx="3898618" cy="2814224"/>
          </a:xfrm>
        </p:grpSpPr>
        <p:grpSp>
          <p:nvGrpSpPr>
            <p:cNvPr id="49" name="群組 48"/>
            <p:cNvGrpSpPr/>
            <p:nvPr/>
          </p:nvGrpSpPr>
          <p:grpSpPr>
            <a:xfrm>
              <a:off x="2182021" y="1291789"/>
              <a:ext cx="3271974" cy="1255792"/>
              <a:chOff x="838200" y="1484647"/>
              <a:chExt cx="3271974" cy="1255792"/>
            </a:xfrm>
          </p:grpSpPr>
          <p:sp>
            <p:nvSpPr>
              <p:cNvPr id="67" name="摺角紙張 66"/>
              <p:cNvSpPr/>
              <p:nvPr/>
            </p:nvSpPr>
            <p:spPr>
              <a:xfrm>
                <a:off x="838200" y="1484647"/>
                <a:ext cx="3271974" cy="1255792"/>
              </a:xfrm>
              <a:prstGeom prst="foldedCorner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6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Apps on device #4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" name="圓角矩形 80"/>
              <p:cNvSpPr/>
              <p:nvPr/>
            </p:nvSpPr>
            <p:spPr>
              <a:xfrm>
                <a:off x="951120" y="1607002"/>
                <a:ext cx="1345193" cy="593535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Object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圓角矩形 80"/>
              <p:cNvSpPr/>
              <p:nvPr/>
            </p:nvSpPr>
            <p:spPr>
              <a:xfrm>
                <a:off x="2433817" y="2024547"/>
                <a:ext cx="1423025" cy="613926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Color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文字方塊 69"/>
              <p:cNvSpPr txBox="1"/>
              <p:nvPr/>
            </p:nvSpPr>
            <p:spPr>
              <a:xfrm>
                <a:off x="1424362" y="2216901"/>
                <a:ext cx="343364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…</a:t>
                </a:r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1973497" y="1493696"/>
              <a:ext cx="3271974" cy="1255792"/>
              <a:chOff x="838200" y="1484647"/>
              <a:chExt cx="3271974" cy="1255792"/>
            </a:xfrm>
          </p:grpSpPr>
          <p:sp>
            <p:nvSpPr>
              <p:cNvPr id="63" name="摺角紙張 62"/>
              <p:cNvSpPr/>
              <p:nvPr/>
            </p:nvSpPr>
            <p:spPr>
              <a:xfrm>
                <a:off x="838200" y="1484647"/>
                <a:ext cx="3271974" cy="1255792"/>
              </a:xfrm>
              <a:prstGeom prst="foldedCorner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6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Apps on device #3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圓角矩形 80"/>
              <p:cNvSpPr/>
              <p:nvPr/>
            </p:nvSpPr>
            <p:spPr>
              <a:xfrm>
                <a:off x="951120" y="1607002"/>
                <a:ext cx="1345193" cy="593535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Object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圓角矩形 80"/>
              <p:cNvSpPr/>
              <p:nvPr/>
            </p:nvSpPr>
            <p:spPr>
              <a:xfrm>
                <a:off x="2433817" y="2024547"/>
                <a:ext cx="1423025" cy="613926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Color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文字方塊 65"/>
              <p:cNvSpPr txBox="1"/>
              <p:nvPr/>
            </p:nvSpPr>
            <p:spPr>
              <a:xfrm>
                <a:off x="1424362" y="2216901"/>
                <a:ext cx="343364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…</a:t>
                </a:r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1764437" y="1713361"/>
              <a:ext cx="3271974" cy="1255792"/>
              <a:chOff x="838200" y="1484647"/>
              <a:chExt cx="3271974" cy="1255792"/>
            </a:xfrm>
          </p:grpSpPr>
          <p:sp>
            <p:nvSpPr>
              <p:cNvPr id="59" name="摺角紙張 58"/>
              <p:cNvSpPr/>
              <p:nvPr/>
            </p:nvSpPr>
            <p:spPr>
              <a:xfrm>
                <a:off x="838200" y="1484647"/>
                <a:ext cx="3271974" cy="1255792"/>
              </a:xfrm>
              <a:prstGeom prst="foldedCorner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6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Apps on device #2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" name="圓角矩形 80"/>
              <p:cNvSpPr/>
              <p:nvPr/>
            </p:nvSpPr>
            <p:spPr>
              <a:xfrm>
                <a:off x="951120" y="1607002"/>
                <a:ext cx="1345193" cy="593535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Object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圓角矩形 80"/>
              <p:cNvSpPr/>
              <p:nvPr/>
            </p:nvSpPr>
            <p:spPr>
              <a:xfrm>
                <a:off x="2433817" y="2024547"/>
                <a:ext cx="1423025" cy="613926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Color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1424362" y="2216901"/>
                <a:ext cx="343364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…</a:t>
                </a:r>
              </a:p>
            </p:txBody>
          </p:sp>
        </p:grpSp>
        <p:grpSp>
          <p:nvGrpSpPr>
            <p:cNvPr id="52" name="群組 51"/>
            <p:cNvGrpSpPr/>
            <p:nvPr/>
          </p:nvGrpSpPr>
          <p:grpSpPr>
            <a:xfrm>
              <a:off x="1555377" y="1908711"/>
              <a:ext cx="3271974" cy="1255792"/>
              <a:chOff x="838200" y="1484647"/>
              <a:chExt cx="3271974" cy="1255792"/>
            </a:xfrm>
          </p:grpSpPr>
          <p:sp>
            <p:nvSpPr>
              <p:cNvPr id="55" name="摺角紙張 54"/>
              <p:cNvSpPr/>
              <p:nvPr/>
            </p:nvSpPr>
            <p:spPr>
              <a:xfrm>
                <a:off x="838200" y="1484647"/>
                <a:ext cx="3271974" cy="1255792"/>
              </a:xfrm>
              <a:prstGeom prst="foldedCorner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6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Apps on device #1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6" name="圓角矩形 80"/>
              <p:cNvSpPr/>
              <p:nvPr/>
            </p:nvSpPr>
            <p:spPr>
              <a:xfrm>
                <a:off x="951120" y="1607002"/>
                <a:ext cx="1345193" cy="593535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Object recognition</a:t>
                </a:r>
                <a:endParaRPr lang="zh-TW" altLang="en-US" sz="16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" name="圓角矩形 80"/>
              <p:cNvSpPr/>
              <p:nvPr/>
            </p:nvSpPr>
            <p:spPr>
              <a:xfrm>
                <a:off x="2433817" y="2024547"/>
                <a:ext cx="1423025" cy="613926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Color recognition</a:t>
                </a:r>
                <a:endParaRPr lang="zh-TW" altLang="en-US" sz="16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1424362" y="2216901"/>
                <a:ext cx="343364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…</a:t>
                </a:r>
              </a:p>
            </p:txBody>
          </p:sp>
        </p:grpSp>
        <p:sp>
          <p:nvSpPr>
            <p:cNvPr id="53" name="向上箭號 52"/>
            <p:cNvSpPr/>
            <p:nvPr/>
          </p:nvSpPr>
          <p:spPr>
            <a:xfrm>
              <a:off x="2667157" y="3279725"/>
              <a:ext cx="1788391" cy="462016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54" name="文字方塊 53"/>
            <p:cNvSpPr txBox="1"/>
            <p:nvPr/>
          </p:nvSpPr>
          <p:spPr>
            <a:xfrm rot="16200000">
              <a:off x="3283787" y="914469"/>
              <a:ext cx="343364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935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矩形 77"/>
          <p:cNvSpPr/>
          <p:nvPr/>
        </p:nvSpPr>
        <p:spPr>
          <a:xfrm>
            <a:off x="614419" y="807811"/>
            <a:ext cx="3403138" cy="4387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TW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 device #4</a:t>
            </a:r>
            <a:endParaRPr lang="zh-TW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矩形 77"/>
          <p:cNvSpPr/>
          <p:nvPr/>
        </p:nvSpPr>
        <p:spPr>
          <a:xfrm>
            <a:off x="444945" y="972277"/>
            <a:ext cx="3403138" cy="4387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TW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 device #3</a:t>
            </a:r>
            <a:endParaRPr lang="zh-TW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矩形 77"/>
          <p:cNvSpPr/>
          <p:nvPr/>
        </p:nvSpPr>
        <p:spPr>
          <a:xfrm>
            <a:off x="270534" y="1151618"/>
            <a:ext cx="3403138" cy="4387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TW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 device #2</a:t>
            </a:r>
            <a:endParaRPr lang="zh-TW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77"/>
          <p:cNvSpPr/>
          <p:nvPr/>
        </p:nvSpPr>
        <p:spPr>
          <a:xfrm>
            <a:off x="67734" y="1330960"/>
            <a:ext cx="3403138" cy="4387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TW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 device #1</a:t>
            </a:r>
            <a:endParaRPr lang="zh-TW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77"/>
          <p:cNvSpPr/>
          <p:nvPr/>
        </p:nvSpPr>
        <p:spPr>
          <a:xfrm>
            <a:off x="5257965" y="1523775"/>
            <a:ext cx="3573941" cy="41945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TW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Backend server</a:t>
            </a:r>
            <a:endParaRPr lang="zh-TW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圓角矩形 80"/>
          <p:cNvSpPr/>
          <p:nvPr/>
        </p:nvSpPr>
        <p:spPr>
          <a:xfrm>
            <a:off x="5564463" y="4732608"/>
            <a:ext cx="2997420" cy="588144"/>
          </a:xfrm>
          <a:prstGeom prst="roundRect">
            <a:avLst>
              <a:gd name="adj" fmla="val 1287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Operating system</a:t>
            </a:r>
            <a:b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(Drivers for accelerators)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270533" y="1453271"/>
            <a:ext cx="3083812" cy="998957"/>
            <a:chOff x="979214" y="1537169"/>
            <a:chExt cx="3083811" cy="1203270"/>
          </a:xfrm>
          <a:solidFill>
            <a:schemeClr val="bg1"/>
          </a:solidFill>
        </p:grpSpPr>
        <p:sp>
          <p:nvSpPr>
            <p:cNvPr id="24" name="摺角紙張 23"/>
            <p:cNvSpPr/>
            <p:nvPr/>
          </p:nvSpPr>
          <p:spPr>
            <a:xfrm>
              <a:off x="979214" y="1537169"/>
              <a:ext cx="2978977" cy="1203270"/>
            </a:xfrm>
            <a:prstGeom prst="foldedCorner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DDNN Apps on device #1</a:t>
              </a:r>
              <a:endParaRPr lang="en-US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圓角矩形 80"/>
            <p:cNvSpPr/>
            <p:nvPr/>
          </p:nvSpPr>
          <p:spPr>
            <a:xfrm>
              <a:off x="1187739" y="2005388"/>
              <a:ext cx="1197591" cy="593535"/>
            </a:xfrm>
            <a:prstGeom prst="roundRect">
              <a:avLst>
                <a:gd name="adj" fmla="val 12870"/>
              </a:avLst>
            </a:prstGeom>
            <a:grp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Object recognition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圓角矩形 80"/>
            <p:cNvSpPr/>
            <p:nvPr/>
          </p:nvSpPr>
          <p:spPr>
            <a:xfrm>
              <a:off x="2541194" y="2005388"/>
              <a:ext cx="1278899" cy="613926"/>
            </a:xfrm>
            <a:prstGeom prst="roundRect">
              <a:avLst>
                <a:gd name="adj" fmla="val 12870"/>
              </a:avLst>
            </a:prstGeom>
            <a:grp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Color recognition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3719661" y="2101746"/>
              <a:ext cx="343364" cy="445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/>
                <a:t>…</a:t>
              </a:r>
            </a:p>
          </p:txBody>
        </p:sp>
      </p:grpSp>
      <p:sp>
        <p:nvSpPr>
          <p:cNvPr id="10" name="圓角矩形 80"/>
          <p:cNvSpPr/>
          <p:nvPr/>
        </p:nvSpPr>
        <p:spPr>
          <a:xfrm>
            <a:off x="1676651" y="4120273"/>
            <a:ext cx="1572860" cy="523115"/>
          </a:xfrm>
          <a:prstGeom prst="roundRect">
            <a:avLst>
              <a:gd name="adj" fmla="val 1287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OCL</a:t>
            </a:r>
          </a:p>
          <a:p>
            <a:pPr algn="ctr">
              <a:tabLst>
                <a:tab pos="538170" algn="l"/>
              </a:tabLst>
            </a:pP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runtime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圓角矩形 80">
            <a:extLst>
              <a:ext uri="{FF2B5EF4-FFF2-40B4-BE49-F238E27FC236}">
                <a16:creationId xmlns:a16="http://schemas.microsoft.com/office/drawing/2014/main" id="{2C95622F-0A05-4DC5-96F9-C75DC6CD9042}"/>
              </a:ext>
            </a:extLst>
          </p:cNvPr>
          <p:cNvSpPr/>
          <p:nvPr/>
        </p:nvSpPr>
        <p:spPr>
          <a:xfrm>
            <a:off x="270532" y="2531045"/>
            <a:ext cx="2978978" cy="15245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>
              <a:tabLst>
                <a:tab pos="538170" algn="l"/>
              </a:tabLst>
            </a:pP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Device module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051004" y="4662209"/>
            <a:ext cx="34336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…</a:t>
            </a:r>
          </a:p>
        </p:txBody>
      </p:sp>
      <p:sp>
        <p:nvSpPr>
          <p:cNvPr id="45" name="圓角矩形 80">
            <a:extLst>
              <a:ext uri="{FF2B5EF4-FFF2-40B4-BE49-F238E27FC236}">
                <a16:creationId xmlns:a16="http://schemas.microsoft.com/office/drawing/2014/main" id="{2C95622F-0A05-4DC5-96F9-C75DC6CD9042}"/>
              </a:ext>
            </a:extLst>
          </p:cNvPr>
          <p:cNvSpPr/>
          <p:nvPr/>
        </p:nvSpPr>
        <p:spPr>
          <a:xfrm>
            <a:off x="5573684" y="1605258"/>
            <a:ext cx="2978976" cy="24027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>
              <a:tabLst>
                <a:tab pos="538170" algn="l"/>
              </a:tabLst>
            </a:pP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Server module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圓角矩形 80">
            <a:extLst>
              <a:ext uri="{FF2B5EF4-FFF2-40B4-BE49-F238E27FC236}">
                <a16:creationId xmlns:a16="http://schemas.microsoft.com/office/drawing/2014/main" id="{0DA9932B-C4CE-4EC5-BB6C-4A2641A9D6D2}"/>
              </a:ext>
            </a:extLst>
          </p:cNvPr>
          <p:cNvSpPr/>
          <p:nvPr/>
        </p:nvSpPr>
        <p:spPr>
          <a:xfrm>
            <a:off x="5681058" y="1991875"/>
            <a:ext cx="955524" cy="1953244"/>
          </a:xfrm>
          <a:prstGeom prst="roundRect">
            <a:avLst>
              <a:gd name="adj" fmla="val 1287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ts val="2000"/>
              </a:lnSpc>
              <a:tabLst>
                <a:tab pos="538170" algn="l"/>
              </a:tabLst>
            </a:pPr>
            <a:r>
              <a:rPr lang="en-US" altLang="zh-TW" sz="140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Inference server</a:t>
            </a:r>
          </a:p>
          <a:p>
            <a:pPr algn="ctr">
              <a:lnSpc>
                <a:spcPts val="1680"/>
              </a:lnSpc>
              <a:tabLst>
                <a:tab pos="538170" algn="l"/>
              </a:tabLst>
            </a:pPr>
            <a:r>
              <a:rPr lang="en-US" altLang="zh-TW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20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MQTT server</a:t>
            </a:r>
            <a:r>
              <a:rPr lang="en-US" altLang="zh-TW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29" name="文字方塊 128"/>
          <p:cNvSpPr txBox="1"/>
          <p:nvPr/>
        </p:nvSpPr>
        <p:spPr>
          <a:xfrm rot="5400000">
            <a:off x="4432654" y="3651593"/>
            <a:ext cx="34336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…</a:t>
            </a:r>
          </a:p>
        </p:txBody>
      </p:sp>
      <p:sp>
        <p:nvSpPr>
          <p:cNvPr id="31" name="圓角矩形 80"/>
          <p:cNvSpPr/>
          <p:nvPr/>
        </p:nvSpPr>
        <p:spPr>
          <a:xfrm>
            <a:off x="6760172" y="1991875"/>
            <a:ext cx="1689868" cy="1953244"/>
          </a:xfrm>
          <a:prstGeom prst="roundRect">
            <a:avLst>
              <a:gd name="adj" fmla="val 12870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dash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538170" algn="l"/>
              </a:tabLst>
            </a:pPr>
            <a:r>
              <a:rPr lang="en-US" altLang="zh-TW" sz="140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DNN framework </a:t>
            </a:r>
            <a:r>
              <a:rPr lang="en-US" altLang="zh-TW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(E.g., </a:t>
            </a:r>
            <a:r>
              <a:rPr lang="en-US" altLang="zh-TW" sz="120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Chainer</a:t>
            </a:r>
            <a:r>
              <a:rPr lang="en-US" altLang="zh-TW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1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圓角矩形 80">
            <a:extLst>
              <a:ext uri="{FF2B5EF4-FFF2-40B4-BE49-F238E27FC236}">
                <a16:creationId xmlns:a16="http://schemas.microsoft.com/office/drawing/2014/main" id="{0DA9932B-C4CE-4EC5-BB6C-4A2641A9D6D2}"/>
              </a:ext>
            </a:extLst>
          </p:cNvPr>
          <p:cNvSpPr/>
          <p:nvPr/>
        </p:nvSpPr>
        <p:spPr>
          <a:xfrm>
            <a:off x="381401" y="2865107"/>
            <a:ext cx="2781540" cy="275929"/>
          </a:xfrm>
          <a:prstGeom prst="roundRect">
            <a:avLst>
              <a:gd name="adj" fmla="val 12870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40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Generated DDNN models</a:t>
            </a:r>
            <a:endParaRPr lang="en-US" altLang="zh-TW" sz="1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圓角矩形 80">
            <a:extLst>
              <a:ext uri="{FF2B5EF4-FFF2-40B4-BE49-F238E27FC236}">
                <a16:creationId xmlns:a16="http://schemas.microsoft.com/office/drawing/2014/main" id="{0DA9932B-C4CE-4EC5-BB6C-4A2641A9D6D2}"/>
              </a:ext>
            </a:extLst>
          </p:cNvPr>
          <p:cNvSpPr/>
          <p:nvPr/>
        </p:nvSpPr>
        <p:spPr>
          <a:xfrm>
            <a:off x="383635" y="3230655"/>
            <a:ext cx="1131948" cy="1412732"/>
          </a:xfrm>
          <a:prstGeom prst="roundRect">
            <a:avLst>
              <a:gd name="adj" fmla="val 12870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40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DNN C library</a:t>
            </a:r>
          </a:p>
          <a:p>
            <a:pPr algn="ctr">
              <a:tabLst>
                <a:tab pos="538170" algn="l"/>
              </a:tabLst>
            </a:pPr>
            <a:r>
              <a:rPr lang="en-US" altLang="zh-TW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(E.g., </a:t>
            </a:r>
            <a:r>
              <a:rPr lang="en-US" altLang="zh-TW" sz="110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TinyDNN</a:t>
            </a:r>
            <a:r>
              <a:rPr lang="en-US" altLang="zh-TW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altLang="zh-TW" sz="110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eBNN</a:t>
            </a:r>
            <a:r>
              <a:rPr lang="en-US" altLang="zh-TW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6" name="圓角矩形 80"/>
          <p:cNvSpPr/>
          <p:nvPr/>
        </p:nvSpPr>
        <p:spPr>
          <a:xfrm>
            <a:off x="5564463" y="4118697"/>
            <a:ext cx="2997420" cy="524692"/>
          </a:xfrm>
          <a:prstGeom prst="roundRect">
            <a:avLst>
              <a:gd name="adj" fmla="val 1287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CUDA/OCL runtime</a:t>
            </a:r>
            <a:endParaRPr lang="zh-TW" altLang="en-US" sz="16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圓角矩形 80">
            <a:extLst>
              <a:ext uri="{FF2B5EF4-FFF2-40B4-BE49-F238E27FC236}">
                <a16:creationId xmlns:a16="http://schemas.microsoft.com/office/drawing/2014/main" id="{0DA9932B-C4CE-4EC5-BB6C-4A2641A9D6D2}"/>
              </a:ext>
            </a:extLst>
          </p:cNvPr>
          <p:cNvSpPr/>
          <p:nvPr/>
        </p:nvSpPr>
        <p:spPr>
          <a:xfrm>
            <a:off x="1685056" y="3230655"/>
            <a:ext cx="1477884" cy="756228"/>
          </a:xfrm>
          <a:prstGeom prst="roundRect">
            <a:avLst>
              <a:gd name="adj" fmla="val 1287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40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Tool library</a:t>
            </a:r>
          </a:p>
          <a:p>
            <a:pPr algn="ctr">
              <a:tabLst>
                <a:tab pos="538170" algn="l"/>
              </a:tabLst>
            </a:pPr>
            <a:r>
              <a:rPr lang="en-US" altLang="zh-TW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(Entropy, communication &amp; </a:t>
            </a:r>
            <a:r>
              <a:rPr lang="en-US" altLang="zh-TW" sz="110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OpenCL</a:t>
            </a:r>
            <a:r>
              <a:rPr lang="en-US" altLang="zh-TW" sz="11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support)</a:t>
            </a:r>
            <a:endParaRPr lang="zh-TW" altLang="en-US" sz="1100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上-下雙向箭號 39"/>
          <p:cNvSpPr/>
          <p:nvPr/>
        </p:nvSpPr>
        <p:spPr>
          <a:xfrm rot="5400000">
            <a:off x="4224708" y="2327069"/>
            <a:ext cx="394580" cy="2518117"/>
          </a:xfrm>
          <a:prstGeom prst="up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圓角矩形 80">
            <a:extLst>
              <a:ext uri="{FF2B5EF4-FFF2-40B4-BE49-F238E27FC236}">
                <a16:creationId xmlns:a16="http://schemas.microsoft.com/office/drawing/2014/main" id="{0DA9932B-C4CE-4EC5-BB6C-4A2641A9D6D2}"/>
              </a:ext>
            </a:extLst>
          </p:cNvPr>
          <p:cNvSpPr/>
          <p:nvPr/>
        </p:nvSpPr>
        <p:spPr>
          <a:xfrm>
            <a:off x="6833200" y="2578383"/>
            <a:ext cx="1547260" cy="503221"/>
          </a:xfrm>
          <a:prstGeom prst="roundRect">
            <a:avLst>
              <a:gd name="adj" fmla="val 12870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40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DDNN model</a:t>
            </a:r>
          </a:p>
          <a:p>
            <a:pPr algn="ctr">
              <a:tabLst>
                <a:tab pos="538170" algn="l"/>
              </a:tabLst>
            </a:pPr>
            <a:r>
              <a:rPr lang="en-US" altLang="zh-TW" sz="140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generator</a:t>
            </a:r>
          </a:p>
        </p:txBody>
      </p:sp>
      <p:sp>
        <p:nvSpPr>
          <p:cNvPr id="50" name="圓角矩形 80">
            <a:extLst>
              <a:ext uri="{FF2B5EF4-FFF2-40B4-BE49-F238E27FC236}">
                <a16:creationId xmlns:a16="http://schemas.microsoft.com/office/drawing/2014/main" id="{0DA9932B-C4CE-4EC5-BB6C-4A2641A9D6D2}"/>
              </a:ext>
            </a:extLst>
          </p:cNvPr>
          <p:cNvSpPr/>
          <p:nvPr/>
        </p:nvSpPr>
        <p:spPr>
          <a:xfrm>
            <a:off x="5804648" y="3161819"/>
            <a:ext cx="2575813" cy="662348"/>
          </a:xfrm>
          <a:prstGeom prst="roundRect">
            <a:avLst>
              <a:gd name="adj" fmla="val 1287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40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DDNN model DB &amp; </a:t>
            </a:r>
            <a:br>
              <a:rPr lang="en-US" altLang="zh-TW" sz="140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40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Model inference acceleration</a:t>
            </a:r>
          </a:p>
        </p:txBody>
      </p:sp>
      <p:sp>
        <p:nvSpPr>
          <p:cNvPr id="11" name="圓角矩形 80"/>
          <p:cNvSpPr/>
          <p:nvPr/>
        </p:nvSpPr>
        <p:spPr>
          <a:xfrm>
            <a:off x="270533" y="4726523"/>
            <a:ext cx="2978976" cy="593534"/>
          </a:xfrm>
          <a:prstGeom prst="roundRect">
            <a:avLst>
              <a:gd name="adj" fmla="val 1287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Operating system</a:t>
            </a:r>
            <a:b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(Drivers for accelerators)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4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0754AC5-4632-4BD7-85F4-975D874F5382}"/>
              </a:ext>
            </a:extLst>
          </p:cNvPr>
          <p:cNvGrpSpPr/>
          <p:nvPr/>
        </p:nvGrpSpPr>
        <p:grpSpPr>
          <a:xfrm>
            <a:off x="127600" y="150126"/>
            <a:ext cx="11807367" cy="6342410"/>
            <a:chOff x="122200" y="2384549"/>
            <a:chExt cx="8781883" cy="4456005"/>
          </a:xfrm>
        </p:grpSpPr>
        <p:pic>
          <p:nvPicPr>
            <p:cNvPr id="72" name="圖片 7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9946" y="2736922"/>
              <a:ext cx="716480" cy="71648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73" name="圖片 72"/>
            <p:cNvPicPr>
              <a:picLocks noChangeAspect="1"/>
            </p:cNvPicPr>
            <p:nvPr/>
          </p:nvPicPr>
          <p:blipFill rotWithShape="1">
            <a:blip r:embed="rId3"/>
            <a:srcRect l="16875" r="17709"/>
            <a:stretch/>
          </p:blipFill>
          <p:spPr>
            <a:xfrm>
              <a:off x="8219610" y="2673847"/>
              <a:ext cx="551221" cy="84263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cxnSp>
          <p:nvCxnSpPr>
            <p:cNvPr id="74" name="直線單箭頭接點 73"/>
            <p:cNvCxnSpPr>
              <a:stCxn id="72" idx="3"/>
              <a:endCxn id="73" idx="1"/>
            </p:cNvCxnSpPr>
            <p:nvPr/>
          </p:nvCxnSpPr>
          <p:spPr>
            <a:xfrm>
              <a:off x="1896426" y="3095162"/>
              <a:ext cx="632318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字方塊 74"/>
            <p:cNvSpPr txBox="1"/>
            <p:nvPr/>
          </p:nvSpPr>
          <p:spPr>
            <a:xfrm>
              <a:off x="1129324" y="2384549"/>
              <a:ext cx="817727" cy="28128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1" dirty="0"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Camera</a:t>
              </a:r>
            </a:p>
            <a:p>
              <a:pPr algn="ctr"/>
              <a:r>
                <a:rPr lang="en-US" sz="1001" dirty="0"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(End device)</a:t>
              </a: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8086356" y="2461494"/>
              <a:ext cx="817727" cy="17307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1" dirty="0"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Server</a:t>
              </a:r>
            </a:p>
          </p:txBody>
        </p:sp>
        <p:pic>
          <p:nvPicPr>
            <p:cNvPr id="77" name="Picture 2" descr="Image result for free face icon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53" y="2838009"/>
              <a:ext cx="382715" cy="51430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圓角矩形圖說文字 77"/>
            <p:cNvSpPr/>
            <p:nvPr/>
          </p:nvSpPr>
          <p:spPr>
            <a:xfrm>
              <a:off x="1125619" y="4319752"/>
              <a:ext cx="3896531" cy="2469811"/>
            </a:xfrm>
            <a:prstGeom prst="wedgeRoundRectCallout">
              <a:avLst>
                <a:gd name="adj1" fmla="val -33243"/>
                <a:gd name="adj2" fmla="val -89152"/>
                <a:gd name="adj3" fmla="val 16667"/>
              </a:avLst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9" name="矩形 78"/>
            <p:cNvSpPr/>
            <p:nvPr/>
          </p:nvSpPr>
          <p:spPr>
            <a:xfrm>
              <a:off x="1419504" y="4658308"/>
              <a:ext cx="98474" cy="67524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1125620" y="4374427"/>
              <a:ext cx="686241" cy="151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Conv. layer</a:t>
              </a: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1734127" y="4374427"/>
              <a:ext cx="778654" cy="151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Max pooling</a:t>
              </a:r>
            </a:p>
          </p:txBody>
        </p:sp>
        <p:sp>
          <p:nvSpPr>
            <p:cNvPr id="82" name="矩形 81"/>
            <p:cNvSpPr/>
            <p:nvPr/>
          </p:nvSpPr>
          <p:spPr>
            <a:xfrm>
              <a:off x="2074216" y="4658307"/>
              <a:ext cx="98474" cy="6752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  <a:latin typeface="Baskerville Old Face" panose="02020602080505020303" pitchFamily="18" charset="0"/>
              </a:endParaRPr>
            </a:p>
          </p:txBody>
        </p:sp>
        <p:cxnSp>
          <p:nvCxnSpPr>
            <p:cNvPr id="83" name="直線單箭頭接點 82"/>
            <p:cNvCxnSpPr/>
            <p:nvPr/>
          </p:nvCxnSpPr>
          <p:spPr>
            <a:xfrm>
              <a:off x="1064010" y="4995931"/>
              <a:ext cx="26405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/>
            <p:cNvCxnSpPr/>
            <p:nvPr/>
          </p:nvCxnSpPr>
          <p:spPr>
            <a:xfrm>
              <a:off x="1623485" y="4995933"/>
              <a:ext cx="337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 84"/>
            <p:cNvSpPr/>
            <p:nvPr/>
          </p:nvSpPr>
          <p:spPr>
            <a:xfrm>
              <a:off x="2641290" y="4658308"/>
              <a:ext cx="98474" cy="67524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2347407" y="4374427"/>
              <a:ext cx="686241" cy="151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Conv. layer</a:t>
              </a: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2955912" y="4374427"/>
              <a:ext cx="778654" cy="151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Max pooling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3296002" y="4658307"/>
              <a:ext cx="98474" cy="6752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  <a:latin typeface="Baskerville Old Face" panose="02020602080505020303" pitchFamily="18" charset="0"/>
              </a:endParaRPr>
            </a:p>
          </p:txBody>
        </p:sp>
        <p:cxnSp>
          <p:nvCxnSpPr>
            <p:cNvPr id="89" name="直線單箭頭接點 88"/>
            <p:cNvCxnSpPr/>
            <p:nvPr/>
          </p:nvCxnSpPr>
          <p:spPr>
            <a:xfrm>
              <a:off x="2285796" y="4995931"/>
              <a:ext cx="26405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/>
            <p:cNvCxnSpPr/>
            <p:nvPr/>
          </p:nvCxnSpPr>
          <p:spPr>
            <a:xfrm>
              <a:off x="2845271" y="4995933"/>
              <a:ext cx="337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/>
            <p:cNvSpPr/>
            <p:nvPr/>
          </p:nvSpPr>
          <p:spPr>
            <a:xfrm>
              <a:off x="5473830" y="4658307"/>
              <a:ext cx="98474" cy="67524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5179946" y="4374427"/>
              <a:ext cx="686241" cy="151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Conv. layer</a:t>
              </a:r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5788452" y="4374427"/>
              <a:ext cx="778654" cy="151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Max pooling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6128542" y="4658306"/>
              <a:ext cx="98474" cy="6752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  <a:latin typeface="Baskerville Old Face" panose="02020602080505020303" pitchFamily="18" charset="0"/>
              </a:endParaRPr>
            </a:p>
          </p:txBody>
        </p:sp>
        <p:cxnSp>
          <p:nvCxnSpPr>
            <p:cNvPr id="95" name="直線單箭頭接點 94"/>
            <p:cNvCxnSpPr/>
            <p:nvPr/>
          </p:nvCxnSpPr>
          <p:spPr>
            <a:xfrm>
              <a:off x="3507582" y="4995930"/>
              <a:ext cx="1893079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/>
            <p:nvPr/>
          </p:nvCxnSpPr>
          <p:spPr>
            <a:xfrm>
              <a:off x="5677811" y="4995932"/>
              <a:ext cx="337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/>
            <p:cNvSpPr/>
            <p:nvPr/>
          </p:nvSpPr>
          <p:spPr>
            <a:xfrm>
              <a:off x="6760640" y="4658307"/>
              <a:ext cx="98474" cy="67524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6466756" y="4374427"/>
              <a:ext cx="686241" cy="151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Conv. layer</a:t>
              </a:r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7043518" y="4374427"/>
              <a:ext cx="842139" cy="151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Fully connected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7415352" y="4658306"/>
              <a:ext cx="98474" cy="6752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  <a:latin typeface="Baskerville Old Face" panose="02020602080505020303" pitchFamily="18" charset="0"/>
              </a:endParaRPr>
            </a:p>
          </p:txBody>
        </p:sp>
        <p:cxnSp>
          <p:nvCxnSpPr>
            <p:cNvPr id="101" name="直線單箭頭接點 100"/>
            <p:cNvCxnSpPr/>
            <p:nvPr/>
          </p:nvCxnSpPr>
          <p:spPr>
            <a:xfrm>
              <a:off x="6405146" y="4995930"/>
              <a:ext cx="26405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/>
            <p:nvPr/>
          </p:nvCxnSpPr>
          <p:spPr>
            <a:xfrm>
              <a:off x="6964621" y="4995932"/>
              <a:ext cx="337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字方塊 102"/>
            <p:cNvSpPr txBox="1"/>
            <p:nvPr/>
          </p:nvSpPr>
          <p:spPr>
            <a:xfrm>
              <a:off x="3400240" y="5176268"/>
              <a:ext cx="683424" cy="151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Fully connected</a:t>
              </a: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694125" y="5528587"/>
              <a:ext cx="98474" cy="6752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  <a:latin typeface="Baskerville Old Face" panose="02020602080505020303" pitchFamily="18" charset="0"/>
              </a:endParaRPr>
            </a:p>
          </p:txBody>
        </p:sp>
        <p:cxnSp>
          <p:nvCxnSpPr>
            <p:cNvPr id="105" name="肘形接點 104"/>
            <p:cNvCxnSpPr>
              <a:endCxn id="104" idx="1"/>
            </p:cNvCxnSpPr>
            <p:nvPr/>
          </p:nvCxnSpPr>
          <p:spPr>
            <a:xfrm rot="16200000" flipH="1">
              <a:off x="3202430" y="5374517"/>
              <a:ext cx="870284" cy="11310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流程圖: 決策 105"/>
            <p:cNvSpPr/>
            <p:nvPr/>
          </p:nvSpPr>
          <p:spPr>
            <a:xfrm>
              <a:off x="3900220" y="5581341"/>
              <a:ext cx="978675" cy="569741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Baskerville Old Face" panose="02020602080505020303" pitchFamily="18" charset="0"/>
                </a:rPr>
                <a:t>Is confident?</a:t>
              </a:r>
            </a:p>
          </p:txBody>
        </p:sp>
        <p:pic>
          <p:nvPicPr>
            <p:cNvPr id="107" name="Picture 2" descr="Image result for free face icon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53" y="4738776"/>
              <a:ext cx="382715" cy="514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文字方塊 107"/>
            <p:cNvSpPr txBox="1"/>
            <p:nvPr/>
          </p:nvSpPr>
          <p:spPr>
            <a:xfrm>
              <a:off x="435797" y="4319752"/>
              <a:ext cx="683424" cy="237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Input from Camera </a:t>
              </a:r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3732254" y="6318660"/>
              <a:ext cx="802358" cy="183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Ans</a:t>
              </a:r>
              <a:r>
                <a:rPr lang="en-US" sz="1100" dirty="0"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: </a:t>
              </a:r>
              <a:r>
                <a:rPr lang="en-US" sz="1100" i="1" dirty="0"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John</a:t>
              </a:r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8049041" y="4988537"/>
              <a:ext cx="812583" cy="183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Ans</a:t>
              </a:r>
              <a:r>
                <a:rPr lang="en-US" sz="1100" dirty="0"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: </a:t>
              </a:r>
              <a:r>
                <a:rPr lang="en-US" sz="1100" i="1" dirty="0"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John</a:t>
              </a:r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3719733" y="6151933"/>
              <a:ext cx="421445" cy="173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1" b="1" dirty="0"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cxnSp>
          <p:nvCxnSpPr>
            <p:cNvPr id="112" name="直線單箭頭接點 111"/>
            <p:cNvCxnSpPr>
              <a:stCxn id="106" idx="0"/>
            </p:cNvCxnSpPr>
            <p:nvPr/>
          </p:nvCxnSpPr>
          <p:spPr>
            <a:xfrm flipV="1">
              <a:off x="4389558" y="4994513"/>
              <a:ext cx="0" cy="5868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圓角矩形圖說文字 112"/>
            <p:cNvSpPr/>
            <p:nvPr/>
          </p:nvSpPr>
          <p:spPr>
            <a:xfrm>
              <a:off x="5110902" y="4319753"/>
              <a:ext cx="2774758" cy="1504046"/>
            </a:xfrm>
            <a:prstGeom prst="wedgeRoundRectCallout">
              <a:avLst>
                <a:gd name="adj1" fmla="val 63032"/>
                <a:gd name="adj2" fmla="val -104271"/>
                <a:gd name="adj3" fmla="val 16667"/>
              </a:avLst>
            </a:prstGeom>
            <a:noFill/>
            <a:ln w="12700">
              <a:solidFill>
                <a:schemeClr val="accent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14" name="文字方塊 113"/>
            <p:cNvSpPr txBox="1"/>
            <p:nvPr/>
          </p:nvSpPr>
          <p:spPr>
            <a:xfrm>
              <a:off x="5396056" y="5569324"/>
              <a:ext cx="1639588" cy="194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u="sng" dirty="0">
                  <a:solidFill>
                    <a:schemeClr val="accent6">
                      <a:lumMod val="75000"/>
                    </a:schemeClr>
                  </a:solidFill>
                  <a:latin typeface="Baskerville Old Face" panose="02020602080505020303" pitchFamily="18" charset="0"/>
                </a:rPr>
                <a:t>Partial layers processed by Server</a:t>
              </a:r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1925973" y="6512582"/>
              <a:ext cx="1707547" cy="194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u="sng" dirty="0">
                  <a:solidFill>
                    <a:schemeClr val="accent2">
                      <a:lumMod val="75000"/>
                    </a:schemeClr>
                  </a:solidFill>
                  <a:latin typeface="Baskerville Old Face" panose="02020602080505020303" pitchFamily="18" charset="0"/>
                </a:rPr>
                <a:t>Partial layers processed by Camera</a:t>
              </a:r>
            </a:p>
          </p:txBody>
        </p:sp>
        <p:cxnSp>
          <p:nvCxnSpPr>
            <p:cNvPr id="116" name="直線單箭頭接點 115"/>
            <p:cNvCxnSpPr/>
            <p:nvPr/>
          </p:nvCxnSpPr>
          <p:spPr>
            <a:xfrm flipV="1">
              <a:off x="365597" y="4309709"/>
              <a:ext cx="0" cy="253084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/>
            <p:nvPr/>
          </p:nvCxnSpPr>
          <p:spPr>
            <a:xfrm flipV="1">
              <a:off x="365597" y="2578046"/>
              <a:ext cx="0" cy="142259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字方塊 117"/>
            <p:cNvSpPr txBox="1"/>
            <p:nvPr/>
          </p:nvSpPr>
          <p:spPr>
            <a:xfrm rot="16200000">
              <a:off x="-442396" y="3133808"/>
              <a:ext cx="1340417" cy="206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Physical world</a:t>
              </a:r>
              <a:endParaRPr lang="en-US" sz="1200" i="1" dirty="0">
                <a:latin typeface="Baskerville Old Face" panose="02020602080505020303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文字方塊 118"/>
            <p:cNvSpPr txBox="1"/>
            <p:nvPr/>
          </p:nvSpPr>
          <p:spPr>
            <a:xfrm rot="16200000">
              <a:off x="-894241" y="5466314"/>
              <a:ext cx="2238904" cy="206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Model inference operations</a:t>
              </a:r>
              <a:endParaRPr lang="en-US" sz="1200" i="1" dirty="0">
                <a:latin typeface="Baskerville Old Face" panose="02020602080505020303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4342122" y="5126107"/>
              <a:ext cx="936233" cy="281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1" b="1" dirty="0"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No</a:t>
              </a:r>
            </a:p>
            <a:p>
              <a:r>
                <a:rPr lang="en-US" sz="1001" dirty="0" err="1"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Ans</a:t>
              </a:r>
              <a:r>
                <a:rPr lang="en-US" sz="1001" dirty="0"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: </a:t>
              </a:r>
              <a:r>
                <a:rPr lang="en-US" sz="1001" i="1" dirty="0"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Mary</a:t>
              </a:r>
            </a:p>
          </p:txBody>
        </p:sp>
        <p:cxnSp>
          <p:nvCxnSpPr>
            <p:cNvPr id="121" name="直線接點 120"/>
            <p:cNvCxnSpPr>
              <a:stCxn id="104" idx="3"/>
              <a:endCxn id="106" idx="1"/>
            </p:cNvCxnSpPr>
            <p:nvPr/>
          </p:nvCxnSpPr>
          <p:spPr>
            <a:xfrm>
              <a:off x="3792599" y="5866212"/>
              <a:ext cx="10762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肘形接點 121"/>
            <p:cNvCxnSpPr>
              <a:stCxn id="106" idx="2"/>
            </p:cNvCxnSpPr>
            <p:nvPr/>
          </p:nvCxnSpPr>
          <p:spPr>
            <a:xfrm rot="5400000">
              <a:off x="2577109" y="4546541"/>
              <a:ext cx="207909" cy="341699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肘形接點 122"/>
            <p:cNvCxnSpPr/>
            <p:nvPr/>
          </p:nvCxnSpPr>
          <p:spPr>
            <a:xfrm rot="10800000" flipV="1">
              <a:off x="4431286" y="4988537"/>
              <a:ext cx="3195646" cy="1364478"/>
            </a:xfrm>
            <a:prstGeom prst="bentConnector3">
              <a:avLst>
                <a:gd name="adj1" fmla="val -13587"/>
              </a:avLst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字方塊 123"/>
            <p:cNvSpPr txBox="1"/>
            <p:nvPr/>
          </p:nvSpPr>
          <p:spPr>
            <a:xfrm>
              <a:off x="434309" y="6251111"/>
              <a:ext cx="683424" cy="151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Baskerville Old Face" panose="02020602080505020303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8849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群組 98">
            <a:extLst>
              <a:ext uri="{FF2B5EF4-FFF2-40B4-BE49-F238E27FC236}">
                <a16:creationId xmlns:a16="http://schemas.microsoft.com/office/drawing/2014/main" id="{BF2F2DB9-0056-4C06-BE90-E9E1FBB42DB5}"/>
              </a:ext>
            </a:extLst>
          </p:cNvPr>
          <p:cNvGrpSpPr/>
          <p:nvPr/>
        </p:nvGrpSpPr>
        <p:grpSpPr>
          <a:xfrm>
            <a:off x="3539533" y="244077"/>
            <a:ext cx="8336494" cy="3401889"/>
            <a:chOff x="3102804" y="1199418"/>
            <a:chExt cx="8336494" cy="3401889"/>
          </a:xfrm>
        </p:grpSpPr>
        <p:sp>
          <p:nvSpPr>
            <p:cNvPr id="70" name="矩形 77">
              <a:extLst>
                <a:ext uri="{FF2B5EF4-FFF2-40B4-BE49-F238E27FC236}">
                  <a16:creationId xmlns:a16="http://schemas.microsoft.com/office/drawing/2014/main" id="{0E0FFFAD-1C81-4DA1-B05D-20F17740F2A7}"/>
                </a:ext>
              </a:extLst>
            </p:cNvPr>
            <p:cNvSpPr/>
            <p:nvPr/>
          </p:nvSpPr>
          <p:spPr>
            <a:xfrm>
              <a:off x="6560341" y="1199418"/>
              <a:ext cx="4878957" cy="34018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altLang="zh-TW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Backend server(s)</a:t>
              </a:r>
              <a:endPara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endParaRPr>
            </a:p>
          </p:txBody>
        </p:sp>
        <p:sp>
          <p:nvSpPr>
            <p:cNvPr id="9" name="矩形 77"/>
            <p:cNvSpPr/>
            <p:nvPr/>
          </p:nvSpPr>
          <p:spPr>
            <a:xfrm>
              <a:off x="3102804" y="1361613"/>
              <a:ext cx="1510143" cy="3081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End devices</a:t>
              </a:r>
              <a:endPara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endParaRPr>
            </a:p>
          </p:txBody>
        </p:sp>
        <p:sp>
          <p:nvSpPr>
            <p:cNvPr id="15" name="矩形 77"/>
            <p:cNvSpPr/>
            <p:nvPr/>
          </p:nvSpPr>
          <p:spPr>
            <a:xfrm>
              <a:off x="6767227" y="1361612"/>
              <a:ext cx="1049765" cy="3081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B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roker</a:t>
              </a:r>
              <a:endPara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endParaRPr>
            </a:p>
          </p:txBody>
        </p:sp>
        <p:sp>
          <p:nvSpPr>
            <p:cNvPr id="48" name="矩形 77">
              <a:extLst>
                <a:ext uri="{FF2B5EF4-FFF2-40B4-BE49-F238E27FC236}">
                  <a16:creationId xmlns:a16="http://schemas.microsoft.com/office/drawing/2014/main" id="{FF2A4BDF-2335-43C8-9D0B-81E575EA82FE}"/>
                </a:ext>
              </a:extLst>
            </p:cNvPr>
            <p:cNvSpPr/>
            <p:nvPr/>
          </p:nvSpPr>
          <p:spPr>
            <a:xfrm>
              <a:off x="9692592" y="2214892"/>
              <a:ext cx="1510142" cy="5968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T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hread</a:t>
              </a:r>
              <a:endPara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endParaRPr>
            </a:p>
          </p:txBody>
        </p: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939264C4-2AAE-4336-AFF6-E4D2EDB55CFB}"/>
                </a:ext>
              </a:extLst>
            </p:cNvPr>
            <p:cNvCxnSpPr>
              <a:cxnSpLocks/>
            </p:cNvCxnSpPr>
            <p:nvPr/>
          </p:nvCxnSpPr>
          <p:spPr>
            <a:xfrm>
              <a:off x="7879510" y="2361064"/>
              <a:ext cx="17762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1215F269-B36A-44C1-9BCD-3697C16ADA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6329" y="2731238"/>
              <a:ext cx="17661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線單箭頭接點 2">
              <a:extLst>
                <a:ext uri="{FF2B5EF4-FFF2-40B4-BE49-F238E27FC236}">
                  <a16:creationId xmlns:a16="http://schemas.microsoft.com/office/drawing/2014/main" id="{361A92B5-25DC-4251-B3B6-45223BABF1BE}"/>
                </a:ext>
              </a:extLst>
            </p:cNvPr>
            <p:cNvCxnSpPr>
              <a:cxnSpLocks/>
            </p:cNvCxnSpPr>
            <p:nvPr/>
          </p:nvCxnSpPr>
          <p:spPr>
            <a:xfrm>
              <a:off x="4628197" y="1589964"/>
              <a:ext cx="21253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AC369DEE-B413-4F71-9C3D-0D387604F8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8199" y="1937982"/>
              <a:ext cx="21253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DFC55A4-919E-4C22-847F-8081D1EB5B26}"/>
                </a:ext>
              </a:extLst>
            </p:cNvPr>
            <p:cNvCxnSpPr>
              <a:cxnSpLocks/>
            </p:cNvCxnSpPr>
            <p:nvPr/>
          </p:nvCxnSpPr>
          <p:spPr>
            <a:xfrm>
              <a:off x="4648766" y="2258704"/>
              <a:ext cx="2104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31A2C3D-25D5-4870-B347-84301B77131E}"/>
                </a:ext>
              </a:extLst>
            </p:cNvPr>
            <p:cNvCxnSpPr>
              <a:cxnSpLocks/>
            </p:cNvCxnSpPr>
            <p:nvPr/>
          </p:nvCxnSpPr>
          <p:spPr>
            <a:xfrm>
              <a:off x="4612956" y="3350525"/>
              <a:ext cx="21406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8868E033-34FD-4B7F-9B5F-09AB72A24532}"/>
                </a:ext>
              </a:extLst>
            </p:cNvPr>
            <p:cNvCxnSpPr>
              <a:cxnSpLocks/>
            </p:cNvCxnSpPr>
            <p:nvPr/>
          </p:nvCxnSpPr>
          <p:spPr>
            <a:xfrm>
              <a:off x="4648766" y="4056796"/>
              <a:ext cx="2104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318873ED-DD72-46B9-A071-4578CBAA545A}"/>
                </a:ext>
              </a:extLst>
            </p:cNvPr>
            <p:cNvSpPr txBox="1"/>
            <p:nvPr/>
          </p:nvSpPr>
          <p:spPr>
            <a:xfrm>
              <a:off x="5172818" y="1263550"/>
              <a:ext cx="1046215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connect</a:t>
              </a:r>
              <a:endParaRPr lang="zh-CN" altLang="en-US" sz="180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1F044484-D3B1-4BEB-8081-2AE17E4B28D2}"/>
                </a:ext>
              </a:extLst>
            </p:cNvPr>
            <p:cNvSpPr txBox="1"/>
            <p:nvPr/>
          </p:nvSpPr>
          <p:spPr>
            <a:xfrm>
              <a:off x="5004975" y="1627149"/>
              <a:ext cx="1392398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connectack</a:t>
              </a:r>
              <a:endParaRPr lang="zh-CN" altLang="en-US" sz="180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8FF3EB2-A51D-4723-81BD-04034D5EDD89}"/>
                </a:ext>
              </a:extLst>
            </p:cNvPr>
            <p:cNvSpPr txBox="1"/>
            <p:nvPr/>
          </p:nvSpPr>
          <p:spPr>
            <a:xfrm>
              <a:off x="4694989" y="1966938"/>
              <a:ext cx="17651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PUBLISH TOPIC1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5F8AE932-FCC6-4CCD-8021-AC78318084E2}"/>
                </a:ext>
              </a:extLst>
            </p:cNvPr>
            <p:cNvSpPr txBox="1"/>
            <p:nvPr/>
          </p:nvSpPr>
          <p:spPr>
            <a:xfrm>
              <a:off x="4580527" y="3062194"/>
              <a:ext cx="2020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SUBSCRIBE TOPIC2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CC0F9028-E9B8-40AF-8A38-E3E77B664482}"/>
                </a:ext>
              </a:extLst>
            </p:cNvPr>
            <p:cNvSpPr txBox="1"/>
            <p:nvPr/>
          </p:nvSpPr>
          <p:spPr>
            <a:xfrm>
              <a:off x="5050688" y="3719857"/>
              <a:ext cx="1341806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disconnect</a:t>
              </a:r>
              <a:endParaRPr lang="zh-CN" altLang="en-US" sz="180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0E976EA8-F187-43BC-8059-7ADAD5309C13}"/>
                </a:ext>
              </a:extLst>
            </p:cNvPr>
            <p:cNvSpPr txBox="1"/>
            <p:nvPr/>
          </p:nvSpPr>
          <p:spPr>
            <a:xfrm>
              <a:off x="8417791" y="2013542"/>
              <a:ext cx="736099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</a:t>
              </a:r>
              <a:endParaRPr lang="zh-CN" altLang="en-US" sz="180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DF4E4974-78EE-407D-8441-FE92EBF4FADB}"/>
                </a:ext>
              </a:extLst>
            </p:cNvPr>
            <p:cNvSpPr txBox="1"/>
            <p:nvPr/>
          </p:nvSpPr>
          <p:spPr>
            <a:xfrm>
              <a:off x="7811270" y="2423322"/>
              <a:ext cx="19677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SUBSCRIBE TOPC1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77">
              <a:extLst>
                <a:ext uri="{FF2B5EF4-FFF2-40B4-BE49-F238E27FC236}">
                  <a16:creationId xmlns:a16="http://schemas.microsoft.com/office/drawing/2014/main" id="{989D71BA-47B8-4470-A9D4-4B80DB0A73DE}"/>
                </a:ext>
              </a:extLst>
            </p:cNvPr>
            <p:cNvSpPr/>
            <p:nvPr/>
          </p:nvSpPr>
          <p:spPr>
            <a:xfrm>
              <a:off x="9692592" y="3515342"/>
              <a:ext cx="1510142" cy="5968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T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hread</a:t>
              </a:r>
              <a:endPara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4418D5B-93A0-459E-8BF8-244262721C6C}"/>
                </a:ext>
              </a:extLst>
            </p:cNvPr>
            <p:cNvSpPr txBox="1"/>
            <p:nvPr/>
          </p:nvSpPr>
          <p:spPr>
            <a:xfrm>
              <a:off x="10174708" y="2900364"/>
              <a:ext cx="5459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···</a:t>
              </a:r>
              <a:endParaRPr lang="en-US" altLang="zh-CN" sz="1801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842C849-2838-41CF-A052-305590ABC235}"/>
              </a:ext>
            </a:extLst>
          </p:cNvPr>
          <p:cNvGrpSpPr/>
          <p:nvPr/>
        </p:nvGrpSpPr>
        <p:grpSpPr>
          <a:xfrm>
            <a:off x="524357" y="4295055"/>
            <a:ext cx="3205832" cy="2324110"/>
            <a:chOff x="5460938" y="117282"/>
            <a:chExt cx="3205833" cy="2324110"/>
          </a:xfrm>
        </p:grpSpPr>
        <p:sp>
          <p:nvSpPr>
            <p:cNvPr id="24" name="矩形 77">
              <a:extLst>
                <a:ext uri="{FF2B5EF4-FFF2-40B4-BE49-F238E27FC236}">
                  <a16:creationId xmlns:a16="http://schemas.microsoft.com/office/drawing/2014/main" id="{AD685BCA-BEBA-43F4-B143-EE82B732D70F}"/>
                </a:ext>
              </a:extLst>
            </p:cNvPr>
            <p:cNvSpPr/>
            <p:nvPr/>
          </p:nvSpPr>
          <p:spPr>
            <a:xfrm>
              <a:off x="5460938" y="117282"/>
              <a:ext cx="3205833" cy="23241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200" b="1" u="sng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High-level view of a DDNN App </a:t>
              </a:r>
              <a:br>
                <a:rPr lang="en-US" altLang="zh-TW" sz="1200" b="1" u="sng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zh-TW" sz="1200" b="1" u="sng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run by device and server</a:t>
              </a:r>
              <a:endParaRPr lang="zh-TW" altLang="en-US" sz="12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68ED323-D02B-4393-83BE-82717C15C338}"/>
                </a:ext>
              </a:extLst>
            </p:cNvPr>
            <p:cNvSpPr txBox="1"/>
            <p:nvPr/>
          </p:nvSpPr>
          <p:spPr>
            <a:xfrm>
              <a:off x="5649217" y="2087428"/>
              <a:ext cx="1277312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 device #1</a:t>
              </a:r>
            </a:p>
          </p:txBody>
        </p: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F3792BE8-7987-4796-B399-DAA0B605B166}"/>
                </a:ext>
              </a:extLst>
            </p:cNvPr>
            <p:cNvGrpSpPr/>
            <p:nvPr/>
          </p:nvGrpSpPr>
          <p:grpSpPr>
            <a:xfrm>
              <a:off x="5460938" y="598131"/>
              <a:ext cx="3205833" cy="1428087"/>
              <a:chOff x="4593631" y="514284"/>
              <a:chExt cx="3205833" cy="1428087"/>
            </a:xfrm>
          </p:grpSpPr>
          <p:grpSp>
            <p:nvGrpSpPr>
              <p:cNvPr id="30" name="群組 29">
                <a:extLst>
                  <a:ext uri="{FF2B5EF4-FFF2-40B4-BE49-F238E27FC236}">
                    <a16:creationId xmlns:a16="http://schemas.microsoft.com/office/drawing/2014/main" id="{044F2355-C3DA-49E0-B1B4-AD583B57DEBE}"/>
                  </a:ext>
                </a:extLst>
              </p:cNvPr>
              <p:cNvGrpSpPr/>
              <p:nvPr/>
            </p:nvGrpSpPr>
            <p:grpSpPr>
              <a:xfrm>
                <a:off x="5292265" y="514284"/>
                <a:ext cx="1732438" cy="1428087"/>
                <a:chOff x="921199" y="823180"/>
                <a:chExt cx="1732438" cy="1428087"/>
              </a:xfrm>
            </p:grpSpPr>
            <p:grpSp>
              <p:nvGrpSpPr>
                <p:cNvPr id="35" name="群組 34">
                  <a:extLst>
                    <a:ext uri="{FF2B5EF4-FFF2-40B4-BE49-F238E27FC236}">
                      <a16:creationId xmlns:a16="http://schemas.microsoft.com/office/drawing/2014/main" id="{FFF56A4F-DC5C-42C5-9A53-A8F43FDCF919}"/>
                    </a:ext>
                  </a:extLst>
                </p:cNvPr>
                <p:cNvGrpSpPr/>
                <p:nvPr/>
              </p:nvGrpSpPr>
              <p:grpSpPr>
                <a:xfrm>
                  <a:off x="921199" y="855586"/>
                  <a:ext cx="681766" cy="1395681"/>
                  <a:chOff x="921199" y="855586"/>
                  <a:chExt cx="681766" cy="1395681"/>
                </a:xfrm>
              </p:grpSpPr>
              <p:sp>
                <p:nvSpPr>
                  <p:cNvPr id="82" name="橢圓 81">
                    <a:extLst>
                      <a:ext uri="{FF2B5EF4-FFF2-40B4-BE49-F238E27FC236}">
                        <a16:creationId xmlns:a16="http://schemas.microsoft.com/office/drawing/2014/main" id="{3D1484B6-0761-4EF9-9959-9BEEC56E9019}"/>
                      </a:ext>
                    </a:extLst>
                  </p:cNvPr>
                  <p:cNvSpPr/>
                  <p:nvPr/>
                </p:nvSpPr>
                <p:spPr>
                  <a:xfrm>
                    <a:off x="962295" y="855586"/>
                    <a:ext cx="174410" cy="17648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1"/>
                  </a:p>
                </p:txBody>
              </p:sp>
              <p:sp>
                <p:nvSpPr>
                  <p:cNvPr id="83" name="橢圓 82">
                    <a:extLst>
                      <a:ext uri="{FF2B5EF4-FFF2-40B4-BE49-F238E27FC236}">
                        <a16:creationId xmlns:a16="http://schemas.microsoft.com/office/drawing/2014/main" id="{F5C430C9-7F4E-4136-8539-5F17335CB696}"/>
                      </a:ext>
                    </a:extLst>
                  </p:cNvPr>
                  <p:cNvSpPr/>
                  <p:nvPr/>
                </p:nvSpPr>
                <p:spPr>
                  <a:xfrm>
                    <a:off x="962295" y="1007986"/>
                    <a:ext cx="174410" cy="17648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1"/>
                  </a:p>
                </p:txBody>
              </p:sp>
              <p:sp>
                <p:nvSpPr>
                  <p:cNvPr id="84" name="橢圓 83">
                    <a:extLst>
                      <a:ext uri="{FF2B5EF4-FFF2-40B4-BE49-F238E27FC236}">
                        <a16:creationId xmlns:a16="http://schemas.microsoft.com/office/drawing/2014/main" id="{A02111D2-F014-494D-A8AA-5CAB5AB5AC63}"/>
                      </a:ext>
                    </a:extLst>
                  </p:cNvPr>
                  <p:cNvSpPr/>
                  <p:nvPr/>
                </p:nvSpPr>
                <p:spPr>
                  <a:xfrm>
                    <a:off x="962295" y="1160386"/>
                    <a:ext cx="174410" cy="17648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1"/>
                  </a:p>
                </p:txBody>
              </p:sp>
              <p:sp>
                <p:nvSpPr>
                  <p:cNvPr id="85" name="橢圓 84">
                    <a:extLst>
                      <a:ext uri="{FF2B5EF4-FFF2-40B4-BE49-F238E27FC236}">
                        <a16:creationId xmlns:a16="http://schemas.microsoft.com/office/drawing/2014/main" id="{777A56BC-E30E-4247-AF91-5FF2EF69F55D}"/>
                      </a:ext>
                    </a:extLst>
                  </p:cNvPr>
                  <p:cNvSpPr/>
                  <p:nvPr/>
                </p:nvSpPr>
                <p:spPr>
                  <a:xfrm>
                    <a:off x="962295" y="1312786"/>
                    <a:ext cx="174410" cy="17648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1"/>
                  </a:p>
                </p:txBody>
              </p:sp>
              <p:sp>
                <p:nvSpPr>
                  <p:cNvPr id="86" name="橢圓 85">
                    <a:extLst>
                      <a:ext uri="{FF2B5EF4-FFF2-40B4-BE49-F238E27FC236}">
                        <a16:creationId xmlns:a16="http://schemas.microsoft.com/office/drawing/2014/main" id="{E1D400F0-F29D-4DA9-8DFA-B404D6D1A776}"/>
                      </a:ext>
                    </a:extLst>
                  </p:cNvPr>
                  <p:cNvSpPr/>
                  <p:nvPr/>
                </p:nvSpPr>
                <p:spPr>
                  <a:xfrm>
                    <a:off x="962295" y="1769986"/>
                    <a:ext cx="174410" cy="17648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1"/>
                  </a:p>
                </p:txBody>
              </p:sp>
              <p:sp>
                <p:nvSpPr>
                  <p:cNvPr id="87" name="橢圓 86">
                    <a:extLst>
                      <a:ext uri="{FF2B5EF4-FFF2-40B4-BE49-F238E27FC236}">
                        <a16:creationId xmlns:a16="http://schemas.microsoft.com/office/drawing/2014/main" id="{5C6D8618-7486-40E5-B2CB-86A26B3F81C5}"/>
                      </a:ext>
                    </a:extLst>
                  </p:cNvPr>
                  <p:cNvSpPr/>
                  <p:nvPr/>
                </p:nvSpPr>
                <p:spPr>
                  <a:xfrm>
                    <a:off x="962295" y="1922386"/>
                    <a:ext cx="174410" cy="17648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1"/>
                  </a:p>
                </p:txBody>
              </p:sp>
              <p:sp>
                <p:nvSpPr>
                  <p:cNvPr id="88" name="橢圓 87">
                    <a:extLst>
                      <a:ext uri="{FF2B5EF4-FFF2-40B4-BE49-F238E27FC236}">
                        <a16:creationId xmlns:a16="http://schemas.microsoft.com/office/drawing/2014/main" id="{B4CBAAA7-8223-4CCB-BBB8-7F5D96262C60}"/>
                      </a:ext>
                    </a:extLst>
                  </p:cNvPr>
                  <p:cNvSpPr/>
                  <p:nvPr/>
                </p:nvSpPr>
                <p:spPr>
                  <a:xfrm>
                    <a:off x="962295" y="2074786"/>
                    <a:ext cx="174410" cy="17648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1"/>
                  </a:p>
                </p:txBody>
              </p:sp>
              <p:sp>
                <p:nvSpPr>
                  <p:cNvPr id="89" name="文字方塊 88">
                    <a:extLst>
                      <a:ext uri="{FF2B5EF4-FFF2-40B4-BE49-F238E27FC236}">
                        <a16:creationId xmlns:a16="http://schemas.microsoft.com/office/drawing/2014/main" id="{4E6A2CCB-7515-4616-A4A8-5BCD605A1687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934247" y="1459831"/>
                    <a:ext cx="343364" cy="36946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801" dirty="0"/>
                      <a:t>…</a:t>
                    </a:r>
                  </a:p>
                </p:txBody>
              </p:sp>
              <p:sp>
                <p:nvSpPr>
                  <p:cNvPr id="90" name="橢圓 89">
                    <a:extLst>
                      <a:ext uri="{FF2B5EF4-FFF2-40B4-BE49-F238E27FC236}">
                        <a16:creationId xmlns:a16="http://schemas.microsoft.com/office/drawing/2014/main" id="{9CCECA89-BAFA-4708-9317-817E972D22AB}"/>
                      </a:ext>
                    </a:extLst>
                  </p:cNvPr>
                  <p:cNvSpPr/>
                  <p:nvPr/>
                </p:nvSpPr>
                <p:spPr>
                  <a:xfrm>
                    <a:off x="1428555" y="1221705"/>
                    <a:ext cx="174410" cy="17648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1"/>
                  </a:p>
                </p:txBody>
              </p:sp>
              <p:sp>
                <p:nvSpPr>
                  <p:cNvPr id="91" name="橢圓 90">
                    <a:extLst>
                      <a:ext uri="{FF2B5EF4-FFF2-40B4-BE49-F238E27FC236}">
                        <a16:creationId xmlns:a16="http://schemas.microsoft.com/office/drawing/2014/main" id="{B565F263-E920-4208-879F-052C1D1FF53B}"/>
                      </a:ext>
                    </a:extLst>
                  </p:cNvPr>
                  <p:cNvSpPr/>
                  <p:nvPr/>
                </p:nvSpPr>
                <p:spPr>
                  <a:xfrm>
                    <a:off x="1428555" y="1374105"/>
                    <a:ext cx="174410" cy="17648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1"/>
                  </a:p>
                </p:txBody>
              </p:sp>
              <p:sp>
                <p:nvSpPr>
                  <p:cNvPr id="92" name="橢圓 91">
                    <a:extLst>
                      <a:ext uri="{FF2B5EF4-FFF2-40B4-BE49-F238E27FC236}">
                        <a16:creationId xmlns:a16="http://schemas.microsoft.com/office/drawing/2014/main" id="{EB4EBC34-072F-44C6-9460-AB1E14E548DE}"/>
                      </a:ext>
                    </a:extLst>
                  </p:cNvPr>
                  <p:cNvSpPr/>
                  <p:nvPr/>
                </p:nvSpPr>
                <p:spPr>
                  <a:xfrm>
                    <a:off x="1428555" y="1526505"/>
                    <a:ext cx="174410" cy="17648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1"/>
                  </a:p>
                </p:txBody>
              </p:sp>
              <p:sp>
                <p:nvSpPr>
                  <p:cNvPr id="93" name="橢圓 92">
                    <a:extLst>
                      <a:ext uri="{FF2B5EF4-FFF2-40B4-BE49-F238E27FC236}">
                        <a16:creationId xmlns:a16="http://schemas.microsoft.com/office/drawing/2014/main" id="{6B996D59-659A-4EE7-AF19-9747FD5894A8}"/>
                      </a:ext>
                    </a:extLst>
                  </p:cNvPr>
                  <p:cNvSpPr/>
                  <p:nvPr/>
                </p:nvSpPr>
                <p:spPr>
                  <a:xfrm>
                    <a:off x="1428555" y="1678905"/>
                    <a:ext cx="174410" cy="17648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1"/>
                  </a:p>
                </p:txBody>
              </p:sp>
              <p:cxnSp>
                <p:nvCxnSpPr>
                  <p:cNvPr id="94" name="直線接點 93">
                    <a:extLst>
                      <a:ext uri="{FF2B5EF4-FFF2-40B4-BE49-F238E27FC236}">
                        <a16:creationId xmlns:a16="http://schemas.microsoft.com/office/drawing/2014/main" id="{BA8A1D60-F2A2-4608-BBBB-9B995F854A85}"/>
                      </a:ext>
                    </a:extLst>
                  </p:cNvPr>
                  <p:cNvCxnSpPr>
                    <a:stCxn id="82" idx="6"/>
                    <a:endCxn id="93" idx="2"/>
                  </p:cNvCxnSpPr>
                  <p:nvPr/>
                </p:nvCxnSpPr>
                <p:spPr>
                  <a:xfrm>
                    <a:off x="1136705" y="943827"/>
                    <a:ext cx="291850" cy="82331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線接點 94">
                    <a:extLst>
                      <a:ext uri="{FF2B5EF4-FFF2-40B4-BE49-F238E27FC236}">
                        <a16:creationId xmlns:a16="http://schemas.microsoft.com/office/drawing/2014/main" id="{6B9417C3-73DA-4587-AC8B-B43E49FBC397}"/>
                      </a:ext>
                    </a:extLst>
                  </p:cNvPr>
                  <p:cNvCxnSpPr>
                    <a:stCxn id="88" idx="6"/>
                    <a:endCxn id="90" idx="2"/>
                  </p:cNvCxnSpPr>
                  <p:nvPr/>
                </p:nvCxnSpPr>
                <p:spPr>
                  <a:xfrm flipV="1">
                    <a:off x="1136705" y="1309946"/>
                    <a:ext cx="291850" cy="85308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線接點 95">
                    <a:extLst>
                      <a:ext uri="{FF2B5EF4-FFF2-40B4-BE49-F238E27FC236}">
                        <a16:creationId xmlns:a16="http://schemas.microsoft.com/office/drawing/2014/main" id="{79EFDC34-C950-4736-8738-5A41B790E1C6}"/>
                      </a:ext>
                    </a:extLst>
                  </p:cNvPr>
                  <p:cNvCxnSpPr>
                    <a:stCxn id="87" idx="6"/>
                    <a:endCxn id="90" idx="2"/>
                  </p:cNvCxnSpPr>
                  <p:nvPr/>
                </p:nvCxnSpPr>
                <p:spPr>
                  <a:xfrm flipV="1">
                    <a:off x="1136705" y="1309946"/>
                    <a:ext cx="291850" cy="70068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直線接點 96">
                    <a:extLst>
                      <a:ext uri="{FF2B5EF4-FFF2-40B4-BE49-F238E27FC236}">
                        <a16:creationId xmlns:a16="http://schemas.microsoft.com/office/drawing/2014/main" id="{4328B09F-C56B-4EFD-98F1-A4C136BB35CC}"/>
                      </a:ext>
                    </a:extLst>
                  </p:cNvPr>
                  <p:cNvCxnSpPr>
                    <a:stCxn id="86" idx="6"/>
                    <a:endCxn id="90" idx="1"/>
                  </p:cNvCxnSpPr>
                  <p:nvPr/>
                </p:nvCxnSpPr>
                <p:spPr>
                  <a:xfrm flipV="1">
                    <a:off x="1136705" y="1247550"/>
                    <a:ext cx="317392" cy="610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直線接點 97">
                    <a:extLst>
                      <a:ext uri="{FF2B5EF4-FFF2-40B4-BE49-F238E27FC236}">
                        <a16:creationId xmlns:a16="http://schemas.microsoft.com/office/drawing/2014/main" id="{2AE1D3C6-C45E-4DC9-8A11-1928DFF1F773}"/>
                      </a:ext>
                    </a:extLst>
                  </p:cNvPr>
                  <p:cNvCxnSpPr>
                    <a:stCxn id="83" idx="6"/>
                    <a:endCxn id="93" idx="2"/>
                  </p:cNvCxnSpPr>
                  <p:nvPr/>
                </p:nvCxnSpPr>
                <p:spPr>
                  <a:xfrm>
                    <a:off x="1136705" y="1096227"/>
                    <a:ext cx="291850" cy="67091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線接點 99">
                    <a:extLst>
                      <a:ext uri="{FF2B5EF4-FFF2-40B4-BE49-F238E27FC236}">
                        <a16:creationId xmlns:a16="http://schemas.microsoft.com/office/drawing/2014/main" id="{5007BCD9-015C-4FC9-8CA6-7547BB35784C}"/>
                      </a:ext>
                    </a:extLst>
                  </p:cNvPr>
                  <p:cNvCxnSpPr>
                    <a:stCxn id="84" idx="6"/>
                    <a:endCxn id="93" idx="2"/>
                  </p:cNvCxnSpPr>
                  <p:nvPr/>
                </p:nvCxnSpPr>
                <p:spPr>
                  <a:xfrm>
                    <a:off x="1136705" y="1248627"/>
                    <a:ext cx="291850" cy="51851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線接點 100">
                    <a:extLst>
                      <a:ext uri="{FF2B5EF4-FFF2-40B4-BE49-F238E27FC236}">
                        <a16:creationId xmlns:a16="http://schemas.microsoft.com/office/drawing/2014/main" id="{E31D8D01-931F-4071-B194-CBE9ED323627}"/>
                      </a:ext>
                    </a:extLst>
                  </p:cNvPr>
                  <p:cNvCxnSpPr>
                    <a:stCxn id="85" idx="6"/>
                    <a:endCxn id="93" idx="2"/>
                  </p:cNvCxnSpPr>
                  <p:nvPr/>
                </p:nvCxnSpPr>
                <p:spPr>
                  <a:xfrm>
                    <a:off x="1136705" y="1401027"/>
                    <a:ext cx="291850" cy="36611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直線接點 101">
                    <a:extLst>
                      <a:ext uri="{FF2B5EF4-FFF2-40B4-BE49-F238E27FC236}">
                        <a16:creationId xmlns:a16="http://schemas.microsoft.com/office/drawing/2014/main" id="{89E73AB4-687E-4594-83A9-B98D55DC6FF3}"/>
                      </a:ext>
                    </a:extLst>
                  </p:cNvPr>
                  <p:cNvCxnSpPr>
                    <a:stCxn id="86" idx="6"/>
                    <a:endCxn id="91" idx="2"/>
                  </p:cNvCxnSpPr>
                  <p:nvPr/>
                </p:nvCxnSpPr>
                <p:spPr>
                  <a:xfrm flipV="1">
                    <a:off x="1136705" y="1462346"/>
                    <a:ext cx="291850" cy="39588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線接點 102">
                    <a:extLst>
                      <a:ext uri="{FF2B5EF4-FFF2-40B4-BE49-F238E27FC236}">
                        <a16:creationId xmlns:a16="http://schemas.microsoft.com/office/drawing/2014/main" id="{4557CA7B-5553-4249-BFD4-A92C97495EE4}"/>
                      </a:ext>
                    </a:extLst>
                  </p:cNvPr>
                  <p:cNvCxnSpPr>
                    <a:stCxn id="87" idx="6"/>
                    <a:endCxn id="91" idx="2"/>
                  </p:cNvCxnSpPr>
                  <p:nvPr/>
                </p:nvCxnSpPr>
                <p:spPr>
                  <a:xfrm flipV="1">
                    <a:off x="1136705" y="1462346"/>
                    <a:ext cx="291850" cy="54828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線接點 103">
                    <a:extLst>
                      <a:ext uri="{FF2B5EF4-FFF2-40B4-BE49-F238E27FC236}">
                        <a16:creationId xmlns:a16="http://schemas.microsoft.com/office/drawing/2014/main" id="{C6B478EF-63CA-4A33-82E6-5FB3953D3322}"/>
                      </a:ext>
                    </a:extLst>
                  </p:cNvPr>
                  <p:cNvCxnSpPr>
                    <a:stCxn id="83" idx="6"/>
                    <a:endCxn id="92" idx="2"/>
                  </p:cNvCxnSpPr>
                  <p:nvPr/>
                </p:nvCxnSpPr>
                <p:spPr>
                  <a:xfrm>
                    <a:off x="1136705" y="1096227"/>
                    <a:ext cx="291850" cy="51851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線接點 104">
                    <a:extLst>
                      <a:ext uri="{FF2B5EF4-FFF2-40B4-BE49-F238E27FC236}">
                        <a16:creationId xmlns:a16="http://schemas.microsoft.com/office/drawing/2014/main" id="{BAF46B1A-6A24-4C0D-B279-ADFB7EF4DA32}"/>
                      </a:ext>
                    </a:extLst>
                  </p:cNvPr>
                  <p:cNvCxnSpPr>
                    <a:stCxn id="85" idx="6"/>
                    <a:endCxn id="92" idx="2"/>
                  </p:cNvCxnSpPr>
                  <p:nvPr/>
                </p:nvCxnSpPr>
                <p:spPr>
                  <a:xfrm>
                    <a:off x="1136705" y="1401027"/>
                    <a:ext cx="291850" cy="21371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82E903CC-2C06-4546-8402-1869A4EFE7D6}"/>
                    </a:ext>
                  </a:extLst>
                </p:cNvPr>
                <p:cNvSpPr txBox="1"/>
                <p:nvPr/>
              </p:nvSpPr>
              <p:spPr>
                <a:xfrm>
                  <a:off x="1602751" y="1055324"/>
                  <a:ext cx="343364" cy="3694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1" dirty="0"/>
                    <a:t>…</a:t>
                  </a:r>
                </a:p>
              </p:txBody>
            </p:sp>
            <p:grpSp>
              <p:nvGrpSpPr>
                <p:cNvPr id="37" name="群組 36">
                  <a:extLst>
                    <a:ext uri="{FF2B5EF4-FFF2-40B4-BE49-F238E27FC236}">
                      <a16:creationId xmlns:a16="http://schemas.microsoft.com/office/drawing/2014/main" id="{273F3E2D-8B34-4EE9-9C81-91B4C8CB0072}"/>
                    </a:ext>
                  </a:extLst>
                </p:cNvPr>
                <p:cNvGrpSpPr/>
                <p:nvPr/>
              </p:nvGrpSpPr>
              <p:grpSpPr>
                <a:xfrm rot="10800000">
                  <a:off x="1971871" y="823180"/>
                  <a:ext cx="681766" cy="1395681"/>
                  <a:chOff x="1786105" y="913991"/>
                  <a:chExt cx="681766" cy="1395681"/>
                </a:xfrm>
              </p:grpSpPr>
              <p:sp>
                <p:nvSpPr>
                  <p:cNvPr id="49" name="橢圓 48">
                    <a:extLst>
                      <a:ext uri="{FF2B5EF4-FFF2-40B4-BE49-F238E27FC236}">
                        <a16:creationId xmlns:a16="http://schemas.microsoft.com/office/drawing/2014/main" id="{7F2C016B-A8EF-4433-BE6F-243062E06190}"/>
                      </a:ext>
                    </a:extLst>
                  </p:cNvPr>
                  <p:cNvSpPr/>
                  <p:nvPr/>
                </p:nvSpPr>
                <p:spPr>
                  <a:xfrm>
                    <a:off x="1827201" y="913991"/>
                    <a:ext cx="174410" cy="17648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1"/>
                  </a:p>
                </p:txBody>
              </p:sp>
              <p:sp>
                <p:nvSpPr>
                  <p:cNvPr id="58" name="橢圓 57">
                    <a:extLst>
                      <a:ext uri="{FF2B5EF4-FFF2-40B4-BE49-F238E27FC236}">
                        <a16:creationId xmlns:a16="http://schemas.microsoft.com/office/drawing/2014/main" id="{ABF4AE6D-30A9-495B-A1B9-754E5C455D1D}"/>
                      </a:ext>
                    </a:extLst>
                  </p:cNvPr>
                  <p:cNvSpPr/>
                  <p:nvPr/>
                </p:nvSpPr>
                <p:spPr>
                  <a:xfrm>
                    <a:off x="1827201" y="1066391"/>
                    <a:ext cx="174410" cy="17648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1"/>
                  </a:p>
                </p:txBody>
              </p:sp>
              <p:sp>
                <p:nvSpPr>
                  <p:cNvPr id="60" name="橢圓 59">
                    <a:extLst>
                      <a:ext uri="{FF2B5EF4-FFF2-40B4-BE49-F238E27FC236}">
                        <a16:creationId xmlns:a16="http://schemas.microsoft.com/office/drawing/2014/main" id="{515A96A6-8660-49FE-91C0-D3E71B35E197}"/>
                      </a:ext>
                    </a:extLst>
                  </p:cNvPr>
                  <p:cNvSpPr/>
                  <p:nvPr/>
                </p:nvSpPr>
                <p:spPr>
                  <a:xfrm>
                    <a:off x="1827201" y="1218791"/>
                    <a:ext cx="174410" cy="17648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1"/>
                  </a:p>
                </p:txBody>
              </p:sp>
              <p:sp>
                <p:nvSpPr>
                  <p:cNvPr id="61" name="橢圓 60">
                    <a:extLst>
                      <a:ext uri="{FF2B5EF4-FFF2-40B4-BE49-F238E27FC236}">
                        <a16:creationId xmlns:a16="http://schemas.microsoft.com/office/drawing/2014/main" id="{BB471FE2-6CEE-46C0-8BBD-C12E4BD5730A}"/>
                      </a:ext>
                    </a:extLst>
                  </p:cNvPr>
                  <p:cNvSpPr/>
                  <p:nvPr/>
                </p:nvSpPr>
                <p:spPr>
                  <a:xfrm>
                    <a:off x="1827201" y="1371191"/>
                    <a:ext cx="174410" cy="17648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1"/>
                  </a:p>
                </p:txBody>
              </p:sp>
              <p:sp>
                <p:nvSpPr>
                  <p:cNvPr id="62" name="橢圓 61">
                    <a:extLst>
                      <a:ext uri="{FF2B5EF4-FFF2-40B4-BE49-F238E27FC236}">
                        <a16:creationId xmlns:a16="http://schemas.microsoft.com/office/drawing/2014/main" id="{4ECF4A2F-A6F7-41E2-914C-564A983ECEA9}"/>
                      </a:ext>
                    </a:extLst>
                  </p:cNvPr>
                  <p:cNvSpPr/>
                  <p:nvPr/>
                </p:nvSpPr>
                <p:spPr>
                  <a:xfrm>
                    <a:off x="1827201" y="1828391"/>
                    <a:ext cx="174410" cy="17648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1"/>
                  </a:p>
                </p:txBody>
              </p:sp>
              <p:sp>
                <p:nvSpPr>
                  <p:cNvPr id="63" name="橢圓 62">
                    <a:extLst>
                      <a:ext uri="{FF2B5EF4-FFF2-40B4-BE49-F238E27FC236}">
                        <a16:creationId xmlns:a16="http://schemas.microsoft.com/office/drawing/2014/main" id="{D48EB40D-D239-43E0-9EC5-C5C019D13433}"/>
                      </a:ext>
                    </a:extLst>
                  </p:cNvPr>
                  <p:cNvSpPr/>
                  <p:nvPr/>
                </p:nvSpPr>
                <p:spPr>
                  <a:xfrm>
                    <a:off x="1827201" y="1980791"/>
                    <a:ext cx="174410" cy="17648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1"/>
                  </a:p>
                </p:txBody>
              </p:sp>
              <p:sp>
                <p:nvSpPr>
                  <p:cNvPr id="64" name="橢圓 63">
                    <a:extLst>
                      <a:ext uri="{FF2B5EF4-FFF2-40B4-BE49-F238E27FC236}">
                        <a16:creationId xmlns:a16="http://schemas.microsoft.com/office/drawing/2014/main" id="{E5DA902D-E5B4-4382-AD0D-FF89097F322A}"/>
                      </a:ext>
                    </a:extLst>
                  </p:cNvPr>
                  <p:cNvSpPr/>
                  <p:nvPr/>
                </p:nvSpPr>
                <p:spPr>
                  <a:xfrm>
                    <a:off x="1827201" y="2133191"/>
                    <a:ext cx="174410" cy="17648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1"/>
                  </a:p>
                </p:txBody>
              </p:sp>
              <p:sp>
                <p:nvSpPr>
                  <p:cNvPr id="65" name="文字方塊 64">
                    <a:extLst>
                      <a:ext uri="{FF2B5EF4-FFF2-40B4-BE49-F238E27FC236}">
                        <a16:creationId xmlns:a16="http://schemas.microsoft.com/office/drawing/2014/main" id="{4186CF45-1C40-49BE-9D05-062446472D10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799153" y="1518235"/>
                    <a:ext cx="343364" cy="36946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801" dirty="0"/>
                      <a:t>…</a:t>
                    </a:r>
                  </a:p>
                </p:txBody>
              </p:sp>
              <p:sp>
                <p:nvSpPr>
                  <p:cNvPr id="66" name="橢圓 65">
                    <a:extLst>
                      <a:ext uri="{FF2B5EF4-FFF2-40B4-BE49-F238E27FC236}">
                        <a16:creationId xmlns:a16="http://schemas.microsoft.com/office/drawing/2014/main" id="{D4973D15-D547-4BAC-8007-36580D5F524C}"/>
                      </a:ext>
                    </a:extLst>
                  </p:cNvPr>
                  <p:cNvSpPr/>
                  <p:nvPr/>
                </p:nvSpPr>
                <p:spPr>
                  <a:xfrm>
                    <a:off x="2293461" y="1280110"/>
                    <a:ext cx="174410" cy="17648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1"/>
                  </a:p>
                </p:txBody>
              </p:sp>
              <p:sp>
                <p:nvSpPr>
                  <p:cNvPr id="67" name="橢圓 66">
                    <a:extLst>
                      <a:ext uri="{FF2B5EF4-FFF2-40B4-BE49-F238E27FC236}">
                        <a16:creationId xmlns:a16="http://schemas.microsoft.com/office/drawing/2014/main" id="{69319753-0B73-4C78-8116-A0D4F8A64895}"/>
                      </a:ext>
                    </a:extLst>
                  </p:cNvPr>
                  <p:cNvSpPr/>
                  <p:nvPr/>
                </p:nvSpPr>
                <p:spPr>
                  <a:xfrm>
                    <a:off x="2293461" y="1432510"/>
                    <a:ext cx="174410" cy="17648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1"/>
                  </a:p>
                </p:txBody>
              </p:sp>
              <p:sp>
                <p:nvSpPr>
                  <p:cNvPr id="68" name="橢圓 67">
                    <a:extLst>
                      <a:ext uri="{FF2B5EF4-FFF2-40B4-BE49-F238E27FC236}">
                        <a16:creationId xmlns:a16="http://schemas.microsoft.com/office/drawing/2014/main" id="{36AEC315-14DD-487B-8A23-D39EE0498637}"/>
                      </a:ext>
                    </a:extLst>
                  </p:cNvPr>
                  <p:cNvSpPr/>
                  <p:nvPr/>
                </p:nvSpPr>
                <p:spPr>
                  <a:xfrm>
                    <a:off x="2293461" y="1584910"/>
                    <a:ext cx="174410" cy="17648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1"/>
                  </a:p>
                </p:txBody>
              </p:sp>
              <p:sp>
                <p:nvSpPr>
                  <p:cNvPr id="69" name="橢圓 68">
                    <a:extLst>
                      <a:ext uri="{FF2B5EF4-FFF2-40B4-BE49-F238E27FC236}">
                        <a16:creationId xmlns:a16="http://schemas.microsoft.com/office/drawing/2014/main" id="{9EA2562A-FE88-4DFF-9085-8254997FECD1}"/>
                      </a:ext>
                    </a:extLst>
                  </p:cNvPr>
                  <p:cNvSpPr/>
                  <p:nvPr/>
                </p:nvSpPr>
                <p:spPr>
                  <a:xfrm>
                    <a:off x="2293461" y="1737310"/>
                    <a:ext cx="174410" cy="17648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1"/>
                  </a:p>
                </p:txBody>
              </p:sp>
              <p:cxnSp>
                <p:nvCxnSpPr>
                  <p:cNvPr id="71" name="直線接點 70">
                    <a:extLst>
                      <a:ext uri="{FF2B5EF4-FFF2-40B4-BE49-F238E27FC236}">
                        <a16:creationId xmlns:a16="http://schemas.microsoft.com/office/drawing/2014/main" id="{3F58FFB0-3AE4-46E5-9A1B-BB06F2E3BB15}"/>
                      </a:ext>
                    </a:extLst>
                  </p:cNvPr>
                  <p:cNvCxnSpPr>
                    <a:stCxn id="49" idx="6"/>
                    <a:endCxn id="69" idx="2"/>
                  </p:cNvCxnSpPr>
                  <p:nvPr/>
                </p:nvCxnSpPr>
                <p:spPr>
                  <a:xfrm>
                    <a:off x="2001611" y="1002232"/>
                    <a:ext cx="291850" cy="82331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線接點 71">
                    <a:extLst>
                      <a:ext uri="{FF2B5EF4-FFF2-40B4-BE49-F238E27FC236}">
                        <a16:creationId xmlns:a16="http://schemas.microsoft.com/office/drawing/2014/main" id="{74C620AA-F322-4BA2-B2FA-AD45EB080932}"/>
                      </a:ext>
                    </a:extLst>
                  </p:cNvPr>
                  <p:cNvCxnSpPr>
                    <a:stCxn id="64" idx="6"/>
                    <a:endCxn id="66" idx="2"/>
                  </p:cNvCxnSpPr>
                  <p:nvPr/>
                </p:nvCxnSpPr>
                <p:spPr>
                  <a:xfrm flipV="1">
                    <a:off x="2001611" y="1368351"/>
                    <a:ext cx="291850" cy="85308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線接點 72">
                    <a:extLst>
                      <a:ext uri="{FF2B5EF4-FFF2-40B4-BE49-F238E27FC236}">
                        <a16:creationId xmlns:a16="http://schemas.microsoft.com/office/drawing/2014/main" id="{C0993888-B10E-42A2-B331-95063EFEF30C}"/>
                      </a:ext>
                    </a:extLst>
                  </p:cNvPr>
                  <p:cNvCxnSpPr>
                    <a:stCxn id="63" idx="6"/>
                    <a:endCxn id="66" idx="2"/>
                  </p:cNvCxnSpPr>
                  <p:nvPr/>
                </p:nvCxnSpPr>
                <p:spPr>
                  <a:xfrm flipV="1">
                    <a:off x="2001611" y="1368351"/>
                    <a:ext cx="291850" cy="70068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線接點 73">
                    <a:extLst>
                      <a:ext uri="{FF2B5EF4-FFF2-40B4-BE49-F238E27FC236}">
                        <a16:creationId xmlns:a16="http://schemas.microsoft.com/office/drawing/2014/main" id="{39C6FEF8-7515-415E-A842-60DA61548BBD}"/>
                      </a:ext>
                    </a:extLst>
                  </p:cNvPr>
                  <p:cNvCxnSpPr>
                    <a:stCxn id="62" idx="6"/>
                    <a:endCxn id="66" idx="1"/>
                  </p:cNvCxnSpPr>
                  <p:nvPr/>
                </p:nvCxnSpPr>
                <p:spPr>
                  <a:xfrm flipV="1">
                    <a:off x="2001611" y="1305955"/>
                    <a:ext cx="317392" cy="610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線接點 74">
                    <a:extLst>
                      <a:ext uri="{FF2B5EF4-FFF2-40B4-BE49-F238E27FC236}">
                        <a16:creationId xmlns:a16="http://schemas.microsoft.com/office/drawing/2014/main" id="{6B06624C-C762-4416-93CC-D029AE66C58E}"/>
                      </a:ext>
                    </a:extLst>
                  </p:cNvPr>
                  <p:cNvCxnSpPr>
                    <a:stCxn id="58" idx="6"/>
                    <a:endCxn id="69" idx="2"/>
                  </p:cNvCxnSpPr>
                  <p:nvPr/>
                </p:nvCxnSpPr>
                <p:spPr>
                  <a:xfrm>
                    <a:off x="2001611" y="1154632"/>
                    <a:ext cx="291850" cy="67091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線接點 75">
                    <a:extLst>
                      <a:ext uri="{FF2B5EF4-FFF2-40B4-BE49-F238E27FC236}">
                        <a16:creationId xmlns:a16="http://schemas.microsoft.com/office/drawing/2014/main" id="{BFB69625-1EA5-47C3-ACC9-5C8E306AF4D1}"/>
                      </a:ext>
                    </a:extLst>
                  </p:cNvPr>
                  <p:cNvCxnSpPr>
                    <a:stCxn id="60" idx="6"/>
                    <a:endCxn id="69" idx="2"/>
                  </p:cNvCxnSpPr>
                  <p:nvPr/>
                </p:nvCxnSpPr>
                <p:spPr>
                  <a:xfrm>
                    <a:off x="2001611" y="1307032"/>
                    <a:ext cx="291850" cy="51851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線接點 76">
                    <a:extLst>
                      <a:ext uri="{FF2B5EF4-FFF2-40B4-BE49-F238E27FC236}">
                        <a16:creationId xmlns:a16="http://schemas.microsoft.com/office/drawing/2014/main" id="{9815C505-E10C-4AEE-B5A8-F276AC3E5D41}"/>
                      </a:ext>
                    </a:extLst>
                  </p:cNvPr>
                  <p:cNvCxnSpPr>
                    <a:stCxn id="61" idx="6"/>
                    <a:endCxn id="69" idx="2"/>
                  </p:cNvCxnSpPr>
                  <p:nvPr/>
                </p:nvCxnSpPr>
                <p:spPr>
                  <a:xfrm>
                    <a:off x="2001611" y="1459432"/>
                    <a:ext cx="291850" cy="36611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線接點 77">
                    <a:extLst>
                      <a:ext uri="{FF2B5EF4-FFF2-40B4-BE49-F238E27FC236}">
                        <a16:creationId xmlns:a16="http://schemas.microsoft.com/office/drawing/2014/main" id="{A05B0E8D-4177-4A1C-8197-99322675B366}"/>
                      </a:ext>
                    </a:extLst>
                  </p:cNvPr>
                  <p:cNvCxnSpPr>
                    <a:stCxn id="62" idx="6"/>
                    <a:endCxn id="67" idx="2"/>
                  </p:cNvCxnSpPr>
                  <p:nvPr/>
                </p:nvCxnSpPr>
                <p:spPr>
                  <a:xfrm flipV="1">
                    <a:off x="2001611" y="1520751"/>
                    <a:ext cx="291850" cy="39588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線接點 78">
                    <a:extLst>
                      <a:ext uri="{FF2B5EF4-FFF2-40B4-BE49-F238E27FC236}">
                        <a16:creationId xmlns:a16="http://schemas.microsoft.com/office/drawing/2014/main" id="{57EFF79B-E97C-4E81-8316-066571BC8014}"/>
                      </a:ext>
                    </a:extLst>
                  </p:cNvPr>
                  <p:cNvCxnSpPr>
                    <a:stCxn id="63" idx="6"/>
                    <a:endCxn id="67" idx="2"/>
                  </p:cNvCxnSpPr>
                  <p:nvPr/>
                </p:nvCxnSpPr>
                <p:spPr>
                  <a:xfrm flipV="1">
                    <a:off x="2001611" y="1520751"/>
                    <a:ext cx="291850" cy="54828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線接點 79">
                    <a:extLst>
                      <a:ext uri="{FF2B5EF4-FFF2-40B4-BE49-F238E27FC236}">
                        <a16:creationId xmlns:a16="http://schemas.microsoft.com/office/drawing/2014/main" id="{A90F9BD4-D4B5-405A-ADBD-C9BC7001F878}"/>
                      </a:ext>
                    </a:extLst>
                  </p:cNvPr>
                  <p:cNvCxnSpPr>
                    <a:stCxn id="58" idx="6"/>
                    <a:endCxn id="68" idx="2"/>
                  </p:cNvCxnSpPr>
                  <p:nvPr/>
                </p:nvCxnSpPr>
                <p:spPr>
                  <a:xfrm>
                    <a:off x="2001611" y="1154632"/>
                    <a:ext cx="291850" cy="51851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線接點 80">
                    <a:extLst>
                      <a:ext uri="{FF2B5EF4-FFF2-40B4-BE49-F238E27FC236}">
                        <a16:creationId xmlns:a16="http://schemas.microsoft.com/office/drawing/2014/main" id="{3771013B-C73E-4BE8-BC4A-3C2DAE23C7EC}"/>
                      </a:ext>
                    </a:extLst>
                  </p:cNvPr>
                  <p:cNvCxnSpPr>
                    <a:stCxn id="61" idx="6"/>
                    <a:endCxn id="68" idx="2"/>
                  </p:cNvCxnSpPr>
                  <p:nvPr/>
                </p:nvCxnSpPr>
                <p:spPr>
                  <a:xfrm>
                    <a:off x="2001611" y="1459432"/>
                    <a:ext cx="291850" cy="21371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6D2913E5-BE3F-4307-B585-08967708D7DB}"/>
                    </a:ext>
                  </a:extLst>
                </p:cNvPr>
                <p:cNvCxnSpPr>
                  <a:stCxn id="90" idx="6"/>
                  <a:endCxn id="66" idx="6"/>
                </p:cNvCxnSpPr>
                <p:nvPr/>
              </p:nvCxnSpPr>
              <p:spPr>
                <a:xfrm>
                  <a:off x="1602965" y="1309946"/>
                  <a:ext cx="368906" cy="4545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>
                  <a:extLst>
                    <a:ext uri="{FF2B5EF4-FFF2-40B4-BE49-F238E27FC236}">
                      <a16:creationId xmlns:a16="http://schemas.microsoft.com/office/drawing/2014/main" id="{5047152B-5C90-4199-8BD8-EE1BB0519C0A}"/>
                    </a:ext>
                  </a:extLst>
                </p:cNvPr>
                <p:cNvCxnSpPr>
                  <a:stCxn id="91" idx="6"/>
                  <a:endCxn id="66" idx="6"/>
                </p:cNvCxnSpPr>
                <p:nvPr/>
              </p:nvCxnSpPr>
              <p:spPr>
                <a:xfrm>
                  <a:off x="1602965" y="1462346"/>
                  <a:ext cx="368906" cy="3021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>
                  <a:extLst>
                    <a:ext uri="{FF2B5EF4-FFF2-40B4-BE49-F238E27FC236}">
                      <a16:creationId xmlns:a16="http://schemas.microsoft.com/office/drawing/2014/main" id="{1806B38E-2123-487A-9D0D-9F6CA3B0E142}"/>
                    </a:ext>
                  </a:extLst>
                </p:cNvPr>
                <p:cNvCxnSpPr>
                  <a:stCxn id="93" idx="6"/>
                  <a:endCxn id="69" idx="6"/>
                </p:cNvCxnSpPr>
                <p:nvPr/>
              </p:nvCxnSpPr>
              <p:spPr>
                <a:xfrm flipV="1">
                  <a:off x="1602965" y="1307301"/>
                  <a:ext cx="368906" cy="4598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接點 44">
                  <a:extLst>
                    <a:ext uri="{FF2B5EF4-FFF2-40B4-BE49-F238E27FC236}">
                      <a16:creationId xmlns:a16="http://schemas.microsoft.com/office/drawing/2014/main" id="{F332FF3E-8E1D-4D26-942A-E0391184DE69}"/>
                    </a:ext>
                  </a:extLst>
                </p:cNvPr>
                <p:cNvCxnSpPr>
                  <a:stCxn id="92" idx="6"/>
                  <a:endCxn id="69" idx="6"/>
                </p:cNvCxnSpPr>
                <p:nvPr/>
              </p:nvCxnSpPr>
              <p:spPr>
                <a:xfrm flipV="1">
                  <a:off x="1602965" y="1307301"/>
                  <a:ext cx="368906" cy="3074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683916F7-3274-4FA3-8AFE-769DEA92FA24}"/>
                    </a:ext>
                  </a:extLst>
                </p:cNvPr>
                <p:cNvCxnSpPr>
                  <a:stCxn id="91" idx="6"/>
                  <a:endCxn id="68" idx="6"/>
                </p:cNvCxnSpPr>
                <p:nvPr/>
              </p:nvCxnSpPr>
              <p:spPr>
                <a:xfrm flipV="1">
                  <a:off x="1602965" y="1459701"/>
                  <a:ext cx="368906" cy="26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>
                  <a:extLst>
                    <a:ext uri="{FF2B5EF4-FFF2-40B4-BE49-F238E27FC236}">
                      <a16:creationId xmlns:a16="http://schemas.microsoft.com/office/drawing/2014/main" id="{EF8ECF7B-35EC-4AD2-96C9-FE9D0605EA60}"/>
                    </a:ext>
                  </a:extLst>
                </p:cNvPr>
                <p:cNvCxnSpPr>
                  <a:stCxn id="92" idx="6"/>
                  <a:endCxn id="67" idx="6"/>
                </p:cNvCxnSpPr>
                <p:nvPr/>
              </p:nvCxnSpPr>
              <p:spPr>
                <a:xfrm flipV="1">
                  <a:off x="1602965" y="1612101"/>
                  <a:ext cx="368906" cy="26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單箭頭接點 30">
                <a:extLst>
                  <a:ext uri="{FF2B5EF4-FFF2-40B4-BE49-F238E27FC236}">
                    <a16:creationId xmlns:a16="http://schemas.microsoft.com/office/drawing/2014/main" id="{71E837BC-B886-4559-8545-2D8561677846}"/>
                  </a:ext>
                </a:extLst>
              </p:cNvPr>
              <p:cNvCxnSpPr/>
              <p:nvPr/>
            </p:nvCxnSpPr>
            <p:spPr>
              <a:xfrm flipV="1">
                <a:off x="4681284" y="1228327"/>
                <a:ext cx="63466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單箭頭接點 31">
                <a:extLst>
                  <a:ext uri="{FF2B5EF4-FFF2-40B4-BE49-F238E27FC236}">
                    <a16:creationId xmlns:a16="http://schemas.microsoft.com/office/drawing/2014/main" id="{6F848927-C817-475E-9F5E-CACE670A29B0}"/>
                  </a:ext>
                </a:extLst>
              </p:cNvPr>
              <p:cNvCxnSpPr/>
              <p:nvPr/>
            </p:nvCxnSpPr>
            <p:spPr>
              <a:xfrm flipV="1">
                <a:off x="7068883" y="1228327"/>
                <a:ext cx="63466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73854F8D-E6D8-4293-9F06-0D8448811C60}"/>
                  </a:ext>
                </a:extLst>
              </p:cNvPr>
              <p:cNvSpPr txBox="1"/>
              <p:nvPr/>
            </p:nvSpPr>
            <p:spPr>
              <a:xfrm>
                <a:off x="4593631" y="985312"/>
                <a:ext cx="623889" cy="307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inputs</a:t>
                </a: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3691DB9-CFC4-4874-B6EF-533340A1B946}"/>
                  </a:ext>
                </a:extLst>
              </p:cNvPr>
              <p:cNvSpPr txBox="1"/>
              <p:nvPr/>
            </p:nvSpPr>
            <p:spPr>
              <a:xfrm>
                <a:off x="7156339" y="975665"/>
                <a:ext cx="643125" cy="307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</a:p>
            </p:txBody>
          </p:sp>
        </p:grpSp>
        <p:sp>
          <p:nvSpPr>
            <p:cNvPr id="27" name="圓角矩形 7">
              <a:extLst>
                <a:ext uri="{FF2B5EF4-FFF2-40B4-BE49-F238E27FC236}">
                  <a16:creationId xmlns:a16="http://schemas.microsoft.com/office/drawing/2014/main" id="{F331C98D-2715-45FA-ACFE-37D47A0CB942}"/>
                </a:ext>
              </a:extLst>
            </p:cNvPr>
            <p:cNvSpPr/>
            <p:nvPr/>
          </p:nvSpPr>
          <p:spPr>
            <a:xfrm>
              <a:off x="5731692" y="577699"/>
              <a:ext cx="1148173" cy="1490386"/>
            </a:xfrm>
            <a:prstGeom prst="roundRect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8" name="圓角矩形 8">
              <a:extLst>
                <a:ext uri="{FF2B5EF4-FFF2-40B4-BE49-F238E27FC236}">
                  <a16:creationId xmlns:a16="http://schemas.microsoft.com/office/drawing/2014/main" id="{9A818240-9DF6-4400-A855-B13DD3E6175B}"/>
                </a:ext>
              </a:extLst>
            </p:cNvPr>
            <p:cNvSpPr/>
            <p:nvPr/>
          </p:nvSpPr>
          <p:spPr>
            <a:xfrm>
              <a:off x="7161482" y="577698"/>
              <a:ext cx="1148609" cy="1490386"/>
            </a:xfrm>
            <a:prstGeom prst="roundRect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26DF6F5-A2A5-4C56-B291-3BB4E807C307}"/>
                </a:ext>
              </a:extLst>
            </p:cNvPr>
            <p:cNvSpPr txBox="1"/>
            <p:nvPr/>
          </p:nvSpPr>
          <p:spPr>
            <a:xfrm>
              <a:off x="7419042" y="2089812"/>
              <a:ext cx="689335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934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A43BF00A-FB02-43DC-97F2-DB7EAD5F7FF4}"/>
              </a:ext>
            </a:extLst>
          </p:cNvPr>
          <p:cNvGrpSpPr/>
          <p:nvPr/>
        </p:nvGrpSpPr>
        <p:grpSpPr>
          <a:xfrm>
            <a:off x="1683437" y="1335896"/>
            <a:ext cx="8336494" cy="3401892"/>
            <a:chOff x="1683436" y="1335896"/>
            <a:chExt cx="8336494" cy="3401889"/>
          </a:xfrm>
        </p:grpSpPr>
        <p:sp>
          <p:nvSpPr>
            <p:cNvPr id="70" name="矩形 77">
              <a:extLst>
                <a:ext uri="{FF2B5EF4-FFF2-40B4-BE49-F238E27FC236}">
                  <a16:creationId xmlns:a16="http://schemas.microsoft.com/office/drawing/2014/main" id="{0E0FFFAD-1C81-4DA1-B05D-20F17740F2A7}"/>
                </a:ext>
              </a:extLst>
            </p:cNvPr>
            <p:cNvSpPr/>
            <p:nvPr/>
          </p:nvSpPr>
          <p:spPr>
            <a:xfrm>
              <a:off x="5140973" y="1335896"/>
              <a:ext cx="4878957" cy="34018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altLang="zh-TW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Backend server(s)</a:t>
              </a:r>
              <a:endPara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endParaRPr>
            </a:p>
          </p:txBody>
        </p:sp>
        <p:sp>
          <p:nvSpPr>
            <p:cNvPr id="9" name="矩形 77"/>
            <p:cNvSpPr/>
            <p:nvPr/>
          </p:nvSpPr>
          <p:spPr>
            <a:xfrm>
              <a:off x="1683436" y="1498091"/>
              <a:ext cx="1510143" cy="3081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End devices</a:t>
              </a:r>
              <a:endPara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endParaRPr>
            </a:p>
          </p:txBody>
        </p:sp>
        <p:sp>
          <p:nvSpPr>
            <p:cNvPr id="15" name="矩形 77"/>
            <p:cNvSpPr/>
            <p:nvPr/>
          </p:nvSpPr>
          <p:spPr>
            <a:xfrm>
              <a:off x="5347859" y="1498090"/>
              <a:ext cx="1049765" cy="3081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B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roker</a:t>
              </a:r>
              <a:endPara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endParaRPr>
            </a:p>
          </p:txBody>
        </p:sp>
        <p:sp>
          <p:nvSpPr>
            <p:cNvPr id="48" name="矩形 77">
              <a:extLst>
                <a:ext uri="{FF2B5EF4-FFF2-40B4-BE49-F238E27FC236}">
                  <a16:creationId xmlns:a16="http://schemas.microsoft.com/office/drawing/2014/main" id="{FF2A4BDF-2335-43C8-9D0B-81E575EA82FE}"/>
                </a:ext>
              </a:extLst>
            </p:cNvPr>
            <p:cNvSpPr/>
            <p:nvPr/>
          </p:nvSpPr>
          <p:spPr>
            <a:xfrm>
              <a:off x="8273224" y="1678682"/>
              <a:ext cx="1510142" cy="22742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T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hread</a:t>
              </a:r>
              <a:endPara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endParaRPr>
            </a:p>
          </p:txBody>
        </p: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939264C4-2AAE-4336-AFF6-E4D2EDB55CFB}"/>
                </a:ext>
              </a:extLst>
            </p:cNvPr>
            <p:cNvCxnSpPr>
              <a:cxnSpLocks/>
            </p:cNvCxnSpPr>
            <p:nvPr/>
          </p:nvCxnSpPr>
          <p:spPr>
            <a:xfrm>
              <a:off x="6460142" y="1808331"/>
              <a:ext cx="17762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1215F269-B36A-44C1-9BCD-3697C16ADA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6961" y="2130734"/>
              <a:ext cx="17661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線單箭頭接點 2">
              <a:extLst>
                <a:ext uri="{FF2B5EF4-FFF2-40B4-BE49-F238E27FC236}">
                  <a16:creationId xmlns:a16="http://schemas.microsoft.com/office/drawing/2014/main" id="{361A92B5-25DC-4251-B3B6-45223BABF1BE}"/>
                </a:ext>
              </a:extLst>
            </p:cNvPr>
            <p:cNvCxnSpPr>
              <a:cxnSpLocks/>
            </p:cNvCxnSpPr>
            <p:nvPr/>
          </p:nvCxnSpPr>
          <p:spPr>
            <a:xfrm>
              <a:off x="3208829" y="1726442"/>
              <a:ext cx="21253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AC369DEE-B413-4F71-9C3D-0D387604F8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8831" y="2033516"/>
              <a:ext cx="21253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DFC55A4-919E-4C22-847F-8081D1EB5B26}"/>
                </a:ext>
              </a:extLst>
            </p:cNvPr>
            <p:cNvCxnSpPr>
              <a:cxnSpLocks/>
            </p:cNvCxnSpPr>
            <p:nvPr/>
          </p:nvCxnSpPr>
          <p:spPr>
            <a:xfrm>
              <a:off x="3229398" y="3077572"/>
              <a:ext cx="2104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31A2C3D-25D5-4870-B347-84301B77131E}"/>
                </a:ext>
              </a:extLst>
            </p:cNvPr>
            <p:cNvCxnSpPr>
              <a:cxnSpLocks/>
            </p:cNvCxnSpPr>
            <p:nvPr/>
          </p:nvCxnSpPr>
          <p:spPr>
            <a:xfrm>
              <a:off x="3193588" y="2381528"/>
              <a:ext cx="21406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8868E033-34FD-4B7F-9B5F-09AB72A24532}"/>
                </a:ext>
              </a:extLst>
            </p:cNvPr>
            <p:cNvCxnSpPr>
              <a:cxnSpLocks/>
            </p:cNvCxnSpPr>
            <p:nvPr/>
          </p:nvCxnSpPr>
          <p:spPr>
            <a:xfrm>
              <a:off x="3229398" y="4405711"/>
              <a:ext cx="2104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318873ED-DD72-46B9-A071-4578CBAA545A}"/>
                </a:ext>
              </a:extLst>
            </p:cNvPr>
            <p:cNvSpPr txBox="1"/>
            <p:nvPr/>
          </p:nvSpPr>
          <p:spPr>
            <a:xfrm>
              <a:off x="3598158" y="1400028"/>
              <a:ext cx="1153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CONNECT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1F044484-D3B1-4BEB-8081-2AE17E4B28D2}"/>
                </a:ext>
              </a:extLst>
            </p:cNvPr>
            <p:cNvSpPr txBox="1"/>
            <p:nvPr/>
          </p:nvSpPr>
          <p:spPr>
            <a:xfrm>
              <a:off x="3575320" y="1721592"/>
              <a:ext cx="13923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CONNACK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8FF3EB2-A51D-4723-81BD-04034D5EDD89}"/>
                </a:ext>
              </a:extLst>
            </p:cNvPr>
            <p:cNvSpPr txBox="1"/>
            <p:nvPr/>
          </p:nvSpPr>
          <p:spPr>
            <a:xfrm>
              <a:off x="3275621" y="2785805"/>
              <a:ext cx="17651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PUBLISH TOPIC1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5F8AE932-FCC6-4CCD-8021-AC78318084E2}"/>
                </a:ext>
              </a:extLst>
            </p:cNvPr>
            <p:cNvSpPr txBox="1"/>
            <p:nvPr/>
          </p:nvSpPr>
          <p:spPr>
            <a:xfrm>
              <a:off x="3161159" y="2093197"/>
              <a:ext cx="2020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SUBSCRIBE TOPIC2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CC0F9028-E9B8-40AF-8A38-E3E77B664482}"/>
                </a:ext>
              </a:extLst>
            </p:cNvPr>
            <p:cNvSpPr txBox="1"/>
            <p:nvPr/>
          </p:nvSpPr>
          <p:spPr>
            <a:xfrm>
              <a:off x="3429475" y="4123894"/>
              <a:ext cx="1475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DISCONNECT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0E976EA8-F187-43BC-8059-7ADAD5309C13}"/>
                </a:ext>
              </a:extLst>
            </p:cNvPr>
            <p:cNvSpPr txBox="1"/>
            <p:nvPr/>
          </p:nvSpPr>
          <p:spPr>
            <a:xfrm>
              <a:off x="6998423" y="1488106"/>
              <a:ext cx="831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DF4E4974-78EE-407D-8441-FE92EBF4FADB}"/>
                </a:ext>
              </a:extLst>
            </p:cNvPr>
            <p:cNvSpPr txBox="1"/>
            <p:nvPr/>
          </p:nvSpPr>
          <p:spPr>
            <a:xfrm>
              <a:off x="6357436" y="1825172"/>
              <a:ext cx="2036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SUBSCRIBE TOPIC1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4418D5B-93A0-459E-8BF8-244262721C6C}"/>
                </a:ext>
              </a:extLst>
            </p:cNvPr>
            <p:cNvSpPr txBox="1"/>
            <p:nvPr/>
          </p:nvSpPr>
          <p:spPr>
            <a:xfrm>
              <a:off x="8755340" y="3955803"/>
              <a:ext cx="5459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···</a:t>
              </a:r>
              <a:endParaRPr lang="en-US" altLang="zh-CN" sz="1801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EF308AE-9FA4-4831-AC3A-99450C9ADF9C}"/>
                </a:ext>
              </a:extLst>
            </p:cNvPr>
            <p:cNvSpPr txBox="1"/>
            <p:nvPr/>
          </p:nvSpPr>
          <p:spPr>
            <a:xfrm>
              <a:off x="6869084" y="2119463"/>
              <a:ext cx="10134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SUBACK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7" name="直線單箭頭接點 106">
              <a:extLst>
                <a:ext uri="{FF2B5EF4-FFF2-40B4-BE49-F238E27FC236}">
                  <a16:creationId xmlns:a16="http://schemas.microsoft.com/office/drawing/2014/main" id="{391274C8-2CE8-4AF3-B3F8-9B87564A83E5}"/>
                </a:ext>
              </a:extLst>
            </p:cNvPr>
            <p:cNvCxnSpPr>
              <a:cxnSpLocks/>
            </p:cNvCxnSpPr>
            <p:nvPr/>
          </p:nvCxnSpPr>
          <p:spPr>
            <a:xfrm>
              <a:off x="6461884" y="2407851"/>
              <a:ext cx="17762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單箭頭接點 109">
              <a:extLst>
                <a:ext uri="{FF2B5EF4-FFF2-40B4-BE49-F238E27FC236}">
                  <a16:creationId xmlns:a16="http://schemas.microsoft.com/office/drawing/2014/main" id="{E8F1942B-A5FB-45DC-BBEE-36450328EF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97624" y="3803027"/>
              <a:ext cx="1855584" cy="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160224E-6D55-4EAE-929E-0FA301E79EC3}"/>
                </a:ext>
              </a:extLst>
            </p:cNvPr>
            <p:cNvSpPr txBox="1"/>
            <p:nvPr/>
          </p:nvSpPr>
          <p:spPr>
            <a:xfrm>
              <a:off x="6443327" y="3500492"/>
              <a:ext cx="17651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PUBLISH TOPIC2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2" name="直線單箭頭接點 111">
              <a:extLst>
                <a:ext uri="{FF2B5EF4-FFF2-40B4-BE49-F238E27FC236}">
                  <a16:creationId xmlns:a16="http://schemas.microsoft.com/office/drawing/2014/main" id="{D7D9F7DD-8309-4605-A3B9-D23969A4EF65}"/>
                </a:ext>
              </a:extLst>
            </p:cNvPr>
            <p:cNvCxnSpPr>
              <a:cxnSpLocks/>
            </p:cNvCxnSpPr>
            <p:nvPr/>
          </p:nvCxnSpPr>
          <p:spPr>
            <a:xfrm>
              <a:off x="6428385" y="3220489"/>
              <a:ext cx="18113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295E791A-1EB6-4791-83ED-E9B04A758E11}"/>
                </a:ext>
              </a:extLst>
            </p:cNvPr>
            <p:cNvSpPr txBox="1"/>
            <p:nvPr/>
          </p:nvSpPr>
          <p:spPr>
            <a:xfrm>
              <a:off x="6474607" y="2935543"/>
              <a:ext cx="17651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PUBLISH TOPIC1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8CF790B9-DA12-44ED-BFAE-37A72FE3A697}"/>
                </a:ext>
              </a:extLst>
            </p:cNvPr>
            <p:cNvSpPr txBox="1"/>
            <p:nvPr/>
          </p:nvSpPr>
          <p:spPr>
            <a:xfrm>
              <a:off x="3600776" y="2411861"/>
              <a:ext cx="10134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SUBACK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5" name="直線單箭頭接點 114">
              <a:extLst>
                <a:ext uri="{FF2B5EF4-FFF2-40B4-BE49-F238E27FC236}">
                  <a16:creationId xmlns:a16="http://schemas.microsoft.com/office/drawing/2014/main" id="{8D495BC2-709E-4D83-A934-A07A76DFB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1209" y="2688999"/>
              <a:ext cx="21253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單箭頭接點 115">
              <a:extLst>
                <a:ext uri="{FF2B5EF4-FFF2-40B4-BE49-F238E27FC236}">
                  <a16:creationId xmlns:a16="http://schemas.microsoft.com/office/drawing/2014/main" id="{4C1476B8-7EA9-443F-85C1-E47CC70DC8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8829" y="4013806"/>
              <a:ext cx="2137962" cy="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文字方塊 116">
              <a:extLst>
                <a:ext uri="{FF2B5EF4-FFF2-40B4-BE49-F238E27FC236}">
                  <a16:creationId xmlns:a16="http://schemas.microsoft.com/office/drawing/2014/main" id="{2EE8A4AA-6778-4CD5-8BA7-916FA8D75F75}"/>
                </a:ext>
              </a:extLst>
            </p:cNvPr>
            <p:cNvSpPr txBox="1"/>
            <p:nvPr/>
          </p:nvSpPr>
          <p:spPr>
            <a:xfrm>
              <a:off x="3288952" y="3695605"/>
              <a:ext cx="17651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PUBLISH TOPIC2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7501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77">
            <a:extLst>
              <a:ext uri="{FF2B5EF4-FFF2-40B4-BE49-F238E27FC236}">
                <a16:creationId xmlns:a16="http://schemas.microsoft.com/office/drawing/2014/main" id="{0E0FFFAD-1C81-4DA1-B05D-20F17740F2A7}"/>
              </a:ext>
            </a:extLst>
          </p:cNvPr>
          <p:cNvSpPr/>
          <p:nvPr/>
        </p:nvSpPr>
        <p:spPr>
          <a:xfrm>
            <a:off x="5140975" y="696352"/>
            <a:ext cx="4878956" cy="42373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Backend server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矩形 77"/>
          <p:cNvSpPr/>
          <p:nvPr/>
        </p:nvSpPr>
        <p:spPr>
          <a:xfrm>
            <a:off x="1683437" y="865164"/>
            <a:ext cx="1510142" cy="40627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End device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5" name="矩形 77"/>
          <p:cNvSpPr/>
          <p:nvPr/>
        </p:nvSpPr>
        <p:spPr>
          <a:xfrm>
            <a:off x="5333793" y="865163"/>
            <a:ext cx="1049765" cy="37142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MQTTB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roker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8" name="矩形 77">
            <a:extLst>
              <a:ext uri="{FF2B5EF4-FFF2-40B4-BE49-F238E27FC236}">
                <a16:creationId xmlns:a16="http://schemas.microsoft.com/office/drawing/2014/main" id="{FF2A4BDF-2335-43C8-9D0B-81E575EA82FE}"/>
              </a:ext>
            </a:extLst>
          </p:cNvPr>
          <p:cNvSpPr/>
          <p:nvPr/>
        </p:nvSpPr>
        <p:spPr>
          <a:xfrm>
            <a:off x="8327816" y="865163"/>
            <a:ext cx="1510142" cy="37142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Remote Execution Module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215F269-B36A-44C1-9BCD-3697C16ADA5D}"/>
              </a:ext>
            </a:extLst>
          </p:cNvPr>
          <p:cNvCxnSpPr>
            <a:cxnSpLocks/>
          </p:cNvCxnSpPr>
          <p:nvPr/>
        </p:nvCxnSpPr>
        <p:spPr>
          <a:xfrm flipH="1">
            <a:off x="6390699" y="1760198"/>
            <a:ext cx="18625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61A92B5-25DC-4251-B3B6-45223BABF1BE}"/>
              </a:ext>
            </a:extLst>
          </p:cNvPr>
          <p:cNvCxnSpPr>
            <a:cxnSpLocks/>
          </p:cNvCxnSpPr>
          <p:nvPr/>
        </p:nvCxnSpPr>
        <p:spPr>
          <a:xfrm>
            <a:off x="3208831" y="1001955"/>
            <a:ext cx="21253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C369DEE-B413-4F71-9C3D-0D387604F850}"/>
              </a:ext>
            </a:extLst>
          </p:cNvPr>
          <p:cNvCxnSpPr>
            <a:cxnSpLocks/>
          </p:cNvCxnSpPr>
          <p:nvPr/>
        </p:nvCxnSpPr>
        <p:spPr>
          <a:xfrm flipH="1">
            <a:off x="3208832" y="1309028"/>
            <a:ext cx="21253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DFC55A4-919E-4C22-847F-8081D1EB5B26}"/>
              </a:ext>
            </a:extLst>
          </p:cNvPr>
          <p:cNvCxnSpPr>
            <a:cxnSpLocks/>
          </p:cNvCxnSpPr>
          <p:nvPr/>
        </p:nvCxnSpPr>
        <p:spPr>
          <a:xfrm>
            <a:off x="3229398" y="2578161"/>
            <a:ext cx="21048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031A2C3D-25D5-4870-B347-84301B77131E}"/>
              </a:ext>
            </a:extLst>
          </p:cNvPr>
          <p:cNvCxnSpPr>
            <a:cxnSpLocks/>
          </p:cNvCxnSpPr>
          <p:nvPr/>
        </p:nvCxnSpPr>
        <p:spPr>
          <a:xfrm>
            <a:off x="3193588" y="1706280"/>
            <a:ext cx="21406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8868E033-34FD-4B7F-9B5F-09AB72A24532}"/>
              </a:ext>
            </a:extLst>
          </p:cNvPr>
          <p:cNvCxnSpPr>
            <a:cxnSpLocks/>
          </p:cNvCxnSpPr>
          <p:nvPr/>
        </p:nvCxnSpPr>
        <p:spPr>
          <a:xfrm>
            <a:off x="3229398" y="4405711"/>
            <a:ext cx="21048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18873ED-DD72-46B9-A071-4578CBAA545A}"/>
              </a:ext>
            </a:extLst>
          </p:cNvPr>
          <p:cNvSpPr txBox="1"/>
          <p:nvPr/>
        </p:nvSpPr>
        <p:spPr>
          <a:xfrm>
            <a:off x="3598158" y="675541"/>
            <a:ext cx="1153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F044484-D3B1-4BEB-8081-2AE17E4B28D2}"/>
              </a:ext>
            </a:extLst>
          </p:cNvPr>
          <p:cNvSpPr txBox="1"/>
          <p:nvPr/>
        </p:nvSpPr>
        <p:spPr>
          <a:xfrm>
            <a:off x="3575319" y="997106"/>
            <a:ext cx="1392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CONNACK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B8FF3EB2-A51D-4723-81BD-04034D5EDD89}"/>
              </a:ext>
            </a:extLst>
          </p:cNvPr>
          <p:cNvSpPr txBox="1"/>
          <p:nvPr/>
        </p:nvSpPr>
        <p:spPr>
          <a:xfrm>
            <a:off x="3275620" y="2286395"/>
            <a:ext cx="1950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TOPIC-A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5F8AE932-FCC6-4CCD-8021-AC78318084E2}"/>
              </a:ext>
            </a:extLst>
          </p:cNvPr>
          <p:cNvSpPr txBox="1"/>
          <p:nvPr/>
        </p:nvSpPr>
        <p:spPr>
          <a:xfrm>
            <a:off x="3074488" y="1425376"/>
            <a:ext cx="2253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 TOPIC-B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CC0F9028-E9B8-40AF-8A38-E3E77B664482}"/>
              </a:ext>
            </a:extLst>
          </p:cNvPr>
          <p:cNvSpPr txBox="1"/>
          <p:nvPr/>
        </p:nvSpPr>
        <p:spPr>
          <a:xfrm>
            <a:off x="3429475" y="4123895"/>
            <a:ext cx="1475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DISCONNECT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F4E4974-78EE-407D-8441-FE92EBF4FADB}"/>
              </a:ext>
            </a:extLst>
          </p:cNvPr>
          <p:cNvSpPr txBox="1"/>
          <p:nvPr/>
        </p:nvSpPr>
        <p:spPr>
          <a:xfrm>
            <a:off x="6281172" y="1419467"/>
            <a:ext cx="2150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 TOPIC-A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3EF308AE-9FA4-4831-AC3A-99450C9ADF9C}"/>
              </a:ext>
            </a:extLst>
          </p:cNvPr>
          <p:cNvSpPr txBox="1"/>
          <p:nvPr/>
        </p:nvSpPr>
        <p:spPr>
          <a:xfrm>
            <a:off x="6792820" y="1748929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SUBACK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391274C8-2CE8-4AF3-B3F8-9B87564A83E5}"/>
              </a:ext>
            </a:extLst>
          </p:cNvPr>
          <p:cNvCxnSpPr>
            <a:cxnSpLocks/>
          </p:cNvCxnSpPr>
          <p:nvPr/>
        </p:nvCxnSpPr>
        <p:spPr>
          <a:xfrm>
            <a:off x="6385620" y="2037315"/>
            <a:ext cx="18876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E8F1942B-A5FB-45DC-BBEE-36450328EF89}"/>
              </a:ext>
            </a:extLst>
          </p:cNvPr>
          <p:cNvCxnSpPr>
            <a:cxnSpLocks/>
          </p:cNvCxnSpPr>
          <p:nvPr/>
        </p:nvCxnSpPr>
        <p:spPr>
          <a:xfrm flipH="1" flipV="1">
            <a:off x="6399508" y="3411969"/>
            <a:ext cx="1855584" cy="2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1160224E-6D55-4EAE-929E-0FA301E79EC3}"/>
              </a:ext>
            </a:extLst>
          </p:cNvPr>
          <p:cNvSpPr txBox="1"/>
          <p:nvPr/>
        </p:nvSpPr>
        <p:spPr>
          <a:xfrm>
            <a:off x="6445210" y="3109435"/>
            <a:ext cx="1869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TOPIC-B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D7D9F7DD-8309-4605-A3B9-D23969A4EF65}"/>
              </a:ext>
            </a:extLst>
          </p:cNvPr>
          <p:cNvCxnSpPr>
            <a:cxnSpLocks/>
          </p:cNvCxnSpPr>
          <p:nvPr/>
        </p:nvCxnSpPr>
        <p:spPr>
          <a:xfrm>
            <a:off x="6441824" y="2911004"/>
            <a:ext cx="18113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295E791A-1EB6-4791-83ED-E9B04A758E11}"/>
              </a:ext>
            </a:extLst>
          </p:cNvPr>
          <p:cNvSpPr txBox="1"/>
          <p:nvPr/>
        </p:nvSpPr>
        <p:spPr>
          <a:xfrm>
            <a:off x="6385620" y="2626060"/>
            <a:ext cx="195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TOPIC-A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8CF790B9-DA12-44ED-BFAE-37A72FE3A697}"/>
              </a:ext>
            </a:extLst>
          </p:cNvPr>
          <p:cNvSpPr txBox="1"/>
          <p:nvPr/>
        </p:nvSpPr>
        <p:spPr>
          <a:xfrm>
            <a:off x="3589293" y="1701871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SUBACK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8D495BC2-709E-4D83-A934-A07A76DFBBC6}"/>
              </a:ext>
            </a:extLst>
          </p:cNvPr>
          <p:cNvCxnSpPr>
            <a:cxnSpLocks/>
          </p:cNvCxnSpPr>
          <p:nvPr/>
        </p:nvCxnSpPr>
        <p:spPr>
          <a:xfrm flipH="1">
            <a:off x="3189724" y="1979009"/>
            <a:ext cx="21253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4C1476B8-7EA9-443F-85C1-E47CC70DC8C8}"/>
              </a:ext>
            </a:extLst>
          </p:cNvPr>
          <p:cNvCxnSpPr>
            <a:cxnSpLocks/>
          </p:cNvCxnSpPr>
          <p:nvPr/>
        </p:nvCxnSpPr>
        <p:spPr>
          <a:xfrm flipH="1" flipV="1">
            <a:off x="3196247" y="3639405"/>
            <a:ext cx="2137963" cy="2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2EE8A4AA-6778-4CD5-8BA7-916FA8D75F75}"/>
              </a:ext>
            </a:extLst>
          </p:cNvPr>
          <p:cNvSpPr txBox="1"/>
          <p:nvPr/>
        </p:nvSpPr>
        <p:spPr>
          <a:xfrm>
            <a:off x="3276370" y="3321205"/>
            <a:ext cx="1864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TOPIC-B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61A92B5-25DC-4251-B3B6-45223BABF1BE}"/>
              </a:ext>
            </a:extLst>
          </p:cNvPr>
          <p:cNvCxnSpPr>
            <a:cxnSpLocks/>
          </p:cNvCxnSpPr>
          <p:nvPr/>
        </p:nvCxnSpPr>
        <p:spPr>
          <a:xfrm>
            <a:off x="6397626" y="1321002"/>
            <a:ext cx="1875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AC369DEE-B413-4F71-9C3D-0D387604F850}"/>
              </a:ext>
            </a:extLst>
          </p:cNvPr>
          <p:cNvCxnSpPr>
            <a:cxnSpLocks/>
          </p:cNvCxnSpPr>
          <p:nvPr/>
        </p:nvCxnSpPr>
        <p:spPr>
          <a:xfrm flipH="1">
            <a:off x="6412617" y="975268"/>
            <a:ext cx="18606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18873ED-DD72-46B9-A071-4578CBAA545A}"/>
              </a:ext>
            </a:extLst>
          </p:cNvPr>
          <p:cNvSpPr txBox="1"/>
          <p:nvPr/>
        </p:nvSpPr>
        <p:spPr>
          <a:xfrm>
            <a:off x="6827664" y="664347"/>
            <a:ext cx="1153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F044484-D3B1-4BEB-8081-2AE17E4B28D2}"/>
              </a:ext>
            </a:extLst>
          </p:cNvPr>
          <p:cNvSpPr txBox="1"/>
          <p:nvPr/>
        </p:nvSpPr>
        <p:spPr>
          <a:xfrm>
            <a:off x="6828375" y="990277"/>
            <a:ext cx="1392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CONNACK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4C1476B8-7EA9-443F-85C1-E47CC70DC8C8}"/>
              </a:ext>
            </a:extLst>
          </p:cNvPr>
          <p:cNvCxnSpPr>
            <a:cxnSpLocks/>
          </p:cNvCxnSpPr>
          <p:nvPr/>
        </p:nvCxnSpPr>
        <p:spPr>
          <a:xfrm flipH="1">
            <a:off x="6379078" y="4418531"/>
            <a:ext cx="18698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C0F9028-E9B8-40AF-8A38-E3E77B664482}"/>
              </a:ext>
            </a:extLst>
          </p:cNvPr>
          <p:cNvSpPr txBox="1"/>
          <p:nvPr/>
        </p:nvSpPr>
        <p:spPr>
          <a:xfrm>
            <a:off x="6666483" y="4128076"/>
            <a:ext cx="1475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DISCONNECT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1DFC55A4-919E-4C22-847F-8081D1EB5B26}"/>
              </a:ext>
            </a:extLst>
          </p:cNvPr>
          <p:cNvCxnSpPr>
            <a:cxnSpLocks/>
          </p:cNvCxnSpPr>
          <p:nvPr/>
        </p:nvCxnSpPr>
        <p:spPr>
          <a:xfrm>
            <a:off x="1386102" y="865163"/>
            <a:ext cx="5019" cy="122232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DFC55A4-919E-4C22-847F-8081D1EB5B26}"/>
              </a:ext>
            </a:extLst>
          </p:cNvPr>
          <p:cNvCxnSpPr>
            <a:cxnSpLocks/>
          </p:cNvCxnSpPr>
          <p:nvPr/>
        </p:nvCxnSpPr>
        <p:spPr>
          <a:xfrm>
            <a:off x="1384772" y="2173459"/>
            <a:ext cx="0" cy="190039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1DFC55A4-919E-4C22-847F-8081D1EB5B26}"/>
              </a:ext>
            </a:extLst>
          </p:cNvPr>
          <p:cNvCxnSpPr>
            <a:cxnSpLocks/>
          </p:cNvCxnSpPr>
          <p:nvPr/>
        </p:nvCxnSpPr>
        <p:spPr>
          <a:xfrm>
            <a:off x="1374778" y="4126258"/>
            <a:ext cx="2" cy="45315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77">
            <a:extLst>
              <a:ext uri="{FF2B5EF4-FFF2-40B4-BE49-F238E27FC236}">
                <a16:creationId xmlns:a16="http://schemas.microsoft.com/office/drawing/2014/main" id="{FF2A4BDF-2335-43C8-9D0B-81E575EA82FE}"/>
              </a:ext>
            </a:extLst>
          </p:cNvPr>
          <p:cNvSpPr/>
          <p:nvPr/>
        </p:nvSpPr>
        <p:spPr>
          <a:xfrm>
            <a:off x="1793302" y="966674"/>
            <a:ext cx="1252126" cy="35438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Device Module</a:t>
            </a:r>
          </a:p>
        </p:txBody>
      </p:sp>
    </p:spTree>
    <p:extLst>
      <p:ext uri="{BB962C8B-B14F-4D97-AF65-F5344CB8AC3E}">
        <p14:creationId xmlns:p14="http://schemas.microsoft.com/office/powerpoint/2010/main" val="3125334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7"/>
          <p:cNvSpPr/>
          <p:nvPr/>
        </p:nvSpPr>
        <p:spPr>
          <a:xfrm>
            <a:off x="397952" y="1688125"/>
            <a:ext cx="2521244" cy="4613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Tool library in device module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at end device #1</a:t>
            </a:r>
            <a:b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(MQTT Client)</a:t>
            </a:r>
          </a:p>
        </p:txBody>
      </p:sp>
      <p:sp>
        <p:nvSpPr>
          <p:cNvPr id="7" name="矩形 77"/>
          <p:cNvSpPr/>
          <p:nvPr/>
        </p:nvSpPr>
        <p:spPr>
          <a:xfrm>
            <a:off x="4757615" y="1688124"/>
            <a:ext cx="2112108" cy="4613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Inference server </a:t>
            </a:r>
            <a:b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(MQTT Broker)</a:t>
            </a:r>
            <a:endParaRPr lang="zh-TW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" name="矩形 77"/>
          <p:cNvSpPr/>
          <p:nvPr/>
        </p:nvSpPr>
        <p:spPr>
          <a:xfrm>
            <a:off x="8677030" y="1688124"/>
            <a:ext cx="2944446" cy="4613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A handler thread in model inference acceleration module</a:t>
            </a:r>
            <a:b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(MQTT Client)</a:t>
            </a:r>
            <a:endParaRPr lang="zh-TW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82426" y="2628774"/>
            <a:ext cx="2361168" cy="352056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spcAft>
                <a:spcPts val="300"/>
              </a:spcAft>
            </a:pP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server_inference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(…)</a:t>
            </a:r>
          </a:p>
          <a:p>
            <a:pPr marL="171453" indent="-171453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Pack the data required by the inference at server: </a:t>
            </a:r>
            <a:r>
              <a:rPr lang="en-US" altLang="zh-CN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model_name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num_layer</a:t>
            </a:r>
            <a:endParaRPr lang="en-US" altLang="zh-CN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3" indent="-171453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Connect to the broker</a:t>
            </a:r>
          </a:p>
          <a:p>
            <a:pPr marL="171453" indent="-171453">
              <a:spcAft>
                <a:spcPts val="601"/>
              </a:spcAft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Publish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the packed data to the broker</a:t>
            </a:r>
          </a:p>
          <a:p>
            <a:pPr marL="171453" indent="-171453"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Subscribe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to get the inference result,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y</a:t>
            </a:r>
          </a:p>
          <a:p>
            <a:pPr marL="171453" indent="-171453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Wait and return the result,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, upon receiving it</a:t>
            </a:r>
          </a:p>
        </p:txBody>
      </p:sp>
      <p:sp>
        <p:nvSpPr>
          <p:cNvPr id="12" name="剪去對角線角落矩形 11"/>
          <p:cNvSpPr/>
          <p:nvPr/>
        </p:nvSpPr>
        <p:spPr>
          <a:xfrm>
            <a:off x="4874628" y="3730288"/>
            <a:ext cx="1878082" cy="548059"/>
          </a:xfrm>
          <a:prstGeom prst="snip2Diag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Forward the data to the subscriber of topic, T</a:t>
            </a:r>
          </a:p>
        </p:txBody>
      </p:sp>
      <p:sp>
        <p:nvSpPr>
          <p:cNvPr id="13" name="剪去對角線角落矩形 12"/>
          <p:cNvSpPr/>
          <p:nvPr/>
        </p:nvSpPr>
        <p:spPr>
          <a:xfrm>
            <a:off x="4874628" y="5686093"/>
            <a:ext cx="1878082" cy="464576"/>
          </a:xfrm>
          <a:prstGeom prst="snip2Diag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Forward the data to the subscriber of topic, T’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18873ED-DD72-46B9-A071-4578CBAA545A}"/>
              </a:ext>
            </a:extLst>
          </p:cNvPr>
          <p:cNvSpPr txBox="1"/>
          <p:nvPr/>
        </p:nvSpPr>
        <p:spPr>
          <a:xfrm>
            <a:off x="3302461" y="5077047"/>
            <a:ext cx="122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 T’ 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18873ED-DD72-46B9-A071-4578CBAA545A}"/>
              </a:ext>
            </a:extLst>
          </p:cNvPr>
          <p:cNvSpPr txBox="1"/>
          <p:nvPr/>
        </p:nvSpPr>
        <p:spPr>
          <a:xfrm>
            <a:off x="7175746" y="3024876"/>
            <a:ext cx="119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 T 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18873ED-DD72-46B9-A071-4578CBAA545A}"/>
              </a:ext>
            </a:extLst>
          </p:cNvPr>
          <p:cNvSpPr txBox="1"/>
          <p:nvPr/>
        </p:nvSpPr>
        <p:spPr>
          <a:xfrm>
            <a:off x="2957233" y="4193377"/>
            <a:ext cx="1789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T</a:t>
            </a:r>
            <a:b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(Payload =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model_name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num_layer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單箭頭接點 33"/>
          <p:cNvCxnSpPr>
            <a:endCxn id="12" idx="2"/>
          </p:cNvCxnSpPr>
          <p:nvPr/>
        </p:nvCxnSpPr>
        <p:spPr>
          <a:xfrm flipV="1">
            <a:off x="2710353" y="4004316"/>
            <a:ext cx="2164276" cy="431513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18873ED-DD72-46B9-A071-4578CBAA545A}"/>
              </a:ext>
            </a:extLst>
          </p:cNvPr>
          <p:cNvSpPr txBox="1"/>
          <p:nvPr/>
        </p:nvSpPr>
        <p:spPr>
          <a:xfrm>
            <a:off x="6876563" y="4160803"/>
            <a:ext cx="1789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T</a:t>
            </a:r>
            <a:b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(Payload =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model_name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num_layer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18873ED-DD72-46B9-A071-4578CBAA545A}"/>
              </a:ext>
            </a:extLst>
          </p:cNvPr>
          <p:cNvSpPr txBox="1"/>
          <p:nvPr/>
        </p:nvSpPr>
        <p:spPr>
          <a:xfrm>
            <a:off x="2950310" y="5675994"/>
            <a:ext cx="1789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T’</a:t>
            </a:r>
            <a:b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(Payload = </a:t>
            </a:r>
          </a:p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model_name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y) 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線單箭頭接點 40"/>
          <p:cNvCxnSpPr>
            <a:endCxn id="13" idx="2"/>
          </p:cNvCxnSpPr>
          <p:nvPr/>
        </p:nvCxnSpPr>
        <p:spPr>
          <a:xfrm>
            <a:off x="2710353" y="5693470"/>
            <a:ext cx="2164276" cy="22491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18873ED-DD72-46B9-A071-4578CBAA545A}"/>
              </a:ext>
            </a:extLst>
          </p:cNvPr>
          <p:cNvSpPr txBox="1"/>
          <p:nvPr/>
        </p:nvSpPr>
        <p:spPr>
          <a:xfrm>
            <a:off x="6876563" y="5675994"/>
            <a:ext cx="1789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T’</a:t>
            </a:r>
            <a:b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(Payload = </a:t>
            </a:r>
          </a:p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model_name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y) 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8789374" y="2529840"/>
            <a:ext cx="2719755" cy="36195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171453" indent="-171453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Connect to the broker</a:t>
            </a:r>
          </a:p>
          <a:p>
            <a:pPr marL="171453" indent="-171453"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Subscribe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to handle the requests for end device #1</a:t>
            </a:r>
          </a:p>
          <a:p>
            <a:pPr marL="171453" indent="-171453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Load all the models available in end device #1</a:t>
            </a:r>
          </a:p>
          <a:p>
            <a:pPr marL="171453" indent="-171453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Wait for receiving the request</a:t>
            </a:r>
          </a:p>
          <a:p>
            <a:pPr marL="171453" indent="-171453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Perform inference of the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model_name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from the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num_layer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-th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layer with the input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at server</a:t>
            </a:r>
          </a:p>
          <a:p>
            <a:pPr marL="171453" indent="-171453"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Publish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the predicting result,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, to end device #1</a:t>
            </a:r>
          </a:p>
          <a:p>
            <a:pPr marL="171453" indent="-171453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cxnSp>
        <p:nvCxnSpPr>
          <p:cNvPr id="33" name="直線單箭頭接點 32"/>
          <p:cNvCxnSpPr>
            <a:stCxn id="12" idx="0"/>
          </p:cNvCxnSpPr>
          <p:nvPr/>
        </p:nvCxnSpPr>
        <p:spPr>
          <a:xfrm>
            <a:off x="6752709" y="4004318"/>
            <a:ext cx="2202745" cy="374633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線單箭頭接點 49"/>
          <p:cNvCxnSpPr>
            <a:stCxn id="53" idx="3"/>
          </p:cNvCxnSpPr>
          <p:nvPr/>
        </p:nvCxnSpPr>
        <p:spPr>
          <a:xfrm>
            <a:off x="6752709" y="3026413"/>
            <a:ext cx="2202745" cy="0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Dot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線單箭頭接點 51"/>
          <p:cNvCxnSpPr>
            <a:endCxn id="61" idx="1"/>
          </p:cNvCxnSpPr>
          <p:nvPr/>
        </p:nvCxnSpPr>
        <p:spPr>
          <a:xfrm flipV="1">
            <a:off x="2710352" y="4982220"/>
            <a:ext cx="2164277" cy="33870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圓角矩形 52"/>
          <p:cNvSpPr/>
          <p:nvPr/>
        </p:nvSpPr>
        <p:spPr>
          <a:xfrm>
            <a:off x="4874629" y="2628772"/>
            <a:ext cx="1878080" cy="79528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117477" indent="-117477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Register the subscriber and its topic, T</a:t>
            </a:r>
          </a:p>
          <a:p>
            <a:pPr marL="117477" indent="-117477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Send ACK message to the subscriber</a:t>
            </a:r>
          </a:p>
        </p:txBody>
      </p:sp>
      <p:sp>
        <p:nvSpPr>
          <p:cNvPr id="61" name="圓角矩形 60"/>
          <p:cNvSpPr/>
          <p:nvPr/>
        </p:nvSpPr>
        <p:spPr>
          <a:xfrm>
            <a:off x="4874629" y="4584579"/>
            <a:ext cx="1878080" cy="79528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117477" indent="-117477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Register the subscriber and its topic, T’</a:t>
            </a:r>
          </a:p>
          <a:p>
            <a:pPr marL="117477" indent="-117477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Send ACK message to the subscriber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3950385" y="601950"/>
            <a:ext cx="5324343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XXX: Message tag (i.e., T) should be design carefully to </a:t>
            </a:r>
          </a:p>
          <a:p>
            <a:r>
              <a:rPr lang="en-US" sz="1801" dirty="0"/>
              <a:t>get the inference data at certain device at certain time</a:t>
            </a:r>
          </a:p>
        </p:txBody>
      </p:sp>
      <p:cxnSp>
        <p:nvCxnSpPr>
          <p:cNvPr id="45" name="直線單箭頭接點 44"/>
          <p:cNvCxnSpPr>
            <a:stCxn id="13" idx="0"/>
          </p:cNvCxnSpPr>
          <p:nvPr/>
        </p:nvCxnSpPr>
        <p:spPr>
          <a:xfrm flipV="1">
            <a:off x="6752709" y="5693470"/>
            <a:ext cx="2202745" cy="22491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09254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群組 94">
            <a:extLst>
              <a:ext uri="{FF2B5EF4-FFF2-40B4-BE49-F238E27FC236}">
                <a16:creationId xmlns:a16="http://schemas.microsoft.com/office/drawing/2014/main" id="{71D9D958-3A7C-4FE3-AB77-C4EF947C9A68}"/>
              </a:ext>
            </a:extLst>
          </p:cNvPr>
          <p:cNvGrpSpPr/>
          <p:nvPr/>
        </p:nvGrpSpPr>
        <p:grpSpPr>
          <a:xfrm>
            <a:off x="3507476" y="78476"/>
            <a:ext cx="8413845" cy="6701054"/>
            <a:chOff x="3507475" y="78474"/>
            <a:chExt cx="8413845" cy="6701055"/>
          </a:xfrm>
        </p:grpSpPr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AC9C53ED-7846-452A-8476-1792D63453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3486" y="2396889"/>
              <a:ext cx="8297834" cy="23879"/>
            </a:xfrm>
            <a:prstGeom prst="straightConnector1">
              <a:avLst/>
            </a:prstGeom>
            <a:ln w="22225">
              <a:prstDash val="dash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4" name="群組 93">
              <a:extLst>
                <a:ext uri="{FF2B5EF4-FFF2-40B4-BE49-F238E27FC236}">
                  <a16:creationId xmlns:a16="http://schemas.microsoft.com/office/drawing/2014/main" id="{930072C5-6EAD-4C73-9663-6F94A23164F6}"/>
                </a:ext>
              </a:extLst>
            </p:cNvPr>
            <p:cNvGrpSpPr/>
            <p:nvPr/>
          </p:nvGrpSpPr>
          <p:grpSpPr>
            <a:xfrm>
              <a:off x="3623486" y="78474"/>
              <a:ext cx="7695349" cy="6701055"/>
              <a:chOff x="3623486" y="78474"/>
              <a:chExt cx="7695349" cy="6701055"/>
            </a:xfrm>
          </p:grpSpPr>
          <p:grpSp>
            <p:nvGrpSpPr>
              <p:cNvPr id="61" name="群組 60">
                <a:extLst>
                  <a:ext uri="{FF2B5EF4-FFF2-40B4-BE49-F238E27FC236}">
                    <a16:creationId xmlns:a16="http://schemas.microsoft.com/office/drawing/2014/main" id="{720F7483-FED6-4B32-908E-BA0491D89BCB}"/>
                  </a:ext>
                </a:extLst>
              </p:cNvPr>
              <p:cNvGrpSpPr/>
              <p:nvPr/>
            </p:nvGrpSpPr>
            <p:grpSpPr>
              <a:xfrm>
                <a:off x="7714967" y="78474"/>
                <a:ext cx="3603868" cy="6701052"/>
                <a:chOff x="7714967" y="78474"/>
                <a:chExt cx="3603868" cy="6701052"/>
              </a:xfrm>
            </p:grpSpPr>
            <p:grpSp>
              <p:nvGrpSpPr>
                <p:cNvPr id="60" name="群組 59">
                  <a:extLst>
                    <a:ext uri="{FF2B5EF4-FFF2-40B4-BE49-F238E27FC236}">
                      <a16:creationId xmlns:a16="http://schemas.microsoft.com/office/drawing/2014/main" id="{68CCEE15-BA0C-4DC5-80AE-ECA9EE69203E}"/>
                    </a:ext>
                  </a:extLst>
                </p:cNvPr>
                <p:cNvGrpSpPr/>
                <p:nvPr/>
              </p:nvGrpSpPr>
              <p:grpSpPr>
                <a:xfrm>
                  <a:off x="8273668" y="78474"/>
                  <a:ext cx="3045167" cy="6701052"/>
                  <a:chOff x="8273668" y="78474"/>
                  <a:chExt cx="3045167" cy="6701052"/>
                </a:xfrm>
              </p:grpSpPr>
              <p:cxnSp>
                <p:nvCxnSpPr>
                  <p:cNvPr id="7" name="直線單箭頭接點 6">
                    <a:extLst>
                      <a:ext uri="{FF2B5EF4-FFF2-40B4-BE49-F238E27FC236}">
                        <a16:creationId xmlns:a16="http://schemas.microsoft.com/office/drawing/2014/main" id="{FC12B79A-2400-44CA-8375-BBFEA465DC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77367" y="78474"/>
                    <a:ext cx="0" cy="670105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線單箭頭接點 54">
                    <a:extLst>
                      <a:ext uri="{FF2B5EF4-FFF2-40B4-BE49-F238E27FC236}">
                        <a16:creationId xmlns:a16="http://schemas.microsoft.com/office/drawing/2014/main" id="{3F4BFC90-58DA-49F4-A02A-9D794548F7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73668" y="2842147"/>
                    <a:ext cx="3026677" cy="1022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線單箭頭接點 58">
                    <a:extLst>
                      <a:ext uri="{FF2B5EF4-FFF2-40B4-BE49-F238E27FC236}">
                        <a16:creationId xmlns:a16="http://schemas.microsoft.com/office/drawing/2014/main" id="{1C8EEBA8-FFFB-47D5-A9A1-A5F9201EBD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92158" y="4996794"/>
                    <a:ext cx="3026677" cy="1022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24BCCB27-2FF5-4765-8E58-EAFA2D9F553E}"/>
                    </a:ext>
                  </a:extLst>
                </p:cNvPr>
                <p:cNvSpPr/>
                <p:nvPr/>
              </p:nvSpPr>
              <p:spPr>
                <a:xfrm>
                  <a:off x="7714973" y="1088418"/>
                  <a:ext cx="1117403" cy="42990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80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Linear</a:t>
                  </a:r>
                  <a:endParaRPr lang="zh-CN" altLang="en-US" sz="180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B789748A-E977-4A29-9C0D-393057893CE2}"/>
                    </a:ext>
                  </a:extLst>
                </p:cNvPr>
                <p:cNvSpPr/>
                <p:nvPr/>
              </p:nvSpPr>
              <p:spPr>
                <a:xfrm>
                  <a:off x="9867334" y="2613548"/>
                  <a:ext cx="1117403" cy="42990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80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Exit 2</a:t>
                  </a:r>
                  <a:endParaRPr lang="zh-CN" altLang="en-US" sz="180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D26AC12B-75D0-49C8-B12B-AE586A9874A1}"/>
                    </a:ext>
                  </a:extLst>
                </p:cNvPr>
                <p:cNvSpPr/>
                <p:nvPr/>
              </p:nvSpPr>
              <p:spPr>
                <a:xfrm>
                  <a:off x="9867334" y="4776717"/>
                  <a:ext cx="1117403" cy="42990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80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Exit 1</a:t>
                  </a:r>
                  <a:endParaRPr lang="zh-CN" altLang="en-US" sz="180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BE100DE-8E54-47F3-AA73-1A4AA816EB77}"/>
                    </a:ext>
                  </a:extLst>
                </p:cNvPr>
                <p:cNvSpPr/>
                <p:nvPr/>
              </p:nvSpPr>
              <p:spPr>
                <a:xfrm>
                  <a:off x="7718662" y="413703"/>
                  <a:ext cx="1117410" cy="42990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80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Exit 3</a:t>
                  </a:r>
                  <a:endParaRPr lang="zh-CN" altLang="en-US" sz="180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85753D07-B8B2-46E8-A7EE-58198C6ACFF4}"/>
                    </a:ext>
                  </a:extLst>
                </p:cNvPr>
                <p:cNvSpPr/>
                <p:nvPr/>
              </p:nvSpPr>
              <p:spPr>
                <a:xfrm>
                  <a:off x="8513646" y="2630604"/>
                  <a:ext cx="1117404" cy="42990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80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Linear</a:t>
                  </a:r>
                  <a:endParaRPr lang="zh-CN" altLang="en-US" sz="180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148AA09E-9D1C-48DA-89F1-6CF96086307F}"/>
                    </a:ext>
                  </a:extLst>
                </p:cNvPr>
                <p:cNvSpPr/>
                <p:nvPr/>
              </p:nvSpPr>
              <p:spPr>
                <a:xfrm>
                  <a:off x="8551172" y="4769892"/>
                  <a:ext cx="1079877" cy="42990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80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Linear</a:t>
                  </a:r>
                  <a:endParaRPr lang="zh-CN" altLang="en-US" sz="180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73D9829E-EBB3-4DE5-99B6-72DF81150133}"/>
                    </a:ext>
                  </a:extLst>
                </p:cNvPr>
                <p:cNvSpPr/>
                <p:nvPr/>
              </p:nvSpPr>
              <p:spPr>
                <a:xfrm>
                  <a:off x="7714972" y="1758856"/>
                  <a:ext cx="1117403" cy="42990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80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 3x3</a:t>
                  </a:r>
                  <a:endParaRPr lang="zh-CN" altLang="en-US" sz="180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2C178206-A88B-4360-B2C1-8529D5620912}"/>
                    </a:ext>
                  </a:extLst>
                </p:cNvPr>
                <p:cNvSpPr/>
                <p:nvPr/>
              </p:nvSpPr>
              <p:spPr>
                <a:xfrm>
                  <a:off x="7714969" y="3304454"/>
                  <a:ext cx="1117403" cy="42990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80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 3x3</a:t>
                  </a:r>
                  <a:endParaRPr lang="zh-CN" altLang="en-US" sz="180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FCFEA908-95CA-4AFB-986F-81CB770A522E}"/>
                    </a:ext>
                  </a:extLst>
                </p:cNvPr>
                <p:cNvSpPr/>
                <p:nvPr/>
              </p:nvSpPr>
              <p:spPr>
                <a:xfrm>
                  <a:off x="7714970" y="4109680"/>
                  <a:ext cx="1117403" cy="42990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80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 3x3</a:t>
                  </a:r>
                  <a:endParaRPr lang="zh-CN" altLang="en-US" sz="180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8BF91FA5-23AC-4AE4-9D76-0B9AAFC62217}"/>
                    </a:ext>
                  </a:extLst>
                </p:cNvPr>
                <p:cNvSpPr/>
                <p:nvPr/>
              </p:nvSpPr>
              <p:spPr>
                <a:xfrm>
                  <a:off x="7714967" y="6040841"/>
                  <a:ext cx="1117403" cy="42990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80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 5x5</a:t>
                  </a:r>
                  <a:endParaRPr lang="zh-CN" altLang="en-US" sz="180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F435A445-742A-4887-8693-8726DAF1DC6B}"/>
                    </a:ext>
                  </a:extLst>
                </p:cNvPr>
                <p:cNvSpPr/>
                <p:nvPr/>
              </p:nvSpPr>
              <p:spPr>
                <a:xfrm>
                  <a:off x="7714967" y="5360166"/>
                  <a:ext cx="1117403" cy="42990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80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 3x3</a:t>
                  </a:r>
                  <a:endParaRPr lang="zh-CN" altLang="en-US" sz="180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" name="群組 92">
                <a:extLst>
                  <a:ext uri="{FF2B5EF4-FFF2-40B4-BE49-F238E27FC236}">
                    <a16:creationId xmlns:a16="http://schemas.microsoft.com/office/drawing/2014/main" id="{432467EF-1549-4460-8A64-18F1CBF2BA7A}"/>
                  </a:ext>
                </a:extLst>
              </p:cNvPr>
              <p:cNvGrpSpPr/>
              <p:nvPr/>
            </p:nvGrpSpPr>
            <p:grpSpPr>
              <a:xfrm>
                <a:off x="3623486" y="3104009"/>
                <a:ext cx="4650182" cy="3675520"/>
                <a:chOff x="3623486" y="3104009"/>
                <a:chExt cx="4650182" cy="3675520"/>
              </a:xfrm>
            </p:grpSpPr>
            <p:cxnSp>
              <p:nvCxnSpPr>
                <p:cNvPr id="75" name="直線單箭頭接點 74">
                  <a:extLst>
                    <a:ext uri="{FF2B5EF4-FFF2-40B4-BE49-F238E27FC236}">
                      <a16:creationId xmlns:a16="http://schemas.microsoft.com/office/drawing/2014/main" id="{6AE0BD60-73CD-4A38-A3C6-45E2EF5E7E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670300" y="4176161"/>
                  <a:ext cx="3675520" cy="1531216"/>
                </a:xfrm>
                <a:prstGeom prst="bentConnector3">
                  <a:avLst>
                    <a:gd name="adj1" fmla="val 100128"/>
                  </a:avLst>
                </a:prstGeom>
                <a:ln w="38100">
                  <a:tailEnd type="non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線單箭頭接點 76">
                  <a:extLst>
                    <a:ext uri="{FF2B5EF4-FFF2-40B4-BE49-F238E27FC236}">
                      <a16:creationId xmlns:a16="http://schemas.microsoft.com/office/drawing/2014/main" id="{4560B4FD-A928-4D13-A36E-2D5985B9E0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623486" y="4996794"/>
                  <a:ext cx="3103798" cy="1022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EE39CFEB-C028-42DC-9CBE-DB9152A73FFC}"/>
                    </a:ext>
                  </a:extLst>
                </p:cNvPr>
                <p:cNvSpPr/>
                <p:nvPr/>
              </p:nvSpPr>
              <p:spPr>
                <a:xfrm flipH="1">
                  <a:off x="3966097" y="4776717"/>
                  <a:ext cx="1145875" cy="42990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80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Exit 1</a:t>
                  </a:r>
                  <a:endParaRPr lang="zh-CN" altLang="en-US" sz="180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690AF3CC-9D6B-4682-88BE-49BA0BDAFB56}"/>
                    </a:ext>
                  </a:extLst>
                </p:cNvPr>
                <p:cNvSpPr/>
                <p:nvPr/>
              </p:nvSpPr>
              <p:spPr>
                <a:xfrm flipH="1">
                  <a:off x="5354277" y="4769892"/>
                  <a:ext cx="1107393" cy="42990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80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Linear</a:t>
                  </a:r>
                  <a:endParaRPr lang="zh-CN" altLang="en-US" sz="180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BC2F0727-3EF7-4514-A502-E255E67CC8C1}"/>
                    </a:ext>
                  </a:extLst>
                </p:cNvPr>
                <p:cNvSpPr/>
                <p:nvPr/>
              </p:nvSpPr>
              <p:spPr>
                <a:xfrm flipH="1">
                  <a:off x="6173305" y="3304454"/>
                  <a:ext cx="1145875" cy="42990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80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 3x3</a:t>
                  </a:r>
                  <a:endParaRPr lang="zh-CN" altLang="en-US" sz="180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12359624-766C-443F-BB60-F7070F38562A}"/>
                    </a:ext>
                  </a:extLst>
                </p:cNvPr>
                <p:cNvSpPr/>
                <p:nvPr/>
              </p:nvSpPr>
              <p:spPr>
                <a:xfrm flipH="1">
                  <a:off x="6173304" y="4109680"/>
                  <a:ext cx="1145875" cy="42990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80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 3x3</a:t>
                  </a:r>
                  <a:endParaRPr lang="zh-CN" altLang="en-US" sz="180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E542D6E7-3A88-42D7-9B57-5C082532A5F1}"/>
                    </a:ext>
                  </a:extLst>
                </p:cNvPr>
                <p:cNvSpPr/>
                <p:nvPr/>
              </p:nvSpPr>
              <p:spPr>
                <a:xfrm flipH="1">
                  <a:off x="6173307" y="6040841"/>
                  <a:ext cx="1145875" cy="42990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80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 5x5</a:t>
                  </a:r>
                  <a:endParaRPr lang="zh-CN" altLang="en-US" sz="180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0782B4DD-C7E9-4504-9771-07F0D94BBDCD}"/>
                    </a:ext>
                  </a:extLst>
                </p:cNvPr>
                <p:cNvSpPr/>
                <p:nvPr/>
              </p:nvSpPr>
              <p:spPr>
                <a:xfrm flipH="1">
                  <a:off x="6173307" y="5360166"/>
                  <a:ext cx="1145875" cy="42990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80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 3x3</a:t>
                  </a:r>
                  <a:endParaRPr lang="zh-CN" altLang="en-US" sz="180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0FD87A61-4D99-404E-8E61-0F1311C350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3486" y="4635114"/>
              <a:ext cx="8297834" cy="23879"/>
            </a:xfrm>
            <a:prstGeom prst="straightConnector1">
              <a:avLst/>
            </a:prstGeom>
            <a:ln w="22225">
              <a:prstDash val="dash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7371C05C-B3F1-4D9F-80FD-93D78794B7DB}"/>
                </a:ext>
              </a:extLst>
            </p:cNvPr>
            <p:cNvSpPr txBox="1"/>
            <p:nvPr/>
          </p:nvSpPr>
          <p:spPr>
            <a:xfrm>
              <a:off x="3507475" y="1160060"/>
              <a:ext cx="1794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Cloud</a:t>
              </a:r>
              <a:endParaRPr lang="zh-CN" altLang="en-US" sz="2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247D99C6-5C7E-45D1-9434-7830C25E8153}"/>
                </a:ext>
              </a:extLst>
            </p:cNvPr>
            <p:cNvSpPr txBox="1"/>
            <p:nvPr/>
          </p:nvSpPr>
          <p:spPr>
            <a:xfrm>
              <a:off x="3623486" y="2756759"/>
              <a:ext cx="1794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Edge</a:t>
              </a:r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1F4D03F0-54F5-41A1-A063-B7383B538C72}"/>
                </a:ext>
              </a:extLst>
            </p:cNvPr>
            <p:cNvSpPr txBox="1"/>
            <p:nvPr/>
          </p:nvSpPr>
          <p:spPr>
            <a:xfrm>
              <a:off x="3623486" y="5588677"/>
              <a:ext cx="1991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 devices</a:t>
              </a:r>
              <a:endParaRPr lang="zh-CN" altLang="en-US" sz="2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334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>
            <a:extLst>
              <a:ext uri="{FF2B5EF4-FFF2-40B4-BE49-F238E27FC236}">
                <a16:creationId xmlns:a16="http://schemas.microsoft.com/office/drawing/2014/main" id="{3E1287E7-19FB-489F-8BD0-7126A359944E}"/>
              </a:ext>
            </a:extLst>
          </p:cNvPr>
          <p:cNvGrpSpPr/>
          <p:nvPr/>
        </p:nvGrpSpPr>
        <p:grpSpPr>
          <a:xfrm>
            <a:off x="81276" y="84833"/>
            <a:ext cx="10002450" cy="5917380"/>
            <a:chOff x="-68852" y="57536"/>
            <a:chExt cx="10002450" cy="5917379"/>
          </a:xfrm>
        </p:grpSpPr>
        <p:cxnSp>
          <p:nvCxnSpPr>
            <p:cNvPr id="109" name="直線單箭頭接點 74">
              <a:extLst>
                <a:ext uri="{FF2B5EF4-FFF2-40B4-BE49-F238E27FC236}">
                  <a16:creationId xmlns:a16="http://schemas.microsoft.com/office/drawing/2014/main" id="{6AE0BD60-73CD-4A38-A3C6-45E2EF5E7E6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043275" y="120638"/>
              <a:ext cx="1854591" cy="1620804"/>
            </a:xfrm>
            <a:prstGeom prst="bentConnector3">
              <a:avLst>
                <a:gd name="adj1" fmla="val -1144"/>
              </a:avLst>
            </a:prstGeom>
            <a:ln w="38100">
              <a:solidFill>
                <a:schemeClr val="accent6"/>
              </a:solidFill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" name="接點: 肘形 50">
              <a:extLst>
                <a:ext uri="{FF2B5EF4-FFF2-40B4-BE49-F238E27FC236}">
                  <a16:creationId xmlns:a16="http://schemas.microsoft.com/office/drawing/2014/main" id="{0382B8C0-57DA-47B2-BB88-E39EDE8BE60B}"/>
                </a:ext>
              </a:extLst>
            </p:cNvPr>
            <p:cNvCxnSpPr>
              <a:cxnSpLocks/>
            </p:cNvCxnSpPr>
            <p:nvPr/>
          </p:nvCxnSpPr>
          <p:spPr>
            <a:xfrm>
              <a:off x="7024121" y="107440"/>
              <a:ext cx="2909477" cy="1969146"/>
            </a:xfrm>
            <a:prstGeom prst="bentConnector3">
              <a:avLst>
                <a:gd name="adj1" fmla="val 747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A044FB8F-3B18-45BF-AC63-88F2F6B7D8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3274" y="2086006"/>
              <a:ext cx="2129" cy="3769316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接點: 肘形 36">
              <a:extLst>
                <a:ext uri="{FF2B5EF4-FFF2-40B4-BE49-F238E27FC236}">
                  <a16:creationId xmlns:a16="http://schemas.microsoft.com/office/drawing/2014/main" id="{F95C61BF-49B7-4534-B808-E10393C8C3ED}"/>
                </a:ext>
              </a:extLst>
            </p:cNvPr>
            <p:cNvCxnSpPr>
              <a:cxnSpLocks/>
            </p:cNvCxnSpPr>
            <p:nvPr/>
          </p:nvCxnSpPr>
          <p:spPr>
            <a:xfrm>
              <a:off x="1864468" y="107440"/>
              <a:ext cx="2909477" cy="1969146"/>
            </a:xfrm>
            <a:prstGeom prst="bentConnector3">
              <a:avLst>
                <a:gd name="adj1" fmla="val 747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AC9C53ED-7846-452A-8476-1792D63453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66075" y="2421492"/>
              <a:ext cx="4840020" cy="4734"/>
            </a:xfrm>
            <a:prstGeom prst="straightConnector1">
              <a:avLst/>
            </a:prstGeom>
            <a:ln w="22225">
              <a:prstDash val="dash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FC12B79A-2400-44CA-8375-BBFEA465DC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3621" y="2086006"/>
              <a:ext cx="2129" cy="3769316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1F4D03F0-54F5-41A1-A063-B7383B538C72}"/>
                </a:ext>
              </a:extLst>
            </p:cNvPr>
            <p:cNvSpPr txBox="1"/>
            <p:nvPr/>
          </p:nvSpPr>
          <p:spPr>
            <a:xfrm>
              <a:off x="-68852" y="1764050"/>
              <a:ext cx="1855911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1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 device</a:t>
              </a:r>
            </a:p>
            <a:p>
              <a:r>
                <a:rPr lang="en-US" altLang="zh-CN" sz="1801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(device inference)</a:t>
              </a:r>
              <a:endParaRPr lang="zh-CN" altLang="en-US" sz="1801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789748A-E977-4A29-9C0D-393057893CE2}"/>
                </a:ext>
              </a:extLst>
            </p:cNvPr>
            <p:cNvSpPr/>
            <p:nvPr/>
          </p:nvSpPr>
          <p:spPr>
            <a:xfrm>
              <a:off x="3339930" y="1880799"/>
              <a:ext cx="1097280" cy="4114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Exit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5753D07-B8B2-46E8-A7EE-58198C6ACFF4}"/>
                </a:ext>
              </a:extLst>
            </p:cNvPr>
            <p:cNvSpPr/>
            <p:nvPr/>
          </p:nvSpPr>
          <p:spPr>
            <a:xfrm>
              <a:off x="2082444" y="1885313"/>
              <a:ext cx="1097280" cy="411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BF91FA5-23AC-4AE4-9D76-0B9AAFC62217}"/>
                </a:ext>
              </a:extLst>
            </p:cNvPr>
            <p:cNvSpPr/>
            <p:nvPr/>
          </p:nvSpPr>
          <p:spPr>
            <a:xfrm>
              <a:off x="1337110" y="1138321"/>
              <a:ext cx="1097280" cy="411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435A445-742A-4887-8693-8726DAF1DC6B}"/>
                </a:ext>
              </a:extLst>
            </p:cNvPr>
            <p:cNvSpPr/>
            <p:nvPr/>
          </p:nvSpPr>
          <p:spPr>
            <a:xfrm>
              <a:off x="1337110" y="457646"/>
              <a:ext cx="1097280" cy="411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BF91FA5-23AC-4AE4-9D76-0B9AAFC62217}"/>
                </a:ext>
              </a:extLst>
            </p:cNvPr>
            <p:cNvSpPr/>
            <p:nvPr/>
          </p:nvSpPr>
          <p:spPr>
            <a:xfrm>
              <a:off x="1337110" y="3626130"/>
              <a:ext cx="1097280" cy="411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435A445-742A-4887-8693-8726DAF1DC6B}"/>
                </a:ext>
              </a:extLst>
            </p:cNvPr>
            <p:cNvSpPr/>
            <p:nvPr/>
          </p:nvSpPr>
          <p:spPr>
            <a:xfrm>
              <a:off x="1337110" y="2945455"/>
              <a:ext cx="1097280" cy="411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5753D07-B8B2-46E8-A7EE-58198C6ACFF4}"/>
                </a:ext>
              </a:extLst>
            </p:cNvPr>
            <p:cNvSpPr/>
            <p:nvPr/>
          </p:nvSpPr>
          <p:spPr>
            <a:xfrm>
              <a:off x="1339962" y="4312840"/>
              <a:ext cx="1097280" cy="411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B789748A-E977-4A29-9C0D-393057893CE2}"/>
                </a:ext>
              </a:extLst>
            </p:cNvPr>
            <p:cNvSpPr/>
            <p:nvPr/>
          </p:nvSpPr>
          <p:spPr>
            <a:xfrm>
              <a:off x="1337110" y="4993515"/>
              <a:ext cx="1097280" cy="4114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Exit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0" name="直線單箭頭接點 89">
              <a:extLst>
                <a:ext uri="{FF2B5EF4-FFF2-40B4-BE49-F238E27FC236}">
                  <a16:creationId xmlns:a16="http://schemas.microsoft.com/office/drawing/2014/main" id="{AC9C53ED-7846-452A-8476-1792D63453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37153" y="2406712"/>
              <a:ext cx="4796445" cy="59369"/>
            </a:xfrm>
            <a:prstGeom prst="straightConnector1">
              <a:avLst/>
            </a:prstGeom>
            <a:ln w="22225">
              <a:prstDash val="dash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8BF91FA5-23AC-4AE4-9D76-0B9AAFC62217}"/>
                </a:ext>
              </a:extLst>
            </p:cNvPr>
            <p:cNvSpPr/>
            <p:nvPr/>
          </p:nvSpPr>
          <p:spPr>
            <a:xfrm>
              <a:off x="6476040" y="1138321"/>
              <a:ext cx="1097280" cy="411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F435A445-742A-4887-8693-8726DAF1DC6B}"/>
                </a:ext>
              </a:extLst>
            </p:cNvPr>
            <p:cNvSpPr/>
            <p:nvPr/>
          </p:nvSpPr>
          <p:spPr>
            <a:xfrm>
              <a:off x="6476040" y="457646"/>
              <a:ext cx="1097280" cy="411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8BF91FA5-23AC-4AE4-9D76-0B9AAFC62217}"/>
                </a:ext>
              </a:extLst>
            </p:cNvPr>
            <p:cNvSpPr/>
            <p:nvPr/>
          </p:nvSpPr>
          <p:spPr>
            <a:xfrm>
              <a:off x="6476040" y="3626130"/>
              <a:ext cx="1097280" cy="411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F435A445-742A-4887-8693-8726DAF1DC6B}"/>
                </a:ext>
              </a:extLst>
            </p:cNvPr>
            <p:cNvSpPr/>
            <p:nvPr/>
          </p:nvSpPr>
          <p:spPr>
            <a:xfrm>
              <a:off x="6476040" y="2945455"/>
              <a:ext cx="1097280" cy="411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85753D07-B8B2-46E8-A7EE-58198C6ACFF4}"/>
                </a:ext>
              </a:extLst>
            </p:cNvPr>
            <p:cNvSpPr/>
            <p:nvPr/>
          </p:nvSpPr>
          <p:spPr>
            <a:xfrm>
              <a:off x="6478892" y="4312840"/>
              <a:ext cx="1097280" cy="411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B789748A-E977-4A29-9C0D-393057893CE2}"/>
                </a:ext>
              </a:extLst>
            </p:cNvPr>
            <p:cNvSpPr/>
            <p:nvPr/>
          </p:nvSpPr>
          <p:spPr>
            <a:xfrm>
              <a:off x="6476040" y="4993515"/>
              <a:ext cx="1097280" cy="4114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Exit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BF91FA5-23AC-4AE4-9D76-0B9AAFC62217}"/>
                </a:ext>
              </a:extLst>
            </p:cNvPr>
            <p:cNvSpPr/>
            <p:nvPr/>
          </p:nvSpPr>
          <p:spPr>
            <a:xfrm>
              <a:off x="8332267" y="1138321"/>
              <a:ext cx="1097280" cy="411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F435A445-742A-4887-8693-8726DAF1DC6B}"/>
                </a:ext>
              </a:extLst>
            </p:cNvPr>
            <p:cNvSpPr/>
            <p:nvPr/>
          </p:nvSpPr>
          <p:spPr>
            <a:xfrm>
              <a:off x="8332267" y="457646"/>
              <a:ext cx="1097280" cy="411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線單箭頭接點 19"/>
            <p:cNvCxnSpPr/>
            <p:nvPr/>
          </p:nvCxnSpPr>
          <p:spPr>
            <a:xfrm>
              <a:off x="4975255" y="57536"/>
              <a:ext cx="0" cy="5917379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B789748A-E977-4A29-9C0D-393057893CE2}"/>
                </a:ext>
              </a:extLst>
            </p:cNvPr>
            <p:cNvSpPr/>
            <p:nvPr/>
          </p:nvSpPr>
          <p:spPr>
            <a:xfrm>
              <a:off x="8478860" y="1880799"/>
              <a:ext cx="1097280" cy="4114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Exit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85753D07-B8B2-46E8-A7EE-58198C6ACFF4}"/>
                </a:ext>
              </a:extLst>
            </p:cNvPr>
            <p:cNvSpPr/>
            <p:nvPr/>
          </p:nvSpPr>
          <p:spPr>
            <a:xfrm>
              <a:off x="7221374" y="1885313"/>
              <a:ext cx="1097280" cy="411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7371C05C-B3F1-4D9F-80FD-93D78794B7DB}"/>
                </a:ext>
              </a:extLst>
            </p:cNvPr>
            <p:cNvSpPr txBox="1"/>
            <p:nvPr/>
          </p:nvSpPr>
          <p:spPr>
            <a:xfrm>
              <a:off x="-68655" y="2358252"/>
              <a:ext cx="1879124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1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  <a:p>
              <a:r>
                <a:rPr lang="en-US" altLang="zh-CN" sz="1801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(server inference)</a:t>
              </a:r>
              <a:endParaRPr lang="zh-CN" altLang="en-US" sz="1801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243F9E71-5C72-4AA0-9902-EFC12ABB182B}"/>
                </a:ext>
              </a:extLst>
            </p:cNvPr>
            <p:cNvSpPr txBox="1"/>
            <p:nvPr/>
          </p:nvSpPr>
          <p:spPr>
            <a:xfrm>
              <a:off x="5137152" y="2353715"/>
              <a:ext cx="1879124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1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  <a:p>
              <a:r>
                <a:rPr lang="en-US" altLang="zh-CN" sz="1801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(server inference)</a:t>
              </a:r>
              <a:endParaRPr lang="zh-CN" altLang="en-US" sz="1801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32B84C85-CDCC-45A6-8F1B-30153E093E10}"/>
                </a:ext>
              </a:extLst>
            </p:cNvPr>
            <p:cNvSpPr txBox="1"/>
            <p:nvPr/>
          </p:nvSpPr>
          <p:spPr>
            <a:xfrm>
              <a:off x="5118807" y="1750962"/>
              <a:ext cx="1855911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1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 device</a:t>
              </a:r>
            </a:p>
            <a:p>
              <a:r>
                <a:rPr lang="en-US" altLang="zh-CN" sz="1801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(device inference)</a:t>
              </a:r>
              <a:endParaRPr lang="zh-CN" altLang="en-US" sz="1801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5995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直線單箭頭接點 138"/>
          <p:cNvCxnSpPr/>
          <p:nvPr/>
        </p:nvCxnSpPr>
        <p:spPr>
          <a:xfrm>
            <a:off x="3360190" y="52532"/>
            <a:ext cx="0" cy="478167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48" name="群組 147"/>
          <p:cNvGrpSpPr/>
          <p:nvPr/>
        </p:nvGrpSpPr>
        <p:grpSpPr>
          <a:xfrm>
            <a:off x="66040" y="52533"/>
            <a:ext cx="3098836" cy="5197835"/>
            <a:chOff x="66038" y="52532"/>
            <a:chExt cx="3098836" cy="5197836"/>
          </a:xfrm>
        </p:grpSpPr>
        <p:sp>
          <p:nvSpPr>
            <p:cNvPr id="69" name="雲朵形 68"/>
            <p:cNvSpPr/>
            <p:nvPr/>
          </p:nvSpPr>
          <p:spPr>
            <a:xfrm>
              <a:off x="322614" y="3286145"/>
              <a:ext cx="2842260" cy="762000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5" name="文字方塊 14"/>
            <p:cNvSpPr txBox="1"/>
            <p:nvPr/>
          </p:nvSpPr>
          <p:spPr>
            <a:xfrm rot="16200000">
              <a:off x="20731" y="1631362"/>
              <a:ext cx="1062996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IP Cameras</a:t>
              </a:r>
            </a:p>
          </p:txBody>
        </p:sp>
        <p:grpSp>
          <p:nvGrpSpPr>
            <p:cNvPr id="67" name="群組 66"/>
            <p:cNvGrpSpPr/>
            <p:nvPr/>
          </p:nvGrpSpPr>
          <p:grpSpPr>
            <a:xfrm>
              <a:off x="1503276" y="796427"/>
              <a:ext cx="716480" cy="2742138"/>
              <a:chOff x="5643497" y="2388757"/>
              <a:chExt cx="716480" cy="2742138"/>
            </a:xfrm>
          </p:grpSpPr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43497" y="2388757"/>
                <a:ext cx="716480" cy="716480"/>
              </a:xfrm>
              <a:prstGeom prst="rect">
                <a:avLst/>
              </a:prstGeom>
            </p:spPr>
          </p:pic>
          <p:sp>
            <p:nvSpPr>
              <p:cNvPr id="19" name="橢圓 18"/>
              <p:cNvSpPr/>
              <p:nvPr/>
            </p:nvSpPr>
            <p:spPr>
              <a:xfrm>
                <a:off x="5643497" y="2471928"/>
                <a:ext cx="161783" cy="144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cxnSp>
            <p:nvCxnSpPr>
              <p:cNvPr id="43" name="直線接點 42"/>
              <p:cNvCxnSpPr/>
              <p:nvPr/>
            </p:nvCxnSpPr>
            <p:spPr>
              <a:xfrm rot="5400000">
                <a:off x="5260905" y="4079335"/>
                <a:ext cx="21031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群組 65"/>
            <p:cNvGrpSpPr/>
            <p:nvPr/>
          </p:nvGrpSpPr>
          <p:grpSpPr>
            <a:xfrm>
              <a:off x="784657" y="796427"/>
              <a:ext cx="716480" cy="2742138"/>
              <a:chOff x="5011037" y="2388757"/>
              <a:chExt cx="716480" cy="2742138"/>
            </a:xfrm>
          </p:grpSpPr>
          <p:sp>
            <p:nvSpPr>
              <p:cNvPr id="18" name="橢圓 17"/>
              <p:cNvSpPr/>
              <p:nvPr/>
            </p:nvSpPr>
            <p:spPr>
              <a:xfrm>
                <a:off x="5017295" y="2480427"/>
                <a:ext cx="161783" cy="144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pic>
            <p:nvPicPr>
              <p:cNvPr id="27" name="圖片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1037" y="2388757"/>
                <a:ext cx="716480" cy="716480"/>
              </a:xfrm>
              <a:prstGeom prst="rect">
                <a:avLst/>
              </a:prstGeom>
            </p:spPr>
          </p:pic>
          <p:cxnSp>
            <p:nvCxnSpPr>
              <p:cNvPr id="44" name="直線接點 43"/>
              <p:cNvCxnSpPr/>
              <p:nvPr/>
            </p:nvCxnSpPr>
            <p:spPr>
              <a:xfrm rot="5400000">
                <a:off x="4622095" y="4079335"/>
                <a:ext cx="21031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群組 64"/>
            <p:cNvGrpSpPr/>
            <p:nvPr/>
          </p:nvGrpSpPr>
          <p:grpSpPr>
            <a:xfrm>
              <a:off x="66038" y="796427"/>
              <a:ext cx="716480" cy="2742138"/>
              <a:chOff x="4368764" y="2388757"/>
              <a:chExt cx="716480" cy="2742138"/>
            </a:xfrm>
          </p:grpSpPr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8764" y="2388757"/>
                <a:ext cx="716480" cy="716480"/>
              </a:xfrm>
              <a:prstGeom prst="rect">
                <a:avLst/>
              </a:prstGeom>
            </p:spPr>
          </p:pic>
          <p:sp>
            <p:nvSpPr>
              <p:cNvPr id="17" name="橢圓 16"/>
              <p:cNvSpPr/>
              <p:nvPr/>
            </p:nvSpPr>
            <p:spPr>
              <a:xfrm>
                <a:off x="4368764" y="2473686"/>
                <a:ext cx="161783" cy="144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45" name="直線接點 44"/>
              <p:cNvCxnSpPr/>
              <p:nvPr/>
            </p:nvCxnSpPr>
            <p:spPr>
              <a:xfrm rot="5400000">
                <a:off x="3983285" y="4079335"/>
                <a:ext cx="21031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群組 69"/>
            <p:cNvGrpSpPr/>
            <p:nvPr/>
          </p:nvGrpSpPr>
          <p:grpSpPr>
            <a:xfrm>
              <a:off x="1091608" y="3773218"/>
              <a:ext cx="1304272" cy="1169372"/>
              <a:chOff x="1347743" y="4022718"/>
              <a:chExt cx="1304272" cy="1169372"/>
            </a:xfrm>
          </p:grpSpPr>
          <p:pic>
            <p:nvPicPr>
              <p:cNvPr id="50" name="圖片 49"/>
              <p:cNvPicPr>
                <a:picLocks noChangeAspect="1"/>
              </p:cNvPicPr>
              <p:nvPr/>
            </p:nvPicPr>
            <p:blipFill rotWithShape="1">
              <a:blip r:embed="rId3"/>
              <a:srcRect l="16875" r="17709"/>
              <a:stretch/>
            </p:blipFill>
            <p:spPr>
              <a:xfrm>
                <a:off x="1724269" y="4022718"/>
                <a:ext cx="551221" cy="842630"/>
              </a:xfrm>
              <a:prstGeom prst="rect">
                <a:avLst/>
              </a:prstGeom>
            </p:spPr>
          </p:pic>
          <p:sp>
            <p:nvSpPr>
              <p:cNvPr id="52" name="文字方塊 51"/>
              <p:cNvSpPr txBox="1"/>
              <p:nvPr/>
            </p:nvSpPr>
            <p:spPr>
              <a:xfrm>
                <a:off x="1347743" y="4884185"/>
                <a:ext cx="1304272" cy="307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Backend server</a:t>
                </a:r>
              </a:p>
            </p:txBody>
          </p:sp>
        </p:grpSp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038" y="80993"/>
              <a:ext cx="640080" cy="640080"/>
            </a:xfrm>
            <a:prstGeom prst="rect">
              <a:avLst/>
            </a:prstGeom>
          </p:spPr>
        </p:pic>
        <p:pic>
          <p:nvPicPr>
            <p:cNvPr id="59" name="圖片 5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2119" y="52532"/>
              <a:ext cx="640080" cy="640080"/>
            </a:xfrm>
            <a:prstGeom prst="rect">
              <a:avLst/>
            </a:prstGeom>
          </p:spPr>
        </p:pic>
        <p:pic>
          <p:nvPicPr>
            <p:cNvPr id="60" name="圖片 5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93539" y="80993"/>
              <a:ext cx="640080" cy="640080"/>
            </a:xfrm>
            <a:prstGeom prst="rect">
              <a:avLst/>
            </a:prstGeom>
          </p:spPr>
        </p:pic>
        <p:pic>
          <p:nvPicPr>
            <p:cNvPr id="62" name="圖片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52309" y="83401"/>
              <a:ext cx="640080" cy="640080"/>
            </a:xfrm>
            <a:prstGeom prst="rect">
              <a:avLst/>
            </a:prstGeom>
          </p:spPr>
        </p:pic>
        <p:grpSp>
          <p:nvGrpSpPr>
            <p:cNvPr id="68" name="群組 67"/>
            <p:cNvGrpSpPr/>
            <p:nvPr/>
          </p:nvGrpSpPr>
          <p:grpSpPr>
            <a:xfrm>
              <a:off x="2221894" y="796427"/>
              <a:ext cx="716480" cy="2742138"/>
              <a:chOff x="6280780" y="2388757"/>
              <a:chExt cx="716480" cy="2742138"/>
            </a:xfrm>
          </p:grpSpPr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0780" y="2388757"/>
                <a:ext cx="716480" cy="716480"/>
              </a:xfrm>
              <a:prstGeom prst="rect">
                <a:avLst/>
              </a:prstGeom>
            </p:spPr>
          </p:pic>
          <p:sp>
            <p:nvSpPr>
              <p:cNvPr id="20" name="橢圓 19"/>
              <p:cNvSpPr/>
              <p:nvPr/>
            </p:nvSpPr>
            <p:spPr>
              <a:xfrm>
                <a:off x="6280780" y="2473589"/>
                <a:ext cx="161783" cy="144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cxnSp>
            <p:nvCxnSpPr>
              <p:cNvPr id="64" name="直線接點 63"/>
              <p:cNvCxnSpPr/>
              <p:nvPr/>
            </p:nvCxnSpPr>
            <p:spPr>
              <a:xfrm rot="5400000">
                <a:off x="5899715" y="4079335"/>
                <a:ext cx="21031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文字方塊 141"/>
            <p:cNvSpPr txBox="1"/>
            <p:nvPr/>
          </p:nvSpPr>
          <p:spPr>
            <a:xfrm>
              <a:off x="1091608" y="4942463"/>
              <a:ext cx="1304272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1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1-to-1 Model</a:t>
              </a:r>
            </a:p>
          </p:txBody>
        </p:sp>
      </p:grpSp>
      <p:grpSp>
        <p:nvGrpSpPr>
          <p:cNvPr id="147" name="群組 146"/>
          <p:cNvGrpSpPr/>
          <p:nvPr/>
        </p:nvGrpSpPr>
        <p:grpSpPr>
          <a:xfrm>
            <a:off x="3555506" y="52533"/>
            <a:ext cx="3294153" cy="5197838"/>
            <a:chOff x="3555506" y="52532"/>
            <a:chExt cx="3294152" cy="5197838"/>
          </a:xfrm>
        </p:grpSpPr>
        <p:sp>
          <p:nvSpPr>
            <p:cNvPr id="71" name="雲朵形 70"/>
            <p:cNvSpPr/>
            <p:nvPr/>
          </p:nvSpPr>
          <p:spPr>
            <a:xfrm>
              <a:off x="3812082" y="3257684"/>
              <a:ext cx="2842260" cy="762000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2" name="文字方塊 71"/>
            <p:cNvSpPr txBox="1"/>
            <p:nvPr/>
          </p:nvSpPr>
          <p:spPr>
            <a:xfrm rot="16200000">
              <a:off x="3510199" y="1602900"/>
              <a:ext cx="1062996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IP Cameras</a:t>
              </a:r>
            </a:p>
          </p:txBody>
        </p:sp>
        <p:pic>
          <p:nvPicPr>
            <p:cNvPr id="74" name="圖片 7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2744" y="767966"/>
              <a:ext cx="716480" cy="716480"/>
            </a:xfrm>
            <a:prstGeom prst="rect">
              <a:avLst/>
            </a:prstGeom>
          </p:spPr>
        </p:pic>
        <p:sp>
          <p:nvSpPr>
            <p:cNvPr id="75" name="橢圓 74"/>
            <p:cNvSpPr/>
            <p:nvPr/>
          </p:nvSpPr>
          <p:spPr>
            <a:xfrm>
              <a:off x="4992744" y="851137"/>
              <a:ext cx="161783" cy="144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77" name="群組 76"/>
            <p:cNvGrpSpPr/>
            <p:nvPr/>
          </p:nvGrpSpPr>
          <p:grpSpPr>
            <a:xfrm>
              <a:off x="4274125" y="767966"/>
              <a:ext cx="716480" cy="2742138"/>
              <a:chOff x="5011037" y="2388757"/>
              <a:chExt cx="716480" cy="2742138"/>
            </a:xfrm>
          </p:grpSpPr>
          <p:sp>
            <p:nvSpPr>
              <p:cNvPr id="78" name="橢圓 77"/>
              <p:cNvSpPr/>
              <p:nvPr/>
            </p:nvSpPr>
            <p:spPr>
              <a:xfrm>
                <a:off x="5017295" y="2480427"/>
                <a:ext cx="161783" cy="144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pic>
            <p:nvPicPr>
              <p:cNvPr id="79" name="圖片 7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1037" y="2388757"/>
                <a:ext cx="716480" cy="716480"/>
              </a:xfrm>
              <a:prstGeom prst="rect">
                <a:avLst/>
              </a:prstGeom>
            </p:spPr>
          </p:pic>
          <p:cxnSp>
            <p:nvCxnSpPr>
              <p:cNvPr id="80" name="直線接點 79"/>
              <p:cNvCxnSpPr/>
              <p:nvPr/>
            </p:nvCxnSpPr>
            <p:spPr>
              <a:xfrm rot="5400000">
                <a:off x="4622095" y="4079335"/>
                <a:ext cx="21031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2" name="圖片 8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5506" y="767966"/>
              <a:ext cx="716480" cy="716480"/>
            </a:xfrm>
            <a:prstGeom prst="rect">
              <a:avLst/>
            </a:prstGeom>
          </p:spPr>
        </p:pic>
        <p:sp>
          <p:nvSpPr>
            <p:cNvPr id="83" name="橢圓 82"/>
            <p:cNvSpPr/>
            <p:nvPr/>
          </p:nvSpPr>
          <p:spPr>
            <a:xfrm>
              <a:off x="3555506" y="852895"/>
              <a:ext cx="161783" cy="144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85" name="群組 84"/>
            <p:cNvGrpSpPr/>
            <p:nvPr/>
          </p:nvGrpSpPr>
          <p:grpSpPr>
            <a:xfrm>
              <a:off x="4581076" y="3744757"/>
              <a:ext cx="1304272" cy="1169373"/>
              <a:chOff x="1347743" y="4022718"/>
              <a:chExt cx="1304272" cy="1169373"/>
            </a:xfrm>
          </p:grpSpPr>
          <p:pic>
            <p:nvPicPr>
              <p:cNvPr id="86" name="圖片 85"/>
              <p:cNvPicPr>
                <a:picLocks noChangeAspect="1"/>
              </p:cNvPicPr>
              <p:nvPr/>
            </p:nvPicPr>
            <p:blipFill rotWithShape="1">
              <a:blip r:embed="rId3"/>
              <a:srcRect l="16875" r="17709"/>
              <a:stretch/>
            </p:blipFill>
            <p:spPr>
              <a:xfrm>
                <a:off x="1724269" y="4022718"/>
                <a:ext cx="551221" cy="842630"/>
              </a:xfrm>
              <a:prstGeom prst="rect">
                <a:avLst/>
              </a:prstGeom>
            </p:spPr>
          </p:pic>
          <p:sp>
            <p:nvSpPr>
              <p:cNvPr id="87" name="文字方塊 86"/>
              <p:cNvSpPr txBox="1"/>
              <p:nvPr/>
            </p:nvSpPr>
            <p:spPr>
              <a:xfrm>
                <a:off x="1347743" y="4884186"/>
                <a:ext cx="1304272" cy="307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Backend server</a:t>
                </a:r>
              </a:p>
            </p:txBody>
          </p:sp>
        </p:grpSp>
        <p:pic>
          <p:nvPicPr>
            <p:cNvPr id="88" name="圖片 8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01547" y="52532"/>
              <a:ext cx="640080" cy="640080"/>
            </a:xfrm>
            <a:prstGeom prst="rect">
              <a:avLst/>
            </a:prstGeom>
          </p:spPr>
        </p:pic>
        <p:pic>
          <p:nvPicPr>
            <p:cNvPr id="90" name="圖片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50984" y="52532"/>
              <a:ext cx="640080" cy="640080"/>
            </a:xfrm>
            <a:prstGeom prst="rect">
              <a:avLst/>
            </a:prstGeom>
          </p:spPr>
        </p:pic>
        <p:grpSp>
          <p:nvGrpSpPr>
            <p:cNvPr id="92" name="群組 91"/>
            <p:cNvGrpSpPr/>
            <p:nvPr/>
          </p:nvGrpSpPr>
          <p:grpSpPr>
            <a:xfrm>
              <a:off x="5711362" y="767966"/>
              <a:ext cx="716480" cy="2742138"/>
              <a:chOff x="6280780" y="2388757"/>
              <a:chExt cx="716480" cy="2742138"/>
            </a:xfrm>
          </p:grpSpPr>
          <p:pic>
            <p:nvPicPr>
              <p:cNvPr id="93" name="圖片 9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0780" y="2388757"/>
                <a:ext cx="716480" cy="716480"/>
              </a:xfrm>
              <a:prstGeom prst="rect">
                <a:avLst/>
              </a:prstGeom>
            </p:spPr>
          </p:pic>
          <p:sp>
            <p:nvSpPr>
              <p:cNvPr id="94" name="橢圓 93"/>
              <p:cNvSpPr/>
              <p:nvPr/>
            </p:nvSpPr>
            <p:spPr>
              <a:xfrm>
                <a:off x="6280780" y="2473589"/>
                <a:ext cx="161783" cy="144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cxnSp>
            <p:nvCxnSpPr>
              <p:cNvPr id="95" name="直線接點 94"/>
              <p:cNvCxnSpPr/>
              <p:nvPr/>
            </p:nvCxnSpPr>
            <p:spPr>
              <a:xfrm rot="5400000">
                <a:off x="5899715" y="4079335"/>
                <a:ext cx="21031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肘形接點 96"/>
            <p:cNvCxnSpPr/>
            <p:nvPr/>
          </p:nvCxnSpPr>
          <p:spPr>
            <a:xfrm rot="16200000" flipH="1">
              <a:off x="4210913" y="1417658"/>
              <a:ext cx="736505" cy="715156"/>
            </a:xfrm>
            <a:prstGeom prst="bentConnector3">
              <a:avLst>
                <a:gd name="adj1" fmla="val 101731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肘形接點 100"/>
            <p:cNvCxnSpPr/>
            <p:nvPr/>
          </p:nvCxnSpPr>
          <p:spPr>
            <a:xfrm rot="16200000" flipH="1">
              <a:off x="5638484" y="1418291"/>
              <a:ext cx="736505" cy="715156"/>
            </a:xfrm>
            <a:prstGeom prst="bentConnector3">
              <a:avLst>
                <a:gd name="adj1" fmla="val 101472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單箭頭接點 140"/>
            <p:cNvCxnSpPr/>
            <p:nvPr/>
          </p:nvCxnSpPr>
          <p:spPr>
            <a:xfrm>
              <a:off x="6849658" y="52532"/>
              <a:ext cx="0" cy="4781675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3" name="文字方塊 142"/>
            <p:cNvSpPr txBox="1"/>
            <p:nvPr/>
          </p:nvSpPr>
          <p:spPr>
            <a:xfrm>
              <a:off x="4458763" y="4942465"/>
              <a:ext cx="1548897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1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Many-to-1 Model</a:t>
              </a:r>
            </a:p>
          </p:txBody>
        </p:sp>
      </p:grpSp>
      <p:grpSp>
        <p:nvGrpSpPr>
          <p:cNvPr id="146" name="群組 145"/>
          <p:cNvGrpSpPr/>
          <p:nvPr/>
        </p:nvGrpSpPr>
        <p:grpSpPr>
          <a:xfrm>
            <a:off x="7044977" y="52532"/>
            <a:ext cx="3098836" cy="5197836"/>
            <a:chOff x="7044974" y="52532"/>
            <a:chExt cx="3098836" cy="5197836"/>
          </a:xfrm>
        </p:grpSpPr>
        <p:sp>
          <p:nvSpPr>
            <p:cNvPr id="103" name="雲朵形 102"/>
            <p:cNvSpPr/>
            <p:nvPr/>
          </p:nvSpPr>
          <p:spPr>
            <a:xfrm>
              <a:off x="7301550" y="3284484"/>
              <a:ext cx="2842260" cy="762000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04" name="文字方塊 103"/>
            <p:cNvSpPr txBox="1"/>
            <p:nvPr/>
          </p:nvSpPr>
          <p:spPr>
            <a:xfrm rot="16200000">
              <a:off x="6999667" y="1631362"/>
              <a:ext cx="1062996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IP Cameras</a:t>
              </a:r>
            </a:p>
          </p:txBody>
        </p:sp>
        <p:grpSp>
          <p:nvGrpSpPr>
            <p:cNvPr id="109" name="群組 108"/>
            <p:cNvGrpSpPr/>
            <p:nvPr/>
          </p:nvGrpSpPr>
          <p:grpSpPr>
            <a:xfrm>
              <a:off x="7763593" y="796427"/>
              <a:ext cx="716480" cy="2742138"/>
              <a:chOff x="5011037" y="2388757"/>
              <a:chExt cx="716480" cy="2742138"/>
            </a:xfrm>
          </p:grpSpPr>
          <p:sp>
            <p:nvSpPr>
              <p:cNvPr id="110" name="橢圓 109"/>
              <p:cNvSpPr/>
              <p:nvPr/>
            </p:nvSpPr>
            <p:spPr>
              <a:xfrm>
                <a:off x="5017295" y="2480427"/>
                <a:ext cx="161783" cy="144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pic>
            <p:nvPicPr>
              <p:cNvPr id="111" name="圖片 1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1037" y="2388757"/>
                <a:ext cx="716480" cy="716480"/>
              </a:xfrm>
              <a:prstGeom prst="rect">
                <a:avLst/>
              </a:prstGeom>
            </p:spPr>
          </p:pic>
          <p:cxnSp>
            <p:nvCxnSpPr>
              <p:cNvPr id="112" name="直線接點 111"/>
              <p:cNvCxnSpPr/>
              <p:nvPr/>
            </p:nvCxnSpPr>
            <p:spPr>
              <a:xfrm rot="5400000">
                <a:off x="4622095" y="4079335"/>
                <a:ext cx="21031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群組 112"/>
            <p:cNvGrpSpPr/>
            <p:nvPr/>
          </p:nvGrpSpPr>
          <p:grpSpPr>
            <a:xfrm>
              <a:off x="7044974" y="796427"/>
              <a:ext cx="716480" cy="2742138"/>
              <a:chOff x="4368764" y="2388757"/>
              <a:chExt cx="716480" cy="2742138"/>
            </a:xfrm>
          </p:grpSpPr>
          <p:pic>
            <p:nvPicPr>
              <p:cNvPr id="114" name="圖片 1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8764" y="2388757"/>
                <a:ext cx="716480" cy="716480"/>
              </a:xfrm>
              <a:prstGeom prst="rect">
                <a:avLst/>
              </a:prstGeom>
            </p:spPr>
          </p:pic>
          <p:sp>
            <p:nvSpPr>
              <p:cNvPr id="115" name="橢圓 114"/>
              <p:cNvSpPr/>
              <p:nvPr/>
            </p:nvSpPr>
            <p:spPr>
              <a:xfrm>
                <a:off x="4368764" y="2473686"/>
                <a:ext cx="161783" cy="144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116" name="直線接點 115"/>
              <p:cNvCxnSpPr/>
              <p:nvPr/>
            </p:nvCxnSpPr>
            <p:spPr>
              <a:xfrm rot="5400000">
                <a:off x="3983285" y="4079335"/>
                <a:ext cx="21031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群組 116"/>
            <p:cNvGrpSpPr/>
            <p:nvPr/>
          </p:nvGrpSpPr>
          <p:grpSpPr>
            <a:xfrm>
              <a:off x="8070544" y="3773218"/>
              <a:ext cx="1304272" cy="1169372"/>
              <a:chOff x="1347743" y="4022718"/>
              <a:chExt cx="1304272" cy="1169372"/>
            </a:xfrm>
          </p:grpSpPr>
          <p:pic>
            <p:nvPicPr>
              <p:cNvPr id="118" name="圖片 117"/>
              <p:cNvPicPr>
                <a:picLocks noChangeAspect="1"/>
              </p:cNvPicPr>
              <p:nvPr/>
            </p:nvPicPr>
            <p:blipFill rotWithShape="1">
              <a:blip r:embed="rId3"/>
              <a:srcRect l="16875" r="17709"/>
              <a:stretch/>
            </p:blipFill>
            <p:spPr>
              <a:xfrm>
                <a:off x="1724269" y="4022718"/>
                <a:ext cx="551221" cy="842630"/>
              </a:xfrm>
              <a:prstGeom prst="rect">
                <a:avLst/>
              </a:prstGeom>
            </p:spPr>
          </p:pic>
          <p:sp>
            <p:nvSpPr>
              <p:cNvPr id="119" name="文字方塊 118"/>
              <p:cNvSpPr txBox="1"/>
              <p:nvPr/>
            </p:nvSpPr>
            <p:spPr>
              <a:xfrm>
                <a:off x="1347743" y="4884185"/>
                <a:ext cx="1304272" cy="307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Backend server</a:t>
                </a:r>
              </a:p>
            </p:txBody>
          </p:sp>
        </p:grpSp>
        <p:pic>
          <p:nvPicPr>
            <p:cNvPr id="120" name="圖片 1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44974" y="80993"/>
              <a:ext cx="640080" cy="640080"/>
            </a:xfrm>
            <a:prstGeom prst="rect">
              <a:avLst/>
            </a:prstGeom>
          </p:spPr>
        </p:pic>
        <p:pic>
          <p:nvPicPr>
            <p:cNvPr id="121" name="圖片 1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11055" y="52532"/>
              <a:ext cx="640080" cy="640080"/>
            </a:xfrm>
            <a:prstGeom prst="rect">
              <a:avLst/>
            </a:prstGeom>
          </p:spPr>
        </p:pic>
        <p:pic>
          <p:nvPicPr>
            <p:cNvPr id="128" name="圖片 1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21" y="772003"/>
              <a:ext cx="716480" cy="716480"/>
            </a:xfrm>
            <a:prstGeom prst="rect">
              <a:avLst/>
            </a:prstGeom>
          </p:spPr>
        </p:pic>
        <p:sp>
          <p:nvSpPr>
            <p:cNvPr id="129" name="橢圓 128"/>
            <p:cNvSpPr/>
            <p:nvPr/>
          </p:nvSpPr>
          <p:spPr>
            <a:xfrm>
              <a:off x="8456021" y="855174"/>
              <a:ext cx="161783" cy="144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pic>
          <p:nvPicPr>
            <p:cNvPr id="130" name="圖片 1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14261" y="56569"/>
              <a:ext cx="640080" cy="640080"/>
            </a:xfrm>
            <a:prstGeom prst="rect">
              <a:avLst/>
            </a:prstGeom>
          </p:spPr>
        </p:pic>
        <p:grpSp>
          <p:nvGrpSpPr>
            <p:cNvPr id="131" name="群組 130"/>
            <p:cNvGrpSpPr/>
            <p:nvPr/>
          </p:nvGrpSpPr>
          <p:grpSpPr>
            <a:xfrm>
              <a:off x="9174639" y="772003"/>
              <a:ext cx="716480" cy="2742138"/>
              <a:chOff x="6280780" y="2388757"/>
              <a:chExt cx="716480" cy="2742138"/>
            </a:xfrm>
          </p:grpSpPr>
          <p:pic>
            <p:nvPicPr>
              <p:cNvPr id="132" name="圖片 1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0780" y="2388757"/>
                <a:ext cx="716480" cy="716480"/>
              </a:xfrm>
              <a:prstGeom prst="rect">
                <a:avLst/>
              </a:prstGeom>
            </p:spPr>
          </p:pic>
          <p:sp>
            <p:nvSpPr>
              <p:cNvPr id="133" name="橢圓 132"/>
              <p:cNvSpPr/>
              <p:nvPr/>
            </p:nvSpPr>
            <p:spPr>
              <a:xfrm>
                <a:off x="6280780" y="2473589"/>
                <a:ext cx="161783" cy="144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cxnSp>
            <p:nvCxnSpPr>
              <p:cNvPr id="134" name="直線接點 133"/>
              <p:cNvCxnSpPr/>
              <p:nvPr/>
            </p:nvCxnSpPr>
            <p:spPr>
              <a:xfrm rot="5400000">
                <a:off x="5899715" y="4079335"/>
                <a:ext cx="21031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5" name="肘形接點 134"/>
            <p:cNvCxnSpPr/>
            <p:nvPr/>
          </p:nvCxnSpPr>
          <p:spPr>
            <a:xfrm rot="16200000" flipH="1">
              <a:off x="9101761" y="1422328"/>
              <a:ext cx="736505" cy="715156"/>
            </a:xfrm>
            <a:prstGeom prst="bentConnector3">
              <a:avLst>
                <a:gd name="adj1" fmla="val 101472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字方塊 143"/>
            <p:cNvSpPr txBox="1"/>
            <p:nvPr/>
          </p:nvSpPr>
          <p:spPr>
            <a:xfrm>
              <a:off x="8085172" y="4942463"/>
              <a:ext cx="1275017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1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Hybrid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2215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圓角矩形 210"/>
          <p:cNvSpPr/>
          <p:nvPr/>
        </p:nvSpPr>
        <p:spPr>
          <a:xfrm>
            <a:off x="5067057" y="1467839"/>
            <a:ext cx="2559476" cy="24324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59" name="圓角矩形 158"/>
          <p:cNvSpPr/>
          <p:nvPr/>
        </p:nvSpPr>
        <p:spPr>
          <a:xfrm>
            <a:off x="5067057" y="386573"/>
            <a:ext cx="2559476" cy="9030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6" name="文字方塊 5"/>
          <p:cNvSpPr txBox="1"/>
          <p:nvPr/>
        </p:nvSpPr>
        <p:spPr>
          <a:xfrm>
            <a:off x="1" y="1"/>
            <a:ext cx="290348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1" b="1" u="sng" dirty="0"/>
              <a:t>Training phase at server side</a:t>
            </a:r>
            <a:endParaRPr lang="zh-TW" altLang="en-US" sz="1801" b="1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20762" y="125107"/>
            <a:ext cx="1602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err="1"/>
              <a:t>Configure_model</a:t>
            </a:r>
            <a:r>
              <a:rPr lang="en-US" altLang="zh-TW" sz="1200" b="1" dirty="0"/>
              <a:t> () : </a:t>
            </a:r>
            <a:endParaRPr lang="zh-TW" altLang="en-US" sz="1801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248199" y="1537579"/>
            <a:ext cx="236934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model = </a:t>
            </a:r>
            <a:r>
              <a:rPr lang="en-US" altLang="zh-TW" sz="1100" b="1" dirty="0"/>
              <a:t>Sequential()</a:t>
            </a:r>
          </a:p>
          <a:p>
            <a:r>
              <a:rPr lang="en-US" altLang="zh-TW" sz="1100" dirty="0"/>
              <a:t>add “</a:t>
            </a:r>
            <a:r>
              <a:rPr lang="en-US" altLang="zh-TW" sz="1100" dirty="0" err="1">
                <a:solidFill>
                  <a:srgbClr val="FF0000"/>
                </a:solidFill>
              </a:rPr>
              <a:t>ConvPool</a:t>
            </a:r>
            <a:r>
              <a:rPr lang="en-US" altLang="zh-TW" sz="1100" dirty="0"/>
              <a:t>” in model</a:t>
            </a:r>
            <a:endParaRPr lang="en-US" altLang="zh-TW" sz="1100" dirty="0">
              <a:solidFill>
                <a:srgbClr val="0070C0"/>
              </a:solidFill>
            </a:endParaRPr>
          </a:p>
          <a:p>
            <a:r>
              <a:rPr lang="en-US" altLang="zh-TW" sz="1100" dirty="0">
                <a:solidFill>
                  <a:srgbClr val="0070C0"/>
                </a:solidFill>
              </a:rPr>
              <a:t>for</a:t>
            </a:r>
            <a:r>
              <a:rPr lang="en-US" altLang="zh-TW" sz="1100" dirty="0"/>
              <a:t> </a:t>
            </a:r>
            <a:r>
              <a:rPr lang="en-US" altLang="zh-TW" sz="1100" dirty="0" err="1"/>
              <a:t>i</a:t>
            </a:r>
            <a:r>
              <a:rPr lang="en-US" altLang="zh-TW" sz="1100" dirty="0"/>
              <a:t> </a:t>
            </a:r>
            <a:r>
              <a:rPr lang="en-US" altLang="zh-TW" sz="1100" dirty="0">
                <a:solidFill>
                  <a:srgbClr val="0070C0"/>
                </a:solidFill>
              </a:rPr>
              <a:t>in</a:t>
            </a:r>
            <a:r>
              <a:rPr lang="en-US" altLang="zh-TW" sz="1100" dirty="0"/>
              <a:t> el :</a:t>
            </a:r>
          </a:p>
          <a:p>
            <a:r>
              <a:rPr lang="en-US" altLang="zh-TW" sz="1100" dirty="0"/>
              <a:t>    add “</a:t>
            </a:r>
            <a:r>
              <a:rPr lang="en-US" altLang="zh-TW" sz="1100" dirty="0" err="1">
                <a:solidFill>
                  <a:srgbClr val="FF0000"/>
                </a:solidFill>
              </a:rPr>
              <a:t>BinaryConvPool</a:t>
            </a:r>
            <a:r>
              <a:rPr lang="en-US" altLang="zh-TW" sz="1100" dirty="0"/>
              <a:t>” in model</a:t>
            </a:r>
          </a:p>
          <a:p>
            <a:r>
              <a:rPr lang="en-US" altLang="zh-TW" sz="1100" dirty="0"/>
              <a:t>branch = </a:t>
            </a:r>
            <a:r>
              <a:rPr lang="en-US" altLang="zh-TW" sz="1100" b="1" dirty="0"/>
              <a:t>Sequential()</a:t>
            </a:r>
          </a:p>
          <a:p>
            <a:r>
              <a:rPr lang="en-US" altLang="zh-TW" sz="1100" dirty="0"/>
              <a:t>add “</a:t>
            </a:r>
            <a:r>
              <a:rPr lang="en-US" altLang="zh-TW" sz="1100" dirty="0" err="1">
                <a:solidFill>
                  <a:schemeClr val="accent6">
                    <a:lumMod val="75000"/>
                  </a:schemeClr>
                </a:solidFill>
              </a:rPr>
              <a:t>BinaryLinear</a:t>
            </a:r>
            <a:r>
              <a:rPr lang="en-US" altLang="zh-TW" sz="1100" dirty="0"/>
              <a:t>” in branch</a:t>
            </a:r>
          </a:p>
          <a:p>
            <a:r>
              <a:rPr lang="en-US" altLang="zh-TW" sz="1100" dirty="0"/>
              <a:t>add branch in model</a:t>
            </a:r>
          </a:p>
          <a:p>
            <a:r>
              <a:rPr lang="en-US" altLang="zh-TW" sz="1100" dirty="0">
                <a:solidFill>
                  <a:srgbClr val="0070C0"/>
                </a:solidFill>
              </a:rPr>
              <a:t>for</a:t>
            </a:r>
            <a:r>
              <a:rPr lang="en-US" altLang="zh-TW" sz="1100" dirty="0"/>
              <a:t> </a:t>
            </a:r>
            <a:r>
              <a:rPr lang="en-US" altLang="zh-TW" sz="1100" dirty="0" err="1"/>
              <a:t>i</a:t>
            </a:r>
            <a:r>
              <a:rPr lang="en-US" altLang="zh-TW" sz="1100" dirty="0"/>
              <a:t> </a:t>
            </a:r>
            <a:r>
              <a:rPr lang="en-US" altLang="zh-TW" sz="1100" dirty="0">
                <a:solidFill>
                  <a:srgbClr val="0070C0"/>
                </a:solidFill>
              </a:rPr>
              <a:t>in</a:t>
            </a:r>
            <a:r>
              <a:rPr lang="en-US" altLang="zh-TW" sz="1100" dirty="0"/>
              <a:t> cl :</a:t>
            </a:r>
          </a:p>
          <a:p>
            <a:r>
              <a:rPr lang="en-US" altLang="zh-TW" sz="1100" dirty="0"/>
              <a:t>    add ”</a:t>
            </a:r>
            <a:r>
              <a:rPr lang="en-US" altLang="zh-TW" sz="1100" dirty="0">
                <a:solidFill>
                  <a:srgbClr val="FF0000"/>
                </a:solidFill>
              </a:rPr>
              <a:t>Convolution2D</a:t>
            </a:r>
            <a:r>
              <a:rPr lang="en-US" altLang="zh-TW" sz="1100" dirty="0"/>
              <a:t>” in model</a:t>
            </a:r>
          </a:p>
          <a:p>
            <a:r>
              <a:rPr lang="en-US" altLang="zh-TW" sz="1100" dirty="0"/>
              <a:t>    add “</a:t>
            </a:r>
            <a:r>
              <a:rPr lang="en-US" altLang="zh-TW" sz="1100" dirty="0">
                <a:solidFill>
                  <a:srgbClr val="FF0000"/>
                </a:solidFill>
              </a:rPr>
              <a:t>max_pooling_2d</a:t>
            </a:r>
            <a:r>
              <a:rPr lang="en-US" altLang="zh-TW" sz="1100" dirty="0"/>
              <a:t>”</a:t>
            </a:r>
            <a:r>
              <a:rPr lang="zh-TW" altLang="en-US" sz="1100" dirty="0"/>
              <a:t> </a:t>
            </a:r>
            <a:r>
              <a:rPr lang="en-US" altLang="zh-TW" sz="1100" dirty="0"/>
              <a:t>in model</a:t>
            </a:r>
          </a:p>
          <a:p>
            <a:r>
              <a:rPr lang="en-US" altLang="zh-TW" sz="1100" dirty="0"/>
              <a:t>    add “</a:t>
            </a:r>
            <a:r>
              <a:rPr lang="en-US" altLang="zh-TW" sz="1100" dirty="0" err="1">
                <a:solidFill>
                  <a:srgbClr val="FF0000"/>
                </a:solidFill>
              </a:rPr>
              <a:t>BatchNormalization</a:t>
            </a:r>
            <a:r>
              <a:rPr lang="en-US" altLang="zh-TW" sz="1100" dirty="0"/>
              <a:t>” in model</a:t>
            </a:r>
          </a:p>
          <a:p>
            <a:r>
              <a:rPr lang="en-US" altLang="zh-TW" sz="1100" dirty="0"/>
              <a:t>    add “</a:t>
            </a:r>
            <a:r>
              <a:rPr lang="en-US" altLang="zh-TW" sz="1100" dirty="0">
                <a:solidFill>
                  <a:srgbClr val="FF0000"/>
                </a:solidFill>
              </a:rPr>
              <a:t>Activation</a:t>
            </a:r>
            <a:r>
              <a:rPr lang="en-US" altLang="zh-TW" sz="1100" dirty="0"/>
              <a:t>(‘</a:t>
            </a:r>
            <a:r>
              <a:rPr lang="en-US" altLang="zh-TW" sz="1100" dirty="0" err="1"/>
              <a:t>relu</a:t>
            </a:r>
            <a:r>
              <a:rPr lang="en-US" altLang="zh-TW" sz="1100" dirty="0"/>
              <a:t>’)”</a:t>
            </a:r>
            <a:r>
              <a:rPr lang="zh-TW" altLang="en-US" sz="1100" dirty="0"/>
              <a:t> </a:t>
            </a:r>
            <a:r>
              <a:rPr lang="en-US" altLang="zh-TW" sz="1100" dirty="0"/>
              <a:t>in model      add “</a:t>
            </a:r>
            <a:r>
              <a:rPr lang="en-US" altLang="zh-TW" sz="1100" dirty="0">
                <a:solidFill>
                  <a:schemeClr val="accent6">
                    <a:lumMod val="75000"/>
                  </a:schemeClr>
                </a:solidFill>
              </a:rPr>
              <a:t>Linear</a:t>
            </a:r>
            <a:r>
              <a:rPr lang="en-US" altLang="zh-TW" sz="1100" dirty="0"/>
              <a:t>” in model</a:t>
            </a:r>
          </a:p>
        </p:txBody>
      </p:sp>
      <p:cxnSp>
        <p:nvCxnSpPr>
          <p:cNvPr id="10" name="直線單箭頭接點 9"/>
          <p:cNvCxnSpPr>
            <a:stCxn id="18" idx="2"/>
            <a:endCxn id="12" idx="0"/>
          </p:cNvCxnSpPr>
          <p:nvPr/>
        </p:nvCxnSpPr>
        <p:spPr>
          <a:xfrm>
            <a:off x="1278958" y="1056668"/>
            <a:ext cx="4" cy="391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62557" y="1448094"/>
            <a:ext cx="832809" cy="2410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fconv</a:t>
            </a:r>
            <a:endParaRPr lang="zh-TW" altLang="en-US" sz="1801" dirty="0"/>
          </a:p>
        </p:txBody>
      </p:sp>
      <p:sp>
        <p:nvSpPr>
          <p:cNvPr id="13" name="矩形 12"/>
          <p:cNvSpPr/>
          <p:nvPr/>
        </p:nvSpPr>
        <p:spPr>
          <a:xfrm>
            <a:off x="862558" y="1946231"/>
            <a:ext cx="832807" cy="2410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bconv</a:t>
            </a:r>
            <a:endParaRPr lang="zh-TW" altLang="en-US" sz="180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91860" y="748763"/>
            <a:ext cx="574196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1" dirty="0"/>
              <a:t>Input</a:t>
            </a:r>
          </a:p>
        </p:txBody>
      </p:sp>
      <p:cxnSp>
        <p:nvCxnSpPr>
          <p:cNvPr id="20" name="直線單箭頭接點 19"/>
          <p:cNvCxnSpPr>
            <a:stCxn id="12" idx="2"/>
            <a:endCxn id="13" idx="0"/>
          </p:cNvCxnSpPr>
          <p:nvPr/>
        </p:nvCxnSpPr>
        <p:spPr>
          <a:xfrm>
            <a:off x="1278963" y="1689163"/>
            <a:ext cx="2" cy="257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164183" y="2195875"/>
            <a:ext cx="2295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01"/>
              </a:lnSpc>
            </a:pPr>
            <a:r>
              <a:rPr lang="en-US" altLang="zh-TW" sz="1401" dirty="0"/>
              <a:t>.</a:t>
            </a:r>
          </a:p>
          <a:p>
            <a:pPr>
              <a:lnSpc>
                <a:spcPts val="601"/>
              </a:lnSpc>
            </a:pPr>
            <a:r>
              <a:rPr lang="en-US" altLang="zh-TW" sz="1401" dirty="0"/>
              <a:t>.</a:t>
            </a:r>
          </a:p>
          <a:p>
            <a:pPr>
              <a:lnSpc>
                <a:spcPts val="601"/>
              </a:lnSpc>
            </a:pPr>
            <a:r>
              <a:rPr lang="en-US" altLang="zh-TW" sz="1401" dirty="0"/>
              <a:t>.</a:t>
            </a:r>
          </a:p>
        </p:txBody>
      </p:sp>
      <p:cxnSp>
        <p:nvCxnSpPr>
          <p:cNvPr id="35" name="直線單箭頭接點 34"/>
          <p:cNvCxnSpPr>
            <a:stCxn id="21" idx="2"/>
            <a:endCxn id="53" idx="0"/>
          </p:cNvCxnSpPr>
          <p:nvPr/>
        </p:nvCxnSpPr>
        <p:spPr>
          <a:xfrm>
            <a:off x="1278958" y="2519040"/>
            <a:ext cx="4" cy="903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612517" y="2782942"/>
            <a:ext cx="832811" cy="2410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blinear</a:t>
            </a:r>
            <a:endParaRPr lang="en-US" altLang="zh-TW" sz="140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直線單箭頭接點 40"/>
          <p:cNvCxnSpPr>
            <a:endCxn id="37" idx="1"/>
          </p:cNvCxnSpPr>
          <p:nvPr/>
        </p:nvCxnSpPr>
        <p:spPr>
          <a:xfrm>
            <a:off x="1278959" y="2899031"/>
            <a:ext cx="333559" cy="4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862556" y="3422253"/>
            <a:ext cx="832811" cy="2410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Conv2D</a:t>
            </a:r>
            <a:endParaRPr lang="zh-TW" altLang="en-US" sz="1801" dirty="0"/>
          </a:p>
        </p:txBody>
      </p:sp>
      <p:sp>
        <p:nvSpPr>
          <p:cNvPr id="54" name="矩形 53"/>
          <p:cNvSpPr/>
          <p:nvPr/>
        </p:nvSpPr>
        <p:spPr>
          <a:xfrm>
            <a:off x="862553" y="4296314"/>
            <a:ext cx="832811" cy="424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</a:t>
            </a:r>
          </a:p>
          <a:p>
            <a:pPr algn="ctr"/>
            <a:r>
              <a:rPr lang="en-US" altLang="zh-TW" sz="14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lang="zh-TW" altLang="en-US" sz="1801" dirty="0"/>
          </a:p>
        </p:txBody>
      </p:sp>
      <p:sp>
        <p:nvSpPr>
          <p:cNvPr id="55" name="矩形 54"/>
          <p:cNvSpPr/>
          <p:nvPr/>
        </p:nvSpPr>
        <p:spPr>
          <a:xfrm>
            <a:off x="864894" y="4941938"/>
            <a:ext cx="832811" cy="2410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Activation</a:t>
            </a:r>
            <a:endParaRPr lang="zh-TW" altLang="en-US" sz="1801" dirty="0"/>
          </a:p>
        </p:txBody>
      </p:sp>
      <p:sp>
        <p:nvSpPr>
          <p:cNvPr id="56" name="矩形 55"/>
          <p:cNvSpPr/>
          <p:nvPr/>
        </p:nvSpPr>
        <p:spPr>
          <a:xfrm>
            <a:off x="862553" y="3858925"/>
            <a:ext cx="832811" cy="2410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maxpool</a:t>
            </a:r>
            <a:endParaRPr lang="zh-TW" altLang="en-US" sz="1801" dirty="0"/>
          </a:p>
        </p:txBody>
      </p:sp>
      <p:cxnSp>
        <p:nvCxnSpPr>
          <p:cNvPr id="70" name="直線單箭頭接點 69"/>
          <p:cNvCxnSpPr>
            <a:stCxn id="54" idx="2"/>
            <a:endCxn id="55" idx="0"/>
          </p:cNvCxnSpPr>
          <p:nvPr/>
        </p:nvCxnSpPr>
        <p:spPr>
          <a:xfrm>
            <a:off x="1278959" y="4720887"/>
            <a:ext cx="2341" cy="221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56" idx="2"/>
            <a:endCxn id="54" idx="0"/>
          </p:cNvCxnSpPr>
          <p:nvPr/>
        </p:nvCxnSpPr>
        <p:spPr>
          <a:xfrm>
            <a:off x="1278958" y="4099993"/>
            <a:ext cx="0" cy="196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53" idx="2"/>
            <a:endCxn id="56" idx="0"/>
          </p:cNvCxnSpPr>
          <p:nvPr/>
        </p:nvCxnSpPr>
        <p:spPr>
          <a:xfrm flipH="1">
            <a:off x="1278958" y="3663321"/>
            <a:ext cx="4" cy="195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110" idx="2"/>
            <a:endCxn id="96" idx="0"/>
          </p:cNvCxnSpPr>
          <p:nvPr/>
        </p:nvCxnSpPr>
        <p:spPr>
          <a:xfrm>
            <a:off x="1270645" y="5504596"/>
            <a:ext cx="1" cy="323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96" idx="3"/>
          </p:cNvCxnSpPr>
          <p:nvPr/>
        </p:nvCxnSpPr>
        <p:spPr>
          <a:xfrm>
            <a:off x="1687051" y="5948682"/>
            <a:ext cx="12440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854240" y="5828150"/>
            <a:ext cx="832811" cy="2410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</a:t>
            </a:r>
          </a:p>
        </p:txBody>
      </p:sp>
      <p:sp>
        <p:nvSpPr>
          <p:cNvPr id="110" name="文字方塊 109"/>
          <p:cNvSpPr txBox="1"/>
          <p:nvPr/>
        </p:nvSpPr>
        <p:spPr>
          <a:xfrm>
            <a:off x="1155870" y="5181431"/>
            <a:ext cx="2295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01"/>
              </a:lnSpc>
            </a:pPr>
            <a:r>
              <a:rPr lang="en-US" altLang="zh-TW" sz="1401" dirty="0"/>
              <a:t>.</a:t>
            </a:r>
          </a:p>
          <a:p>
            <a:pPr>
              <a:lnSpc>
                <a:spcPts val="601"/>
              </a:lnSpc>
            </a:pPr>
            <a:r>
              <a:rPr lang="en-US" altLang="zh-TW" sz="1401" dirty="0"/>
              <a:t>.</a:t>
            </a:r>
          </a:p>
          <a:p>
            <a:pPr>
              <a:lnSpc>
                <a:spcPts val="601"/>
              </a:lnSpc>
            </a:pPr>
            <a:r>
              <a:rPr lang="en-US" altLang="zh-TW" sz="1401" dirty="0"/>
              <a:t>.</a:t>
            </a:r>
          </a:p>
        </p:txBody>
      </p:sp>
      <p:sp>
        <p:nvSpPr>
          <p:cNvPr id="158" name="文字方塊 157"/>
          <p:cNvSpPr txBox="1"/>
          <p:nvPr/>
        </p:nvSpPr>
        <p:spPr>
          <a:xfrm>
            <a:off x="5254610" y="386574"/>
            <a:ext cx="219035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/>
              <a:t>ef</a:t>
            </a:r>
            <a:r>
              <a:rPr lang="en-US" altLang="zh-TW" sz="1100" dirty="0"/>
              <a:t> = end filters</a:t>
            </a:r>
          </a:p>
          <a:p>
            <a:r>
              <a:rPr lang="en-US" altLang="zh-TW" sz="1100" dirty="0"/>
              <a:t>el = end layers</a:t>
            </a:r>
          </a:p>
          <a:p>
            <a:r>
              <a:rPr lang="en-US" altLang="zh-TW" sz="1100" dirty="0" err="1"/>
              <a:t>cf</a:t>
            </a:r>
            <a:r>
              <a:rPr lang="en-US" altLang="zh-TW" sz="1100" dirty="0"/>
              <a:t> = cloud filters</a:t>
            </a:r>
          </a:p>
          <a:p>
            <a:r>
              <a:rPr lang="en-US" altLang="zh-TW" sz="1100" dirty="0"/>
              <a:t>cl = cloud layers</a:t>
            </a:r>
          </a:p>
          <a:p>
            <a:r>
              <a:rPr lang="en-US" altLang="zh-TW" sz="1100" dirty="0" err="1"/>
              <a:t>nepoch</a:t>
            </a:r>
            <a:r>
              <a:rPr lang="en-US" altLang="zh-TW" sz="1100" dirty="0"/>
              <a:t> = n</a:t>
            </a:r>
          </a:p>
        </p:txBody>
      </p:sp>
      <p:sp>
        <p:nvSpPr>
          <p:cNvPr id="160" name="文字方塊 159"/>
          <p:cNvSpPr txBox="1"/>
          <p:nvPr/>
        </p:nvSpPr>
        <p:spPr>
          <a:xfrm>
            <a:off x="4420761" y="1236540"/>
            <a:ext cx="128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Setup_model</a:t>
            </a:r>
            <a:r>
              <a:rPr lang="en-US" altLang="zh-TW" sz="1200" b="1" dirty="0"/>
              <a:t> () : </a:t>
            </a:r>
          </a:p>
        </p:txBody>
      </p:sp>
      <p:sp>
        <p:nvSpPr>
          <p:cNvPr id="161" name="圓角矩形 160"/>
          <p:cNvSpPr/>
          <p:nvPr/>
        </p:nvSpPr>
        <p:spPr>
          <a:xfrm>
            <a:off x="5067057" y="4146189"/>
            <a:ext cx="2559476" cy="105972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62" name="文字方塊 161"/>
          <p:cNvSpPr txBox="1"/>
          <p:nvPr/>
        </p:nvSpPr>
        <p:spPr>
          <a:xfrm>
            <a:off x="5248197" y="4118320"/>
            <a:ext cx="2190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chain = </a:t>
            </a:r>
            <a:r>
              <a:rPr lang="en-US" altLang="zh-TW" sz="1100" b="1" dirty="0"/>
              <a:t>Chain( </a:t>
            </a:r>
            <a:r>
              <a:rPr lang="en-US" altLang="zh-TW" sz="1100" dirty="0" err="1"/>
              <a:t>ent_T</a:t>
            </a:r>
            <a:r>
              <a:rPr lang="en-US" altLang="zh-TW" sz="1100" dirty="0"/>
              <a:t> = entropy </a:t>
            </a:r>
            <a:r>
              <a:rPr lang="en-US" altLang="zh-TW" sz="1100" b="1" dirty="0"/>
              <a:t>)</a:t>
            </a:r>
          </a:p>
          <a:p>
            <a:r>
              <a:rPr lang="en-US" altLang="zh-TW" sz="1100" dirty="0"/>
              <a:t>add model in chain</a:t>
            </a:r>
          </a:p>
          <a:p>
            <a:r>
              <a:rPr lang="en-US" altLang="zh-TW" sz="1100" dirty="0">
                <a:solidFill>
                  <a:srgbClr val="0070C0"/>
                </a:solidFill>
              </a:rPr>
              <a:t>for</a:t>
            </a:r>
            <a:r>
              <a:rPr lang="en-US" altLang="zh-TW" sz="1100" dirty="0"/>
              <a:t> i </a:t>
            </a:r>
            <a:r>
              <a:rPr lang="en-US" altLang="zh-TW" sz="1100" dirty="0">
                <a:solidFill>
                  <a:srgbClr val="0070C0"/>
                </a:solidFill>
              </a:rPr>
              <a:t>in</a:t>
            </a:r>
            <a:r>
              <a:rPr lang="en-US" altLang="zh-TW" sz="1100" dirty="0"/>
              <a:t> </a:t>
            </a:r>
            <a:r>
              <a:rPr lang="en-US" altLang="zh-TW" sz="1100" dirty="0" err="1"/>
              <a:t>nepoch</a:t>
            </a:r>
            <a:r>
              <a:rPr lang="en-US" altLang="zh-TW" sz="1100" dirty="0"/>
              <a:t> : </a:t>
            </a:r>
          </a:p>
          <a:p>
            <a:r>
              <a:rPr lang="en-US" altLang="zh-TW" sz="1100" dirty="0"/>
              <a:t>    do chain forward propagation</a:t>
            </a:r>
          </a:p>
          <a:p>
            <a:r>
              <a:rPr lang="en-US" altLang="zh-TW" sz="1100" dirty="0"/>
              <a:t>    do chain loss function</a:t>
            </a:r>
          </a:p>
          <a:p>
            <a:r>
              <a:rPr lang="en-US" altLang="zh-TW" sz="1100" dirty="0"/>
              <a:t>    do chain backward </a:t>
            </a:r>
            <a:r>
              <a:rPr lang="en-US" altLang="zh-TW" sz="1100" dirty="0" err="1"/>
              <a:t>propagaton</a:t>
            </a:r>
            <a:endParaRPr lang="en-US" altLang="zh-TW" sz="11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4420763" y="3866327"/>
            <a:ext cx="941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Training () : </a:t>
            </a:r>
            <a:endParaRPr lang="zh-TW" altLang="en-US" sz="1801" b="1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4420762" y="5188320"/>
            <a:ext cx="1205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Save_model</a:t>
            </a:r>
            <a:r>
              <a:rPr lang="en-US" altLang="zh-TW" sz="1200" b="1" dirty="0"/>
              <a:t> () : </a:t>
            </a:r>
            <a:endParaRPr lang="en-US" altLang="zh-TW" sz="1801" b="1" dirty="0"/>
          </a:p>
        </p:txBody>
      </p:sp>
      <p:sp>
        <p:nvSpPr>
          <p:cNvPr id="167" name="圓角矩形 166"/>
          <p:cNvSpPr/>
          <p:nvPr/>
        </p:nvSpPr>
        <p:spPr>
          <a:xfrm>
            <a:off x="5067057" y="5461715"/>
            <a:ext cx="2559476" cy="390242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cxnSp>
        <p:nvCxnSpPr>
          <p:cNvPr id="168" name="直線單箭頭接點 167"/>
          <p:cNvCxnSpPr>
            <a:stCxn id="37" idx="3"/>
          </p:cNvCxnSpPr>
          <p:nvPr/>
        </p:nvCxnSpPr>
        <p:spPr>
          <a:xfrm>
            <a:off x="2445328" y="2903476"/>
            <a:ext cx="13065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文字方塊 173"/>
          <p:cNvSpPr txBox="1"/>
          <p:nvPr/>
        </p:nvSpPr>
        <p:spPr>
          <a:xfrm>
            <a:off x="1625630" y="5538956"/>
            <a:ext cx="1446628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1" dirty="0"/>
              <a:t>Cloud exit  point</a:t>
            </a:r>
          </a:p>
        </p:txBody>
      </p:sp>
      <p:sp>
        <p:nvSpPr>
          <p:cNvPr id="177" name="文字方塊 176"/>
          <p:cNvSpPr txBox="1"/>
          <p:nvPr/>
        </p:nvSpPr>
        <p:spPr>
          <a:xfrm>
            <a:off x="5248197" y="5436298"/>
            <a:ext cx="23813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0070C0"/>
                </a:solidFill>
              </a:rPr>
              <a:t>for</a:t>
            </a:r>
            <a:r>
              <a:rPr lang="en-US" altLang="zh-TW" sz="1100" dirty="0"/>
              <a:t> </a:t>
            </a:r>
            <a:r>
              <a:rPr lang="en-US" altLang="zh-TW" sz="1100" dirty="0" err="1"/>
              <a:t>i</a:t>
            </a:r>
            <a:r>
              <a:rPr lang="en-US" altLang="zh-TW" sz="1100" dirty="0"/>
              <a:t> </a:t>
            </a:r>
            <a:r>
              <a:rPr lang="en-US" altLang="zh-TW" sz="1100" dirty="0">
                <a:solidFill>
                  <a:srgbClr val="0070C0"/>
                </a:solidFill>
              </a:rPr>
              <a:t>in</a:t>
            </a:r>
            <a:r>
              <a:rPr lang="en-US" altLang="zh-TW" sz="1100" dirty="0"/>
              <a:t> </a:t>
            </a:r>
            <a:r>
              <a:rPr lang="en-US" altLang="zh-TW" sz="1100" dirty="0" err="1"/>
              <a:t>chain.model.length</a:t>
            </a:r>
            <a:r>
              <a:rPr lang="en-US" altLang="zh-TW" sz="1100" dirty="0"/>
              <a:t> : </a:t>
            </a:r>
          </a:p>
          <a:p>
            <a:r>
              <a:rPr lang="en-US" altLang="zh-TW" sz="1100" dirty="0"/>
              <a:t>    </a:t>
            </a:r>
            <a:r>
              <a:rPr lang="en-US" altLang="zh-TW" sz="900" dirty="0"/>
              <a:t>Save NN layers in chain as </a:t>
            </a:r>
            <a:r>
              <a:rPr lang="en-US" altLang="zh-TW" sz="900" b="1" dirty="0" err="1"/>
              <a:t>npz</a:t>
            </a:r>
            <a:r>
              <a:rPr lang="en-US" altLang="zh-TW" sz="900" b="1" dirty="0"/>
              <a:t> </a:t>
            </a:r>
            <a:r>
              <a:rPr lang="en-US" altLang="zh-TW" sz="900" dirty="0"/>
              <a:t>file format</a:t>
            </a:r>
            <a:endParaRPr lang="en-US" altLang="zh-TW" sz="900" b="1" dirty="0"/>
          </a:p>
        </p:txBody>
      </p:sp>
      <p:sp>
        <p:nvSpPr>
          <p:cNvPr id="178" name="文字方塊 177"/>
          <p:cNvSpPr txBox="1"/>
          <p:nvPr/>
        </p:nvSpPr>
        <p:spPr>
          <a:xfrm>
            <a:off x="4420761" y="5825644"/>
            <a:ext cx="1145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err="1"/>
              <a:t>Generate_C</a:t>
            </a:r>
            <a:r>
              <a:rPr lang="en-US" altLang="zh-TW" sz="1200" b="1" dirty="0"/>
              <a:t> () :</a:t>
            </a:r>
          </a:p>
        </p:txBody>
      </p:sp>
      <p:cxnSp>
        <p:nvCxnSpPr>
          <p:cNvPr id="179" name="直線單箭頭接點 178"/>
          <p:cNvCxnSpPr>
            <a:stCxn id="159" idx="2"/>
            <a:endCxn id="211" idx="0"/>
          </p:cNvCxnSpPr>
          <p:nvPr/>
        </p:nvCxnSpPr>
        <p:spPr>
          <a:xfrm>
            <a:off x="6346795" y="1289619"/>
            <a:ext cx="0" cy="178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直線單箭頭接點 181"/>
          <p:cNvCxnSpPr>
            <a:stCxn id="211" idx="2"/>
            <a:endCxn id="161" idx="0"/>
          </p:cNvCxnSpPr>
          <p:nvPr/>
        </p:nvCxnSpPr>
        <p:spPr>
          <a:xfrm>
            <a:off x="6346795" y="3900252"/>
            <a:ext cx="0" cy="245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直線單箭頭接點 184"/>
          <p:cNvCxnSpPr>
            <a:stCxn id="161" idx="2"/>
            <a:endCxn id="167" idx="0"/>
          </p:cNvCxnSpPr>
          <p:nvPr/>
        </p:nvCxnSpPr>
        <p:spPr>
          <a:xfrm>
            <a:off x="6346795" y="5205913"/>
            <a:ext cx="0" cy="255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2" name="圓角矩形 221"/>
          <p:cNvSpPr/>
          <p:nvPr/>
        </p:nvSpPr>
        <p:spPr>
          <a:xfrm>
            <a:off x="5063638" y="6061102"/>
            <a:ext cx="2566313" cy="478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>
              <a:solidFill>
                <a:schemeClr val="tx1"/>
              </a:solidFill>
            </a:endParaRPr>
          </a:p>
        </p:txBody>
      </p:sp>
      <p:cxnSp>
        <p:nvCxnSpPr>
          <p:cNvPr id="223" name="直線單箭頭接點 222"/>
          <p:cNvCxnSpPr>
            <a:stCxn id="167" idx="2"/>
            <a:endCxn id="222" idx="0"/>
          </p:cNvCxnSpPr>
          <p:nvPr/>
        </p:nvCxnSpPr>
        <p:spPr>
          <a:xfrm flipH="1">
            <a:off x="6346794" y="5851955"/>
            <a:ext cx="2" cy="209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2" name="矩形 231"/>
          <p:cNvSpPr/>
          <p:nvPr/>
        </p:nvSpPr>
        <p:spPr>
          <a:xfrm>
            <a:off x="714145" y="1325293"/>
            <a:ext cx="1481093" cy="120504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233" name="文字方塊 232"/>
          <p:cNvSpPr txBox="1"/>
          <p:nvPr/>
        </p:nvSpPr>
        <p:spPr>
          <a:xfrm>
            <a:off x="1789356" y="2093993"/>
            <a:ext cx="407484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1" dirty="0"/>
              <a:t>*</a:t>
            </a:r>
            <a:r>
              <a:rPr lang="en-US" altLang="zh-TW" sz="1401" b="1" i="1" dirty="0"/>
              <a:t>el</a:t>
            </a:r>
          </a:p>
        </p:txBody>
      </p:sp>
      <p:sp>
        <p:nvSpPr>
          <p:cNvPr id="251" name="文字方塊 250"/>
          <p:cNvSpPr txBox="1"/>
          <p:nvPr/>
        </p:nvSpPr>
        <p:spPr>
          <a:xfrm>
            <a:off x="5248199" y="6089934"/>
            <a:ext cx="2388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Generate </a:t>
            </a:r>
            <a:r>
              <a:rPr lang="en-US" altLang="zh-TW" sz="1100" b="1" dirty="0"/>
              <a:t>C</a:t>
            </a:r>
            <a:r>
              <a:rPr lang="en-US" altLang="zh-TW" sz="1100" dirty="0"/>
              <a:t> function calls of the built model into “</a:t>
            </a:r>
            <a:r>
              <a:rPr lang="en-US" altLang="zh-TW" sz="1100" b="1" dirty="0" err="1"/>
              <a:t>inference.h</a:t>
            </a:r>
            <a:r>
              <a:rPr lang="en-US" altLang="zh-TW" sz="1100" dirty="0"/>
              <a:t>”</a:t>
            </a:r>
            <a:endParaRPr lang="zh-TW" altLang="en-US" sz="1100" dirty="0"/>
          </a:p>
        </p:txBody>
      </p:sp>
      <p:sp>
        <p:nvSpPr>
          <p:cNvPr id="253" name="矩形 252"/>
          <p:cNvSpPr/>
          <p:nvPr/>
        </p:nvSpPr>
        <p:spPr>
          <a:xfrm>
            <a:off x="8511196" y="1201922"/>
            <a:ext cx="3619044" cy="984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3" indent="-171453">
              <a:buFont typeface="Arial" panose="020B0604020202020204" pitchFamily="34" charset="0"/>
              <a:buChar char="•"/>
            </a:pPr>
            <a:r>
              <a:rPr lang="en-US" altLang="zh-TW" sz="1100" dirty="0">
                <a:solidFill>
                  <a:schemeClr val="tx1"/>
                </a:solidFill>
              </a:rPr>
              <a:t>The Sequential Class constructs the model based on user’s configurations, e.g., </a:t>
            </a:r>
            <a:r>
              <a:rPr lang="en-US" altLang="zh-TW" sz="1100" dirty="0" err="1">
                <a:solidFill>
                  <a:schemeClr val="tx1"/>
                </a:solidFill>
              </a:rPr>
              <a:t>ef</a:t>
            </a:r>
            <a:r>
              <a:rPr lang="en-US" altLang="zh-TW" sz="1100" dirty="0">
                <a:solidFill>
                  <a:schemeClr val="tx1"/>
                </a:solidFill>
              </a:rPr>
              <a:t>, el, </a:t>
            </a:r>
            <a:r>
              <a:rPr lang="en-US" altLang="zh-TW" sz="1100" dirty="0" err="1">
                <a:solidFill>
                  <a:schemeClr val="tx1"/>
                </a:solidFill>
              </a:rPr>
              <a:t>cf</a:t>
            </a:r>
            <a:r>
              <a:rPr lang="en-US" altLang="zh-TW" sz="1100" dirty="0">
                <a:solidFill>
                  <a:schemeClr val="tx1"/>
                </a:solidFill>
              </a:rPr>
              <a:t>, cl</a:t>
            </a:r>
          </a:p>
          <a:p>
            <a:pPr marL="171453" indent="-171453">
              <a:buFont typeface="Arial" panose="020B0604020202020204" pitchFamily="34" charset="0"/>
              <a:buChar char="•"/>
            </a:pPr>
            <a:r>
              <a:rPr lang="en-US" altLang="zh-TW" sz="1100" dirty="0">
                <a:solidFill>
                  <a:schemeClr val="tx1"/>
                </a:solidFill>
              </a:rPr>
              <a:t>The add() method appends the new link (network layer) to the model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54" name="文字方塊 253"/>
          <p:cNvSpPr txBox="1"/>
          <p:nvPr/>
        </p:nvSpPr>
        <p:spPr>
          <a:xfrm>
            <a:off x="9127212" y="936188"/>
            <a:ext cx="1121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Sequential.py </a:t>
            </a:r>
          </a:p>
        </p:txBody>
      </p:sp>
      <p:sp>
        <p:nvSpPr>
          <p:cNvPr id="255" name="文字方塊 254"/>
          <p:cNvSpPr txBox="1"/>
          <p:nvPr/>
        </p:nvSpPr>
        <p:spPr>
          <a:xfrm>
            <a:off x="5645499" y="84460"/>
            <a:ext cx="1395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model.py</a:t>
            </a:r>
            <a:endParaRPr lang="zh-TW" altLang="en-US" sz="1801" b="1" dirty="0"/>
          </a:p>
        </p:txBody>
      </p:sp>
      <p:sp>
        <p:nvSpPr>
          <p:cNvPr id="266" name="矩形 265"/>
          <p:cNvSpPr/>
          <p:nvPr/>
        </p:nvSpPr>
        <p:spPr>
          <a:xfrm>
            <a:off x="8511196" y="2644290"/>
            <a:ext cx="3619044" cy="1572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3" indent="-171453">
              <a:buFont typeface="Arial" panose="020B0604020202020204" pitchFamily="34" charset="0"/>
              <a:buChar char="•"/>
            </a:pPr>
            <a:r>
              <a:rPr lang="en-US" altLang="zh-TW" sz="1100" b="1" dirty="0">
                <a:solidFill>
                  <a:srgbClr val="FF0000"/>
                </a:solidFill>
              </a:rPr>
              <a:t>XXX: Purpose???</a:t>
            </a:r>
          </a:p>
          <a:p>
            <a:pPr marL="171453" indent="-171453">
              <a:buFont typeface="Arial" panose="020B0604020202020204" pitchFamily="34" charset="0"/>
              <a:buChar char="•"/>
            </a:pPr>
            <a:r>
              <a:rPr lang="en-US" altLang="zh-TW" sz="1100" dirty="0">
                <a:solidFill>
                  <a:schemeClr val="tx1"/>
                </a:solidFill>
              </a:rPr>
              <a:t>Define the operations for Sequential model, e.g., train, inference, save and load</a:t>
            </a:r>
            <a:endParaRPr lang="zh-TW" altLang="en-US" sz="1100" dirty="0">
              <a:solidFill>
                <a:schemeClr val="tx1"/>
              </a:solidFill>
            </a:endParaRPr>
          </a:p>
          <a:p>
            <a:pPr marL="171453" indent="-171453">
              <a:buFont typeface="Arial" panose="020B0604020202020204" pitchFamily="34" charset="0"/>
              <a:buChar char="•"/>
            </a:pPr>
            <a:r>
              <a:rPr lang="en-US" altLang="zh-TW" sz="1100" dirty="0">
                <a:solidFill>
                  <a:schemeClr val="tx1"/>
                </a:solidFill>
              </a:rPr>
              <a:t>Add the model (Sequential object) into the chain object</a:t>
            </a:r>
          </a:p>
          <a:p>
            <a:pPr marL="171453" indent="-171453">
              <a:buFont typeface="Arial" panose="020B0604020202020204" pitchFamily="34" charset="0"/>
              <a:buChar char="•"/>
            </a:pPr>
            <a:r>
              <a:rPr lang="en-US" altLang="zh-TW" sz="1100" dirty="0">
                <a:solidFill>
                  <a:schemeClr val="tx1"/>
                </a:solidFill>
              </a:rPr>
              <a:t>Do the training process, i.e., forward propagation, loss, backward propagation</a:t>
            </a:r>
          </a:p>
        </p:txBody>
      </p:sp>
      <p:sp>
        <p:nvSpPr>
          <p:cNvPr id="267" name="文字方塊 266"/>
          <p:cNvSpPr txBox="1"/>
          <p:nvPr/>
        </p:nvSpPr>
        <p:spPr>
          <a:xfrm>
            <a:off x="9236596" y="2403001"/>
            <a:ext cx="8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Chain.py </a:t>
            </a:r>
          </a:p>
        </p:txBody>
      </p:sp>
      <p:sp>
        <p:nvSpPr>
          <p:cNvPr id="285" name="矩形 284"/>
          <p:cNvSpPr/>
          <p:nvPr/>
        </p:nvSpPr>
        <p:spPr>
          <a:xfrm>
            <a:off x="714145" y="3257731"/>
            <a:ext cx="1481093" cy="2275015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287" name="左中括弧 286"/>
          <p:cNvSpPr/>
          <p:nvPr/>
        </p:nvSpPr>
        <p:spPr>
          <a:xfrm>
            <a:off x="5139968" y="1800891"/>
            <a:ext cx="114642" cy="386409"/>
          </a:xfrm>
          <a:prstGeom prst="leftBracke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288" name="左中括弧 287"/>
          <p:cNvSpPr/>
          <p:nvPr/>
        </p:nvSpPr>
        <p:spPr>
          <a:xfrm>
            <a:off x="5155195" y="2844693"/>
            <a:ext cx="102162" cy="727182"/>
          </a:xfrm>
          <a:prstGeom prst="leftBracke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296" name="文字方塊 295"/>
          <p:cNvSpPr txBox="1"/>
          <p:nvPr/>
        </p:nvSpPr>
        <p:spPr>
          <a:xfrm>
            <a:off x="-24384" y="1011782"/>
            <a:ext cx="1277209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1" dirty="0" err="1"/>
              <a:t>Embeded</a:t>
            </a:r>
            <a:r>
              <a:rPr lang="en-US" altLang="zh-TW" sz="1401" dirty="0"/>
              <a:t> layer</a:t>
            </a:r>
          </a:p>
        </p:txBody>
      </p:sp>
      <p:sp>
        <p:nvSpPr>
          <p:cNvPr id="297" name="文字方塊 296"/>
          <p:cNvSpPr txBox="1"/>
          <p:nvPr/>
        </p:nvSpPr>
        <p:spPr>
          <a:xfrm>
            <a:off x="-24384" y="2901745"/>
            <a:ext cx="1003095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1" dirty="0"/>
              <a:t>Cloud layer</a:t>
            </a:r>
          </a:p>
        </p:txBody>
      </p:sp>
      <p:cxnSp>
        <p:nvCxnSpPr>
          <p:cNvPr id="299" name="直線接點 298"/>
          <p:cNvCxnSpPr>
            <a:endCxn id="253" idx="1"/>
          </p:cNvCxnSpPr>
          <p:nvPr/>
        </p:nvCxnSpPr>
        <p:spPr>
          <a:xfrm>
            <a:off x="6703882" y="1681866"/>
            <a:ext cx="1807316" cy="1210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4" name="直線接點 303"/>
          <p:cNvCxnSpPr>
            <a:endCxn id="266" idx="1"/>
          </p:cNvCxnSpPr>
          <p:nvPr/>
        </p:nvCxnSpPr>
        <p:spPr>
          <a:xfrm flipV="1">
            <a:off x="7286492" y="3430750"/>
            <a:ext cx="1224704" cy="82448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7" name="矩形 306"/>
          <p:cNvSpPr/>
          <p:nvPr/>
        </p:nvSpPr>
        <p:spPr>
          <a:xfrm>
            <a:off x="8511196" y="4494003"/>
            <a:ext cx="3619044" cy="1005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3" indent="-171453">
              <a:buFont typeface="Arial" panose="020B0604020202020204" pitchFamily="34" charset="0"/>
              <a:buChar char="•"/>
            </a:pPr>
            <a:r>
              <a:rPr lang="en-US" altLang="zh-TW" sz="1100" dirty="0">
                <a:solidFill>
                  <a:schemeClr val="tx1"/>
                </a:solidFill>
              </a:rPr>
              <a:t>Iterate over the NN layers in the built model (in chain object) and save them into </a:t>
            </a:r>
            <a:r>
              <a:rPr lang="en-US" altLang="zh-TW" sz="1100" b="1" i="1" dirty="0" err="1">
                <a:solidFill>
                  <a:schemeClr val="tx1"/>
                </a:solidFill>
              </a:rPr>
              <a:t>npz</a:t>
            </a:r>
            <a:r>
              <a:rPr lang="en-US" altLang="zh-TW" sz="1100" dirty="0">
                <a:solidFill>
                  <a:schemeClr val="tx1"/>
                </a:solidFill>
              </a:rPr>
              <a:t> file format (NOTE: only parameters of the layers are saved)</a:t>
            </a:r>
            <a:endParaRPr lang="zh-TW" altLang="en-US" sz="1801" dirty="0"/>
          </a:p>
        </p:txBody>
      </p:sp>
      <p:sp>
        <p:nvSpPr>
          <p:cNvPr id="308" name="文字方塊 307"/>
          <p:cNvSpPr txBox="1"/>
          <p:nvPr/>
        </p:nvSpPr>
        <p:spPr>
          <a:xfrm>
            <a:off x="9171796" y="4217209"/>
            <a:ext cx="1043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err="1"/>
              <a:t>Model.npz</a:t>
            </a:r>
            <a:endParaRPr lang="en-US" altLang="zh-TW" sz="1200" b="1" dirty="0"/>
          </a:p>
        </p:txBody>
      </p:sp>
      <p:sp>
        <p:nvSpPr>
          <p:cNvPr id="310" name="矩形 309"/>
          <p:cNvSpPr/>
          <p:nvPr/>
        </p:nvSpPr>
        <p:spPr>
          <a:xfrm>
            <a:off x="8511196" y="5888796"/>
            <a:ext cx="3619044" cy="969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3" indent="-171453">
              <a:buFont typeface="Arial" panose="020B0604020202020204" pitchFamily="34" charset="0"/>
              <a:buChar char="•"/>
            </a:pPr>
            <a:r>
              <a:rPr lang="en-US" altLang="zh-TW" sz="1100" dirty="0">
                <a:solidFill>
                  <a:schemeClr val="tx1"/>
                </a:solidFill>
              </a:rPr>
              <a:t>Generate the C code for the trained model by injecting the code sequence of function calls to the defined layers</a:t>
            </a:r>
          </a:p>
          <a:p>
            <a:pPr marL="171453" indent="-171453">
              <a:buFont typeface="Arial" panose="020B0604020202020204" pitchFamily="34" charset="0"/>
              <a:buChar char="•"/>
            </a:pPr>
            <a:r>
              <a:rPr lang="en-US" altLang="zh-TW" sz="1100" dirty="0">
                <a:solidFill>
                  <a:schemeClr val="tx1"/>
                </a:solidFill>
              </a:rPr>
              <a:t>These function calls will invokes the C-based NN layers implementations defined in 3</a:t>
            </a:r>
            <a:r>
              <a:rPr lang="en-US" altLang="zh-TW" sz="1100" baseline="30000" dirty="0">
                <a:solidFill>
                  <a:schemeClr val="tx1"/>
                </a:solidFill>
              </a:rPr>
              <a:t>rd</a:t>
            </a:r>
            <a:r>
              <a:rPr lang="en-US" altLang="zh-TW" sz="1100" dirty="0">
                <a:solidFill>
                  <a:schemeClr val="tx1"/>
                </a:solidFill>
              </a:rPr>
              <a:t> party library, such as </a:t>
            </a:r>
            <a:r>
              <a:rPr lang="en-US" altLang="zh-TW" sz="1100" dirty="0" err="1">
                <a:solidFill>
                  <a:schemeClr val="tx1"/>
                </a:solidFill>
              </a:rPr>
              <a:t>eBNN</a:t>
            </a:r>
            <a:r>
              <a:rPr lang="en-US" altLang="zh-TW" sz="1100" dirty="0">
                <a:solidFill>
                  <a:schemeClr val="tx1"/>
                </a:solidFill>
              </a:rPr>
              <a:t> or </a:t>
            </a:r>
            <a:r>
              <a:rPr lang="en-US" altLang="zh-TW" sz="1100" dirty="0" err="1">
                <a:solidFill>
                  <a:schemeClr val="tx1"/>
                </a:solidFill>
              </a:rPr>
              <a:t>TinyDNN</a:t>
            </a:r>
            <a:r>
              <a:rPr lang="en-US" altLang="zh-TW" sz="1100" dirty="0">
                <a:solidFill>
                  <a:schemeClr val="tx1"/>
                </a:solidFill>
              </a:rPr>
              <a:t> </a:t>
            </a:r>
            <a:r>
              <a:rPr lang="en-US" altLang="zh-TW" sz="1100" b="1" dirty="0">
                <a:solidFill>
                  <a:srgbClr val="FF0000"/>
                </a:solidFill>
              </a:rPr>
              <a:t>(XXX: check the RED text in the left.)</a:t>
            </a:r>
            <a:endParaRPr lang="zh-TW" altLang="en-US" sz="1100" b="1" dirty="0">
              <a:solidFill>
                <a:srgbClr val="FF0000"/>
              </a:solidFill>
            </a:endParaRPr>
          </a:p>
        </p:txBody>
      </p:sp>
      <p:sp>
        <p:nvSpPr>
          <p:cNvPr id="311" name="文字方塊 310"/>
          <p:cNvSpPr txBox="1"/>
          <p:nvPr/>
        </p:nvSpPr>
        <p:spPr>
          <a:xfrm>
            <a:off x="9181408" y="5611797"/>
            <a:ext cx="1043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err="1"/>
              <a:t>Inference.h</a:t>
            </a:r>
            <a:endParaRPr lang="en-US" altLang="zh-TW" sz="1200" b="1" dirty="0"/>
          </a:p>
        </p:txBody>
      </p:sp>
      <p:cxnSp>
        <p:nvCxnSpPr>
          <p:cNvPr id="313" name="直線接點 312"/>
          <p:cNvCxnSpPr>
            <a:endCxn id="307" idx="1"/>
          </p:cNvCxnSpPr>
          <p:nvPr/>
        </p:nvCxnSpPr>
        <p:spPr>
          <a:xfrm flipV="1">
            <a:off x="7196997" y="4996987"/>
            <a:ext cx="1314201" cy="700777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6" name="直線接點 315"/>
          <p:cNvCxnSpPr>
            <a:endCxn id="310" idx="1"/>
          </p:cNvCxnSpPr>
          <p:nvPr/>
        </p:nvCxnSpPr>
        <p:spPr>
          <a:xfrm flipV="1">
            <a:off x="7286492" y="6373399"/>
            <a:ext cx="1224704" cy="2606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7581287" y="2628555"/>
            <a:ext cx="1181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XXX: What is the purpose of Chain class?</a:t>
            </a:r>
          </a:p>
        </p:txBody>
      </p:sp>
      <p:sp>
        <p:nvSpPr>
          <p:cNvPr id="81" name="文字方塊 80"/>
          <p:cNvSpPr txBox="1"/>
          <p:nvPr/>
        </p:nvSpPr>
        <p:spPr>
          <a:xfrm>
            <a:off x="7607540" y="5022518"/>
            <a:ext cx="11816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XXX: We can emphasize on the portability support of the code generation. For example, we can generate the code for </a:t>
            </a:r>
            <a:r>
              <a:rPr lang="en-US" sz="1200" dirty="0" err="1">
                <a:solidFill>
                  <a:srgbClr val="FF0000"/>
                </a:solidFill>
              </a:rPr>
              <a:t>TinyDNN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681891" y="2"/>
            <a:ext cx="1887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XXX: Is </a:t>
            </a:r>
            <a:r>
              <a:rPr lang="en-US" altLang="zh-TW" sz="1200" b="1" dirty="0" err="1">
                <a:solidFill>
                  <a:srgbClr val="FF0000"/>
                </a:solidFill>
              </a:rPr>
              <a:t>Configure_model</a:t>
            </a:r>
            <a:r>
              <a:rPr lang="en-US" altLang="zh-TW" sz="1200" b="1" dirty="0">
                <a:solidFill>
                  <a:srgbClr val="FF0000"/>
                </a:solidFill>
              </a:rPr>
              <a:t>() the function name in model.py?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92" name="矩形 91"/>
          <p:cNvSpPr/>
          <p:nvPr/>
        </p:nvSpPr>
        <p:spPr>
          <a:xfrm>
            <a:off x="2594166" y="2785421"/>
            <a:ext cx="880702" cy="2410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Exit</a:t>
            </a:r>
          </a:p>
        </p:txBody>
      </p:sp>
      <p:sp>
        <p:nvSpPr>
          <p:cNvPr id="95" name="矩形 94"/>
          <p:cNvSpPr/>
          <p:nvPr/>
        </p:nvSpPr>
        <p:spPr>
          <a:xfrm>
            <a:off x="1848986" y="5828148"/>
            <a:ext cx="841122" cy="2410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 Exit</a:t>
            </a:r>
          </a:p>
        </p:txBody>
      </p:sp>
      <p:sp>
        <p:nvSpPr>
          <p:cNvPr id="103" name="文字方塊 102"/>
          <p:cNvSpPr txBox="1"/>
          <p:nvPr/>
        </p:nvSpPr>
        <p:spPr>
          <a:xfrm>
            <a:off x="2402916" y="2479699"/>
            <a:ext cx="1275349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1" dirty="0"/>
              <a:t>Early exit point</a:t>
            </a:r>
          </a:p>
        </p:txBody>
      </p:sp>
      <p:sp>
        <p:nvSpPr>
          <p:cNvPr id="40" name="右大括弧 39"/>
          <p:cNvSpPr/>
          <p:nvPr/>
        </p:nvSpPr>
        <p:spPr>
          <a:xfrm>
            <a:off x="1745956" y="2066765"/>
            <a:ext cx="121467" cy="412935"/>
          </a:xfrm>
          <a:prstGeom prst="rightBrac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9" name="右大括弧 108"/>
          <p:cNvSpPr/>
          <p:nvPr/>
        </p:nvSpPr>
        <p:spPr>
          <a:xfrm>
            <a:off x="1738026" y="3547280"/>
            <a:ext cx="105748" cy="1498004"/>
          </a:xfrm>
          <a:prstGeom prst="rightBrac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1" name="文字方塊 110"/>
          <p:cNvSpPr txBox="1"/>
          <p:nvPr/>
        </p:nvSpPr>
        <p:spPr>
          <a:xfrm>
            <a:off x="1804537" y="4153010"/>
            <a:ext cx="393056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1" dirty="0"/>
              <a:t>*</a:t>
            </a:r>
            <a:r>
              <a:rPr lang="en-US" altLang="zh-TW" sz="1401" b="1" i="1" dirty="0"/>
              <a:t>cl</a:t>
            </a:r>
          </a:p>
        </p:txBody>
      </p:sp>
      <p:sp>
        <p:nvSpPr>
          <p:cNvPr id="112" name="文字方塊 111"/>
          <p:cNvSpPr txBox="1"/>
          <p:nvPr/>
        </p:nvSpPr>
        <p:spPr>
          <a:xfrm>
            <a:off x="2133274" y="3995235"/>
            <a:ext cx="1887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XXX: Is a cloud layer containing the four links, Conv2D, </a:t>
            </a:r>
            <a:r>
              <a:rPr lang="en-US" sz="1200" dirty="0" err="1">
                <a:solidFill>
                  <a:srgbClr val="FF0000"/>
                </a:solidFill>
              </a:rPr>
              <a:t>maxpool</a:t>
            </a:r>
            <a:r>
              <a:rPr lang="en-US" sz="1200" dirty="0">
                <a:solidFill>
                  <a:srgbClr val="FF0000"/>
                </a:solidFill>
              </a:rPr>
              <a:t>, </a:t>
            </a:r>
            <a:r>
              <a:rPr lang="en-US" sz="1200" dirty="0" err="1">
                <a:solidFill>
                  <a:srgbClr val="FF0000"/>
                </a:solidFill>
              </a:rPr>
              <a:t>BatchNormal</a:t>
            </a:r>
            <a:r>
              <a:rPr lang="en-US" sz="1200" dirty="0">
                <a:solidFill>
                  <a:srgbClr val="FF0000"/>
                </a:solidFill>
              </a:rPr>
              <a:t> and Activation?</a:t>
            </a:r>
          </a:p>
        </p:txBody>
      </p:sp>
      <p:sp>
        <p:nvSpPr>
          <p:cNvPr id="113" name="文字方塊 112"/>
          <p:cNvSpPr txBox="1"/>
          <p:nvPr/>
        </p:nvSpPr>
        <p:spPr>
          <a:xfrm>
            <a:off x="2192551" y="698867"/>
            <a:ext cx="1887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XXX: We know Embedded layers use </a:t>
            </a:r>
            <a:r>
              <a:rPr lang="en-US" sz="1200" dirty="0" err="1">
                <a:solidFill>
                  <a:srgbClr val="FF0000"/>
                </a:solidFill>
              </a:rPr>
              <a:t>eBNN</a:t>
            </a:r>
            <a:r>
              <a:rPr lang="en-US" sz="1200" dirty="0">
                <a:solidFill>
                  <a:srgbClr val="FF0000"/>
                </a:solidFill>
              </a:rPr>
              <a:t> links. But, what are the Cloud layers? </a:t>
            </a:r>
            <a:r>
              <a:rPr lang="en-US" sz="1200" dirty="0" err="1">
                <a:solidFill>
                  <a:srgbClr val="FF0000"/>
                </a:solidFill>
              </a:rPr>
              <a:t>eBNN</a:t>
            </a:r>
            <a:r>
              <a:rPr lang="en-US" sz="1200" dirty="0">
                <a:solidFill>
                  <a:srgbClr val="FF0000"/>
                </a:solidFill>
              </a:rPr>
              <a:t> links or </a:t>
            </a:r>
            <a:r>
              <a:rPr lang="en-US" sz="1200" dirty="0" err="1">
                <a:solidFill>
                  <a:srgbClr val="FF0000"/>
                </a:solidFill>
              </a:rPr>
              <a:t>Chainer</a:t>
            </a:r>
            <a:r>
              <a:rPr lang="en-US" sz="1200" dirty="0">
                <a:solidFill>
                  <a:srgbClr val="FF0000"/>
                </a:solidFill>
              </a:rPr>
              <a:t> standard links w/ float types?</a:t>
            </a:r>
          </a:p>
        </p:txBody>
      </p:sp>
      <p:sp>
        <p:nvSpPr>
          <p:cNvPr id="114" name="文字方塊 113"/>
          <p:cNvSpPr txBox="1"/>
          <p:nvPr/>
        </p:nvSpPr>
        <p:spPr>
          <a:xfrm>
            <a:off x="7670133" y="1"/>
            <a:ext cx="4521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XXX: For paper usage, please convert the font of every text in the slides into Times New Roman</a:t>
            </a:r>
          </a:p>
        </p:txBody>
      </p:sp>
    </p:spTree>
    <p:extLst>
      <p:ext uri="{BB962C8B-B14F-4D97-AF65-F5344CB8AC3E}">
        <p14:creationId xmlns:p14="http://schemas.microsoft.com/office/powerpoint/2010/main" val="7783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2" y="14493"/>
            <a:ext cx="10515600" cy="5424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inux Libertine Capitals" panose="02000503000000000000" pitchFamily="2" charset="0"/>
                <a:ea typeface="Linux Libertine Capitals" panose="02000503000000000000" pitchFamily="2" charset="0"/>
                <a:cs typeface="Linux Libertine Capitals" panose="02000503000000000000" pitchFamily="2" charset="0"/>
              </a:rPr>
              <a:t>Adaptive Collaborative Computing System</a:t>
            </a:r>
            <a:endParaRPr lang="en-US" dirty="0"/>
          </a:p>
        </p:txBody>
      </p:sp>
      <p:sp>
        <p:nvSpPr>
          <p:cNvPr id="21" name="內容版面配置區 20"/>
          <p:cNvSpPr>
            <a:spLocks noGrp="1"/>
          </p:cNvSpPr>
          <p:nvPr>
            <p:ph sz="half" idx="2"/>
          </p:nvPr>
        </p:nvSpPr>
        <p:spPr>
          <a:xfrm>
            <a:off x="9648019" y="3650727"/>
            <a:ext cx="2451852" cy="289970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Multiple end devices with limited computing power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One or more backend servers for handling tasks on behalf of the devices</a:t>
            </a:r>
          </a:p>
        </p:txBody>
      </p:sp>
      <p:grpSp>
        <p:nvGrpSpPr>
          <p:cNvPr id="39" name="群組 38"/>
          <p:cNvGrpSpPr/>
          <p:nvPr/>
        </p:nvGrpSpPr>
        <p:grpSpPr>
          <a:xfrm>
            <a:off x="1464846" y="687765"/>
            <a:ext cx="3271973" cy="1255792"/>
            <a:chOff x="838200" y="1484647"/>
            <a:chExt cx="3271974" cy="1255792"/>
          </a:xfrm>
        </p:grpSpPr>
        <p:sp>
          <p:nvSpPr>
            <p:cNvPr id="40" name="摺角紙張 39"/>
            <p:cNvSpPr/>
            <p:nvPr/>
          </p:nvSpPr>
          <p:spPr>
            <a:xfrm>
              <a:off x="838200" y="1484647"/>
              <a:ext cx="3271974" cy="1255792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Apps on device #4</a:t>
              </a:r>
              <a:endParaRPr lang="en-US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圓角矩形 80"/>
            <p:cNvSpPr/>
            <p:nvPr/>
          </p:nvSpPr>
          <p:spPr>
            <a:xfrm>
              <a:off x="951120" y="1607002"/>
              <a:ext cx="1345193" cy="593535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Object recognition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圓角矩形 80"/>
            <p:cNvSpPr/>
            <p:nvPr/>
          </p:nvSpPr>
          <p:spPr>
            <a:xfrm>
              <a:off x="2433817" y="2024547"/>
              <a:ext cx="1423025" cy="613926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Color recognition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1424360" y="2216901"/>
              <a:ext cx="343364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/>
                <a:t>…</a:t>
              </a: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1256321" y="889671"/>
            <a:ext cx="3271973" cy="1255792"/>
            <a:chOff x="838200" y="1484647"/>
            <a:chExt cx="3271974" cy="1255792"/>
          </a:xfrm>
        </p:grpSpPr>
        <p:sp>
          <p:nvSpPr>
            <p:cNvPr id="35" name="摺角紙張 34"/>
            <p:cNvSpPr/>
            <p:nvPr/>
          </p:nvSpPr>
          <p:spPr>
            <a:xfrm>
              <a:off x="838200" y="1484647"/>
              <a:ext cx="3271974" cy="1255792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Apps on device #3</a:t>
              </a:r>
              <a:endParaRPr lang="en-US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圓角矩形 80"/>
            <p:cNvSpPr/>
            <p:nvPr/>
          </p:nvSpPr>
          <p:spPr>
            <a:xfrm>
              <a:off x="951120" y="1607002"/>
              <a:ext cx="1345193" cy="593535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Object recognition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圓角矩形 80"/>
            <p:cNvSpPr/>
            <p:nvPr/>
          </p:nvSpPr>
          <p:spPr>
            <a:xfrm>
              <a:off x="2433817" y="2024547"/>
              <a:ext cx="1423025" cy="613926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Color recognition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1424360" y="2216901"/>
              <a:ext cx="343364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/>
                <a:t>…</a:t>
              </a: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1047262" y="1109337"/>
            <a:ext cx="3271973" cy="1255792"/>
            <a:chOff x="838200" y="1484647"/>
            <a:chExt cx="3271974" cy="1255792"/>
          </a:xfrm>
        </p:grpSpPr>
        <p:sp>
          <p:nvSpPr>
            <p:cNvPr id="30" name="摺角紙張 29"/>
            <p:cNvSpPr/>
            <p:nvPr/>
          </p:nvSpPr>
          <p:spPr>
            <a:xfrm>
              <a:off x="838200" y="1484647"/>
              <a:ext cx="3271974" cy="1255792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Apps on device #2</a:t>
              </a:r>
              <a:endParaRPr lang="en-US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圓角矩形 80"/>
            <p:cNvSpPr/>
            <p:nvPr/>
          </p:nvSpPr>
          <p:spPr>
            <a:xfrm>
              <a:off x="951120" y="1607002"/>
              <a:ext cx="1345193" cy="593535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Object recognition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圓角矩形 80"/>
            <p:cNvSpPr/>
            <p:nvPr/>
          </p:nvSpPr>
          <p:spPr>
            <a:xfrm>
              <a:off x="2433817" y="2024547"/>
              <a:ext cx="1423025" cy="613926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Color recognition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1424360" y="2216901"/>
              <a:ext cx="343364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/>
                <a:t>…</a:t>
              </a:r>
            </a:p>
          </p:txBody>
        </p:sp>
      </p:grpSp>
      <p:sp>
        <p:nvSpPr>
          <p:cNvPr id="4" name="圓角矩形 85"/>
          <p:cNvSpPr/>
          <p:nvPr/>
        </p:nvSpPr>
        <p:spPr>
          <a:xfrm>
            <a:off x="838202" y="2862794"/>
            <a:ext cx="8696898" cy="4590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u="sng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Distributed Deep Neural Network Computation Layer</a:t>
            </a:r>
            <a:r>
              <a:rPr lang="en-US" altLang="zh-TW" sz="16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u="sng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(DDNNCL)</a:t>
            </a:r>
            <a:endParaRPr lang="zh-TW" altLang="en-US" sz="1600" b="1" u="sng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77"/>
          <p:cNvSpPr/>
          <p:nvPr/>
        </p:nvSpPr>
        <p:spPr>
          <a:xfrm>
            <a:off x="838199" y="3598415"/>
            <a:ext cx="3249291" cy="29520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TW" sz="2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 devices</a:t>
            </a:r>
            <a:endParaRPr lang="zh-TW" altLang="en-US" sz="2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圓角矩形 80"/>
          <p:cNvSpPr/>
          <p:nvPr/>
        </p:nvSpPr>
        <p:spPr>
          <a:xfrm>
            <a:off x="951125" y="3720772"/>
            <a:ext cx="2997420" cy="593534"/>
          </a:xfrm>
          <a:prstGeom prst="roundRect">
            <a:avLst>
              <a:gd name="adj" fmla="val 1287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60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OpenCL</a:t>
            </a: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Runtime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圓角矩形 80"/>
          <p:cNvSpPr/>
          <p:nvPr/>
        </p:nvSpPr>
        <p:spPr>
          <a:xfrm>
            <a:off x="951125" y="4436663"/>
            <a:ext cx="2997420" cy="593534"/>
          </a:xfrm>
          <a:prstGeom prst="roundRect">
            <a:avLst>
              <a:gd name="adj" fmla="val 1287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Operating system</a:t>
            </a:r>
            <a:b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(Drivers for accelerators)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圓角矩形 80"/>
          <p:cNvSpPr/>
          <p:nvPr/>
        </p:nvSpPr>
        <p:spPr>
          <a:xfrm>
            <a:off x="951123" y="5152552"/>
            <a:ext cx="2997420" cy="1015492"/>
          </a:xfrm>
          <a:prstGeom prst="roundRect">
            <a:avLst>
              <a:gd name="adj" fmla="val 1287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tabLst>
                <a:tab pos="538170" algn="l"/>
              </a:tabLst>
            </a:pP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Hardware platform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圓角矩形 80"/>
          <p:cNvSpPr/>
          <p:nvPr/>
        </p:nvSpPr>
        <p:spPr>
          <a:xfrm>
            <a:off x="1025238" y="5226148"/>
            <a:ext cx="570807" cy="551198"/>
          </a:xfrm>
          <a:prstGeom prst="roundRect">
            <a:avLst>
              <a:gd name="adj" fmla="val 1287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40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zh-TW" altLang="en-US" sz="140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圓角矩形 80"/>
          <p:cNvSpPr/>
          <p:nvPr/>
        </p:nvSpPr>
        <p:spPr>
          <a:xfrm>
            <a:off x="1596045" y="5226148"/>
            <a:ext cx="2247049" cy="551198"/>
          </a:xfrm>
          <a:prstGeom prst="roundRect">
            <a:avLst>
              <a:gd name="adj" fmla="val 1287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40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Accelerators</a:t>
            </a:r>
            <a:br>
              <a:rPr lang="en-US" altLang="zh-TW" sz="140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40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(E.g., GPU, FPGA, ASIC)</a:t>
            </a:r>
            <a:endParaRPr lang="zh-TW" altLang="en-US" sz="140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77"/>
          <p:cNvSpPr/>
          <p:nvPr/>
        </p:nvSpPr>
        <p:spPr>
          <a:xfrm>
            <a:off x="6285806" y="3598415"/>
            <a:ext cx="3249291" cy="29520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TW" sz="2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Backend server(s)</a:t>
            </a:r>
            <a:endParaRPr lang="zh-TW" altLang="en-US" sz="2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圓角矩形 80"/>
          <p:cNvSpPr/>
          <p:nvPr/>
        </p:nvSpPr>
        <p:spPr>
          <a:xfrm>
            <a:off x="6398732" y="3720772"/>
            <a:ext cx="2997420" cy="593534"/>
          </a:xfrm>
          <a:prstGeom prst="roundRect">
            <a:avLst>
              <a:gd name="adj" fmla="val 1287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6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Virtualized computing resources</a:t>
            </a:r>
          </a:p>
          <a:p>
            <a:pPr algn="ctr">
              <a:tabLst>
                <a:tab pos="538170" algn="l"/>
              </a:tabLst>
            </a:pP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60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OpenCL</a:t>
            </a: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Runtime)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圓角矩形 80"/>
          <p:cNvSpPr/>
          <p:nvPr/>
        </p:nvSpPr>
        <p:spPr>
          <a:xfrm>
            <a:off x="6398732" y="4436663"/>
            <a:ext cx="2997420" cy="593534"/>
          </a:xfrm>
          <a:prstGeom prst="roundRect">
            <a:avLst>
              <a:gd name="adj" fmla="val 1287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Operating system</a:t>
            </a:r>
            <a:b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(Drivers for accelerators)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圓角矩形 80"/>
          <p:cNvSpPr/>
          <p:nvPr/>
        </p:nvSpPr>
        <p:spPr>
          <a:xfrm>
            <a:off x="6398730" y="5152552"/>
            <a:ext cx="2997420" cy="1015492"/>
          </a:xfrm>
          <a:prstGeom prst="roundRect">
            <a:avLst>
              <a:gd name="adj" fmla="val 1287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tabLst>
                <a:tab pos="538170" algn="l"/>
              </a:tabLst>
            </a:pP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Hardware platform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圓角矩形 80"/>
          <p:cNvSpPr/>
          <p:nvPr/>
        </p:nvSpPr>
        <p:spPr>
          <a:xfrm>
            <a:off x="6472844" y="5226148"/>
            <a:ext cx="570807" cy="551198"/>
          </a:xfrm>
          <a:prstGeom prst="roundRect">
            <a:avLst>
              <a:gd name="adj" fmla="val 1287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40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zh-TW" altLang="en-US" sz="140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圓角矩形 85"/>
          <p:cNvSpPr/>
          <p:nvPr/>
        </p:nvSpPr>
        <p:spPr>
          <a:xfrm>
            <a:off x="4110174" y="4844892"/>
            <a:ext cx="2138574" cy="802873"/>
          </a:xfrm>
          <a:prstGeom prst="left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In-door communication network </a:t>
            </a:r>
            <a:b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(E.g., Ethernet)</a:t>
            </a:r>
            <a:endParaRPr lang="zh-TW" altLang="en-US" sz="16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圓角矩形 80"/>
          <p:cNvSpPr/>
          <p:nvPr/>
        </p:nvSpPr>
        <p:spPr>
          <a:xfrm>
            <a:off x="7049041" y="5226148"/>
            <a:ext cx="357602" cy="551198"/>
          </a:xfrm>
          <a:prstGeom prst="roundRect">
            <a:avLst>
              <a:gd name="adj" fmla="val 1287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Mem</a:t>
            </a:r>
            <a:endParaRPr lang="zh-TW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圓角矩形 80"/>
          <p:cNvSpPr/>
          <p:nvPr/>
        </p:nvSpPr>
        <p:spPr>
          <a:xfrm>
            <a:off x="7406641" y="5226148"/>
            <a:ext cx="1884059" cy="551198"/>
          </a:xfrm>
          <a:prstGeom prst="roundRect">
            <a:avLst>
              <a:gd name="adj" fmla="val 1287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40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Accelerators</a:t>
            </a:r>
            <a:br>
              <a:rPr lang="en-US" altLang="zh-TW" sz="140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40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(E.g., GPU, FPGA, ASIC)</a:t>
            </a:r>
            <a:endParaRPr lang="zh-TW" altLang="en-US" sz="140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838202" y="1304686"/>
            <a:ext cx="3271973" cy="1255792"/>
            <a:chOff x="838200" y="1484647"/>
            <a:chExt cx="3271974" cy="1255792"/>
          </a:xfrm>
        </p:grpSpPr>
        <p:sp>
          <p:nvSpPr>
            <p:cNvPr id="22" name="摺角紙張 21"/>
            <p:cNvSpPr/>
            <p:nvPr/>
          </p:nvSpPr>
          <p:spPr>
            <a:xfrm>
              <a:off x="838200" y="1484647"/>
              <a:ext cx="3271974" cy="1255792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Apps on device #1</a:t>
              </a:r>
              <a:endParaRPr lang="en-US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圓角矩形 80"/>
            <p:cNvSpPr/>
            <p:nvPr/>
          </p:nvSpPr>
          <p:spPr>
            <a:xfrm>
              <a:off x="951120" y="1607002"/>
              <a:ext cx="1345193" cy="593535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Object recognition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圓角矩形 80"/>
            <p:cNvSpPr/>
            <p:nvPr/>
          </p:nvSpPr>
          <p:spPr>
            <a:xfrm>
              <a:off x="2433817" y="2024547"/>
              <a:ext cx="1423025" cy="613926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Color recognition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424360" y="2216901"/>
              <a:ext cx="343364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/>
                <a:t>…</a:t>
              </a:r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3145330" y="653682"/>
            <a:ext cx="7053106" cy="2244202"/>
            <a:chOff x="3145329" y="760691"/>
            <a:chExt cx="7053106" cy="2244201"/>
          </a:xfrm>
        </p:grpSpPr>
        <p:grpSp>
          <p:nvGrpSpPr>
            <p:cNvPr id="60" name="群組 59"/>
            <p:cNvGrpSpPr/>
            <p:nvPr/>
          </p:nvGrpSpPr>
          <p:grpSpPr>
            <a:xfrm>
              <a:off x="6926461" y="760691"/>
              <a:ext cx="3271974" cy="1255792"/>
              <a:chOff x="838200" y="1484647"/>
              <a:chExt cx="3271974" cy="1255792"/>
            </a:xfrm>
          </p:grpSpPr>
          <p:sp>
            <p:nvSpPr>
              <p:cNvPr id="61" name="摺角紙張 60"/>
              <p:cNvSpPr/>
              <p:nvPr/>
            </p:nvSpPr>
            <p:spPr>
              <a:xfrm>
                <a:off x="838200" y="1484647"/>
                <a:ext cx="3271974" cy="1255792"/>
              </a:xfrm>
              <a:prstGeom prst="foldedCorner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6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Apps on device #4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圓角矩形 80"/>
              <p:cNvSpPr/>
              <p:nvPr/>
            </p:nvSpPr>
            <p:spPr>
              <a:xfrm>
                <a:off x="951120" y="1607002"/>
                <a:ext cx="1345193" cy="593535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chemeClr val="bg1">
                        <a:lumMod val="9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Object recognition</a:t>
                </a:r>
                <a:endParaRPr lang="zh-TW" altLang="en-US" sz="1600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圓角矩形 80"/>
              <p:cNvSpPr/>
              <p:nvPr/>
            </p:nvSpPr>
            <p:spPr>
              <a:xfrm>
                <a:off x="2433817" y="2024547"/>
                <a:ext cx="1423025" cy="613926"/>
              </a:xfrm>
              <a:prstGeom prst="roundRect">
                <a:avLst>
                  <a:gd name="adj" fmla="val 12870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Color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1424360" y="2216901"/>
                <a:ext cx="343364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…</a:t>
                </a:r>
              </a:p>
            </p:txBody>
          </p:sp>
        </p:grpSp>
        <p:grpSp>
          <p:nvGrpSpPr>
            <p:cNvPr id="55" name="群組 54"/>
            <p:cNvGrpSpPr/>
            <p:nvPr/>
          </p:nvGrpSpPr>
          <p:grpSpPr>
            <a:xfrm>
              <a:off x="6712682" y="974991"/>
              <a:ext cx="3271974" cy="1255792"/>
              <a:chOff x="838200" y="1484647"/>
              <a:chExt cx="3271974" cy="1255792"/>
            </a:xfrm>
          </p:grpSpPr>
          <p:sp>
            <p:nvSpPr>
              <p:cNvPr id="56" name="摺角紙張 55"/>
              <p:cNvSpPr/>
              <p:nvPr/>
            </p:nvSpPr>
            <p:spPr>
              <a:xfrm>
                <a:off x="838200" y="1484647"/>
                <a:ext cx="3271974" cy="1255792"/>
              </a:xfrm>
              <a:prstGeom prst="foldedCorner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6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Apps on device #3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" name="圓角矩形 80"/>
              <p:cNvSpPr/>
              <p:nvPr/>
            </p:nvSpPr>
            <p:spPr>
              <a:xfrm>
                <a:off x="951120" y="1607002"/>
                <a:ext cx="1345193" cy="593535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chemeClr val="bg1">
                        <a:lumMod val="9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Object recognition</a:t>
                </a:r>
                <a:endParaRPr lang="zh-TW" altLang="en-US" sz="1600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圓角矩形 80"/>
              <p:cNvSpPr/>
              <p:nvPr/>
            </p:nvSpPr>
            <p:spPr>
              <a:xfrm>
                <a:off x="2433817" y="2024547"/>
                <a:ext cx="1423025" cy="613926"/>
              </a:xfrm>
              <a:prstGeom prst="roundRect">
                <a:avLst>
                  <a:gd name="adj" fmla="val 12870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Color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>
                <a:off x="1424360" y="2216901"/>
                <a:ext cx="343364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…</a:t>
                </a:r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6494331" y="1187879"/>
              <a:ext cx="3271974" cy="1255792"/>
              <a:chOff x="838200" y="1484647"/>
              <a:chExt cx="3271974" cy="1255792"/>
            </a:xfrm>
          </p:grpSpPr>
          <p:sp>
            <p:nvSpPr>
              <p:cNvPr id="51" name="摺角紙張 50"/>
              <p:cNvSpPr/>
              <p:nvPr/>
            </p:nvSpPr>
            <p:spPr>
              <a:xfrm>
                <a:off x="838200" y="1484647"/>
                <a:ext cx="3271974" cy="1255792"/>
              </a:xfrm>
              <a:prstGeom prst="foldedCorner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6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Apps on device #2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" name="圓角矩形 80"/>
              <p:cNvSpPr/>
              <p:nvPr/>
            </p:nvSpPr>
            <p:spPr>
              <a:xfrm>
                <a:off x="951120" y="1607002"/>
                <a:ext cx="1345193" cy="593535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chemeClr val="bg1">
                        <a:lumMod val="9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Object recognition</a:t>
                </a:r>
                <a:endParaRPr lang="zh-TW" altLang="en-US" sz="1600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圓角矩形 80"/>
              <p:cNvSpPr/>
              <p:nvPr/>
            </p:nvSpPr>
            <p:spPr>
              <a:xfrm>
                <a:off x="2433817" y="2024547"/>
                <a:ext cx="1423025" cy="613926"/>
              </a:xfrm>
              <a:prstGeom prst="roundRect">
                <a:avLst>
                  <a:gd name="adj" fmla="val 12870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Color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" name="文字方塊 53"/>
              <p:cNvSpPr txBox="1"/>
              <p:nvPr/>
            </p:nvSpPr>
            <p:spPr>
              <a:xfrm>
                <a:off x="1424360" y="2216901"/>
                <a:ext cx="343364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…</a:t>
                </a:r>
              </a:p>
            </p:txBody>
          </p:sp>
        </p:grpSp>
        <p:grpSp>
          <p:nvGrpSpPr>
            <p:cNvPr id="44" name="群組 43"/>
            <p:cNvGrpSpPr/>
            <p:nvPr/>
          </p:nvGrpSpPr>
          <p:grpSpPr>
            <a:xfrm>
              <a:off x="6285807" y="1411694"/>
              <a:ext cx="3271974" cy="1255792"/>
              <a:chOff x="838200" y="1484647"/>
              <a:chExt cx="3271974" cy="1255792"/>
            </a:xfrm>
          </p:grpSpPr>
          <p:sp>
            <p:nvSpPr>
              <p:cNvPr id="45" name="摺角紙張 44"/>
              <p:cNvSpPr/>
              <p:nvPr/>
            </p:nvSpPr>
            <p:spPr>
              <a:xfrm>
                <a:off x="838200" y="1484647"/>
                <a:ext cx="3271974" cy="1255792"/>
              </a:xfrm>
              <a:prstGeom prst="foldedCorner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6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Apps on device #1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圓角矩形 80"/>
              <p:cNvSpPr/>
              <p:nvPr/>
            </p:nvSpPr>
            <p:spPr>
              <a:xfrm>
                <a:off x="951120" y="1607002"/>
                <a:ext cx="1345193" cy="593535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chemeClr val="bg1">
                        <a:lumMod val="9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Object recognition</a:t>
                </a:r>
                <a:endParaRPr lang="zh-TW" altLang="en-US" sz="1600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圓角矩形 80"/>
              <p:cNvSpPr/>
              <p:nvPr/>
            </p:nvSpPr>
            <p:spPr>
              <a:xfrm>
                <a:off x="2433817" y="2024547"/>
                <a:ext cx="1423025" cy="613926"/>
              </a:xfrm>
              <a:prstGeom prst="roundRect">
                <a:avLst>
                  <a:gd name="adj" fmla="val 12870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Color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文字方塊 48"/>
              <p:cNvSpPr txBox="1"/>
              <p:nvPr/>
            </p:nvSpPr>
            <p:spPr>
              <a:xfrm>
                <a:off x="1424360" y="2216901"/>
                <a:ext cx="343364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…</a:t>
                </a:r>
              </a:p>
            </p:txBody>
          </p:sp>
        </p:grpSp>
        <p:cxnSp>
          <p:nvCxnSpPr>
            <p:cNvPr id="11" name="肘形接點 10"/>
            <p:cNvCxnSpPr>
              <a:stCxn id="25" idx="2"/>
              <a:endCxn id="48" idx="2"/>
            </p:cNvCxnSpPr>
            <p:nvPr/>
          </p:nvCxnSpPr>
          <p:spPr>
            <a:xfrm rot="5400000" flipH="1" flipV="1">
              <a:off x="5864269" y="-153420"/>
              <a:ext cx="9728" cy="5447607"/>
            </a:xfrm>
            <a:prstGeom prst="bentConnector3">
              <a:avLst>
                <a:gd name="adj1" fmla="val -5249836"/>
              </a:avLst>
            </a:prstGeom>
            <a:ln w="19050">
              <a:solidFill>
                <a:srgbClr val="FF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4257645" y="2696987"/>
              <a:ext cx="1941557" cy="307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1" dirty="0">
                  <a:solidFill>
                    <a:srgbClr val="FF0000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Computation offloading</a:t>
              </a:r>
            </a:p>
          </p:txBody>
        </p:sp>
      </p:grpSp>
      <p:sp>
        <p:nvSpPr>
          <p:cNvPr id="66" name="圓角矩形圖說文字 65"/>
          <p:cNvSpPr/>
          <p:nvPr/>
        </p:nvSpPr>
        <p:spPr>
          <a:xfrm>
            <a:off x="10273552" y="769782"/>
            <a:ext cx="1900747" cy="2304876"/>
          </a:xfrm>
          <a:prstGeom prst="wedgeRoundRectCallout">
            <a:avLst>
              <a:gd name="adj1" fmla="val -135590"/>
              <a:gd name="adj2" fmla="val 35533"/>
              <a:gd name="adj3" fmla="val 16667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2" indent="-114302">
              <a:buFont typeface="Arial" panose="020B0604020202020204" pitchFamily="34" charset="0"/>
              <a:buChar char="•"/>
            </a:pPr>
            <a:r>
              <a:rPr lang="en-US" sz="180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Offload computation to server when necessary</a:t>
            </a:r>
          </a:p>
          <a:p>
            <a:pPr marL="114302" indent="-114302">
              <a:buFont typeface="Arial" panose="020B0604020202020204" pitchFamily="34" charset="0"/>
              <a:buChar char="•"/>
            </a:pPr>
            <a:r>
              <a:rPr lang="en-US" sz="180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E.g., low accuracy, low battery, …</a:t>
            </a:r>
          </a:p>
        </p:txBody>
      </p:sp>
      <p:sp>
        <p:nvSpPr>
          <p:cNvPr id="67" name="上-下雙向箭號 66"/>
          <p:cNvSpPr/>
          <p:nvPr/>
        </p:nvSpPr>
        <p:spPr>
          <a:xfrm>
            <a:off x="2293578" y="3330072"/>
            <a:ext cx="209060" cy="271300"/>
          </a:xfrm>
          <a:prstGeom prst="up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上-下雙向箭號 67"/>
          <p:cNvSpPr/>
          <p:nvPr/>
        </p:nvSpPr>
        <p:spPr>
          <a:xfrm>
            <a:off x="7778243" y="3321853"/>
            <a:ext cx="209060" cy="271300"/>
          </a:xfrm>
          <a:prstGeom prst="up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上-下雙向箭號 68"/>
          <p:cNvSpPr/>
          <p:nvPr/>
        </p:nvSpPr>
        <p:spPr>
          <a:xfrm>
            <a:off x="2280565" y="2568150"/>
            <a:ext cx="209060" cy="271300"/>
          </a:xfrm>
          <a:prstGeom prst="up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0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7505" y="19259"/>
            <a:ext cx="123892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1" dirty="0"/>
              <a:t>Inference : </a:t>
            </a:r>
            <a:endParaRPr lang="zh-TW" altLang="en-US" sz="1801" dirty="0"/>
          </a:p>
        </p:txBody>
      </p:sp>
      <p:cxnSp>
        <p:nvCxnSpPr>
          <p:cNvPr id="10" name="直線單箭頭接點 9"/>
          <p:cNvCxnSpPr>
            <a:stCxn id="18" idx="2"/>
            <a:endCxn id="12" idx="0"/>
          </p:cNvCxnSpPr>
          <p:nvPr/>
        </p:nvCxnSpPr>
        <p:spPr>
          <a:xfrm>
            <a:off x="1016647" y="1068351"/>
            <a:ext cx="8315" cy="37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08557" y="1448094"/>
            <a:ext cx="832809" cy="2410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fconv</a:t>
            </a:r>
            <a:endParaRPr lang="zh-TW" altLang="en-US" sz="1801" dirty="0"/>
          </a:p>
        </p:txBody>
      </p:sp>
      <p:sp>
        <p:nvSpPr>
          <p:cNvPr id="13" name="矩形 12"/>
          <p:cNvSpPr/>
          <p:nvPr/>
        </p:nvSpPr>
        <p:spPr>
          <a:xfrm>
            <a:off x="608558" y="1946231"/>
            <a:ext cx="832807" cy="2410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bconv</a:t>
            </a:r>
            <a:endParaRPr lang="zh-TW" altLang="en-US" sz="180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7720" y="760446"/>
            <a:ext cx="1857854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1" dirty="0"/>
              <a:t>Input ( n , d , w , h )</a:t>
            </a:r>
          </a:p>
        </p:txBody>
      </p:sp>
      <p:cxnSp>
        <p:nvCxnSpPr>
          <p:cNvPr id="20" name="直線單箭頭接點 19"/>
          <p:cNvCxnSpPr>
            <a:stCxn id="12" idx="2"/>
            <a:endCxn id="13" idx="0"/>
          </p:cNvCxnSpPr>
          <p:nvPr/>
        </p:nvCxnSpPr>
        <p:spPr>
          <a:xfrm>
            <a:off x="1024963" y="1689163"/>
            <a:ext cx="2" cy="257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910183" y="2195875"/>
            <a:ext cx="2295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01"/>
              </a:lnSpc>
            </a:pPr>
            <a:r>
              <a:rPr lang="en-US" altLang="zh-TW" sz="1401" dirty="0"/>
              <a:t>.</a:t>
            </a:r>
          </a:p>
          <a:p>
            <a:pPr>
              <a:lnSpc>
                <a:spcPts val="601"/>
              </a:lnSpc>
            </a:pPr>
            <a:r>
              <a:rPr lang="en-US" altLang="zh-TW" sz="1401" dirty="0"/>
              <a:t>.</a:t>
            </a:r>
          </a:p>
          <a:p>
            <a:pPr>
              <a:lnSpc>
                <a:spcPts val="601"/>
              </a:lnSpc>
            </a:pPr>
            <a:r>
              <a:rPr lang="en-US" altLang="zh-TW" sz="1401" dirty="0"/>
              <a:t>.</a:t>
            </a:r>
          </a:p>
        </p:txBody>
      </p:sp>
      <p:cxnSp>
        <p:nvCxnSpPr>
          <p:cNvPr id="35" name="直線單箭頭接點 34"/>
          <p:cNvCxnSpPr>
            <a:stCxn id="21" idx="2"/>
            <a:endCxn id="53" idx="0"/>
          </p:cNvCxnSpPr>
          <p:nvPr/>
        </p:nvCxnSpPr>
        <p:spPr>
          <a:xfrm flipH="1">
            <a:off x="1022530" y="2519040"/>
            <a:ext cx="2428" cy="1157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358517" y="2782942"/>
            <a:ext cx="832811" cy="2410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blinear</a:t>
            </a:r>
            <a:endParaRPr lang="en-US" altLang="zh-TW" sz="140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直線單箭頭接點 40"/>
          <p:cNvCxnSpPr>
            <a:endCxn id="37" idx="1"/>
          </p:cNvCxnSpPr>
          <p:nvPr/>
        </p:nvCxnSpPr>
        <p:spPr>
          <a:xfrm>
            <a:off x="1024959" y="2899031"/>
            <a:ext cx="333559" cy="4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06124" y="3677003"/>
            <a:ext cx="832811" cy="2410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Conv2D</a:t>
            </a:r>
            <a:endParaRPr lang="zh-TW" altLang="en-US" sz="1801" dirty="0"/>
          </a:p>
        </p:txBody>
      </p:sp>
      <p:sp>
        <p:nvSpPr>
          <p:cNvPr id="54" name="矩形 53"/>
          <p:cNvSpPr/>
          <p:nvPr/>
        </p:nvSpPr>
        <p:spPr>
          <a:xfrm>
            <a:off x="606121" y="4551064"/>
            <a:ext cx="832811" cy="424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</a:t>
            </a:r>
          </a:p>
          <a:p>
            <a:pPr algn="ctr"/>
            <a:r>
              <a:rPr lang="en-US" altLang="zh-TW" sz="14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lang="zh-TW" altLang="en-US" sz="1801" dirty="0"/>
          </a:p>
        </p:txBody>
      </p:sp>
      <p:sp>
        <p:nvSpPr>
          <p:cNvPr id="55" name="矩形 54"/>
          <p:cNvSpPr/>
          <p:nvPr/>
        </p:nvSpPr>
        <p:spPr>
          <a:xfrm>
            <a:off x="608462" y="5196688"/>
            <a:ext cx="832811" cy="2410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Atication</a:t>
            </a:r>
            <a:endParaRPr lang="zh-TW" altLang="en-US" sz="1801" dirty="0"/>
          </a:p>
        </p:txBody>
      </p:sp>
      <p:sp>
        <p:nvSpPr>
          <p:cNvPr id="56" name="矩形 55"/>
          <p:cNvSpPr/>
          <p:nvPr/>
        </p:nvSpPr>
        <p:spPr>
          <a:xfrm>
            <a:off x="606121" y="4113677"/>
            <a:ext cx="832811" cy="2410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maxpool</a:t>
            </a:r>
            <a:endParaRPr lang="zh-TW" altLang="en-US" sz="1801" dirty="0"/>
          </a:p>
        </p:txBody>
      </p:sp>
      <p:cxnSp>
        <p:nvCxnSpPr>
          <p:cNvPr id="70" name="直線單箭頭接點 69"/>
          <p:cNvCxnSpPr>
            <a:stCxn id="54" idx="2"/>
            <a:endCxn id="55" idx="0"/>
          </p:cNvCxnSpPr>
          <p:nvPr/>
        </p:nvCxnSpPr>
        <p:spPr>
          <a:xfrm>
            <a:off x="1022527" y="4975637"/>
            <a:ext cx="2341" cy="221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56" idx="2"/>
            <a:endCxn id="54" idx="0"/>
          </p:cNvCxnSpPr>
          <p:nvPr/>
        </p:nvCxnSpPr>
        <p:spPr>
          <a:xfrm>
            <a:off x="1022526" y="4354745"/>
            <a:ext cx="0" cy="196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53" idx="2"/>
            <a:endCxn id="56" idx="0"/>
          </p:cNvCxnSpPr>
          <p:nvPr/>
        </p:nvCxnSpPr>
        <p:spPr>
          <a:xfrm flipH="1">
            <a:off x="1022526" y="3918071"/>
            <a:ext cx="4" cy="195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110" idx="2"/>
            <a:endCxn id="96" idx="0"/>
          </p:cNvCxnSpPr>
          <p:nvPr/>
        </p:nvCxnSpPr>
        <p:spPr>
          <a:xfrm flipH="1">
            <a:off x="1006235" y="5759348"/>
            <a:ext cx="7978" cy="42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96" idx="3"/>
          </p:cNvCxnSpPr>
          <p:nvPr/>
        </p:nvCxnSpPr>
        <p:spPr>
          <a:xfrm>
            <a:off x="1422641" y="6303083"/>
            <a:ext cx="1012820" cy="7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589829" y="6182548"/>
            <a:ext cx="832811" cy="2410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</a:t>
            </a:r>
          </a:p>
        </p:txBody>
      </p:sp>
      <p:sp>
        <p:nvSpPr>
          <p:cNvPr id="110" name="文字方塊 109"/>
          <p:cNvSpPr txBox="1"/>
          <p:nvPr/>
        </p:nvSpPr>
        <p:spPr>
          <a:xfrm>
            <a:off x="899438" y="5436183"/>
            <a:ext cx="2295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01"/>
              </a:lnSpc>
            </a:pPr>
            <a:r>
              <a:rPr lang="en-US" altLang="zh-TW" sz="1401" dirty="0"/>
              <a:t>.</a:t>
            </a:r>
          </a:p>
          <a:p>
            <a:pPr>
              <a:lnSpc>
                <a:spcPts val="601"/>
              </a:lnSpc>
            </a:pPr>
            <a:r>
              <a:rPr lang="en-US" altLang="zh-TW" sz="1401" dirty="0"/>
              <a:t>.</a:t>
            </a:r>
          </a:p>
          <a:p>
            <a:pPr>
              <a:lnSpc>
                <a:spcPts val="601"/>
              </a:lnSpc>
            </a:pPr>
            <a:r>
              <a:rPr lang="en-US" altLang="zh-TW" sz="1401" dirty="0"/>
              <a:t>.</a:t>
            </a:r>
          </a:p>
        </p:txBody>
      </p:sp>
      <p:sp>
        <p:nvSpPr>
          <p:cNvPr id="120" name="文字方塊 119"/>
          <p:cNvSpPr txBox="1"/>
          <p:nvPr/>
        </p:nvSpPr>
        <p:spPr>
          <a:xfrm>
            <a:off x="2586563" y="5629543"/>
            <a:ext cx="784189" cy="523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1" b="1" dirty="0"/>
              <a:t>Result 2</a:t>
            </a:r>
          </a:p>
          <a:p>
            <a:r>
              <a:rPr lang="en-US" altLang="zh-TW" sz="1401" b="1" dirty="0"/>
              <a:t>x(n , 10)</a:t>
            </a:r>
          </a:p>
        </p:txBody>
      </p:sp>
      <p:cxnSp>
        <p:nvCxnSpPr>
          <p:cNvPr id="168" name="直線單箭頭接點 167"/>
          <p:cNvCxnSpPr>
            <a:stCxn id="37" idx="3"/>
            <a:endCxn id="170" idx="1"/>
          </p:cNvCxnSpPr>
          <p:nvPr/>
        </p:nvCxnSpPr>
        <p:spPr>
          <a:xfrm>
            <a:off x="2191328" y="2903476"/>
            <a:ext cx="199029" cy="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0" name="文字方塊 169"/>
          <p:cNvSpPr txBox="1"/>
          <p:nvPr/>
        </p:nvSpPr>
        <p:spPr>
          <a:xfrm>
            <a:off x="2390357" y="2647963"/>
            <a:ext cx="1074717" cy="523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1" dirty="0" err="1"/>
              <a:t>Earily</a:t>
            </a:r>
            <a:r>
              <a:rPr lang="en-US" altLang="zh-TW" sz="1401" dirty="0"/>
              <a:t> exited</a:t>
            </a:r>
          </a:p>
          <a:p>
            <a:pPr algn="ctr"/>
            <a:r>
              <a:rPr lang="en-US" altLang="zh-TW" sz="1401" dirty="0"/>
              <a:t>point</a:t>
            </a:r>
          </a:p>
        </p:txBody>
      </p:sp>
      <p:sp>
        <p:nvSpPr>
          <p:cNvPr id="173" name="文字方塊 172"/>
          <p:cNvSpPr txBox="1"/>
          <p:nvPr/>
        </p:nvSpPr>
        <p:spPr>
          <a:xfrm>
            <a:off x="2504491" y="2249888"/>
            <a:ext cx="784189" cy="523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1" b="1" dirty="0"/>
              <a:t>Result 1</a:t>
            </a:r>
          </a:p>
          <a:p>
            <a:r>
              <a:rPr lang="en-US" altLang="zh-TW" sz="1401" b="1" dirty="0"/>
              <a:t>x(n , 10)</a:t>
            </a:r>
          </a:p>
        </p:txBody>
      </p:sp>
      <p:sp>
        <p:nvSpPr>
          <p:cNvPr id="174" name="文字方塊 173"/>
          <p:cNvSpPr txBox="1"/>
          <p:nvPr/>
        </p:nvSpPr>
        <p:spPr>
          <a:xfrm>
            <a:off x="2443479" y="6029932"/>
            <a:ext cx="1021625" cy="523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1" dirty="0"/>
              <a:t>Final exited</a:t>
            </a:r>
          </a:p>
          <a:p>
            <a:pPr algn="ctr"/>
            <a:r>
              <a:rPr lang="en-US" altLang="zh-TW" sz="1401" dirty="0"/>
              <a:t>point</a:t>
            </a:r>
          </a:p>
        </p:txBody>
      </p:sp>
      <p:sp>
        <p:nvSpPr>
          <p:cNvPr id="232" name="矩形 231"/>
          <p:cNvSpPr/>
          <p:nvPr/>
        </p:nvSpPr>
        <p:spPr>
          <a:xfrm>
            <a:off x="460143" y="1325293"/>
            <a:ext cx="1801612" cy="1205047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233" name="文字方塊 232"/>
          <p:cNvSpPr txBox="1"/>
          <p:nvPr/>
        </p:nvSpPr>
        <p:spPr>
          <a:xfrm>
            <a:off x="1516213" y="2123767"/>
            <a:ext cx="474810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1" dirty="0"/>
              <a:t>x  el</a:t>
            </a:r>
          </a:p>
        </p:txBody>
      </p:sp>
      <p:sp>
        <p:nvSpPr>
          <p:cNvPr id="285" name="矩形 284"/>
          <p:cNvSpPr/>
          <p:nvPr/>
        </p:nvSpPr>
        <p:spPr>
          <a:xfrm>
            <a:off x="457711" y="3512481"/>
            <a:ext cx="1801612" cy="2275015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286" name="文字方塊 285"/>
          <p:cNvSpPr txBox="1"/>
          <p:nvPr/>
        </p:nvSpPr>
        <p:spPr>
          <a:xfrm>
            <a:off x="1513781" y="4480793"/>
            <a:ext cx="460382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1" dirty="0"/>
              <a:t>x  cl</a:t>
            </a:r>
          </a:p>
        </p:txBody>
      </p:sp>
      <p:sp>
        <p:nvSpPr>
          <p:cNvPr id="77" name="文字方塊 76"/>
          <p:cNvSpPr txBox="1"/>
          <p:nvPr/>
        </p:nvSpPr>
        <p:spPr>
          <a:xfrm>
            <a:off x="4568309" y="250092"/>
            <a:ext cx="631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err="1"/>
              <a:t>main.c</a:t>
            </a:r>
            <a:r>
              <a:rPr lang="en-US" altLang="zh-TW" sz="1200" b="1" dirty="0"/>
              <a:t>  </a:t>
            </a:r>
            <a:endParaRPr lang="zh-TW" altLang="en-US" sz="1801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4218262" y="1258158"/>
            <a:ext cx="1331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err="1"/>
              <a:t>inference.h</a:t>
            </a:r>
            <a:r>
              <a:rPr lang="en-US" altLang="zh-TW" sz="1200" b="1" dirty="0"/>
              <a:t>  </a:t>
            </a:r>
            <a:endParaRPr lang="zh-TW" altLang="en-US" sz="1801" b="1" dirty="0"/>
          </a:p>
        </p:txBody>
      </p:sp>
      <p:sp>
        <p:nvSpPr>
          <p:cNvPr id="5" name="圓角矩形 4"/>
          <p:cNvSpPr/>
          <p:nvPr/>
        </p:nvSpPr>
        <p:spPr>
          <a:xfrm>
            <a:off x="6622276" y="878149"/>
            <a:ext cx="2219950" cy="19877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9" name="文字方塊 8"/>
          <p:cNvSpPr txBox="1"/>
          <p:nvPr/>
        </p:nvSpPr>
        <p:spPr>
          <a:xfrm>
            <a:off x="6667727" y="930874"/>
            <a:ext cx="22199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err="1"/>
              <a:t>fconv_layer</a:t>
            </a:r>
            <a:r>
              <a:rPr lang="en-US" altLang="zh-TW" sz="1200" b="1" dirty="0"/>
              <a:t>( </a:t>
            </a:r>
            <a:r>
              <a:rPr lang="en-US" altLang="zh-TW" sz="1200" dirty="0"/>
              <a:t>x</a:t>
            </a:r>
            <a:r>
              <a:rPr lang="en-US" altLang="zh-TW" sz="1200" b="1" dirty="0"/>
              <a:t> )</a:t>
            </a:r>
            <a:r>
              <a:rPr lang="en-US" altLang="zh-TW" sz="1200" dirty="0"/>
              <a:t> : </a:t>
            </a:r>
          </a:p>
          <a:p>
            <a:r>
              <a:rPr lang="en-US" altLang="zh-TW" sz="1200" dirty="0"/>
              <a:t>    do </a:t>
            </a:r>
            <a:r>
              <a:rPr lang="en-US" altLang="zh-TW" sz="1200" dirty="0" err="1">
                <a:solidFill>
                  <a:srgbClr val="FF0000"/>
                </a:solidFill>
              </a:rPr>
              <a:t>Convpool</a:t>
            </a:r>
            <a:r>
              <a:rPr lang="en-US" altLang="zh-TW" sz="1200" dirty="0"/>
              <a:t> link with x</a:t>
            </a:r>
          </a:p>
          <a:p>
            <a:r>
              <a:rPr lang="en-US" altLang="zh-TW" sz="1200" dirty="0"/>
              <a:t>    layer + 1</a:t>
            </a:r>
          </a:p>
          <a:p>
            <a:r>
              <a:rPr lang="en-US" altLang="zh-TW" sz="1200" b="1" dirty="0" err="1"/>
              <a:t>bconv_layer</a:t>
            </a:r>
            <a:r>
              <a:rPr lang="en-US" altLang="zh-TW" sz="1200" b="1" dirty="0"/>
              <a:t>( </a:t>
            </a:r>
            <a:r>
              <a:rPr lang="en-US" altLang="zh-TW" sz="1200" dirty="0"/>
              <a:t>x</a:t>
            </a:r>
            <a:r>
              <a:rPr lang="en-US" altLang="zh-TW" sz="1200" b="1" dirty="0"/>
              <a:t> )</a:t>
            </a:r>
            <a:r>
              <a:rPr lang="en-US" altLang="zh-TW" sz="1200" dirty="0"/>
              <a:t> : </a:t>
            </a:r>
          </a:p>
          <a:p>
            <a:r>
              <a:rPr lang="en-US" altLang="zh-TW" sz="1200" dirty="0"/>
              <a:t>    do </a:t>
            </a:r>
            <a:r>
              <a:rPr lang="en-US" altLang="zh-TW" sz="1200" dirty="0" err="1">
                <a:solidFill>
                  <a:srgbClr val="FF0000"/>
                </a:solidFill>
              </a:rPr>
              <a:t>BinaryConvpool</a:t>
            </a:r>
            <a:r>
              <a:rPr lang="en-US" altLang="zh-TW" sz="1200" dirty="0"/>
              <a:t> link with x</a:t>
            </a:r>
          </a:p>
          <a:p>
            <a:r>
              <a:rPr lang="en-US" altLang="zh-TW" sz="1200" dirty="0"/>
              <a:t>    layer + 1</a:t>
            </a:r>
          </a:p>
          <a:p>
            <a:r>
              <a:rPr lang="en-US" altLang="zh-TW" sz="1200" b="1" dirty="0" err="1"/>
              <a:t>blinear_layer</a:t>
            </a:r>
            <a:r>
              <a:rPr lang="en-US" altLang="zh-TW" sz="1200" b="1" dirty="0"/>
              <a:t>( </a:t>
            </a:r>
            <a:r>
              <a:rPr lang="en-US" altLang="zh-TW" sz="1200" dirty="0"/>
              <a:t>x </a:t>
            </a:r>
            <a:r>
              <a:rPr lang="en-US" altLang="zh-TW" sz="1200" b="1" dirty="0"/>
              <a:t>)</a:t>
            </a:r>
            <a:r>
              <a:rPr lang="en-US" altLang="zh-TW" sz="1200" dirty="0"/>
              <a:t> : </a:t>
            </a:r>
          </a:p>
          <a:p>
            <a:r>
              <a:rPr lang="en-US" altLang="zh-TW" sz="1200" dirty="0"/>
              <a:t>    do </a:t>
            </a:r>
            <a:r>
              <a:rPr lang="en-US" altLang="zh-TW" sz="1200" dirty="0" err="1">
                <a:solidFill>
                  <a:srgbClr val="FF0000"/>
                </a:solidFill>
              </a:rPr>
              <a:t>BinaryLinear</a:t>
            </a:r>
            <a:r>
              <a:rPr lang="en-US" altLang="zh-TW" sz="1200" dirty="0"/>
              <a:t> link with x</a:t>
            </a:r>
          </a:p>
          <a:p>
            <a:r>
              <a:rPr lang="en-US" altLang="zh-TW" sz="1200" dirty="0"/>
              <a:t>    if( </a:t>
            </a:r>
            <a:r>
              <a:rPr lang="en-US" altLang="zh-TW" sz="1200" b="1" dirty="0" err="1"/>
              <a:t>enropy</a:t>
            </a:r>
            <a:r>
              <a:rPr lang="en-US" altLang="zh-TW" sz="1200" b="1" dirty="0"/>
              <a:t>( </a:t>
            </a:r>
            <a:r>
              <a:rPr lang="en-US" altLang="zh-TW" sz="1200" dirty="0"/>
              <a:t>x</a:t>
            </a:r>
            <a:r>
              <a:rPr lang="en-US" altLang="zh-TW" sz="1200" b="1" dirty="0"/>
              <a:t> ) </a:t>
            </a:r>
            <a:r>
              <a:rPr lang="en-US" altLang="zh-TW" sz="1200" dirty="0"/>
              <a:t>&lt; </a:t>
            </a:r>
            <a:r>
              <a:rPr lang="en-US" altLang="zh-TW" sz="1200" dirty="0" err="1"/>
              <a:t>ent_T</a:t>
            </a:r>
            <a:r>
              <a:rPr lang="en-US" altLang="zh-TW" sz="1200" dirty="0"/>
              <a:t> )</a:t>
            </a:r>
          </a:p>
          <a:p>
            <a:r>
              <a:rPr lang="en-US" altLang="zh-TW" sz="1200" dirty="0"/>
              <a:t>        </a:t>
            </a:r>
            <a:r>
              <a:rPr lang="en-US" altLang="zh-TW" sz="1200" b="1" dirty="0" err="1"/>
              <a:t>pass_cloud</a:t>
            </a:r>
            <a:r>
              <a:rPr lang="en-US" altLang="zh-TW" sz="1200" dirty="0"/>
              <a:t>( x , layer )</a:t>
            </a:r>
            <a:endParaRPr lang="zh-TW" altLang="en-US" sz="12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6947664" y="606866"/>
            <a:ext cx="145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err="1"/>
              <a:t>ebnn.h</a:t>
            </a:r>
            <a:r>
              <a:rPr lang="en-US" altLang="zh-TW" sz="1200" b="1" dirty="0"/>
              <a:t> (Enhanced)  </a:t>
            </a:r>
            <a:endParaRPr lang="zh-TW" altLang="en-US" sz="1801" b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9841964" y="634311"/>
            <a:ext cx="974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err="1"/>
              <a:t>Function.h</a:t>
            </a:r>
            <a:endParaRPr lang="zh-TW" altLang="en-US" sz="1801" b="1" dirty="0"/>
          </a:p>
        </p:txBody>
      </p:sp>
      <p:sp>
        <p:nvSpPr>
          <p:cNvPr id="83" name="圓角矩形 82"/>
          <p:cNvSpPr/>
          <p:nvPr/>
        </p:nvSpPr>
        <p:spPr>
          <a:xfrm>
            <a:off x="9161830" y="911310"/>
            <a:ext cx="2334722" cy="13746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85" name="圓角矩形 84"/>
          <p:cNvSpPr/>
          <p:nvPr/>
        </p:nvSpPr>
        <p:spPr>
          <a:xfrm>
            <a:off x="3716657" y="524720"/>
            <a:ext cx="2334722" cy="386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200" dirty="0">
              <a:solidFill>
                <a:schemeClr val="tx1"/>
              </a:solidFill>
            </a:endParaRPr>
          </a:p>
        </p:txBody>
      </p:sp>
      <p:cxnSp>
        <p:nvCxnSpPr>
          <p:cNvPr id="86" name="直線單箭頭接點 85"/>
          <p:cNvCxnSpPr>
            <a:stCxn id="85" idx="2"/>
            <a:endCxn id="78" idx="0"/>
          </p:cNvCxnSpPr>
          <p:nvPr/>
        </p:nvCxnSpPr>
        <p:spPr>
          <a:xfrm>
            <a:off x="4884018" y="911310"/>
            <a:ext cx="0" cy="346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3716657" y="1535158"/>
            <a:ext cx="2334722" cy="1488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3775502" y="1575546"/>
            <a:ext cx="22199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err="1"/>
              <a:t>ebnn_compute</a:t>
            </a:r>
            <a:r>
              <a:rPr lang="en-US" altLang="zh-TW" sz="1200" b="1" dirty="0"/>
              <a:t>( </a:t>
            </a:r>
            <a:r>
              <a:rPr lang="en-US" altLang="zh-TW" sz="1200" dirty="0"/>
              <a:t>x </a:t>
            </a:r>
            <a:r>
              <a:rPr lang="en-US" altLang="zh-TW" sz="1200" b="1" dirty="0"/>
              <a:t>)</a:t>
            </a:r>
            <a:r>
              <a:rPr lang="en-US" altLang="zh-TW" sz="1200" dirty="0"/>
              <a:t> : </a:t>
            </a:r>
          </a:p>
          <a:p>
            <a:r>
              <a:rPr lang="en-US" altLang="zh-TW" sz="1200" dirty="0"/>
              <a:t>    </a:t>
            </a:r>
            <a:r>
              <a:rPr lang="en-US" altLang="zh-TW" sz="1200" b="1" dirty="0" err="1"/>
              <a:t>fconv_layer</a:t>
            </a:r>
            <a:r>
              <a:rPr lang="en-US" altLang="zh-TW" sz="1200" b="1" dirty="0"/>
              <a:t>( </a:t>
            </a:r>
            <a:r>
              <a:rPr lang="en-US" altLang="zh-TW" sz="1200" dirty="0"/>
              <a:t>x </a:t>
            </a:r>
            <a:r>
              <a:rPr lang="en-US" altLang="zh-TW" sz="1200" b="1" dirty="0"/>
              <a:t>)</a:t>
            </a:r>
          </a:p>
          <a:p>
            <a:r>
              <a:rPr lang="en-US" altLang="zh-TW" sz="1200" b="1" dirty="0"/>
              <a:t>    </a:t>
            </a:r>
            <a:r>
              <a:rPr lang="en-US" altLang="zh-TW" sz="1200" b="1" dirty="0" err="1"/>
              <a:t>bconv_layer</a:t>
            </a:r>
            <a:r>
              <a:rPr lang="en-US" altLang="zh-TW" sz="1200" b="1" dirty="0"/>
              <a:t>( </a:t>
            </a:r>
            <a:r>
              <a:rPr lang="en-US" altLang="zh-TW" sz="1200" dirty="0"/>
              <a:t>x</a:t>
            </a:r>
            <a:r>
              <a:rPr lang="en-US" altLang="zh-TW" sz="1200" b="1" dirty="0"/>
              <a:t> )</a:t>
            </a:r>
          </a:p>
          <a:p>
            <a:r>
              <a:rPr lang="en-US" altLang="zh-TW" sz="1200" dirty="0"/>
              <a:t>    .  .  . </a:t>
            </a:r>
          </a:p>
          <a:p>
            <a:r>
              <a:rPr lang="en-US" altLang="zh-TW" sz="1200" dirty="0"/>
              <a:t>    </a:t>
            </a:r>
            <a:r>
              <a:rPr lang="en-US" altLang="zh-TW" sz="1200" b="1" dirty="0" err="1"/>
              <a:t>blinear_layer</a:t>
            </a:r>
            <a:r>
              <a:rPr lang="en-US" altLang="zh-TW" sz="1200" b="1" dirty="0"/>
              <a:t>( </a:t>
            </a:r>
            <a:r>
              <a:rPr lang="en-US" altLang="zh-TW" sz="1200" dirty="0"/>
              <a:t>x</a:t>
            </a:r>
            <a:r>
              <a:rPr lang="en-US" altLang="zh-TW" sz="1200" b="1" dirty="0"/>
              <a:t> )</a:t>
            </a:r>
          </a:p>
          <a:p>
            <a:endParaRPr lang="en-US" altLang="zh-TW" sz="1200" b="1" dirty="0"/>
          </a:p>
          <a:p>
            <a:r>
              <a:rPr lang="en-US" altLang="zh-TW" sz="1200" b="1" dirty="0"/>
              <a:t>    </a:t>
            </a:r>
            <a:r>
              <a:rPr lang="en-US" altLang="zh-TW" sz="1200" dirty="0">
                <a:solidFill>
                  <a:srgbClr val="0070C0"/>
                </a:solidFill>
              </a:rPr>
              <a:t>Return</a:t>
            </a:r>
            <a:r>
              <a:rPr lang="en-US" altLang="zh-TW" sz="1200" dirty="0"/>
              <a:t> x</a:t>
            </a:r>
            <a:endParaRPr lang="zh-TW" altLang="en-US" sz="1200" dirty="0"/>
          </a:p>
        </p:txBody>
      </p:sp>
      <p:cxnSp>
        <p:nvCxnSpPr>
          <p:cNvPr id="92" name="直線接點 91"/>
          <p:cNvCxnSpPr/>
          <p:nvPr/>
        </p:nvCxnSpPr>
        <p:spPr>
          <a:xfrm>
            <a:off x="381001" y="3228978"/>
            <a:ext cx="11563349" cy="381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4458308" y="3494782"/>
            <a:ext cx="851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model.py  </a:t>
            </a:r>
            <a:endParaRPr lang="zh-TW" altLang="en-US" sz="1801" b="1" dirty="0"/>
          </a:p>
        </p:txBody>
      </p:sp>
      <p:sp>
        <p:nvSpPr>
          <p:cNvPr id="19" name="圓角矩形 18"/>
          <p:cNvSpPr/>
          <p:nvPr/>
        </p:nvSpPr>
        <p:spPr>
          <a:xfrm>
            <a:off x="3702410" y="3749671"/>
            <a:ext cx="2334722" cy="15231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97" name="文字方塊 96"/>
          <p:cNvSpPr txBox="1"/>
          <p:nvPr/>
        </p:nvSpPr>
        <p:spPr>
          <a:xfrm>
            <a:off x="3761254" y="3793892"/>
            <a:ext cx="22199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_</a:t>
            </a:r>
            <a:r>
              <a:rPr lang="en-US" altLang="zh-TW" sz="1200" b="1" dirty="0" err="1"/>
              <a:t>init</a:t>
            </a:r>
            <a:r>
              <a:rPr lang="en-US" altLang="zh-TW" sz="1200" b="1" dirty="0"/>
              <a:t>_() : </a:t>
            </a:r>
          </a:p>
          <a:p>
            <a:r>
              <a:rPr lang="en-US" altLang="zh-TW" sz="1200" b="1" dirty="0"/>
              <a:t>    </a:t>
            </a:r>
            <a:r>
              <a:rPr lang="en-US" altLang="zh-TW" sz="1200" dirty="0"/>
              <a:t>if(model non-exist)</a:t>
            </a:r>
          </a:p>
          <a:p>
            <a:r>
              <a:rPr lang="en-US" altLang="zh-TW" sz="1200" b="1" dirty="0"/>
              <a:t>        </a:t>
            </a:r>
            <a:r>
              <a:rPr lang="en-US" altLang="zh-TW" sz="1200" dirty="0"/>
              <a:t>load model from </a:t>
            </a:r>
            <a:r>
              <a:rPr lang="en-US" altLang="zh-TW" sz="1200" b="1" dirty="0" err="1"/>
              <a:t>npz</a:t>
            </a:r>
            <a:endParaRPr lang="en-US" altLang="zh-TW" sz="1200" b="1" dirty="0"/>
          </a:p>
          <a:p>
            <a:endParaRPr lang="en-US" altLang="zh-TW" sz="1200" b="1" dirty="0"/>
          </a:p>
          <a:p>
            <a:r>
              <a:rPr lang="en-US" altLang="zh-TW" sz="1200" b="1" dirty="0"/>
              <a:t>_call_( </a:t>
            </a:r>
            <a:r>
              <a:rPr lang="en-US" altLang="zh-TW" sz="1200" dirty="0"/>
              <a:t>data</a:t>
            </a:r>
            <a:r>
              <a:rPr lang="en-US" altLang="zh-TW" sz="1200" b="1" dirty="0"/>
              <a:t> ) : </a:t>
            </a:r>
          </a:p>
          <a:p>
            <a:r>
              <a:rPr lang="en-US" altLang="zh-TW" sz="1200" b="1" dirty="0"/>
              <a:t>    </a:t>
            </a:r>
            <a:r>
              <a:rPr lang="en-US" altLang="zh-TW" sz="1200" dirty="0"/>
              <a:t>x = </a:t>
            </a:r>
            <a:r>
              <a:rPr lang="en-US" altLang="zh-TW" sz="1200" b="1" dirty="0" err="1"/>
              <a:t>con_eval</a:t>
            </a:r>
            <a:r>
              <a:rPr lang="en-US" altLang="zh-TW" sz="1200" b="1" dirty="0"/>
              <a:t>( </a:t>
            </a:r>
            <a:r>
              <a:rPr lang="en-US" altLang="zh-TW" sz="1200" dirty="0"/>
              <a:t>data</a:t>
            </a:r>
            <a:r>
              <a:rPr lang="en-US" altLang="zh-TW" sz="1200" b="1" dirty="0"/>
              <a:t> )</a:t>
            </a:r>
          </a:p>
          <a:p>
            <a:r>
              <a:rPr lang="en-US" altLang="zh-TW" sz="1200" b="1" dirty="0"/>
              <a:t>    </a:t>
            </a:r>
            <a:r>
              <a:rPr lang="en-US" altLang="zh-TW" sz="1200" dirty="0">
                <a:solidFill>
                  <a:srgbClr val="0070C0"/>
                </a:solidFill>
              </a:rPr>
              <a:t>Return</a:t>
            </a:r>
            <a:r>
              <a:rPr lang="en-US" altLang="zh-TW" sz="1200" dirty="0"/>
              <a:t> x</a:t>
            </a:r>
            <a:endParaRPr lang="zh-TW" altLang="en-US" sz="1200" dirty="0"/>
          </a:p>
        </p:txBody>
      </p:sp>
      <p:sp>
        <p:nvSpPr>
          <p:cNvPr id="98" name="圓角矩形 97"/>
          <p:cNvSpPr/>
          <p:nvPr/>
        </p:nvSpPr>
        <p:spPr>
          <a:xfrm>
            <a:off x="6567655" y="3862017"/>
            <a:ext cx="2274571" cy="80139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99" name="文字方塊 98"/>
          <p:cNvSpPr txBox="1"/>
          <p:nvPr/>
        </p:nvSpPr>
        <p:spPr>
          <a:xfrm>
            <a:off x="6626500" y="3906240"/>
            <a:ext cx="195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err="1"/>
              <a:t>con_eval</a:t>
            </a:r>
            <a:r>
              <a:rPr lang="en-US" altLang="zh-TW" sz="1200" b="1" dirty="0"/>
              <a:t>( </a:t>
            </a:r>
            <a:r>
              <a:rPr lang="en-US" altLang="zh-TW" sz="1200" dirty="0"/>
              <a:t>data ) : </a:t>
            </a:r>
          </a:p>
          <a:p>
            <a:r>
              <a:rPr lang="en-US" altLang="zh-TW" sz="1200" dirty="0"/>
              <a:t>    convert data x and layer</a:t>
            </a:r>
          </a:p>
          <a:p>
            <a:r>
              <a:rPr lang="en-US" altLang="zh-TW" sz="1200" dirty="0"/>
              <a:t>    </a:t>
            </a:r>
            <a:r>
              <a:rPr lang="en-US" altLang="zh-TW" sz="1200" dirty="0">
                <a:solidFill>
                  <a:srgbClr val="0070C0"/>
                </a:solidFill>
              </a:rPr>
              <a:t>Return</a:t>
            </a:r>
            <a:r>
              <a:rPr lang="en-US" altLang="zh-TW" sz="1200" dirty="0"/>
              <a:t> </a:t>
            </a:r>
            <a:r>
              <a:rPr lang="en-US" altLang="zh-TW" sz="1200" b="1" dirty="0"/>
              <a:t>evaluate</a:t>
            </a:r>
            <a:r>
              <a:rPr lang="en-US" altLang="zh-TW" sz="1200" dirty="0"/>
              <a:t>( x  , layer)</a:t>
            </a:r>
            <a:endParaRPr lang="zh-TW" altLang="en-US" sz="12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7313240" y="3607131"/>
            <a:ext cx="851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chain.py  </a:t>
            </a:r>
            <a:endParaRPr lang="zh-TW" altLang="en-US" sz="1801" b="1" dirty="0"/>
          </a:p>
        </p:txBody>
      </p:sp>
      <p:sp>
        <p:nvSpPr>
          <p:cNvPr id="106" name="圓角矩形 105"/>
          <p:cNvSpPr/>
          <p:nvPr/>
        </p:nvSpPr>
        <p:spPr>
          <a:xfrm>
            <a:off x="6567655" y="5075182"/>
            <a:ext cx="2274571" cy="8994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07" name="文字方塊 106"/>
          <p:cNvSpPr txBox="1"/>
          <p:nvPr/>
        </p:nvSpPr>
        <p:spPr>
          <a:xfrm>
            <a:off x="6626500" y="5119405"/>
            <a:ext cx="195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evaluate( </a:t>
            </a:r>
            <a:r>
              <a:rPr lang="en-US" altLang="zh-TW" sz="1200" dirty="0"/>
              <a:t>x , layer ) : </a:t>
            </a:r>
          </a:p>
          <a:p>
            <a:r>
              <a:rPr lang="en-US" altLang="zh-TW" sz="1200" dirty="0"/>
              <a:t>    </a:t>
            </a:r>
            <a:r>
              <a:rPr lang="en-US" altLang="zh-TW" sz="1200" dirty="0">
                <a:solidFill>
                  <a:srgbClr val="0070C0"/>
                </a:solidFill>
              </a:rPr>
              <a:t>for</a:t>
            </a:r>
            <a:r>
              <a:rPr lang="en-US" altLang="zh-TW" sz="1200" dirty="0"/>
              <a:t> link </a:t>
            </a:r>
            <a:r>
              <a:rPr lang="en-US" altLang="zh-TW" sz="1200" dirty="0">
                <a:solidFill>
                  <a:srgbClr val="0070C0"/>
                </a:solidFill>
              </a:rPr>
              <a:t>in </a:t>
            </a:r>
            <a:r>
              <a:rPr lang="en-US" altLang="zh-TW" sz="1200" b="1" i="1" dirty="0"/>
              <a:t>links</a:t>
            </a:r>
            <a:r>
              <a:rPr lang="en-US" altLang="zh-TW" sz="1200" dirty="0"/>
              <a:t>[ layer : ]</a:t>
            </a:r>
          </a:p>
          <a:p>
            <a:r>
              <a:rPr lang="en-US" altLang="zh-TW" sz="1200" dirty="0"/>
              <a:t>        x = link( x )</a:t>
            </a:r>
          </a:p>
          <a:p>
            <a:r>
              <a:rPr lang="en-US" altLang="zh-TW" sz="1200" dirty="0"/>
              <a:t>    </a:t>
            </a:r>
            <a:r>
              <a:rPr lang="en-US" altLang="zh-TW" sz="1200" dirty="0">
                <a:solidFill>
                  <a:srgbClr val="0070C0"/>
                </a:solidFill>
              </a:rPr>
              <a:t>Return</a:t>
            </a:r>
            <a:r>
              <a:rPr lang="en-US" altLang="zh-TW" sz="1200" dirty="0"/>
              <a:t> x</a:t>
            </a:r>
            <a:endParaRPr lang="zh-TW" altLang="en-US" sz="1200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7159293" y="4808060"/>
            <a:ext cx="1091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sequential.py</a:t>
            </a:r>
            <a:endParaRPr lang="zh-TW" altLang="en-US" sz="1801" b="1" dirty="0"/>
          </a:p>
        </p:txBody>
      </p:sp>
      <p:cxnSp>
        <p:nvCxnSpPr>
          <p:cNvPr id="109" name="直線單箭頭接點 108"/>
          <p:cNvCxnSpPr>
            <a:stCxn id="19" idx="2"/>
            <a:endCxn id="152" idx="0"/>
          </p:cNvCxnSpPr>
          <p:nvPr/>
        </p:nvCxnSpPr>
        <p:spPr>
          <a:xfrm flipH="1">
            <a:off x="4852464" y="5272859"/>
            <a:ext cx="17305" cy="683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文字方塊 110"/>
          <p:cNvSpPr txBox="1"/>
          <p:nvPr/>
        </p:nvSpPr>
        <p:spPr>
          <a:xfrm>
            <a:off x="9221571" y="986972"/>
            <a:ext cx="2215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entropy( </a:t>
            </a:r>
            <a:r>
              <a:rPr lang="en-US" altLang="zh-TW" sz="1200" dirty="0"/>
              <a:t>x </a:t>
            </a:r>
            <a:r>
              <a:rPr lang="en-US" altLang="zh-TW" sz="1200" b="1" dirty="0"/>
              <a:t>)</a:t>
            </a:r>
            <a:r>
              <a:rPr lang="en-US" altLang="zh-TW" sz="1200" dirty="0"/>
              <a:t> : </a:t>
            </a:r>
          </a:p>
          <a:p>
            <a:r>
              <a:rPr lang="en-US" altLang="zh-TW" sz="1200" dirty="0"/>
              <a:t>    compute entropy with x</a:t>
            </a:r>
          </a:p>
          <a:p>
            <a:r>
              <a:rPr lang="en-US" altLang="zh-TW" sz="1200" dirty="0"/>
              <a:t>    </a:t>
            </a:r>
          </a:p>
          <a:p>
            <a:r>
              <a:rPr lang="en-US" altLang="zh-TW" sz="1200" b="1" dirty="0" err="1"/>
              <a:t>pass_cloud</a:t>
            </a:r>
            <a:r>
              <a:rPr lang="en-US" altLang="zh-TW" sz="1200" b="1" dirty="0"/>
              <a:t>( </a:t>
            </a:r>
            <a:r>
              <a:rPr lang="en-US" altLang="zh-TW" sz="1200" dirty="0"/>
              <a:t>x , layer</a:t>
            </a:r>
            <a:r>
              <a:rPr lang="en-US" altLang="zh-TW" sz="1200" b="1" dirty="0"/>
              <a:t> )</a:t>
            </a:r>
          </a:p>
          <a:p>
            <a:r>
              <a:rPr lang="en-US" altLang="zh-TW" sz="1200" dirty="0"/>
              <a:t>    package x and layer as </a:t>
            </a:r>
            <a:r>
              <a:rPr lang="en-US" altLang="zh-TW" sz="1200" b="1" dirty="0"/>
              <a:t>data</a:t>
            </a:r>
          </a:p>
          <a:p>
            <a:r>
              <a:rPr lang="en-US" altLang="zh-TW" sz="1200" b="1" dirty="0"/>
              <a:t>    </a:t>
            </a:r>
            <a:r>
              <a:rPr lang="en-US" altLang="zh-TW" sz="1200" dirty="0"/>
              <a:t>call </a:t>
            </a:r>
            <a:r>
              <a:rPr lang="en-US" altLang="zh-TW" sz="1200" b="1" dirty="0">
                <a:solidFill>
                  <a:srgbClr val="FF0000"/>
                </a:solidFill>
              </a:rPr>
              <a:t>model.py</a:t>
            </a:r>
            <a:r>
              <a:rPr lang="en-US" altLang="zh-TW" sz="1200" dirty="0"/>
              <a:t> append </a:t>
            </a:r>
            <a:r>
              <a:rPr lang="en-US" altLang="zh-TW" sz="1200" b="1" dirty="0"/>
              <a:t>data</a:t>
            </a:r>
          </a:p>
        </p:txBody>
      </p:sp>
      <p:cxnSp>
        <p:nvCxnSpPr>
          <p:cNvPr id="27" name="肘形接點 26"/>
          <p:cNvCxnSpPr>
            <a:stCxn id="83" idx="2"/>
            <a:endCxn id="95" idx="0"/>
          </p:cNvCxnSpPr>
          <p:nvPr/>
        </p:nvCxnSpPr>
        <p:spPr>
          <a:xfrm rot="5400000">
            <a:off x="7002214" y="167805"/>
            <a:ext cx="1208782" cy="544517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9124655" y="2693417"/>
            <a:ext cx="14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data[x , layer]</a:t>
            </a:r>
          </a:p>
          <a:p>
            <a:pPr algn="ctr"/>
            <a:r>
              <a:rPr lang="en-US" altLang="zh-TW" sz="1200" b="1" dirty="0"/>
              <a:t>x(n , f , w , h)</a:t>
            </a:r>
          </a:p>
        </p:txBody>
      </p:sp>
      <p:cxnSp>
        <p:nvCxnSpPr>
          <p:cNvPr id="128" name="直線單箭頭接點 127"/>
          <p:cNvCxnSpPr/>
          <p:nvPr/>
        </p:nvCxnSpPr>
        <p:spPr>
          <a:xfrm flipV="1">
            <a:off x="5048250" y="1103842"/>
            <a:ext cx="1612955" cy="8049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/>
          <p:nvPr/>
        </p:nvCxnSpPr>
        <p:spPr>
          <a:xfrm flipV="1">
            <a:off x="5041728" y="1652947"/>
            <a:ext cx="1660348" cy="4280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/>
          <p:nvPr/>
        </p:nvCxnSpPr>
        <p:spPr>
          <a:xfrm flipV="1">
            <a:off x="5114484" y="2179736"/>
            <a:ext cx="1594114" cy="3013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V="1">
            <a:off x="8488217" y="1138752"/>
            <a:ext cx="779719" cy="139035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 flipV="1">
            <a:off x="8522570" y="1688886"/>
            <a:ext cx="745367" cy="10396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直線單箭頭接點 142"/>
          <p:cNvCxnSpPr/>
          <p:nvPr/>
        </p:nvCxnSpPr>
        <p:spPr>
          <a:xfrm flipV="1">
            <a:off x="5309725" y="4064481"/>
            <a:ext cx="1358000" cy="7854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圓角矩形 151"/>
          <p:cNvSpPr/>
          <p:nvPr/>
        </p:nvSpPr>
        <p:spPr>
          <a:xfrm>
            <a:off x="3685105" y="5956773"/>
            <a:ext cx="2334722" cy="386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3627469" y="5843548"/>
            <a:ext cx="2535207" cy="81222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64" name="文字方塊 63"/>
          <p:cNvSpPr txBox="1"/>
          <p:nvPr/>
        </p:nvSpPr>
        <p:spPr>
          <a:xfrm>
            <a:off x="3817653" y="553886"/>
            <a:ext cx="1814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ebnn_compute</a:t>
            </a:r>
            <a:r>
              <a:rPr lang="en-US" altLang="zh-TW" sz="1200" b="1" dirty="0"/>
              <a:t>( </a:t>
            </a:r>
            <a:r>
              <a:rPr lang="en-US" altLang="zh-TW" sz="1200" dirty="0"/>
              <a:t>image </a:t>
            </a:r>
            <a:r>
              <a:rPr lang="en-US" altLang="zh-TW" sz="1200" b="1" dirty="0"/>
              <a:t>)</a:t>
            </a:r>
            <a:r>
              <a:rPr lang="en-US" altLang="zh-TW" sz="1200" dirty="0"/>
              <a:t> : </a:t>
            </a:r>
          </a:p>
        </p:txBody>
      </p:sp>
      <p:sp>
        <p:nvSpPr>
          <p:cNvPr id="156" name="文字方塊 155"/>
          <p:cNvSpPr txBox="1"/>
          <p:nvPr/>
        </p:nvSpPr>
        <p:spPr>
          <a:xfrm>
            <a:off x="3646569" y="5982044"/>
            <a:ext cx="250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Receive the data from cloud to end</a:t>
            </a:r>
            <a:endParaRPr lang="en-US" altLang="zh-TW" sz="1200" dirty="0"/>
          </a:p>
        </p:txBody>
      </p:sp>
      <p:sp>
        <p:nvSpPr>
          <p:cNvPr id="163" name="文字方塊 162"/>
          <p:cNvSpPr txBox="1"/>
          <p:nvPr/>
        </p:nvSpPr>
        <p:spPr>
          <a:xfrm>
            <a:off x="2422850" y="223963"/>
            <a:ext cx="117339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1" b="1" dirty="0"/>
              <a:t>End layer  </a:t>
            </a:r>
            <a:endParaRPr lang="zh-TW" altLang="en-US" sz="1801" b="1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2312037" y="3512481"/>
            <a:ext cx="136255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1" b="1"/>
              <a:t>Cloud </a:t>
            </a:r>
            <a:r>
              <a:rPr lang="en-US" altLang="zh-TW" sz="1801" b="1" dirty="0"/>
              <a:t>layer  </a:t>
            </a:r>
            <a:endParaRPr lang="zh-TW" altLang="en-US" sz="1801" b="1" dirty="0"/>
          </a:p>
        </p:txBody>
      </p:sp>
      <p:sp>
        <p:nvSpPr>
          <p:cNvPr id="169" name="左中括弧 168"/>
          <p:cNvSpPr/>
          <p:nvPr/>
        </p:nvSpPr>
        <p:spPr>
          <a:xfrm>
            <a:off x="3826956" y="1908745"/>
            <a:ext cx="114642" cy="386409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cxnSp>
        <p:nvCxnSpPr>
          <p:cNvPr id="171" name="直線接點 170"/>
          <p:cNvCxnSpPr>
            <a:stCxn id="232" idx="3"/>
            <a:endCxn id="169" idx="1"/>
          </p:cNvCxnSpPr>
          <p:nvPr/>
        </p:nvCxnSpPr>
        <p:spPr>
          <a:xfrm>
            <a:off x="2261755" y="1927816"/>
            <a:ext cx="1565202" cy="174133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左中括弧 171"/>
          <p:cNvSpPr/>
          <p:nvPr/>
        </p:nvSpPr>
        <p:spPr>
          <a:xfrm>
            <a:off x="6753171" y="5425877"/>
            <a:ext cx="45719" cy="251068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cxnSp>
        <p:nvCxnSpPr>
          <p:cNvPr id="175" name="肘形接點 174"/>
          <p:cNvCxnSpPr>
            <a:stCxn id="107" idx="1"/>
            <a:endCxn id="285" idx="3"/>
          </p:cNvCxnSpPr>
          <p:nvPr/>
        </p:nvCxnSpPr>
        <p:spPr>
          <a:xfrm rot="10800000">
            <a:off x="2259324" y="4649990"/>
            <a:ext cx="4367177" cy="88491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6" name="文字方塊 185"/>
          <p:cNvSpPr txBox="1"/>
          <p:nvPr/>
        </p:nvSpPr>
        <p:spPr>
          <a:xfrm>
            <a:off x="4377977" y="6290081"/>
            <a:ext cx="117339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1" b="1" dirty="0"/>
              <a:t>End layer  </a:t>
            </a:r>
            <a:endParaRPr lang="zh-TW" altLang="en-US" sz="1801" b="1" dirty="0"/>
          </a:p>
        </p:txBody>
      </p:sp>
      <p:cxnSp>
        <p:nvCxnSpPr>
          <p:cNvPr id="190" name="肘形接點 189"/>
          <p:cNvCxnSpPr>
            <a:stCxn id="99" idx="2"/>
          </p:cNvCxnSpPr>
          <p:nvPr/>
        </p:nvCxnSpPr>
        <p:spPr>
          <a:xfrm rot="5400000">
            <a:off x="6962051" y="4588976"/>
            <a:ext cx="680358" cy="607549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文字方塊 197"/>
          <p:cNvSpPr txBox="1"/>
          <p:nvPr/>
        </p:nvSpPr>
        <p:spPr>
          <a:xfrm>
            <a:off x="-375984" y="2762718"/>
            <a:ext cx="185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x ( n , f , w , h )</a:t>
            </a:r>
          </a:p>
        </p:txBody>
      </p:sp>
      <p:sp>
        <p:nvSpPr>
          <p:cNvPr id="201" name="文字方塊 200"/>
          <p:cNvSpPr txBox="1"/>
          <p:nvPr/>
        </p:nvSpPr>
        <p:spPr>
          <a:xfrm>
            <a:off x="6338179" y="3281452"/>
            <a:ext cx="2835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If classify confidence is not enough</a:t>
            </a:r>
          </a:p>
        </p:txBody>
      </p:sp>
      <p:sp>
        <p:nvSpPr>
          <p:cNvPr id="134" name="文字方塊 133"/>
          <p:cNvSpPr txBox="1"/>
          <p:nvPr/>
        </p:nvSpPr>
        <p:spPr>
          <a:xfrm>
            <a:off x="8968896" y="5304069"/>
            <a:ext cx="2766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The </a:t>
            </a:r>
            <a:r>
              <a:rPr lang="en-US" altLang="zh-TW" sz="1200" b="1" i="1" dirty="0"/>
              <a:t>links</a:t>
            </a:r>
            <a:r>
              <a:rPr lang="en-US" altLang="zh-TW" sz="1200" dirty="0"/>
              <a:t> is define with sequential object </a:t>
            </a:r>
          </a:p>
          <a:p>
            <a:r>
              <a:rPr lang="en-US" altLang="zh-TW" sz="1200" dirty="0"/>
              <a:t>by </a:t>
            </a:r>
            <a:r>
              <a:rPr lang="en-US" altLang="zh-TW" sz="1200" b="1" dirty="0" err="1">
                <a:solidFill>
                  <a:srgbClr val="FF0000"/>
                </a:solidFill>
              </a:rPr>
              <a:t>setup_model</a:t>
            </a:r>
            <a:r>
              <a:rPr lang="en-US" altLang="zh-TW" sz="1200" b="1" dirty="0">
                <a:solidFill>
                  <a:srgbClr val="FF0000"/>
                </a:solidFill>
              </a:rPr>
              <a:t>() </a:t>
            </a:r>
            <a:r>
              <a:rPr lang="en-US" altLang="zh-TW" sz="1200" dirty="0"/>
              <a:t>in training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46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字方塊 64"/>
          <p:cNvSpPr txBox="1"/>
          <p:nvPr/>
        </p:nvSpPr>
        <p:spPr>
          <a:xfrm>
            <a:off x="724764" y="-10292"/>
            <a:ext cx="1655051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1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dev_model_infer.c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825090" y="3191170"/>
            <a:ext cx="145440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1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dnn_c_lib.h</a:t>
            </a:r>
            <a:endParaRPr lang="zh-TW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181193" y="3481977"/>
            <a:ext cx="3922468" cy="32860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0" bIns="0" rtlCol="0">
            <a:spAutoFit/>
          </a:bodyPr>
          <a:lstStyle>
            <a:defPPr>
              <a:defRPr lang="zh-TW"/>
            </a:defPPr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#include “</a:t>
            </a:r>
            <a:r>
              <a:rPr lang="en-US" altLang="zh-TW" dirty="0" err="1"/>
              <a:t>mqtt.h</a:t>
            </a:r>
            <a:r>
              <a:rPr lang="en-US" altLang="zh-TW" dirty="0"/>
              <a:t>”</a:t>
            </a:r>
          </a:p>
          <a:p>
            <a:r>
              <a:rPr lang="en-US" altLang="zh-TW" dirty="0"/>
              <a:t>#define SERVER_IP        192.168.1.1</a:t>
            </a:r>
          </a:p>
          <a:p>
            <a:pPr>
              <a:spcBef>
                <a:spcPts val="601"/>
              </a:spcBef>
            </a:pPr>
            <a:r>
              <a:rPr lang="en-US" altLang="zh-TW" dirty="0"/>
              <a:t>float entropy (float*[] x) {</a:t>
            </a:r>
          </a:p>
          <a:p>
            <a:pPr marL="114302">
              <a:spcBef>
                <a:spcPts val="300"/>
              </a:spcBef>
              <a:spcAft>
                <a:spcPts val="300"/>
              </a:spcAft>
            </a:pPr>
            <a:r>
              <a:rPr lang="en-US" altLang="zh-TW" dirty="0"/>
              <a:t>return </a:t>
            </a:r>
            <a:r>
              <a:rPr lang="en-US" altLang="zh-TW" dirty="0" err="1"/>
              <a:t>cal_entropy</a:t>
            </a:r>
            <a:r>
              <a:rPr lang="en-US" altLang="zh-TW" dirty="0"/>
              <a:t>(x);</a:t>
            </a:r>
          </a:p>
          <a:p>
            <a:r>
              <a:rPr lang="en-US" altLang="zh-TW" dirty="0"/>
              <a:t>}</a:t>
            </a:r>
          </a:p>
          <a:p>
            <a:pPr>
              <a:spcBef>
                <a:spcPts val="601"/>
              </a:spcBef>
            </a:pPr>
            <a:r>
              <a:rPr lang="en-US" altLang="zh-TW" dirty="0"/>
              <a:t>float*[] </a:t>
            </a:r>
            <a:r>
              <a:rPr lang="en-US" altLang="zh-CN" dirty="0" err="1"/>
              <a:t>req_</a:t>
            </a:r>
            <a:r>
              <a:rPr lang="en-US" altLang="zh-TW" dirty="0" err="1"/>
              <a:t>server_inference</a:t>
            </a:r>
            <a:r>
              <a:rPr lang="en-US" altLang="zh-TW" dirty="0"/>
              <a:t> (float*[] x,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num_layer</a:t>
            </a:r>
            <a:r>
              <a:rPr lang="en-US" altLang="zh-TW" dirty="0"/>
              <a:t> ) {</a:t>
            </a:r>
          </a:p>
          <a:p>
            <a:pPr marL="114302">
              <a:spcBef>
                <a:spcPts val="300"/>
              </a:spcBef>
            </a:pPr>
            <a:r>
              <a:rPr lang="en-US" altLang="zh-TW" dirty="0"/>
              <a:t>char[] payload = Convert2Char(x)+</a:t>
            </a:r>
          </a:p>
          <a:p>
            <a:pPr marL="114302"/>
            <a:r>
              <a:rPr lang="en-US" altLang="zh-TW" dirty="0"/>
              <a:t>Convert2Char(</a:t>
            </a:r>
            <a:r>
              <a:rPr lang="en-US" altLang="zh-TW" dirty="0" err="1"/>
              <a:t>num_layer</a:t>
            </a:r>
            <a:r>
              <a:rPr lang="en-US" altLang="zh-TW" dirty="0"/>
              <a:t>);</a:t>
            </a:r>
          </a:p>
          <a:p>
            <a:pPr marL="114302">
              <a:spcBef>
                <a:spcPts val="300"/>
              </a:spcBef>
            </a:pPr>
            <a:r>
              <a:rPr lang="en-US" altLang="zh-TW" dirty="0"/>
              <a:t>server = </a:t>
            </a:r>
            <a:r>
              <a:rPr lang="en-US" altLang="zh-TW" dirty="0" err="1"/>
              <a:t>mqtt_connect</a:t>
            </a:r>
            <a:r>
              <a:rPr lang="en-US" altLang="zh-TW" dirty="0"/>
              <a:t>(SERVER_IP);</a:t>
            </a:r>
          </a:p>
          <a:p>
            <a:pPr marL="114302"/>
            <a:r>
              <a:rPr lang="en-US" altLang="zh-TW" dirty="0" err="1"/>
              <a:t>mqtt_send</a:t>
            </a:r>
            <a:r>
              <a:rPr lang="en-US" altLang="zh-TW" dirty="0"/>
              <a:t>(server, payload);</a:t>
            </a:r>
          </a:p>
          <a:p>
            <a:pPr marL="114302">
              <a:spcAft>
                <a:spcPts val="300"/>
              </a:spcAft>
            </a:pPr>
            <a:r>
              <a:rPr lang="en-US" altLang="zh-TW" dirty="0" err="1"/>
              <a:t>mqtt_recv</a:t>
            </a:r>
            <a:r>
              <a:rPr lang="en-US" altLang="zh-TW" dirty="0"/>
              <a:t>(server, y);</a:t>
            </a:r>
          </a:p>
          <a:p>
            <a:pPr marL="114302">
              <a:spcAft>
                <a:spcPts val="300"/>
              </a:spcAft>
            </a:pPr>
            <a:r>
              <a:rPr lang="en-US" altLang="zh-TW" dirty="0"/>
              <a:t>return y;</a:t>
            </a:r>
          </a:p>
          <a:p>
            <a:r>
              <a:rPr lang="en-US" altLang="zh-TW" dirty="0"/>
              <a:t>}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4376185" y="3200107"/>
            <a:ext cx="145440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1" b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tool_lib.h</a:t>
            </a:r>
            <a:endParaRPr lang="zh-TW" altLang="en-US" sz="20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17302" y="3477105"/>
            <a:ext cx="2869980" cy="28688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0" bIns="0" rtlCol="0">
            <a:spAutoFit/>
          </a:bodyPr>
          <a:lstStyle>
            <a:defPPr>
              <a:defRPr lang="zh-TW"/>
            </a:defPPr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// C </a:t>
            </a:r>
            <a:r>
              <a:rPr lang="en-US" altLang="zh-TW" dirty="0" err="1"/>
              <a:t>impl</a:t>
            </a:r>
            <a:r>
              <a:rPr lang="en-US" altLang="zh-TW" dirty="0"/>
              <a:t>. of the convolution layer.</a:t>
            </a:r>
          </a:p>
          <a:p>
            <a:r>
              <a:rPr lang="en-US" altLang="zh-TW" dirty="0"/>
              <a:t>float*[] </a:t>
            </a:r>
            <a:r>
              <a:rPr lang="en-US" altLang="zh-TW" dirty="0" err="1"/>
              <a:t>conv_layer</a:t>
            </a:r>
            <a:r>
              <a:rPr lang="en-US" altLang="zh-TW" dirty="0"/>
              <a:t> (float*[] x) {</a:t>
            </a:r>
          </a:p>
          <a:p>
            <a:pPr marL="114302">
              <a:spcBef>
                <a:spcPts val="300"/>
              </a:spcBef>
            </a:pPr>
            <a:r>
              <a:rPr lang="en-US" altLang="zh-TW" dirty="0"/>
              <a:t>y = convolution (x);</a:t>
            </a:r>
          </a:p>
          <a:p>
            <a:pPr marL="114302">
              <a:spcAft>
                <a:spcPts val="300"/>
              </a:spcAft>
            </a:pPr>
            <a:r>
              <a:rPr lang="en-US" altLang="zh-TW" dirty="0"/>
              <a:t>return y;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…</a:t>
            </a:r>
          </a:p>
          <a:p>
            <a:endParaRPr lang="en-US" altLang="zh-TW" dirty="0"/>
          </a:p>
          <a:p>
            <a:pPr>
              <a:spcBef>
                <a:spcPts val="601"/>
              </a:spcBef>
            </a:pPr>
            <a:r>
              <a:rPr lang="en-US" altLang="zh-TW" dirty="0"/>
              <a:t>// C </a:t>
            </a:r>
            <a:r>
              <a:rPr lang="en-US" altLang="zh-TW" dirty="0" err="1"/>
              <a:t>impl</a:t>
            </a:r>
            <a:r>
              <a:rPr lang="en-US" altLang="zh-TW" dirty="0"/>
              <a:t>. of the fully connected layer.</a:t>
            </a:r>
          </a:p>
          <a:p>
            <a:r>
              <a:rPr lang="en-US" altLang="zh-TW" dirty="0"/>
              <a:t>float*[] </a:t>
            </a:r>
            <a:r>
              <a:rPr lang="en-US" altLang="zh-TW" dirty="0" err="1"/>
              <a:t>linear_layer</a:t>
            </a:r>
            <a:r>
              <a:rPr lang="en-US" altLang="zh-TW" dirty="0"/>
              <a:t> (float*[] x) {</a:t>
            </a:r>
          </a:p>
          <a:p>
            <a:pPr marL="114302">
              <a:spcBef>
                <a:spcPts val="300"/>
              </a:spcBef>
            </a:pPr>
            <a:r>
              <a:rPr lang="en-US" altLang="zh-TW" dirty="0"/>
              <a:t>y = linear (x);</a:t>
            </a:r>
          </a:p>
          <a:p>
            <a:pPr marL="114302"/>
            <a:r>
              <a:rPr lang="en-US" altLang="zh-TW" dirty="0"/>
              <a:t>return y;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C9C53ED-7846-452A-8476-1792D6345348}"/>
              </a:ext>
            </a:extLst>
          </p:cNvPr>
          <p:cNvCxnSpPr>
            <a:cxnSpLocks/>
          </p:cNvCxnSpPr>
          <p:nvPr/>
        </p:nvCxnSpPr>
        <p:spPr>
          <a:xfrm flipH="1">
            <a:off x="3768964" y="1393569"/>
            <a:ext cx="2604320" cy="0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Dot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cxnSpLocks/>
          </p:cNvCxnSpPr>
          <p:nvPr/>
        </p:nvCxnSpPr>
        <p:spPr>
          <a:xfrm>
            <a:off x="5152469" y="275646"/>
            <a:ext cx="1615378" cy="960009"/>
          </a:xfrm>
          <a:prstGeom prst="bentConnector3">
            <a:avLst>
              <a:gd name="adj1" fmla="val -27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FC12B79A-2400-44CA-8375-BBFEA465DC8E}"/>
              </a:ext>
            </a:extLst>
          </p:cNvPr>
          <p:cNvCxnSpPr>
            <a:cxnSpLocks/>
          </p:cNvCxnSpPr>
          <p:nvPr/>
        </p:nvCxnSpPr>
        <p:spPr>
          <a:xfrm>
            <a:off x="5152469" y="1235654"/>
            <a:ext cx="0" cy="1821838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F4D03F0-54F5-41A1-A063-B7383B538C72}"/>
              </a:ext>
            </a:extLst>
          </p:cNvPr>
          <p:cNvSpPr txBox="1"/>
          <p:nvPr/>
        </p:nvSpPr>
        <p:spPr>
          <a:xfrm>
            <a:off x="3665189" y="969133"/>
            <a:ext cx="1198745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1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device</a:t>
            </a:r>
          </a:p>
          <a:p>
            <a:r>
              <a:rPr lang="en-US" altLang="zh-CN" sz="1051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51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device_inference</a:t>
            </a:r>
            <a:r>
              <a:rPr lang="en-US" altLang="zh-CN" sz="1051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051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789748A-E977-4A29-9C0D-393057893CE2}"/>
              </a:ext>
            </a:extLst>
          </p:cNvPr>
          <p:cNvSpPr/>
          <p:nvPr/>
        </p:nvSpPr>
        <p:spPr>
          <a:xfrm>
            <a:off x="6013540" y="1125862"/>
            <a:ext cx="577044" cy="1999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Exit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5753D07-B8B2-46E8-A7EE-58198C6ACFF4}"/>
              </a:ext>
            </a:extLst>
          </p:cNvPr>
          <p:cNvSpPr/>
          <p:nvPr/>
        </p:nvSpPr>
        <p:spPr>
          <a:xfrm>
            <a:off x="5277641" y="1122909"/>
            <a:ext cx="602347" cy="2051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BLinear</a:t>
            </a:r>
            <a:endParaRPr lang="zh-CN" altLang="en-US" sz="10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BF91FA5-23AC-4AE4-9D76-0B9AAFC62217}"/>
              </a:ext>
            </a:extLst>
          </p:cNvPr>
          <p:cNvSpPr/>
          <p:nvPr/>
        </p:nvSpPr>
        <p:spPr>
          <a:xfrm>
            <a:off x="4858141" y="751367"/>
            <a:ext cx="577044" cy="1999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sz="10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435A445-742A-4887-8693-8726DAF1DC6B}"/>
              </a:ext>
            </a:extLst>
          </p:cNvPr>
          <p:cNvSpPr/>
          <p:nvPr/>
        </p:nvSpPr>
        <p:spPr>
          <a:xfrm>
            <a:off x="4858141" y="420557"/>
            <a:ext cx="577044" cy="1999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sz="10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BF91FA5-23AC-4AE4-9D76-0B9AAFC62217}"/>
              </a:ext>
            </a:extLst>
          </p:cNvPr>
          <p:cNvSpPr/>
          <p:nvPr/>
        </p:nvSpPr>
        <p:spPr>
          <a:xfrm>
            <a:off x="4858141" y="1960452"/>
            <a:ext cx="577044" cy="1999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sz="10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435A445-742A-4887-8693-8726DAF1DC6B}"/>
              </a:ext>
            </a:extLst>
          </p:cNvPr>
          <p:cNvSpPr/>
          <p:nvPr/>
        </p:nvSpPr>
        <p:spPr>
          <a:xfrm>
            <a:off x="4858141" y="1629641"/>
            <a:ext cx="577044" cy="1999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sz="10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5753D07-B8B2-46E8-A7EE-58198C6ACFF4}"/>
              </a:ext>
            </a:extLst>
          </p:cNvPr>
          <p:cNvSpPr/>
          <p:nvPr/>
        </p:nvSpPr>
        <p:spPr>
          <a:xfrm>
            <a:off x="4859505" y="2294196"/>
            <a:ext cx="577044" cy="1999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lang="zh-CN" altLang="en-US" sz="10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789748A-E977-4A29-9C0D-393057893CE2}"/>
              </a:ext>
            </a:extLst>
          </p:cNvPr>
          <p:cNvSpPr/>
          <p:nvPr/>
        </p:nvSpPr>
        <p:spPr>
          <a:xfrm>
            <a:off x="4858141" y="2625006"/>
            <a:ext cx="577044" cy="1999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Exit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371C05C-B3F1-4D9F-80FD-93D78794B7DB}"/>
              </a:ext>
            </a:extLst>
          </p:cNvPr>
          <p:cNvSpPr txBox="1"/>
          <p:nvPr/>
        </p:nvSpPr>
        <p:spPr>
          <a:xfrm>
            <a:off x="3665188" y="1384632"/>
            <a:ext cx="1310836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1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r>
              <a:rPr lang="en-US" altLang="zh-CN" sz="1051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51" b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server_inference</a:t>
            </a:r>
            <a:r>
              <a:rPr lang="en-US" altLang="zh-CN" sz="1051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051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17302" y="266709"/>
            <a:ext cx="2869980" cy="2924461"/>
            <a:chOff x="117300" y="536977"/>
            <a:chExt cx="2869981" cy="2924461"/>
          </a:xfrm>
        </p:grpSpPr>
        <p:sp>
          <p:nvSpPr>
            <p:cNvPr id="14" name="文字方塊 13"/>
            <p:cNvSpPr txBox="1"/>
            <p:nvPr/>
          </p:nvSpPr>
          <p:spPr>
            <a:xfrm>
              <a:off x="117300" y="536977"/>
              <a:ext cx="2869981" cy="291143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tIns="0" bIns="0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#include “</a:t>
              </a:r>
              <a:r>
                <a:rPr lang="en-US" altLang="zh-TW" sz="1200" dirty="0" err="1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dnn_c_lib.h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</a:p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#include “</a:t>
              </a:r>
              <a:r>
                <a:rPr lang="en-US" altLang="zh-TW" sz="1200" dirty="0" err="1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tool_lib.h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</a:p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#define NUM_DEV_LAYERS         2</a:t>
              </a:r>
            </a:p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#define ENTROPY_THRE               </a:t>
              </a:r>
              <a:r>
                <a:rPr lang="en-US" altLang="zh-TW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  <a:p>
              <a:pPr>
                <a:spcBef>
                  <a:spcPts val="601"/>
                </a:spcBef>
              </a:pP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float*[]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device_inference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(float* x[]) {</a:t>
              </a:r>
            </a:p>
            <a:p>
              <a:pPr marL="114302">
                <a:spcBef>
                  <a:spcPts val="300"/>
                </a:spcBef>
              </a:pP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y1 =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conv_layer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(x);</a:t>
              </a:r>
            </a:p>
            <a:p>
              <a:pPr marL="114302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y2 =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conv_layer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(y1);</a:t>
              </a:r>
            </a:p>
            <a:p>
              <a:pPr marL="114302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y3 =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linear_layer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(y2);</a:t>
              </a:r>
            </a:p>
            <a:p>
              <a:pPr marL="114302">
                <a:spcBef>
                  <a:spcPts val="300"/>
                </a:spcBef>
              </a:pP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(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enropy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(y3) &gt; ENTROPY_THRE)</a:t>
              </a:r>
            </a:p>
            <a:p>
              <a:pPr marL="231777">
                <a:spcAft>
                  <a:spcPts val="300"/>
                </a:spcAft>
              </a:pP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y3 =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req_server_inference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(y2, NUM_DEV_LAYERS);</a:t>
              </a:r>
            </a:p>
            <a:p>
              <a:pPr marL="114302">
                <a:spcAft>
                  <a:spcPts val="300"/>
                </a:spcAft>
              </a:pP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y3;</a:t>
              </a:r>
            </a:p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左中括弧 5"/>
            <p:cNvSpPr/>
            <p:nvPr/>
          </p:nvSpPr>
          <p:spPr>
            <a:xfrm>
              <a:off x="349769" y="1840115"/>
              <a:ext cx="76200" cy="367396"/>
            </a:xfrm>
            <a:prstGeom prst="leftBracket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34" name="左中括弧 33"/>
            <p:cNvSpPr/>
            <p:nvPr/>
          </p:nvSpPr>
          <p:spPr>
            <a:xfrm>
              <a:off x="353857" y="2414323"/>
              <a:ext cx="76200" cy="367396"/>
            </a:xfrm>
            <a:prstGeom prst="leftBracket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0" name="圓角矩形圖說文字 19"/>
            <p:cNvSpPr/>
            <p:nvPr/>
          </p:nvSpPr>
          <p:spPr>
            <a:xfrm>
              <a:off x="117300" y="536977"/>
              <a:ext cx="2869981" cy="2924461"/>
            </a:xfrm>
            <a:prstGeom prst="wedgeRoundRectCallout">
              <a:avLst>
                <a:gd name="adj1" fmla="val 77050"/>
                <a:gd name="adj2" fmla="val -18100"/>
                <a:gd name="adj3" fmla="val 16667"/>
              </a:avLst>
            </a:prstGeom>
            <a:noFill/>
            <a:ln w="63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91" name="文字方塊 90"/>
          <p:cNvSpPr txBox="1"/>
          <p:nvPr/>
        </p:nvSpPr>
        <p:spPr>
          <a:xfrm>
            <a:off x="3546364" y="-10292"/>
            <a:ext cx="3114041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1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a trained DDNN model</a:t>
            </a:r>
            <a:endParaRPr lang="zh-TW" alt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01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5283352" y="-78433"/>
            <a:ext cx="165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1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dev_model_infer.c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29892" y="4745340"/>
            <a:ext cx="145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1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dnn_c_lib.h</a:t>
            </a:r>
            <a:endParaRPr lang="zh-TW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383677" y="2832521"/>
            <a:ext cx="145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1" b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tool_lib.h</a:t>
            </a:r>
            <a:endParaRPr lang="zh-TW" altLang="en-US" sz="20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22102" y="5036451"/>
            <a:ext cx="2869981" cy="30632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0" bIns="0" rtlCol="0">
            <a:spAutoFit/>
          </a:bodyPr>
          <a:lstStyle>
            <a:defPPr>
              <a:defRPr lang="zh-TW"/>
            </a:defPPr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// C </a:t>
            </a:r>
            <a:r>
              <a:rPr lang="en-US" altLang="zh-TW" dirty="0" err="1"/>
              <a:t>impl</a:t>
            </a:r>
            <a:r>
              <a:rPr lang="en-US" altLang="zh-TW" dirty="0"/>
              <a:t>. of the convolution layer.</a:t>
            </a:r>
          </a:p>
          <a:p>
            <a:r>
              <a:rPr lang="en-US" altLang="zh-TW" dirty="0"/>
              <a:t>float*[] </a:t>
            </a:r>
            <a:r>
              <a:rPr lang="en-US" altLang="zh-TW" dirty="0" err="1"/>
              <a:t>conv_layer</a:t>
            </a:r>
            <a:r>
              <a:rPr lang="en-US" altLang="zh-TW" dirty="0"/>
              <a:t> (float*[] x) {</a:t>
            </a:r>
          </a:p>
          <a:p>
            <a:pPr marL="114302">
              <a:spcBef>
                <a:spcPts val="300"/>
              </a:spcBef>
            </a:pPr>
            <a:r>
              <a:rPr lang="en-US" altLang="zh-TW" dirty="0"/>
              <a:t>y = convolution (x);</a:t>
            </a:r>
          </a:p>
          <a:p>
            <a:pPr marL="114302">
              <a:spcAft>
                <a:spcPts val="300"/>
              </a:spcAft>
            </a:pPr>
            <a:r>
              <a:rPr lang="en-US" altLang="zh-TW" dirty="0"/>
              <a:t>return y;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…</a:t>
            </a:r>
          </a:p>
          <a:p>
            <a:endParaRPr lang="en-US" altLang="zh-TW" dirty="0"/>
          </a:p>
          <a:p>
            <a:pPr>
              <a:spcBef>
                <a:spcPts val="601"/>
              </a:spcBef>
            </a:pPr>
            <a:r>
              <a:rPr lang="en-US" altLang="zh-TW" dirty="0"/>
              <a:t>// C </a:t>
            </a:r>
            <a:r>
              <a:rPr lang="en-US" altLang="zh-TW" dirty="0" err="1"/>
              <a:t>impl</a:t>
            </a:r>
            <a:r>
              <a:rPr lang="en-US" altLang="zh-TW" dirty="0"/>
              <a:t>. of the fully connected layer.</a:t>
            </a:r>
          </a:p>
          <a:p>
            <a:r>
              <a:rPr lang="en-US" altLang="zh-TW" dirty="0"/>
              <a:t>float*[] </a:t>
            </a:r>
            <a:r>
              <a:rPr lang="en-US" altLang="zh-TW" dirty="0" err="1"/>
              <a:t>linear_layer</a:t>
            </a:r>
            <a:r>
              <a:rPr lang="en-US" altLang="zh-TW" dirty="0"/>
              <a:t> (float*[] x) {</a:t>
            </a:r>
          </a:p>
          <a:p>
            <a:pPr marL="114302">
              <a:spcBef>
                <a:spcPts val="300"/>
              </a:spcBef>
            </a:pPr>
            <a:r>
              <a:rPr lang="en-US" altLang="zh-TW" dirty="0"/>
              <a:t>y = linear (x);</a:t>
            </a:r>
          </a:p>
          <a:p>
            <a:pPr marL="114302"/>
            <a:r>
              <a:rPr lang="en-US" altLang="zh-TW" dirty="0"/>
              <a:t>return y;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…</a:t>
            </a:r>
            <a:endParaRPr lang="zh-TW" altLang="en-US" dirty="0"/>
          </a:p>
        </p:txBody>
      </p:sp>
      <p:grpSp>
        <p:nvGrpSpPr>
          <p:cNvPr id="32" name="群組 31"/>
          <p:cNvGrpSpPr/>
          <p:nvPr/>
        </p:nvGrpSpPr>
        <p:grpSpPr>
          <a:xfrm>
            <a:off x="71554" y="481383"/>
            <a:ext cx="3840046" cy="3986026"/>
            <a:chOff x="-60526" y="597431"/>
            <a:chExt cx="3840046" cy="3986026"/>
          </a:xfrm>
        </p:grpSpPr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AC9C53ED-7846-452A-8476-1792D63453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49" y="1978729"/>
              <a:ext cx="3736271" cy="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dashDot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肘形接點 34"/>
            <p:cNvCxnSpPr>
              <a:cxnSpLocks/>
            </p:cNvCxnSpPr>
            <p:nvPr/>
          </p:nvCxnSpPr>
          <p:spPr>
            <a:xfrm>
              <a:off x="1426269" y="597431"/>
              <a:ext cx="2274102" cy="1174322"/>
            </a:xfrm>
            <a:prstGeom prst="bentConnector3">
              <a:avLst>
                <a:gd name="adj1" fmla="val 53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FC12B79A-2400-44CA-8375-BBFEA465DC8E}"/>
                </a:ext>
              </a:extLst>
            </p:cNvPr>
            <p:cNvCxnSpPr>
              <a:cxnSpLocks/>
            </p:cNvCxnSpPr>
            <p:nvPr/>
          </p:nvCxnSpPr>
          <p:spPr>
            <a:xfrm>
              <a:off x="1426755" y="1739535"/>
              <a:ext cx="0" cy="2843922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F4D03F0-54F5-41A1-A063-B7383B538C72}"/>
                </a:ext>
              </a:extLst>
            </p:cNvPr>
            <p:cNvSpPr txBox="1"/>
            <p:nvPr/>
          </p:nvSpPr>
          <p:spPr>
            <a:xfrm>
              <a:off x="-60526" y="1522723"/>
              <a:ext cx="1418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 device</a:t>
              </a:r>
            </a:p>
            <a:p>
              <a:r>
                <a:rPr lang="en-US" altLang="zh-CN" sz="12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200" b="1" dirty="0" err="1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device_inference</a:t>
              </a:r>
              <a:r>
                <a:rPr lang="en-US" altLang="zh-CN" sz="12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789748A-E977-4A29-9C0D-393057893CE2}"/>
                </a:ext>
              </a:extLst>
            </p:cNvPr>
            <p:cNvSpPr/>
            <p:nvPr/>
          </p:nvSpPr>
          <p:spPr>
            <a:xfrm>
              <a:off x="2732953" y="1620358"/>
              <a:ext cx="790303" cy="3027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Exit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5753D07-B8B2-46E8-A7EE-58198C6ACFF4}"/>
                </a:ext>
              </a:extLst>
            </p:cNvPr>
            <p:cNvSpPr/>
            <p:nvPr/>
          </p:nvSpPr>
          <p:spPr>
            <a:xfrm>
              <a:off x="1839729" y="1627390"/>
              <a:ext cx="824957" cy="3105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14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BF91FA5-23AC-4AE4-9D76-0B9AAFC62217}"/>
                </a:ext>
              </a:extLst>
            </p:cNvPr>
            <p:cNvSpPr/>
            <p:nvPr/>
          </p:nvSpPr>
          <p:spPr>
            <a:xfrm>
              <a:off x="1031118" y="1255245"/>
              <a:ext cx="790303" cy="3027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14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435A445-742A-4887-8693-8726DAF1DC6B}"/>
                </a:ext>
              </a:extLst>
            </p:cNvPr>
            <p:cNvSpPr/>
            <p:nvPr/>
          </p:nvSpPr>
          <p:spPr>
            <a:xfrm>
              <a:off x="1031118" y="774410"/>
              <a:ext cx="790303" cy="3027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14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BF91FA5-23AC-4AE4-9D76-0B9AAFC62217}"/>
                </a:ext>
              </a:extLst>
            </p:cNvPr>
            <p:cNvSpPr/>
            <p:nvPr/>
          </p:nvSpPr>
          <p:spPr>
            <a:xfrm>
              <a:off x="1031118" y="2952927"/>
              <a:ext cx="790303" cy="3027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14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435A445-742A-4887-8693-8726DAF1DC6B}"/>
                </a:ext>
              </a:extLst>
            </p:cNvPr>
            <p:cNvSpPr/>
            <p:nvPr/>
          </p:nvSpPr>
          <p:spPr>
            <a:xfrm>
              <a:off x="1031118" y="2425607"/>
              <a:ext cx="790303" cy="3027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14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5753D07-B8B2-46E8-A7EE-58198C6ACFF4}"/>
                </a:ext>
              </a:extLst>
            </p:cNvPr>
            <p:cNvSpPr/>
            <p:nvPr/>
          </p:nvSpPr>
          <p:spPr>
            <a:xfrm>
              <a:off x="1031118" y="3480247"/>
              <a:ext cx="790303" cy="3027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14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789748A-E977-4A29-9C0D-393057893CE2}"/>
                </a:ext>
              </a:extLst>
            </p:cNvPr>
            <p:cNvSpPr/>
            <p:nvPr/>
          </p:nvSpPr>
          <p:spPr>
            <a:xfrm>
              <a:off x="1031118" y="4007567"/>
              <a:ext cx="790303" cy="3027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Exit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7371C05C-B3F1-4D9F-80FD-93D78794B7DB}"/>
                </a:ext>
              </a:extLst>
            </p:cNvPr>
            <p:cNvSpPr txBox="1"/>
            <p:nvPr/>
          </p:nvSpPr>
          <p:spPr>
            <a:xfrm>
              <a:off x="-60526" y="1959632"/>
              <a:ext cx="1551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  <a:p>
              <a:r>
                <a:rPr lang="en-US" altLang="zh-CN" sz="1200" b="1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200" b="1" dirty="0" err="1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server_inference</a:t>
              </a:r>
              <a:r>
                <a:rPr lang="en-US" altLang="zh-CN" sz="1200" b="1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078501" y="198566"/>
            <a:ext cx="4217304" cy="2707125"/>
            <a:chOff x="-480086" y="536977"/>
            <a:chExt cx="4217304" cy="2707125"/>
          </a:xfrm>
        </p:grpSpPr>
        <p:sp>
          <p:nvSpPr>
            <p:cNvPr id="61" name="文字方塊 60"/>
            <p:cNvSpPr txBox="1"/>
            <p:nvPr/>
          </p:nvSpPr>
          <p:spPr>
            <a:xfrm>
              <a:off x="-480086" y="536977"/>
              <a:ext cx="4217304" cy="270712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tIns="0" bIns="0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#include “</a:t>
              </a:r>
              <a:r>
                <a:rPr lang="en-US" altLang="zh-TW" sz="1200" dirty="0" err="1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dnn_c_lib.h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</a:p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#include “</a:t>
              </a:r>
              <a:r>
                <a:rPr lang="en-US" altLang="zh-TW" sz="1200" dirty="0" err="1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tool_lib.h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</a:p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#define NUM_DEV_LAYERS         2</a:t>
              </a:r>
            </a:p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#define ENTROPY_THRE               </a:t>
              </a:r>
              <a:r>
                <a:rPr lang="en-US" altLang="zh-TW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  <a:p>
              <a:pPr>
                <a:spcBef>
                  <a:spcPts val="601"/>
                </a:spcBef>
              </a:pP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float*[]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device_inference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(float* x[]) {</a:t>
              </a:r>
            </a:p>
            <a:p>
              <a:pPr marL="114302">
                <a:spcBef>
                  <a:spcPts val="300"/>
                </a:spcBef>
              </a:pP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y1 =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conv_layer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(x);</a:t>
              </a:r>
            </a:p>
            <a:p>
              <a:pPr marL="114302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y2 =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conv_layer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(y1);</a:t>
              </a:r>
            </a:p>
            <a:p>
              <a:pPr marL="114302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y3 =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linear_layer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(y2);</a:t>
              </a:r>
            </a:p>
            <a:p>
              <a:pPr marL="114302">
                <a:spcBef>
                  <a:spcPts val="300"/>
                </a:spcBef>
              </a:pP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(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enropy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(y3) &gt; ENTROPY_THRE)</a:t>
              </a:r>
            </a:p>
            <a:p>
              <a:pPr marL="231777">
                <a:spcAft>
                  <a:spcPts val="300"/>
                </a:spcAft>
              </a:pP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y3 =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req_server_inference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(y2, NUM_DEV_LAYERS);</a:t>
              </a:r>
            </a:p>
            <a:p>
              <a:pPr marL="114302">
                <a:spcAft>
                  <a:spcPts val="300"/>
                </a:spcAft>
              </a:pP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y3;</a:t>
              </a:r>
            </a:p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左中括弧 61"/>
            <p:cNvSpPr/>
            <p:nvPr/>
          </p:nvSpPr>
          <p:spPr>
            <a:xfrm>
              <a:off x="-252211" y="1809635"/>
              <a:ext cx="76200" cy="367396"/>
            </a:xfrm>
            <a:prstGeom prst="leftBracket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63" name="左中括弧 62"/>
            <p:cNvSpPr/>
            <p:nvPr/>
          </p:nvSpPr>
          <p:spPr>
            <a:xfrm>
              <a:off x="-252211" y="2368602"/>
              <a:ext cx="80288" cy="275057"/>
            </a:xfrm>
            <a:prstGeom prst="leftBracket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64" name="圓角矩形圖說文字 63"/>
            <p:cNvSpPr/>
            <p:nvPr/>
          </p:nvSpPr>
          <p:spPr>
            <a:xfrm>
              <a:off x="-480086" y="536978"/>
              <a:ext cx="4217304" cy="2707124"/>
            </a:xfrm>
            <a:prstGeom prst="wedgeRoundRectCallout">
              <a:avLst>
                <a:gd name="adj1" fmla="val -108520"/>
                <a:gd name="adj2" fmla="val -39387"/>
                <a:gd name="adj3" fmla="val 16667"/>
              </a:avLst>
            </a:prstGeom>
            <a:noFill/>
            <a:ln w="63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66" name="文字方塊 65"/>
          <p:cNvSpPr txBox="1"/>
          <p:nvPr/>
        </p:nvSpPr>
        <p:spPr>
          <a:xfrm>
            <a:off x="0" y="6151"/>
            <a:ext cx="3114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1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a trained DDNN model</a:t>
            </a:r>
            <a:endParaRPr lang="zh-TW" alt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F4D03F0-54F5-41A1-A063-B7383B538C72}"/>
              </a:ext>
            </a:extLst>
          </p:cNvPr>
          <p:cNvSpPr txBox="1"/>
          <p:nvPr/>
        </p:nvSpPr>
        <p:spPr>
          <a:xfrm>
            <a:off x="4922445" y="9190468"/>
            <a:ext cx="201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altLang="zh-CN" sz="1600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tool_lib.h</a:t>
            </a:r>
            <a:endParaRPr lang="zh-CN" altLang="en-US" sz="16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110742" y="3123027"/>
            <a:ext cx="4185063" cy="49766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0" bIns="0" rtlCol="0">
            <a:spAutoFit/>
          </a:bodyPr>
          <a:lstStyle>
            <a:defPPr>
              <a:defRPr lang="zh-TW"/>
            </a:defPPr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#include “</a:t>
            </a:r>
            <a:r>
              <a:rPr lang="en-US" altLang="zh-TW" dirty="0" err="1"/>
              <a:t>mqtt.h</a:t>
            </a:r>
            <a:r>
              <a:rPr lang="en-US" altLang="zh-TW" dirty="0"/>
              <a:t>”</a:t>
            </a:r>
          </a:p>
          <a:p>
            <a:r>
              <a:rPr lang="en-US" altLang="zh-TW" dirty="0"/>
              <a:t>#define SERVER_IP        192.168.1.1</a:t>
            </a:r>
          </a:p>
          <a:p>
            <a:pPr>
              <a:spcBef>
                <a:spcPts val="601"/>
              </a:spcBef>
            </a:pPr>
            <a:r>
              <a:rPr lang="en-US" altLang="zh-TW" dirty="0" err="1"/>
              <a:t>mqtt_obj</a:t>
            </a:r>
            <a:r>
              <a:rPr lang="en-US" altLang="zh-TW" dirty="0"/>
              <a:t> server;</a:t>
            </a:r>
          </a:p>
          <a:p>
            <a:pPr>
              <a:spcBef>
                <a:spcPts val="601"/>
              </a:spcBef>
            </a:pPr>
            <a:r>
              <a:rPr lang="en-US" altLang="zh-TW" dirty="0"/>
              <a:t>void </a:t>
            </a:r>
            <a:r>
              <a:rPr lang="en-US" altLang="zh-TW" dirty="0" err="1"/>
              <a:t>platform_init</a:t>
            </a:r>
            <a:r>
              <a:rPr lang="en-US" altLang="zh-TW" dirty="0"/>
              <a:t> () {</a:t>
            </a:r>
          </a:p>
          <a:p>
            <a:pPr marL="114302">
              <a:spcBef>
                <a:spcPts val="601"/>
              </a:spcBef>
            </a:pPr>
            <a:r>
              <a:rPr lang="en-US" altLang="zh-TW" dirty="0"/>
              <a:t>server = </a:t>
            </a:r>
            <a:r>
              <a:rPr lang="en-US" altLang="zh-TW" dirty="0" err="1"/>
              <a:t>mqtt_connect</a:t>
            </a:r>
            <a:r>
              <a:rPr lang="en-US" altLang="zh-TW" dirty="0"/>
              <a:t>(SERVER_IP);</a:t>
            </a:r>
          </a:p>
          <a:p>
            <a:pPr>
              <a:spcBef>
                <a:spcPts val="601"/>
              </a:spcBef>
            </a:pPr>
            <a:r>
              <a:rPr lang="en-US" altLang="zh-TW" dirty="0"/>
              <a:t>}</a:t>
            </a:r>
          </a:p>
          <a:p>
            <a:pPr>
              <a:spcBef>
                <a:spcPts val="601"/>
              </a:spcBef>
            </a:pPr>
            <a:r>
              <a:rPr lang="en-US" altLang="zh-TW" dirty="0"/>
              <a:t>void </a:t>
            </a:r>
            <a:r>
              <a:rPr lang="en-US" altLang="zh-TW" dirty="0" err="1"/>
              <a:t>platform_final</a:t>
            </a:r>
            <a:r>
              <a:rPr lang="en-US" altLang="zh-TW" dirty="0"/>
              <a:t> () {</a:t>
            </a:r>
          </a:p>
          <a:p>
            <a:pPr marL="114302">
              <a:spcBef>
                <a:spcPts val="601"/>
              </a:spcBef>
            </a:pPr>
            <a:r>
              <a:rPr lang="en-US" altLang="zh-TW" dirty="0" err="1"/>
              <a:t>mqtt_disconnect</a:t>
            </a:r>
            <a:r>
              <a:rPr lang="en-US" altLang="zh-TW" dirty="0"/>
              <a:t>(server);</a:t>
            </a:r>
          </a:p>
          <a:p>
            <a:pPr>
              <a:spcBef>
                <a:spcPts val="601"/>
              </a:spcBef>
            </a:pPr>
            <a:r>
              <a:rPr lang="en-US" altLang="zh-TW" dirty="0"/>
              <a:t>}</a:t>
            </a:r>
          </a:p>
          <a:p>
            <a:pPr>
              <a:spcBef>
                <a:spcPts val="601"/>
              </a:spcBef>
            </a:pPr>
            <a:r>
              <a:rPr lang="en-US" altLang="zh-TW" dirty="0"/>
              <a:t>float entropy (float*[] x) {</a:t>
            </a:r>
          </a:p>
          <a:p>
            <a:pPr marL="114302">
              <a:spcBef>
                <a:spcPts val="300"/>
              </a:spcBef>
              <a:spcAft>
                <a:spcPts val="300"/>
              </a:spcAft>
            </a:pPr>
            <a:r>
              <a:rPr lang="en-US" altLang="zh-TW" dirty="0"/>
              <a:t>return </a:t>
            </a:r>
            <a:r>
              <a:rPr lang="en-US" altLang="zh-TW" dirty="0" err="1"/>
              <a:t>cal_entropy</a:t>
            </a:r>
            <a:r>
              <a:rPr lang="en-US" altLang="zh-TW" dirty="0"/>
              <a:t>(x);</a:t>
            </a:r>
          </a:p>
          <a:p>
            <a:r>
              <a:rPr lang="en-US" altLang="zh-TW" dirty="0"/>
              <a:t>}</a:t>
            </a:r>
          </a:p>
          <a:p>
            <a:pPr>
              <a:spcBef>
                <a:spcPts val="601"/>
              </a:spcBef>
            </a:pPr>
            <a:r>
              <a:rPr lang="en-US" altLang="zh-TW" dirty="0"/>
              <a:t>float*[] </a:t>
            </a:r>
            <a:r>
              <a:rPr lang="en-US" altLang="zh-CN" dirty="0" err="1"/>
              <a:t>req_</a:t>
            </a:r>
            <a:r>
              <a:rPr lang="en-US" altLang="zh-TW" dirty="0" err="1"/>
              <a:t>server_inference</a:t>
            </a:r>
            <a:r>
              <a:rPr lang="en-US" altLang="zh-TW" dirty="0"/>
              <a:t> (float*[] x,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num_layer</a:t>
            </a:r>
            <a:r>
              <a:rPr lang="en-US" altLang="zh-TW" dirty="0"/>
              <a:t> ) {</a:t>
            </a:r>
          </a:p>
          <a:p>
            <a:pPr marL="114302">
              <a:spcBef>
                <a:spcPts val="300"/>
              </a:spcBef>
            </a:pPr>
            <a:r>
              <a:rPr lang="en-US" altLang="zh-TW" dirty="0"/>
              <a:t>char[] payload = Convert2Char(x)+</a:t>
            </a:r>
          </a:p>
          <a:p>
            <a:pPr marL="114302"/>
            <a:r>
              <a:rPr lang="en-US" altLang="zh-TW" dirty="0"/>
              <a:t>Convert2Char(</a:t>
            </a:r>
            <a:r>
              <a:rPr lang="en-US" altLang="zh-TW" dirty="0" err="1"/>
              <a:t>num_layer</a:t>
            </a:r>
            <a:r>
              <a:rPr lang="en-US" altLang="zh-TW" dirty="0"/>
              <a:t>);</a:t>
            </a:r>
          </a:p>
          <a:p>
            <a:pPr marL="114302"/>
            <a:r>
              <a:rPr lang="en-US" altLang="zh-TW" dirty="0" err="1"/>
              <a:t>mqtt_publish</a:t>
            </a:r>
            <a:r>
              <a:rPr lang="en-US" altLang="zh-TW" dirty="0"/>
              <a:t>(server, payload);</a:t>
            </a:r>
          </a:p>
          <a:p>
            <a:pPr marL="114302">
              <a:spcAft>
                <a:spcPts val="300"/>
              </a:spcAft>
            </a:pPr>
            <a:r>
              <a:rPr lang="en-US" altLang="zh-TW" dirty="0" err="1"/>
              <a:t>mqtt_recv_subscribed_msg</a:t>
            </a:r>
            <a:r>
              <a:rPr lang="en-US" altLang="zh-TW" dirty="0"/>
              <a:t>(server, y);</a:t>
            </a:r>
          </a:p>
          <a:p>
            <a:pPr marL="114302">
              <a:spcAft>
                <a:spcPts val="300"/>
              </a:spcAft>
            </a:pPr>
            <a:r>
              <a:rPr lang="en-US" altLang="zh-TW" dirty="0"/>
              <a:t>return y;</a:t>
            </a:r>
          </a:p>
          <a:p>
            <a:pPr>
              <a:spcAft>
                <a:spcPts val="300"/>
              </a:spcAft>
            </a:pPr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34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/>
          <p:cNvSpPr txBox="1"/>
          <p:nvPr/>
        </p:nvSpPr>
        <p:spPr>
          <a:xfrm>
            <a:off x="493472" y="3648779"/>
            <a:ext cx="2806844" cy="2639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“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dnn_c_lib.h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NUM_DEV_LAYERS         2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ENTROPY_THRESHOLD  </a:t>
            </a:r>
            <a:r>
              <a:rPr lang="en-US" altLang="zh-TW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*[] main (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x[]) {</a:t>
            </a:r>
          </a:p>
          <a:p>
            <a:pPr marL="114302">
              <a:spcBef>
                <a:spcPts val="300"/>
              </a:spcBef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 =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conv_layer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(x);</a:t>
            </a:r>
          </a:p>
          <a:p>
            <a:pPr marL="114302"/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y2 =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conv_layer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(y1);</a:t>
            </a:r>
          </a:p>
          <a:p>
            <a:pPr marL="114302"/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y3 =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linear_layer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(y2, NUM_DEV_LAYERS, ENTROPY_THRESHOLD);</a:t>
            </a:r>
          </a:p>
          <a:p>
            <a:pPr marL="114302">
              <a:spcAft>
                <a:spcPts val="300"/>
              </a:spcAft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y3;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057568" y="3268997"/>
            <a:ext cx="1336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err="1"/>
              <a:t>device_model.c</a:t>
            </a:r>
            <a:endParaRPr lang="zh-TW" altLang="en-US" sz="1801" b="1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3346180" y="3648779"/>
            <a:ext cx="3623849" cy="28858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#include “</a:t>
            </a:r>
            <a:r>
              <a:rPr lang="en-US" altLang="zh-TW" dirty="0" err="1"/>
              <a:t>tool_lib.h</a:t>
            </a:r>
            <a:r>
              <a:rPr lang="en-US" altLang="zh-TW" dirty="0"/>
              <a:t>”</a:t>
            </a:r>
          </a:p>
          <a:p>
            <a:endParaRPr lang="en-US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*[] </a:t>
            </a:r>
            <a:r>
              <a:rPr lang="en-US" altLang="zh-TW" dirty="0" err="1"/>
              <a:t>conv_layer</a:t>
            </a:r>
            <a:r>
              <a:rPr lang="en-US" altLang="zh-TW" dirty="0"/>
              <a:t> (</a:t>
            </a:r>
            <a:r>
              <a:rPr lang="en-US" altLang="zh-TW" dirty="0" err="1"/>
              <a:t>int</a:t>
            </a:r>
            <a:r>
              <a:rPr lang="en-US" altLang="zh-TW" dirty="0"/>
              <a:t>*[] x) {</a:t>
            </a:r>
          </a:p>
          <a:p>
            <a:pPr marL="114302">
              <a:spcBef>
                <a:spcPts val="300"/>
              </a:spcBef>
            </a:pPr>
            <a:r>
              <a:rPr lang="en-US" altLang="zh-TW" dirty="0"/>
              <a:t>y = convolution (x);</a:t>
            </a:r>
          </a:p>
          <a:p>
            <a:pPr marL="114302">
              <a:spcAft>
                <a:spcPts val="300"/>
              </a:spcAft>
            </a:pPr>
            <a:r>
              <a:rPr lang="en-US" altLang="zh-TW" dirty="0"/>
              <a:t>return y;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*[] </a:t>
            </a:r>
            <a:r>
              <a:rPr lang="en-US" altLang="zh-TW" dirty="0" err="1"/>
              <a:t>linear_layer</a:t>
            </a:r>
            <a:r>
              <a:rPr lang="en-US" altLang="zh-TW" dirty="0"/>
              <a:t> (</a:t>
            </a:r>
            <a:r>
              <a:rPr lang="en-US" altLang="zh-TW" dirty="0" err="1"/>
              <a:t>int</a:t>
            </a:r>
            <a:r>
              <a:rPr lang="en-US" altLang="zh-TW" dirty="0"/>
              <a:t>*[] x,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num_layer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b="1" i="1" dirty="0"/>
              <a:t>t</a:t>
            </a:r>
            <a:r>
              <a:rPr lang="en-US" altLang="zh-TW" dirty="0"/>
              <a:t>) {</a:t>
            </a:r>
          </a:p>
          <a:p>
            <a:pPr marL="114302">
              <a:spcBef>
                <a:spcPts val="300"/>
              </a:spcBef>
            </a:pPr>
            <a:r>
              <a:rPr lang="en-US" altLang="zh-TW" dirty="0"/>
              <a:t>y = </a:t>
            </a:r>
            <a:r>
              <a:rPr lang="en-US" altLang="zh-TW" dirty="0" err="1"/>
              <a:t>linear_layer</a:t>
            </a:r>
            <a:r>
              <a:rPr lang="en-US" altLang="zh-TW" dirty="0"/>
              <a:t>(x);</a:t>
            </a:r>
          </a:p>
          <a:p>
            <a:pPr marL="114302"/>
            <a:r>
              <a:rPr lang="en-US" altLang="zh-TW" dirty="0"/>
              <a:t>if( </a:t>
            </a:r>
            <a:r>
              <a:rPr lang="en-US" altLang="zh-TW" dirty="0" err="1"/>
              <a:t>enropy</a:t>
            </a:r>
            <a:r>
              <a:rPr lang="en-US" altLang="zh-TW" dirty="0"/>
              <a:t>( y ) &lt; </a:t>
            </a:r>
            <a:r>
              <a:rPr lang="en-US" altLang="zh-TW" b="1" i="1" dirty="0"/>
              <a:t>t</a:t>
            </a:r>
            <a:r>
              <a:rPr lang="en-US" altLang="zh-TW" dirty="0"/>
              <a:t> )</a:t>
            </a:r>
          </a:p>
          <a:p>
            <a:pPr marL="230191"/>
            <a:r>
              <a:rPr lang="en-US" altLang="zh-TW" dirty="0" err="1"/>
              <a:t>server_inference</a:t>
            </a:r>
            <a:r>
              <a:rPr lang="en-US" altLang="zh-TW" dirty="0"/>
              <a:t> (x, </a:t>
            </a:r>
            <a:r>
              <a:rPr lang="en-US" altLang="zh-TW" dirty="0" err="1"/>
              <a:t>num_layer</a:t>
            </a:r>
            <a:r>
              <a:rPr lang="en-US" altLang="zh-TW" dirty="0"/>
              <a:t>);</a:t>
            </a:r>
          </a:p>
          <a:p>
            <a:pPr marL="114302"/>
            <a:r>
              <a:rPr lang="en-US" altLang="zh-TW" dirty="0"/>
              <a:t>return y;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4121460" y="3193006"/>
            <a:ext cx="145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err="1"/>
              <a:t>dnn_c_lib.h</a:t>
            </a:r>
            <a:r>
              <a:rPr lang="en-US" altLang="zh-TW" sz="1200" b="1" dirty="0"/>
              <a:t> (Enhanced)  </a:t>
            </a:r>
            <a:endParaRPr lang="zh-TW" altLang="en-US" sz="1801" b="1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7732937" y="3545828"/>
            <a:ext cx="3566869" cy="33370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#include “</a:t>
            </a:r>
            <a:r>
              <a:rPr lang="en-US" altLang="zh-TW" dirty="0" err="1"/>
              <a:t>mqtt.h</a:t>
            </a:r>
            <a:r>
              <a:rPr lang="en-US" altLang="zh-TW" dirty="0"/>
              <a:t>”</a:t>
            </a:r>
          </a:p>
          <a:p>
            <a:r>
              <a:rPr lang="en-US" altLang="zh-TW" dirty="0"/>
              <a:t>#define SERVER_IP 192.168.1.1</a:t>
            </a:r>
          </a:p>
          <a:p>
            <a:endParaRPr lang="en-US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entropy(</a:t>
            </a:r>
            <a:r>
              <a:rPr lang="en-US" altLang="zh-TW" dirty="0" err="1"/>
              <a:t>int</a:t>
            </a:r>
            <a:r>
              <a:rPr lang="en-US" altLang="zh-TW" dirty="0"/>
              <a:t>*[] x) {</a:t>
            </a:r>
          </a:p>
          <a:p>
            <a:pPr marL="114302">
              <a:spcBef>
                <a:spcPts val="300"/>
              </a:spcBef>
              <a:spcAft>
                <a:spcPts val="300"/>
              </a:spcAft>
            </a:pPr>
            <a:r>
              <a:rPr lang="en-US" altLang="zh-TW" dirty="0"/>
              <a:t>return entropy(x);</a:t>
            </a:r>
          </a:p>
          <a:p>
            <a:r>
              <a:rPr lang="en-US" altLang="zh-TW" dirty="0"/>
              <a:t>}</a:t>
            </a:r>
          </a:p>
          <a:p>
            <a:endParaRPr lang="en-US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*[] </a:t>
            </a:r>
            <a:r>
              <a:rPr lang="en-US" altLang="zh-TW" dirty="0" err="1"/>
              <a:t>server_inference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*[] x,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num_layer</a:t>
            </a:r>
            <a:r>
              <a:rPr lang="en-US" altLang="zh-TW" dirty="0"/>
              <a:t> ) {</a:t>
            </a:r>
          </a:p>
          <a:p>
            <a:pPr marL="114302">
              <a:spcBef>
                <a:spcPts val="300"/>
              </a:spcBef>
            </a:pPr>
            <a:r>
              <a:rPr lang="en-US" altLang="zh-TW" dirty="0"/>
              <a:t>char* payload = Convert2Char(x)+</a:t>
            </a:r>
          </a:p>
          <a:p>
            <a:pPr marL="114302"/>
            <a:r>
              <a:rPr lang="en-US" altLang="zh-TW" dirty="0"/>
              <a:t>Convert2Char(</a:t>
            </a:r>
            <a:r>
              <a:rPr lang="en-US" altLang="zh-TW" dirty="0" err="1"/>
              <a:t>num_layer</a:t>
            </a:r>
            <a:r>
              <a:rPr lang="en-US" altLang="zh-TW" dirty="0"/>
              <a:t>);</a:t>
            </a:r>
          </a:p>
          <a:p>
            <a:pPr marL="114302"/>
            <a:r>
              <a:rPr lang="en-US" altLang="zh-TW" dirty="0"/>
              <a:t>server = </a:t>
            </a:r>
            <a:r>
              <a:rPr lang="en-US" altLang="zh-TW" dirty="0" err="1"/>
              <a:t>mqtt_connect</a:t>
            </a:r>
            <a:r>
              <a:rPr lang="en-US" altLang="zh-TW" dirty="0"/>
              <a:t>(SERVER_IP);</a:t>
            </a:r>
          </a:p>
          <a:p>
            <a:pPr marL="114302"/>
            <a:r>
              <a:rPr lang="en-US" altLang="zh-TW" dirty="0" err="1"/>
              <a:t>mqtt_send</a:t>
            </a:r>
            <a:r>
              <a:rPr lang="en-US" altLang="zh-TW" dirty="0"/>
              <a:t>(server, payload);</a:t>
            </a:r>
          </a:p>
          <a:p>
            <a:pPr marL="114302"/>
            <a:r>
              <a:rPr lang="en-US" altLang="zh-TW" dirty="0" err="1"/>
              <a:t>mqtt_recv</a:t>
            </a:r>
            <a:r>
              <a:rPr lang="en-US" altLang="zh-TW" dirty="0"/>
              <a:t>(server, y);</a:t>
            </a:r>
          </a:p>
          <a:p>
            <a:pPr marL="114302">
              <a:spcAft>
                <a:spcPts val="300"/>
              </a:spcAft>
            </a:pPr>
            <a:r>
              <a:rPr lang="en-US" altLang="zh-TW" dirty="0"/>
              <a:t>return y;</a:t>
            </a:r>
          </a:p>
          <a:p>
            <a:r>
              <a:rPr lang="en-US" altLang="zh-TW" dirty="0"/>
              <a:t>}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1558661" y="2"/>
            <a:ext cx="631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err="1"/>
              <a:t>main.c</a:t>
            </a:r>
            <a:r>
              <a:rPr lang="en-US" altLang="zh-TW" sz="1200" b="1" dirty="0"/>
              <a:t>  </a:t>
            </a:r>
            <a:endParaRPr lang="zh-TW" altLang="en-US" sz="1801" b="1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1208614" y="1008067"/>
            <a:ext cx="1331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err="1"/>
              <a:t>inference.h</a:t>
            </a:r>
            <a:r>
              <a:rPr lang="en-US" altLang="zh-TW" sz="1200" b="1" dirty="0"/>
              <a:t>  </a:t>
            </a:r>
            <a:endParaRPr lang="zh-TW" altLang="en-US" sz="1801" b="1" dirty="0"/>
          </a:p>
        </p:txBody>
      </p:sp>
      <p:sp>
        <p:nvSpPr>
          <p:cNvPr id="71" name="圓角矩形 70"/>
          <p:cNvSpPr/>
          <p:nvPr/>
        </p:nvSpPr>
        <p:spPr>
          <a:xfrm>
            <a:off x="3612628" y="628057"/>
            <a:ext cx="2219950" cy="19877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72" name="文字方塊 71"/>
          <p:cNvSpPr txBox="1"/>
          <p:nvPr/>
        </p:nvSpPr>
        <p:spPr>
          <a:xfrm>
            <a:off x="3658079" y="680783"/>
            <a:ext cx="22199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err="1"/>
              <a:t>fconv_layer</a:t>
            </a:r>
            <a:r>
              <a:rPr lang="en-US" altLang="zh-TW" sz="1200" b="1" dirty="0"/>
              <a:t>( </a:t>
            </a:r>
            <a:r>
              <a:rPr lang="en-US" altLang="zh-TW" sz="1200" dirty="0"/>
              <a:t>x</a:t>
            </a:r>
            <a:r>
              <a:rPr lang="en-US" altLang="zh-TW" sz="1200" b="1" dirty="0"/>
              <a:t> )</a:t>
            </a:r>
            <a:r>
              <a:rPr lang="en-US" altLang="zh-TW" sz="1200" dirty="0"/>
              <a:t> : </a:t>
            </a:r>
          </a:p>
          <a:p>
            <a:r>
              <a:rPr lang="en-US" altLang="zh-TW" sz="1200" dirty="0"/>
              <a:t>    do </a:t>
            </a:r>
            <a:r>
              <a:rPr lang="en-US" altLang="zh-TW" sz="1200" dirty="0" err="1">
                <a:solidFill>
                  <a:srgbClr val="FF0000"/>
                </a:solidFill>
              </a:rPr>
              <a:t>Convpool</a:t>
            </a:r>
            <a:r>
              <a:rPr lang="en-US" altLang="zh-TW" sz="1200" dirty="0"/>
              <a:t> link with x</a:t>
            </a:r>
          </a:p>
          <a:p>
            <a:r>
              <a:rPr lang="en-US" altLang="zh-TW" sz="1200" dirty="0"/>
              <a:t>    layer + 1</a:t>
            </a:r>
          </a:p>
          <a:p>
            <a:r>
              <a:rPr lang="en-US" altLang="zh-TW" sz="1200" b="1" dirty="0" err="1"/>
              <a:t>bconv_layer</a:t>
            </a:r>
            <a:r>
              <a:rPr lang="en-US" altLang="zh-TW" sz="1200" b="1" dirty="0"/>
              <a:t>( </a:t>
            </a:r>
            <a:r>
              <a:rPr lang="en-US" altLang="zh-TW" sz="1200" dirty="0"/>
              <a:t>x</a:t>
            </a:r>
            <a:r>
              <a:rPr lang="en-US" altLang="zh-TW" sz="1200" b="1" dirty="0"/>
              <a:t> )</a:t>
            </a:r>
            <a:r>
              <a:rPr lang="en-US" altLang="zh-TW" sz="1200" dirty="0"/>
              <a:t> : </a:t>
            </a:r>
          </a:p>
          <a:p>
            <a:r>
              <a:rPr lang="en-US" altLang="zh-TW" sz="1200" dirty="0"/>
              <a:t>    do </a:t>
            </a:r>
            <a:r>
              <a:rPr lang="en-US" altLang="zh-TW" sz="1200" dirty="0" err="1">
                <a:solidFill>
                  <a:srgbClr val="FF0000"/>
                </a:solidFill>
              </a:rPr>
              <a:t>BinaryConvpool</a:t>
            </a:r>
            <a:r>
              <a:rPr lang="en-US" altLang="zh-TW" sz="1200" dirty="0"/>
              <a:t> link with x</a:t>
            </a:r>
          </a:p>
          <a:p>
            <a:r>
              <a:rPr lang="en-US" altLang="zh-TW" sz="1200" dirty="0"/>
              <a:t>    layer + 1</a:t>
            </a:r>
          </a:p>
          <a:p>
            <a:r>
              <a:rPr lang="en-US" altLang="zh-TW" sz="1200" b="1" dirty="0" err="1"/>
              <a:t>blinear_layer</a:t>
            </a:r>
            <a:r>
              <a:rPr lang="en-US" altLang="zh-TW" sz="1200" b="1" dirty="0"/>
              <a:t>( </a:t>
            </a:r>
            <a:r>
              <a:rPr lang="en-US" altLang="zh-TW" sz="1200" dirty="0"/>
              <a:t>x </a:t>
            </a:r>
            <a:r>
              <a:rPr lang="en-US" altLang="zh-TW" sz="1200" b="1" dirty="0"/>
              <a:t>)</a:t>
            </a:r>
            <a:r>
              <a:rPr lang="en-US" altLang="zh-TW" sz="1200" dirty="0"/>
              <a:t> : </a:t>
            </a:r>
          </a:p>
          <a:p>
            <a:r>
              <a:rPr lang="en-US" altLang="zh-TW" sz="1200" dirty="0"/>
              <a:t>    do </a:t>
            </a:r>
            <a:r>
              <a:rPr lang="en-US" altLang="zh-TW" sz="1200" dirty="0" err="1">
                <a:solidFill>
                  <a:srgbClr val="FF0000"/>
                </a:solidFill>
              </a:rPr>
              <a:t>BinaryLinear</a:t>
            </a:r>
            <a:r>
              <a:rPr lang="en-US" altLang="zh-TW" sz="1200" dirty="0"/>
              <a:t> link with x</a:t>
            </a:r>
          </a:p>
          <a:p>
            <a:r>
              <a:rPr lang="en-US" altLang="zh-TW" sz="1200" dirty="0"/>
              <a:t>    if( </a:t>
            </a:r>
            <a:r>
              <a:rPr lang="en-US" altLang="zh-TW" sz="1200" b="1" dirty="0" err="1"/>
              <a:t>enropy</a:t>
            </a:r>
            <a:r>
              <a:rPr lang="en-US" altLang="zh-TW" sz="1200" b="1" dirty="0"/>
              <a:t>( </a:t>
            </a:r>
            <a:r>
              <a:rPr lang="en-US" altLang="zh-TW" sz="1200" dirty="0"/>
              <a:t>x</a:t>
            </a:r>
            <a:r>
              <a:rPr lang="en-US" altLang="zh-TW" sz="1200" b="1" dirty="0"/>
              <a:t> ) </a:t>
            </a:r>
            <a:r>
              <a:rPr lang="en-US" altLang="zh-TW" sz="1200" dirty="0"/>
              <a:t>&lt; </a:t>
            </a:r>
            <a:r>
              <a:rPr lang="en-US" altLang="zh-TW" sz="1200" dirty="0" err="1"/>
              <a:t>ent_T</a:t>
            </a:r>
            <a:r>
              <a:rPr lang="en-US" altLang="zh-TW" sz="1200" dirty="0"/>
              <a:t> )</a:t>
            </a:r>
          </a:p>
          <a:p>
            <a:r>
              <a:rPr lang="en-US" altLang="zh-TW" sz="1200" dirty="0"/>
              <a:t>        </a:t>
            </a:r>
            <a:r>
              <a:rPr lang="en-US" altLang="zh-TW" sz="1200" b="1" dirty="0" err="1"/>
              <a:t>pass_cloud</a:t>
            </a:r>
            <a:r>
              <a:rPr lang="en-US" altLang="zh-TW" sz="1200" dirty="0"/>
              <a:t>( x , layer )</a:t>
            </a:r>
            <a:endParaRPr lang="zh-TW" altLang="en-US" sz="12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3938016" y="356773"/>
            <a:ext cx="145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err="1"/>
              <a:t>ebnn.h</a:t>
            </a:r>
            <a:r>
              <a:rPr lang="en-US" altLang="zh-TW" sz="1200" b="1" dirty="0"/>
              <a:t> (Enhanced)  </a:t>
            </a:r>
            <a:endParaRPr lang="zh-TW" altLang="en-US" sz="1801" b="1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6832316" y="384220"/>
            <a:ext cx="974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err="1"/>
              <a:t>Function.h</a:t>
            </a:r>
            <a:endParaRPr lang="zh-TW" altLang="en-US" sz="1801" b="1" dirty="0"/>
          </a:p>
        </p:txBody>
      </p:sp>
      <p:sp>
        <p:nvSpPr>
          <p:cNvPr id="75" name="圓角矩形 74"/>
          <p:cNvSpPr/>
          <p:nvPr/>
        </p:nvSpPr>
        <p:spPr>
          <a:xfrm>
            <a:off x="6152182" y="661219"/>
            <a:ext cx="2334722" cy="13746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76" name="圓角矩形 75"/>
          <p:cNvSpPr/>
          <p:nvPr/>
        </p:nvSpPr>
        <p:spPr>
          <a:xfrm>
            <a:off x="707009" y="274629"/>
            <a:ext cx="2334722" cy="386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200" dirty="0">
              <a:solidFill>
                <a:schemeClr val="tx1"/>
              </a:solidFill>
            </a:endParaRPr>
          </a:p>
        </p:txBody>
      </p:sp>
      <p:cxnSp>
        <p:nvCxnSpPr>
          <p:cNvPr id="77" name="直線單箭頭接點 76"/>
          <p:cNvCxnSpPr>
            <a:stCxn id="76" idx="2"/>
            <a:endCxn id="70" idx="0"/>
          </p:cNvCxnSpPr>
          <p:nvPr/>
        </p:nvCxnSpPr>
        <p:spPr>
          <a:xfrm>
            <a:off x="1874370" y="661219"/>
            <a:ext cx="0" cy="346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圓角矩形 77"/>
          <p:cNvSpPr/>
          <p:nvPr/>
        </p:nvSpPr>
        <p:spPr>
          <a:xfrm>
            <a:off x="707009" y="1285066"/>
            <a:ext cx="2334722" cy="1488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765854" y="1325455"/>
            <a:ext cx="22199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err="1"/>
              <a:t>ebnn_compute</a:t>
            </a:r>
            <a:r>
              <a:rPr lang="en-US" altLang="zh-TW" sz="1200" b="1" dirty="0"/>
              <a:t>( </a:t>
            </a:r>
            <a:r>
              <a:rPr lang="en-US" altLang="zh-TW" sz="1200" dirty="0"/>
              <a:t>x </a:t>
            </a:r>
            <a:r>
              <a:rPr lang="en-US" altLang="zh-TW" sz="1200" b="1" dirty="0"/>
              <a:t>)</a:t>
            </a:r>
            <a:r>
              <a:rPr lang="en-US" altLang="zh-TW" sz="1200" dirty="0"/>
              <a:t> : </a:t>
            </a:r>
          </a:p>
          <a:p>
            <a:r>
              <a:rPr lang="en-US" altLang="zh-TW" sz="1200" dirty="0"/>
              <a:t>    </a:t>
            </a:r>
            <a:r>
              <a:rPr lang="en-US" altLang="zh-TW" sz="1200" b="1" dirty="0" err="1"/>
              <a:t>fconv_layer</a:t>
            </a:r>
            <a:r>
              <a:rPr lang="en-US" altLang="zh-TW" sz="1200" b="1" dirty="0"/>
              <a:t>( </a:t>
            </a:r>
            <a:r>
              <a:rPr lang="en-US" altLang="zh-TW" sz="1200" dirty="0"/>
              <a:t>x </a:t>
            </a:r>
            <a:r>
              <a:rPr lang="en-US" altLang="zh-TW" sz="1200" b="1" dirty="0"/>
              <a:t>)</a:t>
            </a:r>
          </a:p>
          <a:p>
            <a:r>
              <a:rPr lang="en-US" altLang="zh-TW" sz="1200" b="1" dirty="0"/>
              <a:t>    </a:t>
            </a:r>
            <a:r>
              <a:rPr lang="en-US" altLang="zh-TW" sz="1200" b="1" dirty="0" err="1"/>
              <a:t>bconv_layer</a:t>
            </a:r>
            <a:r>
              <a:rPr lang="en-US" altLang="zh-TW" sz="1200" b="1" dirty="0"/>
              <a:t>( </a:t>
            </a:r>
            <a:r>
              <a:rPr lang="en-US" altLang="zh-TW" sz="1200" dirty="0"/>
              <a:t>x</a:t>
            </a:r>
            <a:r>
              <a:rPr lang="en-US" altLang="zh-TW" sz="1200" b="1" dirty="0"/>
              <a:t> )</a:t>
            </a:r>
          </a:p>
          <a:p>
            <a:r>
              <a:rPr lang="en-US" altLang="zh-TW" sz="1200" dirty="0"/>
              <a:t>    .  .  . </a:t>
            </a:r>
          </a:p>
          <a:p>
            <a:r>
              <a:rPr lang="en-US" altLang="zh-TW" sz="1200" dirty="0"/>
              <a:t>    </a:t>
            </a:r>
            <a:r>
              <a:rPr lang="en-US" altLang="zh-TW" sz="1200" b="1" dirty="0" err="1"/>
              <a:t>blinear_layer</a:t>
            </a:r>
            <a:r>
              <a:rPr lang="en-US" altLang="zh-TW" sz="1200" b="1" dirty="0"/>
              <a:t>( </a:t>
            </a:r>
            <a:r>
              <a:rPr lang="en-US" altLang="zh-TW" sz="1200" dirty="0"/>
              <a:t>x</a:t>
            </a:r>
            <a:r>
              <a:rPr lang="en-US" altLang="zh-TW" sz="1200" b="1" dirty="0"/>
              <a:t> )</a:t>
            </a:r>
          </a:p>
          <a:p>
            <a:endParaRPr lang="en-US" altLang="zh-TW" sz="1200" b="1" dirty="0"/>
          </a:p>
          <a:p>
            <a:r>
              <a:rPr lang="en-US" altLang="zh-TW" sz="1200" b="1" dirty="0"/>
              <a:t>    </a:t>
            </a:r>
            <a:r>
              <a:rPr lang="en-US" altLang="zh-TW" sz="1200" dirty="0">
                <a:solidFill>
                  <a:srgbClr val="0070C0"/>
                </a:solidFill>
              </a:rPr>
              <a:t>Return</a:t>
            </a:r>
            <a:r>
              <a:rPr lang="en-US" altLang="zh-TW" sz="1200" dirty="0"/>
              <a:t> x</a:t>
            </a:r>
            <a:endParaRPr lang="zh-TW" altLang="en-US" sz="12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6211923" y="736879"/>
            <a:ext cx="2215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entropy( </a:t>
            </a:r>
            <a:r>
              <a:rPr lang="en-US" altLang="zh-TW" sz="1200" dirty="0"/>
              <a:t>x </a:t>
            </a:r>
            <a:r>
              <a:rPr lang="en-US" altLang="zh-TW" sz="1200" b="1" dirty="0"/>
              <a:t>)</a:t>
            </a:r>
            <a:r>
              <a:rPr lang="en-US" altLang="zh-TW" sz="1200" dirty="0"/>
              <a:t> : </a:t>
            </a:r>
          </a:p>
          <a:p>
            <a:r>
              <a:rPr lang="en-US" altLang="zh-TW" sz="1200" dirty="0"/>
              <a:t>    compute entropy with x</a:t>
            </a:r>
          </a:p>
          <a:p>
            <a:r>
              <a:rPr lang="en-US" altLang="zh-TW" sz="1200" dirty="0"/>
              <a:t>    </a:t>
            </a:r>
          </a:p>
          <a:p>
            <a:r>
              <a:rPr lang="en-US" altLang="zh-TW" sz="1200" b="1" dirty="0" err="1"/>
              <a:t>pass_cloud</a:t>
            </a:r>
            <a:r>
              <a:rPr lang="en-US" altLang="zh-TW" sz="1200" b="1" dirty="0"/>
              <a:t>( </a:t>
            </a:r>
            <a:r>
              <a:rPr lang="en-US" altLang="zh-TW" sz="1200" dirty="0"/>
              <a:t>x , layer</a:t>
            </a:r>
            <a:r>
              <a:rPr lang="en-US" altLang="zh-TW" sz="1200" b="1" dirty="0"/>
              <a:t> )</a:t>
            </a:r>
          </a:p>
          <a:p>
            <a:r>
              <a:rPr lang="en-US" altLang="zh-TW" sz="1200" dirty="0"/>
              <a:t>    package x and layer as </a:t>
            </a:r>
            <a:r>
              <a:rPr lang="en-US" altLang="zh-TW" sz="1200" b="1" dirty="0"/>
              <a:t>data</a:t>
            </a:r>
          </a:p>
          <a:p>
            <a:r>
              <a:rPr lang="en-US" altLang="zh-TW" sz="1200" b="1" dirty="0"/>
              <a:t>    </a:t>
            </a:r>
            <a:r>
              <a:rPr lang="en-US" altLang="zh-TW" sz="1200" dirty="0"/>
              <a:t>call </a:t>
            </a:r>
            <a:r>
              <a:rPr lang="en-US" altLang="zh-TW" sz="1200" b="1" dirty="0">
                <a:solidFill>
                  <a:srgbClr val="FF0000"/>
                </a:solidFill>
              </a:rPr>
              <a:t>model.py</a:t>
            </a:r>
            <a:r>
              <a:rPr lang="en-US" altLang="zh-TW" sz="1200" dirty="0"/>
              <a:t> append </a:t>
            </a:r>
            <a:r>
              <a:rPr lang="en-US" altLang="zh-TW" sz="1200" b="1" dirty="0"/>
              <a:t>data</a:t>
            </a:r>
          </a:p>
        </p:txBody>
      </p:sp>
      <p:cxnSp>
        <p:nvCxnSpPr>
          <p:cNvPr id="81" name="直線單箭頭接點 80"/>
          <p:cNvCxnSpPr/>
          <p:nvPr/>
        </p:nvCxnSpPr>
        <p:spPr>
          <a:xfrm flipV="1">
            <a:off x="2038602" y="853751"/>
            <a:ext cx="1612955" cy="8049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V="1">
            <a:off x="2032080" y="1402856"/>
            <a:ext cx="1660348" cy="4280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V="1">
            <a:off x="2104836" y="1929645"/>
            <a:ext cx="1594114" cy="3013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V="1">
            <a:off x="5478569" y="888661"/>
            <a:ext cx="779719" cy="139035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V="1">
            <a:off x="5512922" y="1438794"/>
            <a:ext cx="745367" cy="10396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808005" y="303795"/>
            <a:ext cx="1814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ebnn_compute</a:t>
            </a:r>
            <a:r>
              <a:rPr lang="en-US" altLang="zh-TW" sz="1200" b="1" dirty="0"/>
              <a:t>( </a:t>
            </a:r>
            <a:r>
              <a:rPr lang="en-US" altLang="zh-TW" sz="1200" dirty="0"/>
              <a:t>image </a:t>
            </a:r>
            <a:r>
              <a:rPr lang="en-US" altLang="zh-TW" sz="1200" b="1" dirty="0"/>
              <a:t>)</a:t>
            </a:r>
            <a:r>
              <a:rPr lang="en-US" altLang="zh-TW" sz="1200" dirty="0"/>
              <a:t> : </a:t>
            </a:r>
          </a:p>
        </p:txBody>
      </p:sp>
      <p:sp>
        <p:nvSpPr>
          <p:cNvPr id="87" name="左中括弧 86"/>
          <p:cNvSpPr/>
          <p:nvPr/>
        </p:nvSpPr>
        <p:spPr>
          <a:xfrm>
            <a:off x="817308" y="1658654"/>
            <a:ext cx="114642" cy="386409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cxnSp>
        <p:nvCxnSpPr>
          <p:cNvPr id="88" name="直線接點 87"/>
          <p:cNvCxnSpPr/>
          <p:nvPr/>
        </p:nvCxnSpPr>
        <p:spPr>
          <a:xfrm>
            <a:off x="370507" y="3028412"/>
            <a:ext cx="11563349" cy="381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燕尾形向右箭號 88"/>
          <p:cNvSpPr/>
          <p:nvPr/>
        </p:nvSpPr>
        <p:spPr>
          <a:xfrm rot="5400000">
            <a:off x="2959195" y="2708284"/>
            <a:ext cx="727200" cy="60198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90" name="文字方塊 89"/>
          <p:cNvSpPr txBox="1"/>
          <p:nvPr/>
        </p:nvSpPr>
        <p:spPr>
          <a:xfrm>
            <a:off x="8789172" y="3166044"/>
            <a:ext cx="145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err="1"/>
              <a:t>tool_lib.h</a:t>
            </a:r>
            <a:endParaRPr lang="zh-TW" altLang="en-US" sz="1801" b="1" dirty="0"/>
          </a:p>
        </p:txBody>
      </p:sp>
    </p:spTree>
    <p:extLst>
      <p:ext uri="{BB962C8B-B14F-4D97-AF65-F5344CB8AC3E}">
        <p14:creationId xmlns:p14="http://schemas.microsoft.com/office/powerpoint/2010/main" val="2608733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4"/>
            <a:ext cx="5084523" cy="4351339"/>
          </a:xfrm>
        </p:spPr>
        <p:txBody>
          <a:bodyPr>
            <a:normAutofit/>
          </a:bodyPr>
          <a:lstStyle/>
          <a:p>
            <a:r>
              <a:rPr lang="en-US" dirty="0"/>
              <a:t>We may follow the DDNN paper to present our work.</a:t>
            </a:r>
          </a:p>
          <a:p>
            <a:pPr lvl="1"/>
            <a:r>
              <a:rPr lang="en-US" dirty="0"/>
              <a:t>They list the key steps in DDNN inference in Section III.D</a:t>
            </a:r>
          </a:p>
          <a:p>
            <a:pPr lvl="1"/>
            <a:r>
              <a:rPr lang="en-US" dirty="0"/>
              <a:t>We can use it as example to illustrate DDNN training procedure</a:t>
            </a:r>
          </a:p>
          <a:p>
            <a:r>
              <a:rPr lang="en-US" dirty="0"/>
              <a:t>In our DDNN inference, we can show the code a little bit to present the idea</a:t>
            </a:r>
          </a:p>
          <a:p>
            <a:pPr lvl="1"/>
            <a:r>
              <a:rPr lang="en-US" dirty="0" err="1"/>
              <a:t>eBNN.h</a:t>
            </a:r>
            <a:r>
              <a:rPr lang="en-US" dirty="0"/>
              <a:t> and </a:t>
            </a:r>
            <a:r>
              <a:rPr lang="en-US" dirty="0" err="1"/>
              <a:t>Inference.h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922724" y="1825626"/>
            <a:ext cx="6096000" cy="50806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1" dirty="0">
                <a:latin typeface="NimbusRomNo9L-Regu"/>
              </a:rPr>
              <a:t>Section III.D….</a:t>
            </a:r>
          </a:p>
          <a:p>
            <a:endParaRPr lang="en-US" sz="1801" dirty="0">
              <a:latin typeface="NimbusRomNo9L-Regu"/>
            </a:endParaRPr>
          </a:p>
          <a:p>
            <a:r>
              <a:rPr lang="en-US" sz="1801" dirty="0">
                <a:latin typeface="NimbusRomNo9L-Regu"/>
              </a:rPr>
              <a:t>We now provide an example of the inference procedure</a:t>
            </a:r>
          </a:p>
          <a:p>
            <a:r>
              <a:rPr lang="en-US" sz="1801" dirty="0">
                <a:latin typeface="NimbusRomNo9L-Regu"/>
              </a:rPr>
              <a:t>for a DDNN which has multiple end devices and three exit</a:t>
            </a:r>
          </a:p>
          <a:p>
            <a:r>
              <a:rPr lang="en-US" sz="1801" dirty="0">
                <a:latin typeface="NimbusRomNo9L-Regu"/>
              </a:rPr>
              <a:t>points (configuration (e) in Figure 2):</a:t>
            </a:r>
          </a:p>
          <a:p>
            <a:r>
              <a:rPr lang="en-US" sz="1801" dirty="0">
                <a:latin typeface="NimbusRomNo9L-Regu"/>
              </a:rPr>
              <a:t>1) Each end device first sends summary information to</a:t>
            </a:r>
          </a:p>
          <a:p>
            <a:r>
              <a:rPr lang="en-US" sz="1801" dirty="0">
                <a:latin typeface="NimbusRomNo9L-Regu"/>
              </a:rPr>
              <a:t>local aggregator.</a:t>
            </a:r>
          </a:p>
          <a:p>
            <a:r>
              <a:rPr lang="en-US" sz="1801" dirty="0">
                <a:latin typeface="NimbusRomNo9L-Regu"/>
              </a:rPr>
              <a:t>2) The local aggregator determines if the combined summary</a:t>
            </a:r>
          </a:p>
          <a:p>
            <a:r>
              <a:rPr lang="en-US" sz="1801" dirty="0">
                <a:latin typeface="NimbusRomNo9L-Regu"/>
              </a:rPr>
              <a:t>information is sufficient for accurate classification.</a:t>
            </a:r>
          </a:p>
          <a:p>
            <a:r>
              <a:rPr lang="en-US" sz="1801" dirty="0">
                <a:latin typeface="NimbusRomNo9L-Regu"/>
              </a:rPr>
              <a:t>3) If so, the sample is classified (exited).</a:t>
            </a:r>
          </a:p>
          <a:p>
            <a:r>
              <a:rPr lang="en-US" sz="1801" dirty="0">
                <a:latin typeface="NimbusRomNo9L-Regu"/>
              </a:rPr>
              <a:t>4) If not, each device sends more detailed information</a:t>
            </a:r>
          </a:p>
          <a:p>
            <a:r>
              <a:rPr lang="en-US" sz="1801" dirty="0">
                <a:latin typeface="NimbusRomNo9L-Regu"/>
              </a:rPr>
              <a:t>to the edge in order to perform further processing for</a:t>
            </a:r>
          </a:p>
          <a:p>
            <a:r>
              <a:rPr lang="en-US" sz="1801" dirty="0">
                <a:latin typeface="NimbusRomNo9L-Regu"/>
              </a:rPr>
              <a:t>classification.</a:t>
            </a:r>
          </a:p>
          <a:p>
            <a:r>
              <a:rPr lang="en-US" sz="1801" dirty="0">
                <a:latin typeface="NimbusRomNo9L-Regu"/>
              </a:rPr>
              <a:t>5) If the edge believes it can correctly classify the sample</a:t>
            </a:r>
          </a:p>
          <a:p>
            <a:r>
              <a:rPr lang="en-US" sz="1801" dirty="0">
                <a:latin typeface="NimbusRomNo9L-Regu"/>
              </a:rPr>
              <a:t>it does so and no information is sent to the cloud.</a:t>
            </a:r>
          </a:p>
          <a:p>
            <a:r>
              <a:rPr lang="en-US" sz="1801" dirty="0">
                <a:latin typeface="NimbusRomNo9L-Regu"/>
              </a:rPr>
              <a:t>6) Otherwise, the edge forwards intermediate computation</a:t>
            </a:r>
          </a:p>
          <a:p>
            <a:r>
              <a:rPr lang="en-US" sz="1801" dirty="0">
                <a:latin typeface="NimbusRomNo9L-Regu"/>
              </a:rPr>
              <a:t>to the cloud which makes the final classification.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1009621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CF363F70-9D9B-4605-8205-4D83E06551D1}"/>
              </a:ext>
            </a:extLst>
          </p:cNvPr>
          <p:cNvCxnSpPr/>
          <p:nvPr/>
        </p:nvCxnSpPr>
        <p:spPr>
          <a:xfrm flipV="1">
            <a:off x="8372902" y="4991669"/>
            <a:ext cx="2927444" cy="1774210"/>
          </a:xfrm>
          <a:prstGeom prst="bentConnector3">
            <a:avLst>
              <a:gd name="adj1" fmla="val 350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C12B79A-2400-44CA-8375-BBFEA465DC8E}"/>
              </a:ext>
            </a:extLst>
          </p:cNvPr>
          <p:cNvCxnSpPr>
            <a:cxnSpLocks/>
          </p:cNvCxnSpPr>
          <p:nvPr/>
        </p:nvCxnSpPr>
        <p:spPr>
          <a:xfrm flipV="1">
            <a:off x="8277367" y="78474"/>
            <a:ext cx="0" cy="67010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836C1F11-47D6-4C42-9793-1E12C5E0E7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26991" y="3333468"/>
            <a:ext cx="3937378" cy="2927444"/>
          </a:xfrm>
          <a:prstGeom prst="bentConnector3">
            <a:avLst>
              <a:gd name="adj1" fmla="val 99567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24BCCB27-2FF5-4765-8E58-EAFA2D9F553E}"/>
              </a:ext>
            </a:extLst>
          </p:cNvPr>
          <p:cNvSpPr/>
          <p:nvPr/>
        </p:nvSpPr>
        <p:spPr>
          <a:xfrm>
            <a:off x="7714975" y="1088420"/>
            <a:ext cx="1117403" cy="4299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89748A-E977-4A29-9C0D-393057893CE2}"/>
              </a:ext>
            </a:extLst>
          </p:cNvPr>
          <p:cNvSpPr/>
          <p:nvPr/>
        </p:nvSpPr>
        <p:spPr>
          <a:xfrm>
            <a:off x="9867336" y="2613548"/>
            <a:ext cx="1117403" cy="4299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 2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26AC12B-75D0-49C8-B12B-AE586A9874A1}"/>
              </a:ext>
            </a:extLst>
          </p:cNvPr>
          <p:cNvSpPr/>
          <p:nvPr/>
        </p:nvSpPr>
        <p:spPr>
          <a:xfrm>
            <a:off x="9867336" y="4776718"/>
            <a:ext cx="1117403" cy="4299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 1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BE100DE-8E54-47F3-AA73-1A4AA816EB77}"/>
              </a:ext>
            </a:extLst>
          </p:cNvPr>
          <p:cNvSpPr/>
          <p:nvPr/>
        </p:nvSpPr>
        <p:spPr>
          <a:xfrm>
            <a:off x="7718662" y="413703"/>
            <a:ext cx="1117410" cy="4299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 3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5753D07-B8B2-46E8-A7EE-58198C6ACFF4}"/>
              </a:ext>
            </a:extLst>
          </p:cNvPr>
          <p:cNvSpPr/>
          <p:nvPr/>
        </p:nvSpPr>
        <p:spPr>
          <a:xfrm>
            <a:off x="8513646" y="2630604"/>
            <a:ext cx="1117404" cy="4299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48AA09E-9D1C-48DA-89F1-6CF96086307F}"/>
              </a:ext>
            </a:extLst>
          </p:cNvPr>
          <p:cNvSpPr/>
          <p:nvPr/>
        </p:nvSpPr>
        <p:spPr>
          <a:xfrm>
            <a:off x="8551173" y="4769893"/>
            <a:ext cx="1079877" cy="4299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3D9829E-EBB3-4DE5-99B6-72DF81150133}"/>
              </a:ext>
            </a:extLst>
          </p:cNvPr>
          <p:cNvSpPr/>
          <p:nvPr/>
        </p:nvSpPr>
        <p:spPr>
          <a:xfrm>
            <a:off x="7714973" y="1758857"/>
            <a:ext cx="1117403" cy="4299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 3x3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C178206-A88B-4360-B2C1-8529D5620912}"/>
              </a:ext>
            </a:extLst>
          </p:cNvPr>
          <p:cNvSpPr/>
          <p:nvPr/>
        </p:nvSpPr>
        <p:spPr>
          <a:xfrm>
            <a:off x="7714970" y="3304455"/>
            <a:ext cx="1117403" cy="4299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 3x3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CFEA908-95CA-4AFB-986F-81CB770A522E}"/>
              </a:ext>
            </a:extLst>
          </p:cNvPr>
          <p:cNvSpPr/>
          <p:nvPr/>
        </p:nvSpPr>
        <p:spPr>
          <a:xfrm>
            <a:off x="7714971" y="4109682"/>
            <a:ext cx="1117403" cy="4299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 3x3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BF91FA5-23AC-4AE4-9D76-0B9AAFC62217}"/>
              </a:ext>
            </a:extLst>
          </p:cNvPr>
          <p:cNvSpPr/>
          <p:nvPr/>
        </p:nvSpPr>
        <p:spPr>
          <a:xfrm>
            <a:off x="7714968" y="6040843"/>
            <a:ext cx="1117403" cy="4299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 5x5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435A445-742A-4887-8693-8726DAF1DC6B}"/>
              </a:ext>
            </a:extLst>
          </p:cNvPr>
          <p:cNvSpPr/>
          <p:nvPr/>
        </p:nvSpPr>
        <p:spPr>
          <a:xfrm>
            <a:off x="7714968" y="5360167"/>
            <a:ext cx="1117403" cy="4299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 3x3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EFF0E741-138B-4AFF-9E57-6C58E4171A4E}"/>
              </a:ext>
            </a:extLst>
          </p:cNvPr>
          <p:cNvGrpSpPr/>
          <p:nvPr/>
        </p:nvGrpSpPr>
        <p:grpSpPr>
          <a:xfrm flipH="1">
            <a:off x="476543" y="109183"/>
            <a:ext cx="3632574" cy="6701052"/>
            <a:chOff x="4978591" y="81887"/>
            <a:chExt cx="3585378" cy="6701052"/>
          </a:xfrm>
        </p:grpSpPr>
        <p:cxnSp>
          <p:nvCxnSpPr>
            <p:cNvPr id="40" name="接點: 肘形 39">
              <a:extLst>
                <a:ext uri="{FF2B5EF4-FFF2-40B4-BE49-F238E27FC236}">
                  <a16:creationId xmlns:a16="http://schemas.microsoft.com/office/drawing/2014/main" id="{10EA88EF-B823-4C16-9DDF-3CB10F4FC4B5}"/>
                </a:ext>
              </a:extLst>
            </p:cNvPr>
            <p:cNvCxnSpPr/>
            <p:nvPr/>
          </p:nvCxnSpPr>
          <p:spPr>
            <a:xfrm flipV="1">
              <a:off x="5636525" y="4995082"/>
              <a:ext cx="2927444" cy="1774209"/>
            </a:xfrm>
            <a:prstGeom prst="bentConnector3">
              <a:avLst>
                <a:gd name="adj1" fmla="val 350"/>
              </a:avLst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2DFC3C2B-01CE-4DD8-B51B-58351C050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0991" y="81887"/>
              <a:ext cx="0" cy="67010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接點: 肘形 41">
              <a:extLst>
                <a:ext uri="{FF2B5EF4-FFF2-40B4-BE49-F238E27FC236}">
                  <a16:creationId xmlns:a16="http://schemas.microsoft.com/office/drawing/2014/main" id="{617CDB3E-E84E-4795-B801-9B7C864F4A0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090614" y="3336880"/>
              <a:ext cx="3937378" cy="2927444"/>
            </a:xfrm>
            <a:prstGeom prst="bentConnector3">
              <a:avLst>
                <a:gd name="adj1" fmla="val 99567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33E9E6F-44D6-47CE-B3DB-E8BFD809B30D}"/>
                </a:ext>
              </a:extLst>
            </p:cNvPr>
            <p:cNvSpPr/>
            <p:nvPr/>
          </p:nvSpPr>
          <p:spPr>
            <a:xfrm>
              <a:off x="4978597" y="1091831"/>
              <a:ext cx="1117403" cy="4299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EC2C3A5-17F4-45BB-A5F6-DC352CF6B3A7}"/>
                </a:ext>
              </a:extLst>
            </p:cNvPr>
            <p:cNvSpPr/>
            <p:nvPr/>
          </p:nvSpPr>
          <p:spPr>
            <a:xfrm>
              <a:off x="7130958" y="2616961"/>
              <a:ext cx="1117403" cy="4299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Exit 2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0E4EAEF-B0DD-43AB-B3B2-B8EEDF5D81C0}"/>
                </a:ext>
              </a:extLst>
            </p:cNvPr>
            <p:cNvSpPr/>
            <p:nvPr/>
          </p:nvSpPr>
          <p:spPr>
            <a:xfrm>
              <a:off x="7130958" y="4780130"/>
              <a:ext cx="1117403" cy="4299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Exit 1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EABBC0E-1786-49AE-869D-ADB7F4D8ED1E}"/>
                </a:ext>
              </a:extLst>
            </p:cNvPr>
            <p:cNvSpPr/>
            <p:nvPr/>
          </p:nvSpPr>
          <p:spPr>
            <a:xfrm>
              <a:off x="4982286" y="417116"/>
              <a:ext cx="1117410" cy="4299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Exit 3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52710E8-24C8-4B5D-898F-537D02069367}"/>
                </a:ext>
              </a:extLst>
            </p:cNvPr>
            <p:cNvSpPr/>
            <p:nvPr/>
          </p:nvSpPr>
          <p:spPr>
            <a:xfrm>
              <a:off x="5777270" y="2634017"/>
              <a:ext cx="1117404" cy="4299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08A43FD-759F-49A7-BDBF-B755784A36FC}"/>
                </a:ext>
              </a:extLst>
            </p:cNvPr>
            <p:cNvSpPr/>
            <p:nvPr/>
          </p:nvSpPr>
          <p:spPr>
            <a:xfrm>
              <a:off x="5814796" y="4773305"/>
              <a:ext cx="1079877" cy="4299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2698CCD-B87A-4874-8C96-7736CA70A5FC}"/>
                </a:ext>
              </a:extLst>
            </p:cNvPr>
            <p:cNvSpPr/>
            <p:nvPr/>
          </p:nvSpPr>
          <p:spPr>
            <a:xfrm>
              <a:off x="4978596" y="1762269"/>
              <a:ext cx="1117403" cy="4299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 3x3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384823B-3524-4E9C-8845-DCBB1D305A30}"/>
                </a:ext>
              </a:extLst>
            </p:cNvPr>
            <p:cNvSpPr/>
            <p:nvPr/>
          </p:nvSpPr>
          <p:spPr>
            <a:xfrm>
              <a:off x="4978593" y="3307867"/>
              <a:ext cx="1117403" cy="4299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 3x3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15D3C5C-A166-429B-81B0-B469D6F2982A}"/>
                </a:ext>
              </a:extLst>
            </p:cNvPr>
            <p:cNvSpPr/>
            <p:nvPr/>
          </p:nvSpPr>
          <p:spPr>
            <a:xfrm>
              <a:off x="4978594" y="4113093"/>
              <a:ext cx="1117403" cy="4299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 3x3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991383A-9B5D-4654-9BF6-862FBEFB9963}"/>
                </a:ext>
              </a:extLst>
            </p:cNvPr>
            <p:cNvSpPr/>
            <p:nvPr/>
          </p:nvSpPr>
          <p:spPr>
            <a:xfrm>
              <a:off x="4978591" y="6044254"/>
              <a:ext cx="1117403" cy="4299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 5x5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FA4280-BD1B-46E9-8362-10550FEB109A}"/>
                </a:ext>
              </a:extLst>
            </p:cNvPr>
            <p:cNvSpPr/>
            <p:nvPr/>
          </p:nvSpPr>
          <p:spPr>
            <a:xfrm>
              <a:off x="4978591" y="5363579"/>
              <a:ext cx="1117403" cy="4299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 3x3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4793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字方塊 64"/>
          <p:cNvSpPr txBox="1"/>
          <p:nvPr/>
        </p:nvSpPr>
        <p:spPr>
          <a:xfrm>
            <a:off x="724764" y="112540"/>
            <a:ext cx="1655051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1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dev_model_infer.c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825090" y="3314002"/>
            <a:ext cx="145440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1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dnn_c_lib.h</a:t>
            </a:r>
            <a:endParaRPr lang="zh-TW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3232179" y="3467890"/>
                <a:ext cx="3840581" cy="377975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tIns="0" bIns="0" rtlCol="0">
                <a:spAutoFit/>
              </a:bodyPr>
              <a:lstStyle>
                <a:defPPr>
                  <a:defRPr lang="zh-TW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TW" dirty="0"/>
                  <a:t>#include “</a:t>
                </a:r>
                <a:r>
                  <a:rPr lang="en-US" altLang="zh-TW" dirty="0" err="1"/>
                  <a:t>mqtt.h</a:t>
                </a:r>
                <a:r>
                  <a:rPr lang="en-US" altLang="zh-TW" dirty="0"/>
                  <a:t>”</a:t>
                </a:r>
              </a:p>
              <a:p>
                <a:r>
                  <a:rPr lang="en-US" altLang="zh-TW" dirty="0"/>
                  <a:t>#define SERVER_IP        192.168.1.1</a:t>
                </a:r>
              </a:p>
              <a:p>
                <a:pPr>
                  <a:spcBef>
                    <a:spcPts val="601"/>
                  </a:spcBef>
                </a:pPr>
                <a:r>
                  <a:rPr lang="en-US" altLang="zh-TW" dirty="0"/>
                  <a:t>float entropy (float*[] x) {</a:t>
                </a:r>
              </a:p>
              <a:p>
                <a:pPr marL="114302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altLang="zh-TW" dirty="0"/>
                  <a:t>return </a:t>
                </a:r>
                <a:r>
                  <a:rPr lang="en-US" altLang="zh-TW" dirty="0" err="1"/>
                  <a:t>cal_entropy</a:t>
                </a:r>
                <a:r>
                  <a:rPr lang="en-US" altLang="zh-TW" dirty="0"/>
                  <a:t>(x);</a:t>
                </a:r>
              </a:p>
              <a:p>
                <a:r>
                  <a:rPr lang="en-US" altLang="zh-TW" dirty="0"/>
                  <a:t>}</a:t>
                </a:r>
              </a:p>
              <a:p>
                <a:pPr>
                  <a:spcBef>
                    <a:spcPts val="601"/>
                  </a:spcBef>
                </a:pPr>
                <a:r>
                  <a:rPr lang="en-US" altLang="zh-TW" dirty="0"/>
                  <a:t>float*[] </a:t>
                </a:r>
                <a:r>
                  <a:rPr lang="en-US" altLang="zh-TW" dirty="0" err="1"/>
                  <a:t>server_inference</a:t>
                </a:r>
                <a:r>
                  <a:rPr lang="en-US" altLang="zh-TW" dirty="0"/>
                  <a:t> (float*[] x, </a:t>
                </a:r>
                <a:r>
                  <a:rPr lang="en-US" altLang="zh-TW" dirty="0" err="1"/>
                  <a:t>int</a:t>
                </a:r>
                <a:r>
                  <a:rPr lang="en-US" altLang="zh-TW" dirty="0"/>
                  <a:t> </a:t>
                </a:r>
                <a:r>
                  <a:rPr lang="en-US" altLang="zh-TW" dirty="0" err="1"/>
                  <a:t>num_layer</a:t>
                </a:r>
                <a:r>
                  <a:rPr lang="en-US" altLang="zh-TW" dirty="0"/>
                  <a:t> ) {</a:t>
                </a:r>
              </a:p>
              <a:p>
                <a:pPr marL="114302">
                  <a:spcBef>
                    <a:spcPts val="300"/>
                  </a:spcBef>
                </a:pPr>
                <a:r>
                  <a:rPr lang="en-US" altLang="zh-TW" dirty="0" err="1"/>
                  <a:t>int</a:t>
                </a:r>
                <a:r>
                  <a:rPr lang="en-US" altLang="zh-TW" dirty="0"/>
                  <a:t> y;</a:t>
                </a:r>
              </a:p>
              <a:p>
                <a:pPr marL="114302">
                  <a:spcBef>
                    <a:spcPts val="300"/>
                  </a:spcBef>
                </a:pPr>
                <a:r>
                  <a:rPr lang="en-US" altLang="zh-TW" dirty="0"/>
                  <a:t>char[] payload = Convert2Char(x)+ Convert2Char(</a:t>
                </a:r>
                <a:r>
                  <a:rPr lang="en-US" altLang="zh-TW" dirty="0" err="1"/>
                  <a:t>num_layer</a:t>
                </a:r>
                <a:r>
                  <a:rPr lang="en-US" altLang="zh-TW" dirty="0"/>
                  <a:t>);</a:t>
                </a:r>
              </a:p>
              <a:p>
                <a:pPr marL="114302">
                  <a:spcBef>
                    <a:spcPts val="300"/>
                  </a:spcBef>
                </a:pPr>
                <a:r>
                  <a:rPr lang="en-US" altLang="zh-TW" dirty="0"/>
                  <a:t>server = </a:t>
                </a:r>
                <a:r>
                  <a:rPr lang="en-US" altLang="zh-TW" dirty="0" err="1"/>
                  <a:t>mqtt_connect</a:t>
                </a:r>
                <a:r>
                  <a:rPr lang="en-US" altLang="zh-TW" dirty="0"/>
                  <a:t>(SERVER_IP);</a:t>
                </a:r>
              </a:p>
              <a:p>
                <a:pPr marL="114302"/>
                <a:r>
                  <a:rPr lang="en-US" altLang="zh-TW" dirty="0" err="1"/>
                  <a:t>mqtt_publish</a:t>
                </a:r>
                <a:r>
                  <a:rPr lang="en-US" altLang="zh-TW" dirty="0"/>
                  <a:t>(server, topic T, payload);</a:t>
                </a:r>
              </a:p>
              <a:p>
                <a:pPr marL="114302">
                  <a:spcAft>
                    <a:spcPts val="300"/>
                  </a:spcAft>
                </a:pPr>
                <a:r>
                  <a:rPr lang="en-US" altLang="zh-CN" dirty="0"/>
                  <a:t>y=</a:t>
                </a:r>
                <a:r>
                  <a:rPr lang="en-US" altLang="zh-TW" dirty="0" err="1"/>
                  <a:t>mqtt_subscribe</a:t>
                </a:r>
                <a:r>
                  <a:rPr lang="en-US" altLang="zh-TW" dirty="0"/>
                  <a:t>(server, topic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/>
                  <a:t>, DNN(payload));</a:t>
                </a:r>
              </a:p>
              <a:p>
                <a:pPr marL="114302">
                  <a:spcAft>
                    <a:spcPts val="300"/>
                  </a:spcAft>
                </a:pPr>
                <a:r>
                  <a:rPr lang="en-US" altLang="zh-TW" dirty="0" err="1"/>
                  <a:t>mqtt_disconnect</a:t>
                </a:r>
                <a:r>
                  <a:rPr lang="en-US" altLang="zh-TW" dirty="0"/>
                  <a:t>(SERVER_IP);</a:t>
                </a:r>
              </a:p>
              <a:p>
                <a:pPr marL="114302">
                  <a:spcAft>
                    <a:spcPts val="300"/>
                  </a:spcAft>
                </a:pPr>
                <a:r>
                  <a:rPr lang="en-US" altLang="zh-TW" dirty="0"/>
                  <a:t>return y;</a:t>
                </a:r>
              </a:p>
              <a:p>
                <a:r>
                  <a:rPr lang="en-US" altLang="zh-TW" dirty="0"/>
                  <a:t>}</a:t>
                </a:r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79" y="3467890"/>
                <a:ext cx="3840581" cy="377975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文字方塊 89"/>
          <p:cNvSpPr txBox="1"/>
          <p:nvPr/>
        </p:nvSpPr>
        <p:spPr>
          <a:xfrm>
            <a:off x="4374283" y="3186745"/>
            <a:ext cx="1454400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1" b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tool_lib.h</a:t>
            </a:r>
            <a:endParaRPr lang="zh-TW" altLang="en-US" sz="20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17302" y="3599937"/>
            <a:ext cx="2869980" cy="28688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0" bIns="0" rtlCol="0">
            <a:spAutoFit/>
          </a:bodyPr>
          <a:lstStyle>
            <a:defPPr>
              <a:defRPr lang="zh-TW"/>
            </a:defPPr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// C </a:t>
            </a:r>
            <a:r>
              <a:rPr lang="en-US" altLang="zh-TW" dirty="0" err="1"/>
              <a:t>impl</a:t>
            </a:r>
            <a:r>
              <a:rPr lang="en-US" altLang="zh-TW" dirty="0"/>
              <a:t>. of the convolution layer.</a:t>
            </a:r>
          </a:p>
          <a:p>
            <a:r>
              <a:rPr lang="en-US" altLang="zh-TW" dirty="0"/>
              <a:t>float*[] </a:t>
            </a:r>
            <a:r>
              <a:rPr lang="en-US" altLang="zh-TW" dirty="0" err="1"/>
              <a:t>conv_layer</a:t>
            </a:r>
            <a:r>
              <a:rPr lang="en-US" altLang="zh-TW" dirty="0"/>
              <a:t> (float*[] x) {</a:t>
            </a:r>
          </a:p>
          <a:p>
            <a:pPr marL="114302">
              <a:spcBef>
                <a:spcPts val="300"/>
              </a:spcBef>
            </a:pPr>
            <a:r>
              <a:rPr lang="en-US" altLang="zh-TW" dirty="0"/>
              <a:t>y = convolution (x);</a:t>
            </a:r>
          </a:p>
          <a:p>
            <a:pPr marL="114302">
              <a:spcAft>
                <a:spcPts val="300"/>
              </a:spcAft>
            </a:pPr>
            <a:r>
              <a:rPr lang="en-US" altLang="zh-TW" dirty="0"/>
              <a:t>return y;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…</a:t>
            </a:r>
          </a:p>
          <a:p>
            <a:endParaRPr lang="en-US" altLang="zh-TW" dirty="0"/>
          </a:p>
          <a:p>
            <a:pPr>
              <a:spcBef>
                <a:spcPts val="601"/>
              </a:spcBef>
            </a:pPr>
            <a:r>
              <a:rPr lang="en-US" altLang="zh-TW" dirty="0"/>
              <a:t>// C </a:t>
            </a:r>
            <a:r>
              <a:rPr lang="en-US" altLang="zh-TW" dirty="0" err="1"/>
              <a:t>impl</a:t>
            </a:r>
            <a:r>
              <a:rPr lang="en-US" altLang="zh-TW" dirty="0"/>
              <a:t>. of the fully connected layer.</a:t>
            </a:r>
          </a:p>
          <a:p>
            <a:r>
              <a:rPr lang="en-US" altLang="zh-TW" dirty="0"/>
              <a:t>float*[] </a:t>
            </a:r>
            <a:r>
              <a:rPr lang="en-US" altLang="zh-TW" dirty="0" err="1"/>
              <a:t>linear_layer</a:t>
            </a:r>
            <a:r>
              <a:rPr lang="en-US" altLang="zh-TW" dirty="0"/>
              <a:t> (float*[] x) {</a:t>
            </a:r>
          </a:p>
          <a:p>
            <a:pPr marL="114302">
              <a:spcBef>
                <a:spcPts val="300"/>
              </a:spcBef>
            </a:pPr>
            <a:r>
              <a:rPr lang="en-US" altLang="zh-TW" dirty="0"/>
              <a:t>y = linear (x);</a:t>
            </a:r>
          </a:p>
          <a:p>
            <a:pPr marL="114302"/>
            <a:r>
              <a:rPr lang="en-US" altLang="zh-TW" dirty="0"/>
              <a:t>return y;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C9C53ED-7846-452A-8476-1792D6345348}"/>
              </a:ext>
            </a:extLst>
          </p:cNvPr>
          <p:cNvCxnSpPr>
            <a:cxnSpLocks/>
          </p:cNvCxnSpPr>
          <p:nvPr/>
        </p:nvCxnSpPr>
        <p:spPr>
          <a:xfrm flipH="1">
            <a:off x="3768963" y="1516401"/>
            <a:ext cx="138350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Dot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cxnSpLocks/>
          </p:cNvCxnSpPr>
          <p:nvPr/>
        </p:nvCxnSpPr>
        <p:spPr>
          <a:xfrm>
            <a:off x="5152470" y="398477"/>
            <a:ext cx="1389115" cy="960011"/>
          </a:xfrm>
          <a:prstGeom prst="bentConnector3">
            <a:avLst>
              <a:gd name="adj1" fmla="val -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FC12B79A-2400-44CA-8375-BBFEA465DC8E}"/>
              </a:ext>
            </a:extLst>
          </p:cNvPr>
          <p:cNvCxnSpPr>
            <a:cxnSpLocks/>
          </p:cNvCxnSpPr>
          <p:nvPr/>
        </p:nvCxnSpPr>
        <p:spPr>
          <a:xfrm>
            <a:off x="5152469" y="1358486"/>
            <a:ext cx="0" cy="18218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F4D03F0-54F5-41A1-A063-B7383B538C72}"/>
              </a:ext>
            </a:extLst>
          </p:cNvPr>
          <p:cNvSpPr txBox="1"/>
          <p:nvPr/>
        </p:nvSpPr>
        <p:spPr>
          <a:xfrm>
            <a:off x="3665189" y="1091965"/>
            <a:ext cx="1198745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1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device</a:t>
            </a:r>
          </a:p>
          <a:p>
            <a:r>
              <a:rPr lang="en-US" altLang="zh-CN" sz="1051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51" b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device_inference</a:t>
            </a:r>
            <a:r>
              <a:rPr lang="en-US" altLang="zh-CN" sz="1051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051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789748A-E977-4A29-9C0D-393057893CE2}"/>
              </a:ext>
            </a:extLst>
          </p:cNvPr>
          <p:cNvSpPr/>
          <p:nvPr/>
        </p:nvSpPr>
        <p:spPr>
          <a:xfrm>
            <a:off x="5860892" y="1248693"/>
            <a:ext cx="567337" cy="258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Exit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5753D07-B8B2-46E8-A7EE-58198C6ACFF4}"/>
              </a:ext>
            </a:extLst>
          </p:cNvPr>
          <p:cNvSpPr/>
          <p:nvPr/>
        </p:nvSpPr>
        <p:spPr>
          <a:xfrm>
            <a:off x="5239903" y="1250887"/>
            <a:ext cx="567337" cy="258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lang="zh-CN" altLang="en-US" sz="10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BF91FA5-23AC-4AE4-9D76-0B9AAFC62217}"/>
              </a:ext>
            </a:extLst>
          </p:cNvPr>
          <p:cNvSpPr/>
          <p:nvPr/>
        </p:nvSpPr>
        <p:spPr>
          <a:xfrm>
            <a:off x="4891196" y="887845"/>
            <a:ext cx="567337" cy="258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sz="10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435A445-742A-4887-8693-8726DAF1DC6B}"/>
              </a:ext>
            </a:extLst>
          </p:cNvPr>
          <p:cNvSpPr/>
          <p:nvPr/>
        </p:nvSpPr>
        <p:spPr>
          <a:xfrm>
            <a:off x="4891196" y="557034"/>
            <a:ext cx="567337" cy="258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sz="10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BF91FA5-23AC-4AE4-9D76-0B9AAFC62217}"/>
              </a:ext>
            </a:extLst>
          </p:cNvPr>
          <p:cNvSpPr/>
          <p:nvPr/>
        </p:nvSpPr>
        <p:spPr>
          <a:xfrm>
            <a:off x="4891196" y="2096930"/>
            <a:ext cx="567337" cy="258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sz="10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435A445-742A-4887-8693-8726DAF1DC6B}"/>
              </a:ext>
            </a:extLst>
          </p:cNvPr>
          <p:cNvSpPr/>
          <p:nvPr/>
        </p:nvSpPr>
        <p:spPr>
          <a:xfrm>
            <a:off x="4891196" y="1766121"/>
            <a:ext cx="567337" cy="258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sz="10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5753D07-B8B2-46E8-A7EE-58198C6ACFF4}"/>
              </a:ext>
            </a:extLst>
          </p:cNvPr>
          <p:cNvSpPr/>
          <p:nvPr/>
        </p:nvSpPr>
        <p:spPr>
          <a:xfrm>
            <a:off x="4892559" y="2430674"/>
            <a:ext cx="567337" cy="258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lang="zh-CN" altLang="en-US" sz="10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789748A-E977-4A29-9C0D-393057893CE2}"/>
              </a:ext>
            </a:extLst>
          </p:cNvPr>
          <p:cNvSpPr/>
          <p:nvPr/>
        </p:nvSpPr>
        <p:spPr>
          <a:xfrm>
            <a:off x="4891196" y="2761484"/>
            <a:ext cx="567337" cy="258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Exit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371C05C-B3F1-4D9F-80FD-93D78794B7DB}"/>
              </a:ext>
            </a:extLst>
          </p:cNvPr>
          <p:cNvSpPr txBox="1"/>
          <p:nvPr/>
        </p:nvSpPr>
        <p:spPr>
          <a:xfrm>
            <a:off x="3665188" y="1507464"/>
            <a:ext cx="1310836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1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r>
              <a:rPr lang="en-US" altLang="zh-CN" sz="1051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051" b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server_inference</a:t>
            </a:r>
            <a:r>
              <a:rPr lang="en-US" altLang="zh-CN" sz="1051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051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17302" y="389541"/>
            <a:ext cx="2869980" cy="2924461"/>
            <a:chOff x="117300" y="536977"/>
            <a:chExt cx="2869981" cy="2924461"/>
          </a:xfrm>
        </p:grpSpPr>
        <p:sp>
          <p:nvSpPr>
            <p:cNvPr id="14" name="文字方塊 13"/>
            <p:cNvSpPr txBox="1"/>
            <p:nvPr/>
          </p:nvSpPr>
          <p:spPr>
            <a:xfrm>
              <a:off x="117300" y="536977"/>
              <a:ext cx="2869981" cy="291143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tIns="0" bIns="0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#include “</a:t>
              </a:r>
              <a:r>
                <a:rPr lang="en-US" altLang="zh-TW" sz="1200" dirty="0" err="1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dnn_c_lib.h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</a:p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#include “</a:t>
              </a:r>
              <a:r>
                <a:rPr lang="en-US" altLang="zh-TW" sz="1200" dirty="0" err="1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tool_lib.h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</a:p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#define NUM_DEV_LAYERS         2</a:t>
              </a:r>
            </a:p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#define ENTROPY_THRE               </a:t>
              </a:r>
              <a:r>
                <a:rPr lang="en-US" altLang="zh-TW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  <a:p>
              <a:pPr>
                <a:spcBef>
                  <a:spcPts val="601"/>
                </a:spcBef>
              </a:pP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float*[]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device_inference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(float* x[]) {</a:t>
              </a:r>
            </a:p>
            <a:p>
              <a:pPr marL="114302">
                <a:spcBef>
                  <a:spcPts val="300"/>
                </a:spcBef>
              </a:pP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y1 =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conv_layer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(x);</a:t>
              </a:r>
            </a:p>
            <a:p>
              <a:pPr marL="114302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y2 =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conv_layer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(y1);</a:t>
              </a:r>
            </a:p>
            <a:p>
              <a:pPr marL="114302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y3 =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linear_layer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(y2);</a:t>
              </a:r>
            </a:p>
            <a:p>
              <a:pPr marL="114302">
                <a:spcBef>
                  <a:spcPts val="300"/>
                </a:spcBef>
              </a:pP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(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enropy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(y3) &gt; ENTROPY_THRE)</a:t>
              </a:r>
            </a:p>
            <a:p>
              <a:pPr marL="231777">
                <a:spcAft>
                  <a:spcPts val="300"/>
                </a:spcAft>
              </a:pP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y3 =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server_inference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(y2, NUM_DEV_LAYERS+1);</a:t>
              </a:r>
            </a:p>
            <a:p>
              <a:pPr marL="114302">
                <a:spcAft>
                  <a:spcPts val="300"/>
                </a:spcAft>
              </a:pP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y3;</a:t>
              </a:r>
            </a:p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左中括弧 5"/>
            <p:cNvSpPr/>
            <p:nvPr/>
          </p:nvSpPr>
          <p:spPr>
            <a:xfrm>
              <a:off x="349769" y="1840115"/>
              <a:ext cx="76200" cy="367396"/>
            </a:xfrm>
            <a:prstGeom prst="leftBracket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34" name="左中括弧 33"/>
            <p:cNvSpPr/>
            <p:nvPr/>
          </p:nvSpPr>
          <p:spPr>
            <a:xfrm>
              <a:off x="353857" y="2414323"/>
              <a:ext cx="76200" cy="367396"/>
            </a:xfrm>
            <a:prstGeom prst="leftBracket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0" name="圓角矩形圖說文字 19"/>
            <p:cNvSpPr/>
            <p:nvPr/>
          </p:nvSpPr>
          <p:spPr>
            <a:xfrm>
              <a:off x="117300" y="536977"/>
              <a:ext cx="2869981" cy="2924461"/>
            </a:xfrm>
            <a:prstGeom prst="wedgeRoundRectCallout">
              <a:avLst>
                <a:gd name="adj1" fmla="val 77050"/>
                <a:gd name="adj2" fmla="val -18100"/>
                <a:gd name="adj3" fmla="val 16667"/>
              </a:avLst>
            </a:prstGeom>
            <a:noFill/>
            <a:ln w="63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91" name="文字方塊 90"/>
          <p:cNvSpPr txBox="1"/>
          <p:nvPr/>
        </p:nvSpPr>
        <p:spPr>
          <a:xfrm>
            <a:off x="3546364" y="112540"/>
            <a:ext cx="3114041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1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a trained DDNN model</a:t>
            </a:r>
            <a:endParaRPr lang="zh-TW" alt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1189B9D-329D-4133-83BC-8C66D23C9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595" y="901246"/>
            <a:ext cx="5852667" cy="561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86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>
            <a:extLst>
              <a:ext uri="{FF2B5EF4-FFF2-40B4-BE49-F238E27FC236}">
                <a16:creationId xmlns:a16="http://schemas.microsoft.com/office/drawing/2014/main" id="{3E1287E7-19FB-489F-8BD0-7126A359944E}"/>
              </a:ext>
            </a:extLst>
          </p:cNvPr>
          <p:cNvGrpSpPr/>
          <p:nvPr/>
        </p:nvGrpSpPr>
        <p:grpSpPr>
          <a:xfrm>
            <a:off x="88100" y="278680"/>
            <a:ext cx="10009275" cy="5917380"/>
            <a:chOff x="-75676" y="57536"/>
            <a:chExt cx="10009274" cy="5917379"/>
          </a:xfrm>
        </p:grpSpPr>
        <p:cxnSp>
          <p:nvCxnSpPr>
            <p:cNvPr id="109" name="直線單箭頭接點 74">
              <a:extLst>
                <a:ext uri="{FF2B5EF4-FFF2-40B4-BE49-F238E27FC236}">
                  <a16:creationId xmlns:a16="http://schemas.microsoft.com/office/drawing/2014/main" id="{6AE0BD60-73CD-4A38-A3C6-45E2EF5E7E6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043275" y="120638"/>
              <a:ext cx="1854591" cy="1620804"/>
            </a:xfrm>
            <a:prstGeom prst="bentConnector3">
              <a:avLst>
                <a:gd name="adj1" fmla="val -1144"/>
              </a:avLst>
            </a:prstGeom>
            <a:ln w="38100">
              <a:solidFill>
                <a:schemeClr val="accent6"/>
              </a:solidFill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" name="接點: 肘形 50">
              <a:extLst>
                <a:ext uri="{FF2B5EF4-FFF2-40B4-BE49-F238E27FC236}">
                  <a16:creationId xmlns:a16="http://schemas.microsoft.com/office/drawing/2014/main" id="{0382B8C0-57DA-47B2-BB88-E39EDE8BE60B}"/>
                </a:ext>
              </a:extLst>
            </p:cNvPr>
            <p:cNvCxnSpPr>
              <a:cxnSpLocks/>
            </p:cNvCxnSpPr>
            <p:nvPr/>
          </p:nvCxnSpPr>
          <p:spPr>
            <a:xfrm>
              <a:off x="7024121" y="107440"/>
              <a:ext cx="2909477" cy="1969146"/>
            </a:xfrm>
            <a:prstGeom prst="bentConnector3">
              <a:avLst>
                <a:gd name="adj1" fmla="val 747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A044FB8F-3B18-45BF-AC63-88F2F6B7D8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3274" y="2086006"/>
              <a:ext cx="2129" cy="3769316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接點: 肘形 36">
              <a:extLst>
                <a:ext uri="{FF2B5EF4-FFF2-40B4-BE49-F238E27FC236}">
                  <a16:creationId xmlns:a16="http://schemas.microsoft.com/office/drawing/2014/main" id="{F95C61BF-49B7-4534-B808-E10393C8C3ED}"/>
                </a:ext>
              </a:extLst>
            </p:cNvPr>
            <p:cNvCxnSpPr>
              <a:cxnSpLocks/>
            </p:cNvCxnSpPr>
            <p:nvPr/>
          </p:nvCxnSpPr>
          <p:spPr>
            <a:xfrm>
              <a:off x="1864468" y="107440"/>
              <a:ext cx="2909477" cy="1969146"/>
            </a:xfrm>
            <a:prstGeom prst="bentConnector3">
              <a:avLst>
                <a:gd name="adj1" fmla="val 747"/>
              </a:avLst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AC9C53ED-7846-452A-8476-1792D63453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66075" y="2421492"/>
              <a:ext cx="4840020" cy="4734"/>
            </a:xfrm>
            <a:prstGeom prst="straightConnector1">
              <a:avLst/>
            </a:prstGeom>
            <a:ln w="19050">
              <a:prstDash val="dashDot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FC12B79A-2400-44CA-8375-BBFEA465DC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3621" y="2086006"/>
              <a:ext cx="2129" cy="3769316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1F4D03F0-54F5-41A1-A063-B7383B538C72}"/>
                </a:ext>
              </a:extLst>
            </p:cNvPr>
            <p:cNvSpPr txBox="1"/>
            <p:nvPr/>
          </p:nvSpPr>
          <p:spPr>
            <a:xfrm>
              <a:off x="-75676" y="1668515"/>
              <a:ext cx="1855913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1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 device</a:t>
              </a:r>
            </a:p>
            <a:p>
              <a:r>
                <a:rPr lang="en-US" altLang="zh-CN" sz="1801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(device inference)</a:t>
              </a:r>
              <a:endParaRPr lang="zh-CN" altLang="en-US" sz="1801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789748A-E977-4A29-9C0D-393057893CE2}"/>
                </a:ext>
              </a:extLst>
            </p:cNvPr>
            <p:cNvSpPr/>
            <p:nvPr/>
          </p:nvSpPr>
          <p:spPr>
            <a:xfrm>
              <a:off x="3339930" y="1880799"/>
              <a:ext cx="1097280" cy="4114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Exit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5753D07-B8B2-46E8-A7EE-58198C6ACFF4}"/>
                </a:ext>
              </a:extLst>
            </p:cNvPr>
            <p:cNvSpPr/>
            <p:nvPr/>
          </p:nvSpPr>
          <p:spPr>
            <a:xfrm>
              <a:off x="2082444" y="1885313"/>
              <a:ext cx="1097280" cy="411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BLinear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BF91FA5-23AC-4AE4-9D76-0B9AAFC62217}"/>
                </a:ext>
              </a:extLst>
            </p:cNvPr>
            <p:cNvSpPr/>
            <p:nvPr/>
          </p:nvSpPr>
          <p:spPr>
            <a:xfrm>
              <a:off x="1337110" y="1138321"/>
              <a:ext cx="1097280" cy="411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435A445-742A-4887-8693-8726DAF1DC6B}"/>
                </a:ext>
              </a:extLst>
            </p:cNvPr>
            <p:cNvSpPr/>
            <p:nvPr/>
          </p:nvSpPr>
          <p:spPr>
            <a:xfrm>
              <a:off x="1337110" y="457646"/>
              <a:ext cx="1097280" cy="411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BF91FA5-23AC-4AE4-9D76-0B9AAFC62217}"/>
                </a:ext>
              </a:extLst>
            </p:cNvPr>
            <p:cNvSpPr/>
            <p:nvPr/>
          </p:nvSpPr>
          <p:spPr>
            <a:xfrm>
              <a:off x="1337110" y="3626130"/>
              <a:ext cx="1097280" cy="411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435A445-742A-4887-8693-8726DAF1DC6B}"/>
                </a:ext>
              </a:extLst>
            </p:cNvPr>
            <p:cNvSpPr/>
            <p:nvPr/>
          </p:nvSpPr>
          <p:spPr>
            <a:xfrm>
              <a:off x="1337110" y="2945455"/>
              <a:ext cx="1097280" cy="411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5753D07-B8B2-46E8-A7EE-58198C6ACFF4}"/>
                </a:ext>
              </a:extLst>
            </p:cNvPr>
            <p:cNvSpPr/>
            <p:nvPr/>
          </p:nvSpPr>
          <p:spPr>
            <a:xfrm>
              <a:off x="1339962" y="4312840"/>
              <a:ext cx="1097280" cy="411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B789748A-E977-4A29-9C0D-393057893CE2}"/>
                </a:ext>
              </a:extLst>
            </p:cNvPr>
            <p:cNvSpPr/>
            <p:nvPr/>
          </p:nvSpPr>
          <p:spPr>
            <a:xfrm>
              <a:off x="1337110" y="4993515"/>
              <a:ext cx="1097280" cy="4114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Exit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0" name="直線單箭頭接點 89">
              <a:extLst>
                <a:ext uri="{FF2B5EF4-FFF2-40B4-BE49-F238E27FC236}">
                  <a16:creationId xmlns:a16="http://schemas.microsoft.com/office/drawing/2014/main" id="{AC9C53ED-7846-452A-8476-1792D63453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37153" y="2406712"/>
              <a:ext cx="4796445" cy="59369"/>
            </a:xfrm>
            <a:prstGeom prst="straightConnector1">
              <a:avLst/>
            </a:prstGeom>
            <a:ln w="19050">
              <a:prstDash val="dashDot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8BF91FA5-23AC-4AE4-9D76-0B9AAFC62217}"/>
                </a:ext>
              </a:extLst>
            </p:cNvPr>
            <p:cNvSpPr/>
            <p:nvPr/>
          </p:nvSpPr>
          <p:spPr>
            <a:xfrm>
              <a:off x="6476040" y="1138321"/>
              <a:ext cx="1097280" cy="411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F435A445-742A-4887-8693-8726DAF1DC6B}"/>
                </a:ext>
              </a:extLst>
            </p:cNvPr>
            <p:cNvSpPr/>
            <p:nvPr/>
          </p:nvSpPr>
          <p:spPr>
            <a:xfrm>
              <a:off x="6476040" y="457646"/>
              <a:ext cx="1097280" cy="411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8BF91FA5-23AC-4AE4-9D76-0B9AAFC62217}"/>
                </a:ext>
              </a:extLst>
            </p:cNvPr>
            <p:cNvSpPr/>
            <p:nvPr/>
          </p:nvSpPr>
          <p:spPr>
            <a:xfrm>
              <a:off x="6476040" y="3626130"/>
              <a:ext cx="1097280" cy="411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F435A445-742A-4887-8693-8726DAF1DC6B}"/>
                </a:ext>
              </a:extLst>
            </p:cNvPr>
            <p:cNvSpPr/>
            <p:nvPr/>
          </p:nvSpPr>
          <p:spPr>
            <a:xfrm>
              <a:off x="6476040" y="2945455"/>
              <a:ext cx="1097280" cy="411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85753D07-B8B2-46E8-A7EE-58198C6ACFF4}"/>
                </a:ext>
              </a:extLst>
            </p:cNvPr>
            <p:cNvSpPr/>
            <p:nvPr/>
          </p:nvSpPr>
          <p:spPr>
            <a:xfrm>
              <a:off x="6478892" y="4312840"/>
              <a:ext cx="1097280" cy="411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B789748A-E977-4A29-9C0D-393057893CE2}"/>
                </a:ext>
              </a:extLst>
            </p:cNvPr>
            <p:cNvSpPr/>
            <p:nvPr/>
          </p:nvSpPr>
          <p:spPr>
            <a:xfrm>
              <a:off x="6476040" y="4993515"/>
              <a:ext cx="1097280" cy="4114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Exit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BF91FA5-23AC-4AE4-9D76-0B9AAFC62217}"/>
                </a:ext>
              </a:extLst>
            </p:cNvPr>
            <p:cNvSpPr/>
            <p:nvPr/>
          </p:nvSpPr>
          <p:spPr>
            <a:xfrm>
              <a:off x="8332267" y="1138321"/>
              <a:ext cx="1097280" cy="411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F435A445-742A-4887-8693-8726DAF1DC6B}"/>
                </a:ext>
              </a:extLst>
            </p:cNvPr>
            <p:cNvSpPr/>
            <p:nvPr/>
          </p:nvSpPr>
          <p:spPr>
            <a:xfrm>
              <a:off x="8332267" y="457646"/>
              <a:ext cx="1097280" cy="411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線單箭頭接點 19"/>
            <p:cNvCxnSpPr/>
            <p:nvPr/>
          </p:nvCxnSpPr>
          <p:spPr>
            <a:xfrm>
              <a:off x="4975255" y="57536"/>
              <a:ext cx="0" cy="5917379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B789748A-E977-4A29-9C0D-393057893CE2}"/>
                </a:ext>
              </a:extLst>
            </p:cNvPr>
            <p:cNvSpPr/>
            <p:nvPr/>
          </p:nvSpPr>
          <p:spPr>
            <a:xfrm>
              <a:off x="8478860" y="1880799"/>
              <a:ext cx="1097280" cy="4114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Exit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85753D07-B8B2-46E8-A7EE-58198C6ACFF4}"/>
                </a:ext>
              </a:extLst>
            </p:cNvPr>
            <p:cNvSpPr/>
            <p:nvPr/>
          </p:nvSpPr>
          <p:spPr>
            <a:xfrm>
              <a:off x="7221374" y="1885313"/>
              <a:ext cx="1097280" cy="411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BLinear</a:t>
              </a:r>
              <a:endParaRPr lang="zh-CN" altLang="en-US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7371C05C-B3F1-4D9F-80FD-93D78794B7DB}"/>
                </a:ext>
              </a:extLst>
            </p:cNvPr>
            <p:cNvSpPr txBox="1"/>
            <p:nvPr/>
          </p:nvSpPr>
          <p:spPr>
            <a:xfrm>
              <a:off x="-75479" y="2358252"/>
              <a:ext cx="1879123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1" b="1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  <a:p>
              <a:r>
                <a:rPr lang="en-US" altLang="zh-CN" sz="1801" b="1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(server inference)</a:t>
              </a:r>
              <a:endParaRPr lang="zh-CN" altLang="en-US" sz="1801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243F9E71-5C72-4AA0-9902-EFC12ABB182B}"/>
                </a:ext>
              </a:extLst>
            </p:cNvPr>
            <p:cNvSpPr txBox="1"/>
            <p:nvPr/>
          </p:nvSpPr>
          <p:spPr>
            <a:xfrm>
              <a:off x="5062087" y="2353715"/>
              <a:ext cx="1879123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1" b="1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  <a:p>
              <a:r>
                <a:rPr lang="en-US" altLang="zh-CN" sz="1801" b="1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(server inference)</a:t>
              </a:r>
              <a:endParaRPr lang="zh-CN" altLang="en-US" sz="1801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32B84C85-CDCC-45A6-8F1B-30153E093E10}"/>
                </a:ext>
              </a:extLst>
            </p:cNvPr>
            <p:cNvSpPr txBox="1"/>
            <p:nvPr/>
          </p:nvSpPr>
          <p:spPr>
            <a:xfrm>
              <a:off x="5036917" y="1655426"/>
              <a:ext cx="1855913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1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 device</a:t>
              </a:r>
            </a:p>
            <a:p>
              <a:r>
                <a:rPr lang="en-US" altLang="zh-CN" sz="1801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(device inference)</a:t>
              </a:r>
              <a:endParaRPr lang="zh-CN" altLang="en-US" sz="1801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038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C12B79A-2400-44CA-8375-BBFEA465DC8E}"/>
              </a:ext>
            </a:extLst>
          </p:cNvPr>
          <p:cNvCxnSpPr>
            <a:cxnSpLocks/>
          </p:cNvCxnSpPr>
          <p:nvPr/>
        </p:nvCxnSpPr>
        <p:spPr>
          <a:xfrm>
            <a:off x="2049529" y="2027371"/>
            <a:ext cx="9874" cy="466685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F95C61BF-49B7-4534-B808-E10393C8C3ED}"/>
              </a:ext>
            </a:extLst>
          </p:cNvPr>
          <p:cNvCxnSpPr>
            <a:cxnSpLocks/>
          </p:cNvCxnSpPr>
          <p:nvPr/>
        </p:nvCxnSpPr>
        <p:spPr>
          <a:xfrm>
            <a:off x="2032107" y="205370"/>
            <a:ext cx="2878318" cy="1812580"/>
          </a:xfrm>
          <a:prstGeom prst="bentConnector3">
            <a:avLst>
              <a:gd name="adj1" fmla="val 688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AC9C53ED-7846-452A-8476-1792D6345348}"/>
              </a:ext>
            </a:extLst>
          </p:cNvPr>
          <p:cNvCxnSpPr>
            <a:cxnSpLocks/>
          </p:cNvCxnSpPr>
          <p:nvPr/>
        </p:nvCxnSpPr>
        <p:spPr>
          <a:xfrm flipH="1" flipV="1">
            <a:off x="97702" y="2362857"/>
            <a:ext cx="4840020" cy="4734"/>
          </a:xfrm>
          <a:prstGeom prst="straightConnector1">
            <a:avLst/>
          </a:prstGeom>
          <a:ln w="22225">
            <a:prstDash val="dashDot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1F4D03F0-54F5-41A1-A063-B7383B538C72}"/>
              </a:ext>
            </a:extLst>
          </p:cNvPr>
          <p:cNvSpPr txBox="1"/>
          <p:nvPr/>
        </p:nvSpPr>
        <p:spPr>
          <a:xfrm>
            <a:off x="94925" y="1623529"/>
            <a:ext cx="1855913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device</a:t>
            </a:r>
          </a:p>
          <a:p>
            <a:r>
              <a:rPr lang="en-US" altLang="zh-CN" sz="1801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(device inference)</a:t>
            </a:r>
            <a:endParaRPr lang="zh-CN" altLang="en-US" sz="1801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789748A-E977-4A29-9C0D-393057893CE2}"/>
              </a:ext>
            </a:extLst>
          </p:cNvPr>
          <p:cNvSpPr/>
          <p:nvPr/>
        </p:nvSpPr>
        <p:spPr>
          <a:xfrm>
            <a:off x="3503705" y="1822163"/>
            <a:ext cx="1174073" cy="4114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Exit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5753D07-B8B2-46E8-A7EE-58198C6ACFF4}"/>
              </a:ext>
            </a:extLst>
          </p:cNvPr>
          <p:cNvSpPr/>
          <p:nvPr/>
        </p:nvSpPr>
        <p:spPr>
          <a:xfrm>
            <a:off x="2217385" y="1825324"/>
            <a:ext cx="1174073" cy="411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BLinear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BF91FA5-23AC-4AE4-9D76-0B9AAFC62217}"/>
              </a:ext>
            </a:extLst>
          </p:cNvPr>
          <p:cNvSpPr/>
          <p:nvPr/>
        </p:nvSpPr>
        <p:spPr>
          <a:xfrm>
            <a:off x="1462487" y="1078484"/>
            <a:ext cx="1174073" cy="411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BConv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435A445-742A-4887-8693-8726DAF1DC6B}"/>
              </a:ext>
            </a:extLst>
          </p:cNvPr>
          <p:cNvSpPr/>
          <p:nvPr/>
        </p:nvSpPr>
        <p:spPr>
          <a:xfrm>
            <a:off x="1462487" y="472426"/>
            <a:ext cx="1174073" cy="411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FConv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BF91FA5-23AC-4AE4-9D76-0B9AAFC62217}"/>
              </a:ext>
            </a:extLst>
          </p:cNvPr>
          <p:cNvSpPr/>
          <p:nvPr/>
        </p:nvSpPr>
        <p:spPr>
          <a:xfrm>
            <a:off x="1439077" y="3518691"/>
            <a:ext cx="1174073" cy="411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Max_pool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435A445-742A-4887-8693-8726DAF1DC6B}"/>
              </a:ext>
            </a:extLst>
          </p:cNvPr>
          <p:cNvSpPr/>
          <p:nvPr/>
        </p:nvSpPr>
        <p:spPr>
          <a:xfrm>
            <a:off x="1441207" y="2905309"/>
            <a:ext cx="1174073" cy="411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Conv2D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5753D07-B8B2-46E8-A7EE-58198C6ACFF4}"/>
              </a:ext>
            </a:extLst>
          </p:cNvPr>
          <p:cNvSpPr/>
          <p:nvPr/>
        </p:nvSpPr>
        <p:spPr>
          <a:xfrm>
            <a:off x="1256833" y="4132072"/>
            <a:ext cx="1605140" cy="411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“</a:t>
            </a:r>
            <a:r>
              <a:rPr lang="en-US" altLang="zh-CN" sz="180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789748A-E977-4A29-9C0D-393057893CE2}"/>
              </a:ext>
            </a:extLst>
          </p:cNvPr>
          <p:cNvSpPr/>
          <p:nvPr/>
        </p:nvSpPr>
        <p:spPr>
          <a:xfrm>
            <a:off x="1462487" y="5964346"/>
            <a:ext cx="1174073" cy="4114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Exit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7371C05C-B3F1-4D9F-80FD-93D78794B7DB}"/>
              </a:ext>
            </a:extLst>
          </p:cNvPr>
          <p:cNvSpPr txBox="1"/>
          <p:nvPr/>
        </p:nvSpPr>
        <p:spPr>
          <a:xfrm>
            <a:off x="95122" y="2299617"/>
            <a:ext cx="1879124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r>
              <a:rPr lang="en-US" altLang="zh-CN" sz="1801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(server inference)</a:t>
            </a:r>
            <a:endParaRPr lang="zh-CN" altLang="en-US" sz="1801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9CE9CED-4956-4668-BFE6-68C44C4FA241}"/>
              </a:ext>
            </a:extLst>
          </p:cNvPr>
          <p:cNvSpPr/>
          <p:nvPr/>
        </p:nvSpPr>
        <p:spPr>
          <a:xfrm>
            <a:off x="1300670" y="4742867"/>
            <a:ext cx="1503751" cy="411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</a:t>
            </a:r>
            <a:r>
              <a:rPr lang="en-US" altLang="zh-CN" sz="180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Normol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C79E24A-FAFD-4125-BB64-82282A4C3902}"/>
              </a:ext>
            </a:extLst>
          </p:cNvPr>
          <p:cNvCxnSpPr>
            <a:cxnSpLocks/>
          </p:cNvCxnSpPr>
          <p:nvPr/>
        </p:nvCxnSpPr>
        <p:spPr>
          <a:xfrm>
            <a:off x="7623138" y="1285087"/>
            <a:ext cx="114468" cy="540231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FB94877C-D980-45ED-952C-C61DBBCDA161}"/>
              </a:ext>
            </a:extLst>
          </p:cNvPr>
          <p:cNvCxnSpPr>
            <a:cxnSpLocks/>
          </p:cNvCxnSpPr>
          <p:nvPr/>
        </p:nvCxnSpPr>
        <p:spPr>
          <a:xfrm>
            <a:off x="7602668" y="227144"/>
            <a:ext cx="3274601" cy="1038574"/>
          </a:xfrm>
          <a:prstGeom prst="bentConnector3">
            <a:avLst>
              <a:gd name="adj1" fmla="val 612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69663340-B925-4739-A787-69732538D780}"/>
              </a:ext>
            </a:extLst>
          </p:cNvPr>
          <p:cNvCxnSpPr>
            <a:cxnSpLocks/>
          </p:cNvCxnSpPr>
          <p:nvPr/>
        </p:nvCxnSpPr>
        <p:spPr>
          <a:xfrm flipH="1" flipV="1">
            <a:off x="5746594" y="1605401"/>
            <a:ext cx="4840020" cy="4734"/>
          </a:xfrm>
          <a:prstGeom prst="straightConnector1">
            <a:avLst/>
          </a:prstGeom>
          <a:ln w="19050">
            <a:prstDash val="dashDot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96A9514-2BBA-4F90-802F-286335634E3B}"/>
              </a:ext>
            </a:extLst>
          </p:cNvPr>
          <p:cNvSpPr txBox="1"/>
          <p:nvPr/>
        </p:nvSpPr>
        <p:spPr>
          <a:xfrm>
            <a:off x="5709688" y="920667"/>
            <a:ext cx="1855913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device</a:t>
            </a:r>
          </a:p>
          <a:p>
            <a:r>
              <a:rPr lang="en-US" altLang="zh-CN" sz="1801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(device inference)</a:t>
            </a:r>
            <a:endParaRPr lang="zh-CN" altLang="en-US" sz="1801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2C7F24A-D93E-481F-BC37-9FACF4625172}"/>
              </a:ext>
            </a:extLst>
          </p:cNvPr>
          <p:cNvSpPr/>
          <p:nvPr/>
        </p:nvSpPr>
        <p:spPr>
          <a:xfrm>
            <a:off x="9289568" y="1033764"/>
            <a:ext cx="1174073" cy="4114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Exit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CD19A92-4966-4232-9424-FE93C4197D2D}"/>
              </a:ext>
            </a:extLst>
          </p:cNvPr>
          <p:cNvSpPr/>
          <p:nvPr/>
        </p:nvSpPr>
        <p:spPr>
          <a:xfrm>
            <a:off x="7970165" y="1044689"/>
            <a:ext cx="1174073" cy="411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BLinear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FF63183-8280-4B7E-B3BB-8605848731CA}"/>
              </a:ext>
            </a:extLst>
          </p:cNvPr>
          <p:cNvSpPr/>
          <p:nvPr/>
        </p:nvSpPr>
        <p:spPr>
          <a:xfrm>
            <a:off x="7077252" y="2248195"/>
            <a:ext cx="1174073" cy="411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Conv2D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7C98ACD-40D9-44BD-8FC3-263B5CB0D658}"/>
              </a:ext>
            </a:extLst>
          </p:cNvPr>
          <p:cNvSpPr/>
          <p:nvPr/>
        </p:nvSpPr>
        <p:spPr>
          <a:xfrm>
            <a:off x="7077252" y="487722"/>
            <a:ext cx="1174073" cy="411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FConv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C3BE2E2-ED2E-413B-B366-23DBAFA448FE}"/>
              </a:ext>
            </a:extLst>
          </p:cNvPr>
          <p:cNvSpPr/>
          <p:nvPr/>
        </p:nvSpPr>
        <p:spPr>
          <a:xfrm>
            <a:off x="7113520" y="3493050"/>
            <a:ext cx="1174073" cy="411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Conv2D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4E253A6-7D50-4E08-8209-0963E18577E1}"/>
              </a:ext>
            </a:extLst>
          </p:cNvPr>
          <p:cNvSpPr/>
          <p:nvPr/>
        </p:nvSpPr>
        <p:spPr>
          <a:xfrm>
            <a:off x="6820710" y="2867908"/>
            <a:ext cx="1687156" cy="411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“</a:t>
            </a:r>
            <a:r>
              <a:rPr lang="en-US" altLang="zh-CN" sz="180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E7919B3-85F1-4C8E-A646-E57AB5B5F76B}"/>
              </a:ext>
            </a:extLst>
          </p:cNvPr>
          <p:cNvSpPr/>
          <p:nvPr/>
        </p:nvSpPr>
        <p:spPr>
          <a:xfrm>
            <a:off x="6840114" y="4111668"/>
            <a:ext cx="1687154" cy="411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“</a:t>
            </a:r>
            <a:r>
              <a:rPr lang="en-US" altLang="zh-CN" sz="180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50706AC-14FF-43D1-B31D-C607243D0EDB}"/>
              </a:ext>
            </a:extLst>
          </p:cNvPr>
          <p:cNvSpPr/>
          <p:nvPr/>
        </p:nvSpPr>
        <p:spPr>
          <a:xfrm>
            <a:off x="7113520" y="5964250"/>
            <a:ext cx="1174073" cy="4114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Exit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DA9EAC8-AB0E-47FB-9C01-6CD7123887D9}"/>
              </a:ext>
            </a:extLst>
          </p:cNvPr>
          <p:cNvSpPr txBox="1"/>
          <p:nvPr/>
        </p:nvSpPr>
        <p:spPr>
          <a:xfrm>
            <a:off x="5744017" y="1542161"/>
            <a:ext cx="1879124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r>
              <a:rPr lang="en-US" altLang="zh-CN" sz="1801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(server inference)</a:t>
            </a:r>
            <a:endParaRPr lang="zh-CN" altLang="en-US" sz="1801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FC6F779-B9FC-4B4D-86DB-240AC027AB08}"/>
              </a:ext>
            </a:extLst>
          </p:cNvPr>
          <p:cNvSpPr/>
          <p:nvPr/>
        </p:nvSpPr>
        <p:spPr>
          <a:xfrm>
            <a:off x="7113520" y="4730285"/>
            <a:ext cx="1174073" cy="411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Max_pool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右中括弧 22">
            <a:extLst>
              <a:ext uri="{FF2B5EF4-FFF2-40B4-BE49-F238E27FC236}">
                <a16:creationId xmlns:a16="http://schemas.microsoft.com/office/drawing/2014/main" id="{B909C0B9-7EC3-4E1B-A276-F2052E4EF1E4}"/>
              </a:ext>
            </a:extLst>
          </p:cNvPr>
          <p:cNvSpPr/>
          <p:nvPr/>
        </p:nvSpPr>
        <p:spPr>
          <a:xfrm>
            <a:off x="3116782" y="2862407"/>
            <a:ext cx="171157" cy="2944716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68" name="右中括弧 67">
            <a:extLst>
              <a:ext uri="{FF2B5EF4-FFF2-40B4-BE49-F238E27FC236}">
                <a16:creationId xmlns:a16="http://schemas.microsoft.com/office/drawing/2014/main" id="{6CBFE967-6D5D-410E-884E-78D7087EB415}"/>
              </a:ext>
            </a:extLst>
          </p:cNvPr>
          <p:cNvSpPr/>
          <p:nvPr/>
        </p:nvSpPr>
        <p:spPr>
          <a:xfrm>
            <a:off x="9009670" y="2188493"/>
            <a:ext cx="188923" cy="3504716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5C9D626-FD21-4A0B-86B6-86F790931B10}"/>
              </a:ext>
            </a:extLst>
          </p:cNvPr>
          <p:cNvSpPr txBox="1"/>
          <p:nvPr/>
        </p:nvSpPr>
        <p:spPr>
          <a:xfrm>
            <a:off x="3504823" y="4297634"/>
            <a:ext cx="518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endParaRPr lang="zh-CN" altLang="en-US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39394FEA-56D9-4B54-A299-334BDEFEA7F4}"/>
              </a:ext>
            </a:extLst>
          </p:cNvPr>
          <p:cNvSpPr txBox="1"/>
          <p:nvPr/>
        </p:nvSpPr>
        <p:spPr>
          <a:xfrm>
            <a:off x="9397817" y="3694978"/>
            <a:ext cx="537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x4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ADBB20F-C983-4E6E-953D-1C7FC633266B}"/>
              </a:ext>
            </a:extLst>
          </p:cNvPr>
          <p:cNvSpPr/>
          <p:nvPr/>
        </p:nvSpPr>
        <p:spPr>
          <a:xfrm>
            <a:off x="1451209" y="5353606"/>
            <a:ext cx="1174073" cy="411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8A6DE3A-2A4A-4762-8F21-3DDC7F718110}"/>
              </a:ext>
            </a:extLst>
          </p:cNvPr>
          <p:cNvSpPr/>
          <p:nvPr/>
        </p:nvSpPr>
        <p:spPr>
          <a:xfrm>
            <a:off x="7113520" y="5340694"/>
            <a:ext cx="1174073" cy="411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lang="zh-CN" alt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812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直線單箭頭接點 138"/>
          <p:cNvCxnSpPr/>
          <p:nvPr/>
        </p:nvCxnSpPr>
        <p:spPr>
          <a:xfrm>
            <a:off x="3360190" y="52532"/>
            <a:ext cx="0" cy="478167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48" name="群組 147"/>
          <p:cNvGrpSpPr/>
          <p:nvPr/>
        </p:nvGrpSpPr>
        <p:grpSpPr>
          <a:xfrm>
            <a:off x="66040" y="796428"/>
            <a:ext cx="3098836" cy="4453940"/>
            <a:chOff x="66038" y="796427"/>
            <a:chExt cx="3098836" cy="4453941"/>
          </a:xfrm>
        </p:grpSpPr>
        <p:sp>
          <p:nvSpPr>
            <p:cNvPr id="69" name="雲朵形 68"/>
            <p:cNvSpPr/>
            <p:nvPr/>
          </p:nvSpPr>
          <p:spPr>
            <a:xfrm>
              <a:off x="322614" y="3286145"/>
              <a:ext cx="2842260" cy="762000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5" name="文字方塊 14"/>
            <p:cNvSpPr txBox="1"/>
            <p:nvPr/>
          </p:nvSpPr>
          <p:spPr>
            <a:xfrm rot="16200000">
              <a:off x="20731" y="1631362"/>
              <a:ext cx="1062996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IP Cameras</a:t>
              </a:r>
            </a:p>
          </p:txBody>
        </p:sp>
        <p:grpSp>
          <p:nvGrpSpPr>
            <p:cNvPr id="67" name="群組 66"/>
            <p:cNvGrpSpPr/>
            <p:nvPr/>
          </p:nvGrpSpPr>
          <p:grpSpPr>
            <a:xfrm>
              <a:off x="1503276" y="796427"/>
              <a:ext cx="716480" cy="2742138"/>
              <a:chOff x="5643497" y="2388757"/>
              <a:chExt cx="716480" cy="2742138"/>
            </a:xfrm>
          </p:grpSpPr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43497" y="2388757"/>
                <a:ext cx="716480" cy="716480"/>
              </a:xfrm>
              <a:prstGeom prst="rect">
                <a:avLst/>
              </a:prstGeom>
            </p:spPr>
          </p:pic>
          <p:sp>
            <p:nvSpPr>
              <p:cNvPr id="19" name="橢圓 18"/>
              <p:cNvSpPr/>
              <p:nvPr/>
            </p:nvSpPr>
            <p:spPr>
              <a:xfrm>
                <a:off x="5643497" y="2471928"/>
                <a:ext cx="161783" cy="144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cxnSp>
            <p:nvCxnSpPr>
              <p:cNvPr id="43" name="直線接點 42"/>
              <p:cNvCxnSpPr/>
              <p:nvPr/>
            </p:nvCxnSpPr>
            <p:spPr>
              <a:xfrm rot="5400000">
                <a:off x="5260905" y="4079335"/>
                <a:ext cx="21031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群組 65"/>
            <p:cNvGrpSpPr/>
            <p:nvPr/>
          </p:nvGrpSpPr>
          <p:grpSpPr>
            <a:xfrm>
              <a:off x="784657" y="796427"/>
              <a:ext cx="716480" cy="2742138"/>
              <a:chOff x="5011037" y="2388757"/>
              <a:chExt cx="716480" cy="2742138"/>
            </a:xfrm>
          </p:grpSpPr>
          <p:sp>
            <p:nvSpPr>
              <p:cNvPr id="18" name="橢圓 17"/>
              <p:cNvSpPr/>
              <p:nvPr/>
            </p:nvSpPr>
            <p:spPr>
              <a:xfrm>
                <a:off x="5017295" y="2480427"/>
                <a:ext cx="161783" cy="144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pic>
            <p:nvPicPr>
              <p:cNvPr id="27" name="圖片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1037" y="2388757"/>
                <a:ext cx="716480" cy="716480"/>
              </a:xfrm>
              <a:prstGeom prst="rect">
                <a:avLst/>
              </a:prstGeom>
            </p:spPr>
          </p:pic>
          <p:cxnSp>
            <p:nvCxnSpPr>
              <p:cNvPr id="44" name="直線接點 43"/>
              <p:cNvCxnSpPr/>
              <p:nvPr/>
            </p:nvCxnSpPr>
            <p:spPr>
              <a:xfrm rot="5400000">
                <a:off x="4622095" y="4079335"/>
                <a:ext cx="21031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群組 64"/>
            <p:cNvGrpSpPr/>
            <p:nvPr/>
          </p:nvGrpSpPr>
          <p:grpSpPr>
            <a:xfrm>
              <a:off x="66038" y="796427"/>
              <a:ext cx="716480" cy="2742138"/>
              <a:chOff x="4368764" y="2388757"/>
              <a:chExt cx="716480" cy="2742138"/>
            </a:xfrm>
          </p:grpSpPr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8764" y="2388757"/>
                <a:ext cx="716480" cy="716480"/>
              </a:xfrm>
              <a:prstGeom prst="rect">
                <a:avLst/>
              </a:prstGeom>
            </p:spPr>
          </p:pic>
          <p:sp>
            <p:nvSpPr>
              <p:cNvPr id="17" name="橢圓 16"/>
              <p:cNvSpPr/>
              <p:nvPr/>
            </p:nvSpPr>
            <p:spPr>
              <a:xfrm>
                <a:off x="4368764" y="2473686"/>
                <a:ext cx="161783" cy="144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45" name="直線接點 44"/>
              <p:cNvCxnSpPr/>
              <p:nvPr/>
            </p:nvCxnSpPr>
            <p:spPr>
              <a:xfrm rot="5400000">
                <a:off x="3983285" y="4079335"/>
                <a:ext cx="21031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群組 69"/>
            <p:cNvGrpSpPr/>
            <p:nvPr/>
          </p:nvGrpSpPr>
          <p:grpSpPr>
            <a:xfrm>
              <a:off x="1091608" y="3773218"/>
              <a:ext cx="1304272" cy="1169373"/>
              <a:chOff x="1347743" y="4022718"/>
              <a:chExt cx="1304272" cy="1169373"/>
            </a:xfrm>
          </p:grpSpPr>
          <p:pic>
            <p:nvPicPr>
              <p:cNvPr id="50" name="圖片 49"/>
              <p:cNvPicPr>
                <a:picLocks noChangeAspect="1"/>
              </p:cNvPicPr>
              <p:nvPr/>
            </p:nvPicPr>
            <p:blipFill rotWithShape="1">
              <a:blip r:embed="rId3"/>
              <a:srcRect l="16875" r="17709"/>
              <a:stretch/>
            </p:blipFill>
            <p:spPr>
              <a:xfrm>
                <a:off x="1724269" y="4022718"/>
                <a:ext cx="551221" cy="842630"/>
              </a:xfrm>
              <a:prstGeom prst="rect">
                <a:avLst/>
              </a:prstGeom>
            </p:spPr>
          </p:pic>
          <p:sp>
            <p:nvSpPr>
              <p:cNvPr id="52" name="文字方塊 51"/>
              <p:cNvSpPr txBox="1"/>
              <p:nvPr/>
            </p:nvSpPr>
            <p:spPr>
              <a:xfrm>
                <a:off x="1347743" y="4884186"/>
                <a:ext cx="1304272" cy="307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Backend server</a:t>
                </a:r>
              </a:p>
            </p:txBody>
          </p:sp>
        </p:grpSp>
        <p:grpSp>
          <p:nvGrpSpPr>
            <p:cNvPr id="68" name="群組 67"/>
            <p:cNvGrpSpPr/>
            <p:nvPr/>
          </p:nvGrpSpPr>
          <p:grpSpPr>
            <a:xfrm>
              <a:off x="2221894" y="796427"/>
              <a:ext cx="716480" cy="2742138"/>
              <a:chOff x="6280780" y="2388757"/>
              <a:chExt cx="716480" cy="2742138"/>
            </a:xfrm>
          </p:grpSpPr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0780" y="2388757"/>
                <a:ext cx="716480" cy="716480"/>
              </a:xfrm>
              <a:prstGeom prst="rect">
                <a:avLst/>
              </a:prstGeom>
            </p:spPr>
          </p:pic>
          <p:sp>
            <p:nvSpPr>
              <p:cNvPr id="20" name="橢圓 19"/>
              <p:cNvSpPr/>
              <p:nvPr/>
            </p:nvSpPr>
            <p:spPr>
              <a:xfrm>
                <a:off x="6280780" y="2473589"/>
                <a:ext cx="161783" cy="144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cxnSp>
            <p:nvCxnSpPr>
              <p:cNvPr id="64" name="直線接點 63"/>
              <p:cNvCxnSpPr/>
              <p:nvPr/>
            </p:nvCxnSpPr>
            <p:spPr>
              <a:xfrm rot="5400000">
                <a:off x="5899715" y="4079335"/>
                <a:ext cx="21031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文字方塊 141"/>
            <p:cNvSpPr txBox="1"/>
            <p:nvPr/>
          </p:nvSpPr>
          <p:spPr>
            <a:xfrm>
              <a:off x="1091608" y="4942463"/>
              <a:ext cx="1304272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1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1-to-1 Model</a:t>
              </a:r>
            </a:p>
          </p:txBody>
        </p:sp>
      </p:grpSp>
      <p:grpSp>
        <p:nvGrpSpPr>
          <p:cNvPr id="147" name="群組 146"/>
          <p:cNvGrpSpPr/>
          <p:nvPr/>
        </p:nvGrpSpPr>
        <p:grpSpPr>
          <a:xfrm>
            <a:off x="3555506" y="52533"/>
            <a:ext cx="3294153" cy="5197838"/>
            <a:chOff x="3555506" y="52532"/>
            <a:chExt cx="3294152" cy="5197838"/>
          </a:xfrm>
        </p:grpSpPr>
        <p:sp>
          <p:nvSpPr>
            <p:cNvPr id="71" name="雲朵形 70"/>
            <p:cNvSpPr/>
            <p:nvPr/>
          </p:nvSpPr>
          <p:spPr>
            <a:xfrm>
              <a:off x="3812082" y="3257684"/>
              <a:ext cx="2842260" cy="762000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72" name="文字方塊 71"/>
            <p:cNvSpPr txBox="1"/>
            <p:nvPr/>
          </p:nvSpPr>
          <p:spPr>
            <a:xfrm rot="16200000">
              <a:off x="3510199" y="1602900"/>
              <a:ext cx="1062996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IP Cameras</a:t>
              </a:r>
            </a:p>
          </p:txBody>
        </p:sp>
        <p:pic>
          <p:nvPicPr>
            <p:cNvPr id="74" name="圖片 7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2744" y="767966"/>
              <a:ext cx="716480" cy="716480"/>
            </a:xfrm>
            <a:prstGeom prst="rect">
              <a:avLst/>
            </a:prstGeom>
          </p:spPr>
        </p:pic>
        <p:sp>
          <p:nvSpPr>
            <p:cNvPr id="75" name="橢圓 74"/>
            <p:cNvSpPr/>
            <p:nvPr/>
          </p:nvSpPr>
          <p:spPr>
            <a:xfrm>
              <a:off x="4992744" y="851137"/>
              <a:ext cx="161783" cy="144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77" name="群組 76"/>
            <p:cNvGrpSpPr/>
            <p:nvPr/>
          </p:nvGrpSpPr>
          <p:grpSpPr>
            <a:xfrm>
              <a:off x="4274125" y="767966"/>
              <a:ext cx="716480" cy="2742138"/>
              <a:chOff x="5011037" y="2388757"/>
              <a:chExt cx="716480" cy="2742138"/>
            </a:xfrm>
          </p:grpSpPr>
          <p:sp>
            <p:nvSpPr>
              <p:cNvPr id="78" name="橢圓 77"/>
              <p:cNvSpPr/>
              <p:nvPr/>
            </p:nvSpPr>
            <p:spPr>
              <a:xfrm>
                <a:off x="5017295" y="2480427"/>
                <a:ext cx="161783" cy="144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pic>
            <p:nvPicPr>
              <p:cNvPr id="79" name="圖片 7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1037" y="2388757"/>
                <a:ext cx="716480" cy="716480"/>
              </a:xfrm>
              <a:prstGeom prst="rect">
                <a:avLst/>
              </a:prstGeom>
            </p:spPr>
          </p:pic>
          <p:cxnSp>
            <p:nvCxnSpPr>
              <p:cNvPr id="80" name="直線接點 79"/>
              <p:cNvCxnSpPr/>
              <p:nvPr/>
            </p:nvCxnSpPr>
            <p:spPr>
              <a:xfrm rot="5400000">
                <a:off x="4622095" y="4079335"/>
                <a:ext cx="21031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2" name="圖片 8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5506" y="767966"/>
              <a:ext cx="716480" cy="716480"/>
            </a:xfrm>
            <a:prstGeom prst="rect">
              <a:avLst/>
            </a:prstGeom>
          </p:spPr>
        </p:pic>
        <p:sp>
          <p:nvSpPr>
            <p:cNvPr id="83" name="橢圓 82"/>
            <p:cNvSpPr/>
            <p:nvPr/>
          </p:nvSpPr>
          <p:spPr>
            <a:xfrm>
              <a:off x="3555506" y="852895"/>
              <a:ext cx="161783" cy="144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85" name="群組 84"/>
            <p:cNvGrpSpPr/>
            <p:nvPr/>
          </p:nvGrpSpPr>
          <p:grpSpPr>
            <a:xfrm>
              <a:off x="4581076" y="3744757"/>
              <a:ext cx="1304272" cy="1169373"/>
              <a:chOff x="1347743" y="4022718"/>
              <a:chExt cx="1304272" cy="1169373"/>
            </a:xfrm>
          </p:grpSpPr>
          <p:pic>
            <p:nvPicPr>
              <p:cNvPr id="86" name="圖片 85"/>
              <p:cNvPicPr>
                <a:picLocks noChangeAspect="1"/>
              </p:cNvPicPr>
              <p:nvPr/>
            </p:nvPicPr>
            <p:blipFill rotWithShape="1">
              <a:blip r:embed="rId3"/>
              <a:srcRect l="16875" r="17709"/>
              <a:stretch/>
            </p:blipFill>
            <p:spPr>
              <a:xfrm>
                <a:off x="1724269" y="4022718"/>
                <a:ext cx="551221" cy="842630"/>
              </a:xfrm>
              <a:prstGeom prst="rect">
                <a:avLst/>
              </a:prstGeom>
            </p:spPr>
          </p:pic>
          <p:sp>
            <p:nvSpPr>
              <p:cNvPr id="87" name="文字方塊 86"/>
              <p:cNvSpPr txBox="1"/>
              <p:nvPr/>
            </p:nvSpPr>
            <p:spPr>
              <a:xfrm>
                <a:off x="1347743" y="4884186"/>
                <a:ext cx="1304272" cy="307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Backend server</a:t>
                </a:r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>
              <a:off x="5711362" y="767966"/>
              <a:ext cx="716480" cy="2742138"/>
              <a:chOff x="6280780" y="2388757"/>
              <a:chExt cx="716480" cy="2742138"/>
            </a:xfrm>
          </p:grpSpPr>
          <p:pic>
            <p:nvPicPr>
              <p:cNvPr id="93" name="圖片 9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0780" y="2388757"/>
                <a:ext cx="716480" cy="716480"/>
              </a:xfrm>
              <a:prstGeom prst="rect">
                <a:avLst/>
              </a:prstGeom>
            </p:spPr>
          </p:pic>
          <p:sp>
            <p:nvSpPr>
              <p:cNvPr id="94" name="橢圓 93"/>
              <p:cNvSpPr/>
              <p:nvPr/>
            </p:nvSpPr>
            <p:spPr>
              <a:xfrm>
                <a:off x="6280780" y="2473589"/>
                <a:ext cx="161783" cy="144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cxnSp>
            <p:nvCxnSpPr>
              <p:cNvPr id="95" name="直線接點 94"/>
              <p:cNvCxnSpPr/>
              <p:nvPr/>
            </p:nvCxnSpPr>
            <p:spPr>
              <a:xfrm rot="5400000">
                <a:off x="5899715" y="4079335"/>
                <a:ext cx="21031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肘形接點 96"/>
            <p:cNvCxnSpPr/>
            <p:nvPr/>
          </p:nvCxnSpPr>
          <p:spPr>
            <a:xfrm rot="16200000" flipH="1">
              <a:off x="4210913" y="1417658"/>
              <a:ext cx="736505" cy="715156"/>
            </a:xfrm>
            <a:prstGeom prst="bentConnector3">
              <a:avLst>
                <a:gd name="adj1" fmla="val 101731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肘形接點 100"/>
            <p:cNvCxnSpPr/>
            <p:nvPr/>
          </p:nvCxnSpPr>
          <p:spPr>
            <a:xfrm rot="16200000" flipH="1">
              <a:off x="5638484" y="1418291"/>
              <a:ext cx="736505" cy="715156"/>
            </a:xfrm>
            <a:prstGeom prst="bentConnector3">
              <a:avLst>
                <a:gd name="adj1" fmla="val 101472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單箭頭接點 140"/>
            <p:cNvCxnSpPr/>
            <p:nvPr/>
          </p:nvCxnSpPr>
          <p:spPr>
            <a:xfrm>
              <a:off x="6849658" y="52532"/>
              <a:ext cx="0" cy="4781675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3" name="文字方塊 142"/>
            <p:cNvSpPr txBox="1"/>
            <p:nvPr/>
          </p:nvSpPr>
          <p:spPr>
            <a:xfrm>
              <a:off x="4458763" y="4942465"/>
              <a:ext cx="1548897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1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Many-to-1 Model</a:t>
              </a:r>
            </a:p>
          </p:txBody>
        </p:sp>
      </p:grpSp>
      <p:grpSp>
        <p:nvGrpSpPr>
          <p:cNvPr id="146" name="群組 145"/>
          <p:cNvGrpSpPr/>
          <p:nvPr/>
        </p:nvGrpSpPr>
        <p:grpSpPr>
          <a:xfrm>
            <a:off x="7044977" y="772002"/>
            <a:ext cx="3098836" cy="4478366"/>
            <a:chOff x="7044974" y="772003"/>
            <a:chExt cx="3098836" cy="4478366"/>
          </a:xfrm>
        </p:grpSpPr>
        <p:sp>
          <p:nvSpPr>
            <p:cNvPr id="103" name="雲朵形 102"/>
            <p:cNvSpPr/>
            <p:nvPr/>
          </p:nvSpPr>
          <p:spPr>
            <a:xfrm>
              <a:off x="7301550" y="3284484"/>
              <a:ext cx="2842260" cy="762000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04" name="文字方塊 103"/>
            <p:cNvSpPr txBox="1"/>
            <p:nvPr/>
          </p:nvSpPr>
          <p:spPr>
            <a:xfrm rot="16200000">
              <a:off x="6999667" y="1631361"/>
              <a:ext cx="1062996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IP Cameras</a:t>
              </a:r>
            </a:p>
          </p:txBody>
        </p:sp>
        <p:grpSp>
          <p:nvGrpSpPr>
            <p:cNvPr id="109" name="群組 108"/>
            <p:cNvGrpSpPr/>
            <p:nvPr/>
          </p:nvGrpSpPr>
          <p:grpSpPr>
            <a:xfrm>
              <a:off x="7763593" y="796427"/>
              <a:ext cx="716480" cy="2742138"/>
              <a:chOff x="5011037" y="2388757"/>
              <a:chExt cx="716480" cy="2742138"/>
            </a:xfrm>
          </p:grpSpPr>
          <p:sp>
            <p:nvSpPr>
              <p:cNvPr id="110" name="橢圓 109"/>
              <p:cNvSpPr/>
              <p:nvPr/>
            </p:nvSpPr>
            <p:spPr>
              <a:xfrm>
                <a:off x="5017295" y="2480427"/>
                <a:ext cx="161783" cy="144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pic>
            <p:nvPicPr>
              <p:cNvPr id="111" name="圖片 1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1037" y="2388757"/>
                <a:ext cx="716480" cy="716480"/>
              </a:xfrm>
              <a:prstGeom prst="rect">
                <a:avLst/>
              </a:prstGeom>
            </p:spPr>
          </p:pic>
          <p:cxnSp>
            <p:nvCxnSpPr>
              <p:cNvPr id="112" name="直線接點 111"/>
              <p:cNvCxnSpPr/>
              <p:nvPr/>
            </p:nvCxnSpPr>
            <p:spPr>
              <a:xfrm rot="5400000">
                <a:off x="4622095" y="4079335"/>
                <a:ext cx="21031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群組 112"/>
            <p:cNvGrpSpPr/>
            <p:nvPr/>
          </p:nvGrpSpPr>
          <p:grpSpPr>
            <a:xfrm>
              <a:off x="7044974" y="796427"/>
              <a:ext cx="716480" cy="2742138"/>
              <a:chOff x="4368764" y="2388757"/>
              <a:chExt cx="716480" cy="2742138"/>
            </a:xfrm>
          </p:grpSpPr>
          <p:pic>
            <p:nvPicPr>
              <p:cNvPr id="114" name="圖片 1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8764" y="2388757"/>
                <a:ext cx="716480" cy="716480"/>
              </a:xfrm>
              <a:prstGeom prst="rect">
                <a:avLst/>
              </a:prstGeom>
            </p:spPr>
          </p:pic>
          <p:sp>
            <p:nvSpPr>
              <p:cNvPr id="115" name="橢圓 114"/>
              <p:cNvSpPr/>
              <p:nvPr/>
            </p:nvSpPr>
            <p:spPr>
              <a:xfrm>
                <a:off x="4368764" y="2473686"/>
                <a:ext cx="161783" cy="144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116" name="直線接點 115"/>
              <p:cNvCxnSpPr/>
              <p:nvPr/>
            </p:nvCxnSpPr>
            <p:spPr>
              <a:xfrm rot="5400000">
                <a:off x="3983285" y="4079335"/>
                <a:ext cx="21031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群組 116"/>
            <p:cNvGrpSpPr/>
            <p:nvPr/>
          </p:nvGrpSpPr>
          <p:grpSpPr>
            <a:xfrm>
              <a:off x="8070544" y="3773218"/>
              <a:ext cx="1304272" cy="1169373"/>
              <a:chOff x="1347743" y="4022718"/>
              <a:chExt cx="1304272" cy="1169373"/>
            </a:xfrm>
          </p:grpSpPr>
          <p:pic>
            <p:nvPicPr>
              <p:cNvPr id="118" name="圖片 117"/>
              <p:cNvPicPr>
                <a:picLocks noChangeAspect="1"/>
              </p:cNvPicPr>
              <p:nvPr/>
            </p:nvPicPr>
            <p:blipFill rotWithShape="1">
              <a:blip r:embed="rId3"/>
              <a:srcRect l="16875" r="17709"/>
              <a:stretch/>
            </p:blipFill>
            <p:spPr>
              <a:xfrm>
                <a:off x="1724269" y="4022718"/>
                <a:ext cx="551221" cy="842630"/>
              </a:xfrm>
              <a:prstGeom prst="rect">
                <a:avLst/>
              </a:prstGeom>
            </p:spPr>
          </p:pic>
          <p:sp>
            <p:nvSpPr>
              <p:cNvPr id="119" name="文字方塊 118"/>
              <p:cNvSpPr txBox="1"/>
              <p:nvPr/>
            </p:nvSpPr>
            <p:spPr>
              <a:xfrm>
                <a:off x="1347743" y="4884186"/>
                <a:ext cx="1304272" cy="307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Backend server</a:t>
                </a:r>
              </a:p>
            </p:txBody>
          </p:sp>
        </p:grpSp>
        <p:pic>
          <p:nvPicPr>
            <p:cNvPr id="128" name="圖片 1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21" y="772003"/>
              <a:ext cx="716480" cy="716480"/>
            </a:xfrm>
            <a:prstGeom prst="rect">
              <a:avLst/>
            </a:prstGeom>
          </p:spPr>
        </p:pic>
        <p:sp>
          <p:nvSpPr>
            <p:cNvPr id="129" name="橢圓 128"/>
            <p:cNvSpPr/>
            <p:nvPr/>
          </p:nvSpPr>
          <p:spPr>
            <a:xfrm>
              <a:off x="8456021" y="855174"/>
              <a:ext cx="161783" cy="144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131" name="群組 130"/>
            <p:cNvGrpSpPr/>
            <p:nvPr/>
          </p:nvGrpSpPr>
          <p:grpSpPr>
            <a:xfrm>
              <a:off x="9174639" y="772003"/>
              <a:ext cx="716480" cy="2742138"/>
              <a:chOff x="6280780" y="2388757"/>
              <a:chExt cx="716480" cy="2742138"/>
            </a:xfrm>
          </p:grpSpPr>
          <p:pic>
            <p:nvPicPr>
              <p:cNvPr id="132" name="圖片 1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0780" y="2388757"/>
                <a:ext cx="716480" cy="716480"/>
              </a:xfrm>
              <a:prstGeom prst="rect">
                <a:avLst/>
              </a:prstGeom>
            </p:spPr>
          </p:pic>
          <p:sp>
            <p:nvSpPr>
              <p:cNvPr id="133" name="橢圓 132"/>
              <p:cNvSpPr/>
              <p:nvPr/>
            </p:nvSpPr>
            <p:spPr>
              <a:xfrm>
                <a:off x="6280780" y="2473589"/>
                <a:ext cx="161783" cy="144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cxnSp>
            <p:nvCxnSpPr>
              <p:cNvPr id="134" name="直線接點 133"/>
              <p:cNvCxnSpPr/>
              <p:nvPr/>
            </p:nvCxnSpPr>
            <p:spPr>
              <a:xfrm rot="5400000">
                <a:off x="5899715" y="4079335"/>
                <a:ext cx="21031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5" name="肘形接點 134"/>
            <p:cNvCxnSpPr/>
            <p:nvPr/>
          </p:nvCxnSpPr>
          <p:spPr>
            <a:xfrm rot="16200000" flipH="1">
              <a:off x="9101761" y="1422328"/>
              <a:ext cx="736505" cy="715156"/>
            </a:xfrm>
            <a:prstGeom prst="bentConnector3">
              <a:avLst>
                <a:gd name="adj1" fmla="val 101472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字方塊 143"/>
            <p:cNvSpPr txBox="1"/>
            <p:nvPr/>
          </p:nvSpPr>
          <p:spPr>
            <a:xfrm>
              <a:off x="8085172" y="4942464"/>
              <a:ext cx="1275017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1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Hybrid Model</a:t>
              </a:r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BE7F31D5-ACF4-4A7B-8C30-3CDC0002A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347" y="95281"/>
            <a:ext cx="628651" cy="61912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C556431-193E-4B73-A379-11A635531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262" y="142905"/>
            <a:ext cx="571500" cy="58102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8E8DEC1-CA50-4EF3-93A4-1347B398A1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8691" y="128619"/>
            <a:ext cx="581026" cy="5524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205CD2A-5DAE-45D6-9481-99D0255853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197" y="128618"/>
            <a:ext cx="600075" cy="6096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1E069A3-C174-44D7-A2AB-170744C93A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1894" y="119093"/>
            <a:ext cx="619125" cy="619125"/>
          </a:xfrm>
          <a:prstGeom prst="rect">
            <a:avLst/>
          </a:prstGeom>
        </p:spPr>
      </p:pic>
      <p:pic>
        <p:nvPicPr>
          <p:cNvPr id="84" name="圖片 83">
            <a:extLst>
              <a:ext uri="{FF2B5EF4-FFF2-40B4-BE49-F238E27FC236}">
                <a16:creationId xmlns:a16="http://schemas.microsoft.com/office/drawing/2014/main" id="{6FEA4569-2462-48E4-98C4-B528CF135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092" y="142904"/>
            <a:ext cx="628651" cy="619125"/>
          </a:xfrm>
          <a:prstGeom prst="rect">
            <a:avLst/>
          </a:prstGeom>
        </p:spPr>
      </p:pic>
      <p:pic>
        <p:nvPicPr>
          <p:cNvPr id="89" name="圖片 88">
            <a:extLst>
              <a:ext uri="{FF2B5EF4-FFF2-40B4-BE49-F238E27FC236}">
                <a16:creationId xmlns:a16="http://schemas.microsoft.com/office/drawing/2014/main" id="{E936D49F-4A83-45F1-A63E-26CD2CC14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0673" y="173714"/>
            <a:ext cx="571500" cy="581026"/>
          </a:xfrm>
          <a:prstGeom prst="rect">
            <a:avLst/>
          </a:prstGeom>
        </p:spPr>
      </p:pic>
      <p:pic>
        <p:nvPicPr>
          <p:cNvPr id="91" name="圖片 90">
            <a:extLst>
              <a:ext uri="{FF2B5EF4-FFF2-40B4-BE49-F238E27FC236}">
                <a16:creationId xmlns:a16="http://schemas.microsoft.com/office/drawing/2014/main" id="{139E3091-DE8B-4717-A183-B4A414741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8339" y="148581"/>
            <a:ext cx="581026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1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2" y="214258"/>
            <a:ext cx="10515600" cy="450036"/>
          </a:xfrm>
        </p:spPr>
        <p:txBody>
          <a:bodyPr>
            <a:noAutofit/>
          </a:bodyPr>
          <a:lstStyle/>
          <a:p>
            <a:r>
              <a:rPr lang="en-US" sz="4000" dirty="0">
                <a:latin typeface="Linux Libertine Capitals" panose="02000503000000000000" pitchFamily="2" charset="0"/>
                <a:ea typeface="Linux Libertine Capitals" panose="02000503000000000000" pitchFamily="2" charset="0"/>
                <a:cs typeface="Linux Libertine Capitals" panose="02000503000000000000" pitchFamily="2" charset="0"/>
              </a:rPr>
              <a:t>Possible Research Directions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2324245" y="697493"/>
            <a:ext cx="3271973" cy="1255792"/>
            <a:chOff x="838200" y="1484647"/>
            <a:chExt cx="3271974" cy="1255792"/>
          </a:xfrm>
        </p:grpSpPr>
        <p:sp>
          <p:nvSpPr>
            <p:cNvPr id="36" name="摺角紙張 35"/>
            <p:cNvSpPr/>
            <p:nvPr/>
          </p:nvSpPr>
          <p:spPr>
            <a:xfrm>
              <a:off x="838200" y="1484647"/>
              <a:ext cx="3271974" cy="1255792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Apps on device #4</a:t>
              </a:r>
              <a:endParaRPr lang="en-US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圓角矩形 80"/>
            <p:cNvSpPr/>
            <p:nvPr/>
          </p:nvSpPr>
          <p:spPr>
            <a:xfrm>
              <a:off x="951120" y="1607002"/>
              <a:ext cx="1345193" cy="593535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Object recognition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圓角矩形 80"/>
            <p:cNvSpPr/>
            <p:nvPr/>
          </p:nvSpPr>
          <p:spPr>
            <a:xfrm>
              <a:off x="2433817" y="2024547"/>
              <a:ext cx="1423025" cy="613926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Color recognition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1424360" y="2216901"/>
              <a:ext cx="343364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/>
                <a:t>…</a:t>
              </a: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2115720" y="899399"/>
            <a:ext cx="3271973" cy="1255792"/>
            <a:chOff x="838200" y="1484647"/>
            <a:chExt cx="3271974" cy="1255792"/>
          </a:xfrm>
        </p:grpSpPr>
        <p:sp>
          <p:nvSpPr>
            <p:cNvPr id="32" name="摺角紙張 31"/>
            <p:cNvSpPr/>
            <p:nvPr/>
          </p:nvSpPr>
          <p:spPr>
            <a:xfrm>
              <a:off x="838200" y="1484647"/>
              <a:ext cx="3271974" cy="1255792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Apps on device #3</a:t>
              </a:r>
              <a:endParaRPr lang="en-US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圓角矩形 80"/>
            <p:cNvSpPr/>
            <p:nvPr/>
          </p:nvSpPr>
          <p:spPr>
            <a:xfrm>
              <a:off x="951120" y="1607002"/>
              <a:ext cx="1345193" cy="593535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Object recognition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圓角矩形 80"/>
            <p:cNvSpPr/>
            <p:nvPr/>
          </p:nvSpPr>
          <p:spPr>
            <a:xfrm>
              <a:off x="2433817" y="2024547"/>
              <a:ext cx="1423025" cy="613926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Color recognition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424360" y="2216901"/>
              <a:ext cx="343364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/>
                <a:t>…</a:t>
              </a: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1906661" y="1119065"/>
            <a:ext cx="3271973" cy="1255792"/>
            <a:chOff x="838200" y="1484647"/>
            <a:chExt cx="3271974" cy="1255792"/>
          </a:xfrm>
        </p:grpSpPr>
        <p:sp>
          <p:nvSpPr>
            <p:cNvPr id="28" name="摺角紙張 27"/>
            <p:cNvSpPr/>
            <p:nvPr/>
          </p:nvSpPr>
          <p:spPr>
            <a:xfrm>
              <a:off x="838200" y="1484647"/>
              <a:ext cx="3271974" cy="1255792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Apps on device #2</a:t>
              </a:r>
              <a:endParaRPr lang="en-US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圓角矩形 80"/>
            <p:cNvSpPr/>
            <p:nvPr/>
          </p:nvSpPr>
          <p:spPr>
            <a:xfrm>
              <a:off x="951120" y="1607002"/>
              <a:ext cx="1345193" cy="593535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Object recognition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圓角矩形 80"/>
            <p:cNvSpPr/>
            <p:nvPr/>
          </p:nvSpPr>
          <p:spPr>
            <a:xfrm>
              <a:off x="2433817" y="2024547"/>
              <a:ext cx="1423025" cy="613926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Color recognition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424360" y="2216901"/>
              <a:ext cx="343364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/>
                <a:t>…</a:t>
              </a:r>
            </a:p>
          </p:txBody>
        </p:sp>
      </p:grpSp>
      <p:sp>
        <p:nvSpPr>
          <p:cNvPr id="8" name="圓角矩形 85"/>
          <p:cNvSpPr/>
          <p:nvPr/>
        </p:nvSpPr>
        <p:spPr>
          <a:xfrm>
            <a:off x="1697601" y="2862794"/>
            <a:ext cx="8696898" cy="4590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u="sng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Distributed Deep Neural Network Computation Layer</a:t>
            </a:r>
            <a:r>
              <a:rPr lang="en-US" altLang="zh-TW" sz="16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u="sng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(DDNNCL)</a:t>
            </a:r>
            <a:endParaRPr lang="zh-TW" altLang="en-US" sz="1600" b="1" u="sng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77"/>
          <p:cNvSpPr/>
          <p:nvPr/>
        </p:nvSpPr>
        <p:spPr>
          <a:xfrm>
            <a:off x="1697598" y="3598415"/>
            <a:ext cx="3249291" cy="29520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TW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 devices</a:t>
            </a:r>
            <a:endParaRPr lang="zh-TW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圓角矩形 80"/>
          <p:cNvSpPr/>
          <p:nvPr/>
        </p:nvSpPr>
        <p:spPr>
          <a:xfrm>
            <a:off x="1810524" y="3720772"/>
            <a:ext cx="2997420" cy="593534"/>
          </a:xfrm>
          <a:prstGeom prst="roundRect">
            <a:avLst>
              <a:gd name="adj" fmla="val 1287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60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OpenCL</a:t>
            </a: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(CUDA) Runtime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圓角矩形 80"/>
          <p:cNvSpPr/>
          <p:nvPr/>
        </p:nvSpPr>
        <p:spPr>
          <a:xfrm>
            <a:off x="1810524" y="4436663"/>
            <a:ext cx="2997420" cy="593534"/>
          </a:xfrm>
          <a:prstGeom prst="roundRect">
            <a:avLst>
              <a:gd name="adj" fmla="val 1287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Operating system</a:t>
            </a:r>
            <a:b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(Drivers for accelerators)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圓角矩形 80"/>
          <p:cNvSpPr/>
          <p:nvPr/>
        </p:nvSpPr>
        <p:spPr>
          <a:xfrm>
            <a:off x="1810522" y="5152552"/>
            <a:ext cx="2997420" cy="1015492"/>
          </a:xfrm>
          <a:prstGeom prst="roundRect">
            <a:avLst>
              <a:gd name="adj" fmla="val 1287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tabLst>
                <a:tab pos="538170" algn="l"/>
              </a:tabLst>
            </a:pP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Hardware platform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圓角矩形 80"/>
          <p:cNvSpPr/>
          <p:nvPr/>
        </p:nvSpPr>
        <p:spPr>
          <a:xfrm>
            <a:off x="1884636" y="5226148"/>
            <a:ext cx="570807" cy="551198"/>
          </a:xfrm>
          <a:prstGeom prst="roundRect">
            <a:avLst>
              <a:gd name="adj" fmla="val 1287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40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zh-TW" altLang="en-US" sz="140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圓角矩形 80"/>
          <p:cNvSpPr/>
          <p:nvPr/>
        </p:nvSpPr>
        <p:spPr>
          <a:xfrm>
            <a:off x="2455443" y="5226148"/>
            <a:ext cx="2247049" cy="551198"/>
          </a:xfrm>
          <a:prstGeom prst="roundRect">
            <a:avLst>
              <a:gd name="adj" fmla="val 1287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40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Accelerators</a:t>
            </a:r>
            <a:br>
              <a:rPr lang="en-US" altLang="zh-TW" sz="140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40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(E.g., GPU, FPGA, ASIC)</a:t>
            </a:r>
            <a:endParaRPr lang="zh-TW" altLang="en-US" sz="140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77"/>
          <p:cNvSpPr/>
          <p:nvPr/>
        </p:nvSpPr>
        <p:spPr>
          <a:xfrm>
            <a:off x="7145205" y="3598415"/>
            <a:ext cx="3249291" cy="29520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zh-TW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Backend server(s)</a:t>
            </a:r>
            <a:endParaRPr lang="zh-TW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圓角矩形 80"/>
          <p:cNvSpPr/>
          <p:nvPr/>
        </p:nvSpPr>
        <p:spPr>
          <a:xfrm>
            <a:off x="7258131" y="3720772"/>
            <a:ext cx="2997420" cy="593534"/>
          </a:xfrm>
          <a:prstGeom prst="roundRect">
            <a:avLst>
              <a:gd name="adj" fmla="val 1287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600" i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Virtualized computing resources</a:t>
            </a:r>
          </a:p>
          <a:p>
            <a:pPr algn="ctr">
              <a:tabLst>
                <a:tab pos="538170" algn="l"/>
              </a:tabLst>
            </a:pP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60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OpenCL</a:t>
            </a: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CUDA Runtime)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圓角矩形 80"/>
          <p:cNvSpPr/>
          <p:nvPr/>
        </p:nvSpPr>
        <p:spPr>
          <a:xfrm>
            <a:off x="7258129" y="4436663"/>
            <a:ext cx="2997420" cy="593534"/>
          </a:xfrm>
          <a:prstGeom prst="roundRect">
            <a:avLst>
              <a:gd name="adj" fmla="val 1287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Operating system</a:t>
            </a:r>
            <a:b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(Drivers for accelerators)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圓角矩形 80"/>
          <p:cNvSpPr/>
          <p:nvPr/>
        </p:nvSpPr>
        <p:spPr>
          <a:xfrm>
            <a:off x="7258129" y="5152552"/>
            <a:ext cx="2997420" cy="1015492"/>
          </a:xfrm>
          <a:prstGeom prst="roundRect">
            <a:avLst>
              <a:gd name="adj" fmla="val 1287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tabLst>
                <a:tab pos="538170" algn="l"/>
              </a:tabLst>
            </a:pPr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Hardware platform</a:t>
            </a:r>
            <a:endParaRPr lang="zh-TW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圓角矩形 80"/>
          <p:cNvSpPr/>
          <p:nvPr/>
        </p:nvSpPr>
        <p:spPr>
          <a:xfrm>
            <a:off x="7332243" y="5226148"/>
            <a:ext cx="570807" cy="551198"/>
          </a:xfrm>
          <a:prstGeom prst="roundRect">
            <a:avLst>
              <a:gd name="adj" fmla="val 1287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40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zh-TW" altLang="en-US" sz="140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圓角矩形 85"/>
          <p:cNvSpPr/>
          <p:nvPr/>
        </p:nvSpPr>
        <p:spPr>
          <a:xfrm>
            <a:off x="4969573" y="4844891"/>
            <a:ext cx="2138574" cy="459058"/>
          </a:xfrm>
          <a:prstGeom prst="left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In-door communication network</a:t>
            </a:r>
            <a:endParaRPr lang="zh-TW" altLang="en-US" sz="16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圓角矩形 80"/>
          <p:cNvSpPr/>
          <p:nvPr/>
        </p:nvSpPr>
        <p:spPr>
          <a:xfrm>
            <a:off x="7908438" y="5226148"/>
            <a:ext cx="357602" cy="551198"/>
          </a:xfrm>
          <a:prstGeom prst="roundRect">
            <a:avLst>
              <a:gd name="adj" fmla="val 1287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Mem</a:t>
            </a:r>
            <a:endParaRPr lang="zh-TW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1697601" y="1314414"/>
            <a:ext cx="3271973" cy="1255792"/>
            <a:chOff x="838200" y="1484647"/>
            <a:chExt cx="3271974" cy="1255792"/>
          </a:xfrm>
        </p:grpSpPr>
        <p:sp>
          <p:nvSpPr>
            <p:cNvPr id="24" name="摺角紙張 23"/>
            <p:cNvSpPr/>
            <p:nvPr/>
          </p:nvSpPr>
          <p:spPr>
            <a:xfrm>
              <a:off x="838200" y="1484647"/>
              <a:ext cx="3271974" cy="1255792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Apps on device #1</a:t>
              </a:r>
              <a:endParaRPr lang="en-US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圓角矩形 80"/>
            <p:cNvSpPr/>
            <p:nvPr/>
          </p:nvSpPr>
          <p:spPr>
            <a:xfrm>
              <a:off x="951120" y="1607002"/>
              <a:ext cx="1345193" cy="593535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Object recognition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圓角矩形 80"/>
            <p:cNvSpPr/>
            <p:nvPr/>
          </p:nvSpPr>
          <p:spPr>
            <a:xfrm>
              <a:off x="2433817" y="2024547"/>
              <a:ext cx="1423025" cy="613926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Color recognition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424360" y="2216901"/>
              <a:ext cx="343364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1" dirty="0"/>
                <a:t>…</a:t>
              </a:r>
            </a:p>
          </p:txBody>
        </p:sp>
      </p:grpSp>
      <p:sp>
        <p:nvSpPr>
          <p:cNvPr id="22" name="圓角矩形 80"/>
          <p:cNvSpPr/>
          <p:nvPr/>
        </p:nvSpPr>
        <p:spPr>
          <a:xfrm>
            <a:off x="8272017" y="5226148"/>
            <a:ext cx="1884059" cy="551198"/>
          </a:xfrm>
          <a:prstGeom prst="roundRect">
            <a:avLst>
              <a:gd name="adj" fmla="val 1287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tabLst>
                <a:tab pos="538170" algn="l"/>
              </a:tabLst>
            </a:pPr>
            <a:r>
              <a:rPr lang="en-US" altLang="zh-TW" sz="140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Accelerators</a:t>
            </a:r>
            <a:br>
              <a:rPr lang="en-US" altLang="zh-TW" sz="140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40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(E.g., GPU, FPGA, ASIC)</a:t>
            </a:r>
            <a:endParaRPr lang="zh-TW" altLang="en-US" sz="140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圓角矩形圖說文字 40"/>
          <p:cNvSpPr/>
          <p:nvPr/>
        </p:nvSpPr>
        <p:spPr>
          <a:xfrm>
            <a:off x="5775157" y="794772"/>
            <a:ext cx="4619339" cy="715890"/>
          </a:xfrm>
          <a:prstGeom prst="wedgeRoundRectCallout">
            <a:avLst>
              <a:gd name="adj1" fmla="val -54927"/>
              <a:gd name="adj2" fmla="val 83740"/>
              <a:gd name="adj3" fmla="val 16667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68278" indent="-168278">
              <a:buFont typeface="+mj-lt"/>
              <a:buAutoNum type="arabicPeriod"/>
            </a:pPr>
            <a:r>
              <a:rPr lang="en-US" sz="180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DNN models for new applications</a:t>
            </a:r>
            <a:endParaRPr lang="en-US" sz="16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2" name="圓角矩形圖說文字 41"/>
          <p:cNvSpPr/>
          <p:nvPr/>
        </p:nvSpPr>
        <p:spPr>
          <a:xfrm>
            <a:off x="6632917" y="1900076"/>
            <a:ext cx="3761579" cy="824437"/>
          </a:xfrm>
          <a:prstGeom prst="wedgeRoundRectCallout">
            <a:avLst>
              <a:gd name="adj1" fmla="val -20811"/>
              <a:gd name="adj2" fmla="val 74739"/>
              <a:gd name="adj3" fmla="val 16667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68278" indent="-168278">
              <a:buFont typeface="+mj-lt"/>
              <a:buAutoNum type="arabicPeriod" startAt="2"/>
            </a:pPr>
            <a:r>
              <a:rPr lang="en-US" sz="180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Core of DDNN for partitioning works for devices and server</a:t>
            </a:r>
          </a:p>
        </p:txBody>
      </p:sp>
      <p:sp>
        <p:nvSpPr>
          <p:cNvPr id="43" name="圓角矩形圖說文字 42"/>
          <p:cNvSpPr/>
          <p:nvPr/>
        </p:nvSpPr>
        <p:spPr>
          <a:xfrm>
            <a:off x="100954" y="3593155"/>
            <a:ext cx="1559588" cy="1786242"/>
          </a:xfrm>
          <a:prstGeom prst="wedgeRoundRectCallout">
            <a:avLst>
              <a:gd name="adj1" fmla="val 113158"/>
              <a:gd name="adj2" fmla="val 50814"/>
              <a:gd name="adj3" fmla="val 16667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68278" indent="-168278">
              <a:buFont typeface="+mj-lt"/>
              <a:buAutoNum type="arabicPeriod" startAt="3"/>
            </a:pPr>
            <a:r>
              <a:rPr lang="en-US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Add </a:t>
            </a:r>
            <a:r>
              <a:rPr lang="en-US" sz="1600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OpenCL</a:t>
            </a:r>
            <a:r>
              <a:rPr lang="en-US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-enabled DDNN HW</a:t>
            </a:r>
          </a:p>
        </p:txBody>
      </p:sp>
      <p:sp>
        <p:nvSpPr>
          <p:cNvPr id="44" name="圓角矩形圖說文字 43"/>
          <p:cNvSpPr/>
          <p:nvPr/>
        </p:nvSpPr>
        <p:spPr>
          <a:xfrm>
            <a:off x="10518976" y="3593154"/>
            <a:ext cx="1559588" cy="2450135"/>
          </a:xfrm>
          <a:prstGeom prst="wedgeRoundRectCallout">
            <a:avLst>
              <a:gd name="adj1" fmla="val -65035"/>
              <a:gd name="adj2" fmla="val -24949"/>
              <a:gd name="adj3" fmla="val 16667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1" rIns="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68278" indent="-168278">
              <a:buFont typeface="+mj-lt"/>
              <a:buAutoNum type="arabicPeriod" startAt="4"/>
            </a:pPr>
            <a:r>
              <a:rPr lang="en-US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Virtualizing &amp; managing underlying HW(s).</a:t>
            </a:r>
            <a:br>
              <a:rPr lang="en-US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</a:br>
            <a:r>
              <a:rPr lang="en-US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Memory management for multiple tasks executions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7083609" y="6572226"/>
            <a:ext cx="4838184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We have </a:t>
            </a:r>
            <a:r>
              <a:rPr lang="en-US" sz="1401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AMD S7150 </a:t>
            </a:r>
            <a:r>
              <a:rPr lang="en-US" sz="140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&amp; </a:t>
            </a:r>
            <a:r>
              <a:rPr lang="en-US" sz="1401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NVIDIA Titan </a:t>
            </a:r>
            <a:r>
              <a:rPr lang="en-US" sz="1401" b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Xp</a:t>
            </a:r>
            <a:r>
              <a:rPr lang="en-US" sz="1401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140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as the accelerators</a:t>
            </a:r>
          </a:p>
        </p:txBody>
      </p:sp>
      <p:sp>
        <p:nvSpPr>
          <p:cNvPr id="40" name="上-下雙向箭號 39"/>
          <p:cNvSpPr/>
          <p:nvPr/>
        </p:nvSpPr>
        <p:spPr>
          <a:xfrm>
            <a:off x="3217714" y="3330072"/>
            <a:ext cx="209060" cy="271300"/>
          </a:xfrm>
          <a:prstGeom prst="up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上-下雙向箭號 45"/>
          <p:cNvSpPr/>
          <p:nvPr/>
        </p:nvSpPr>
        <p:spPr>
          <a:xfrm>
            <a:off x="8702378" y="3321853"/>
            <a:ext cx="209060" cy="271300"/>
          </a:xfrm>
          <a:prstGeom prst="up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上-下雙向箭號 44"/>
          <p:cNvSpPr/>
          <p:nvPr/>
        </p:nvSpPr>
        <p:spPr>
          <a:xfrm>
            <a:off x="3204700" y="2568150"/>
            <a:ext cx="209060" cy="271300"/>
          </a:xfrm>
          <a:prstGeom prst="up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7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7"/>
          <p:cNvSpPr/>
          <p:nvPr/>
        </p:nvSpPr>
        <p:spPr>
          <a:xfrm>
            <a:off x="397952" y="1688125"/>
            <a:ext cx="2521244" cy="4613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Tool library in device module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at end device #1</a:t>
            </a:r>
            <a:b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(MQTT Client)</a:t>
            </a:r>
          </a:p>
        </p:txBody>
      </p:sp>
      <p:sp>
        <p:nvSpPr>
          <p:cNvPr id="7" name="矩形 77"/>
          <p:cNvSpPr/>
          <p:nvPr/>
        </p:nvSpPr>
        <p:spPr>
          <a:xfrm>
            <a:off x="4757615" y="1688124"/>
            <a:ext cx="2112108" cy="4613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Inference server </a:t>
            </a:r>
            <a:b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(MQTT Broker)</a:t>
            </a:r>
            <a:endParaRPr lang="zh-TW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" name="矩形 77"/>
          <p:cNvSpPr/>
          <p:nvPr/>
        </p:nvSpPr>
        <p:spPr>
          <a:xfrm>
            <a:off x="8677030" y="1688124"/>
            <a:ext cx="2944446" cy="4613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A handler thread in model inference acceleration module</a:t>
            </a:r>
            <a:b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(MQTT Client)</a:t>
            </a:r>
            <a:endParaRPr lang="zh-TW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82426" y="2628774"/>
            <a:ext cx="2361168" cy="352056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spcAft>
                <a:spcPts val="300"/>
              </a:spcAft>
            </a:pP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server_inference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(…)</a:t>
            </a:r>
          </a:p>
          <a:p>
            <a:pPr marL="171453" indent="-171453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Pack the data required by the inference at server: </a:t>
            </a:r>
            <a:r>
              <a:rPr lang="en-US" altLang="zh-CN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model_name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num_layer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payload</a:t>
            </a:r>
            <a:endParaRPr lang="en-US" altLang="zh-CN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3" indent="-171453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Connect to the broker</a:t>
            </a:r>
          </a:p>
          <a:p>
            <a:pPr marL="171453" indent="-171453">
              <a:spcAft>
                <a:spcPts val="601"/>
              </a:spcAft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Publish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the packed data to the broker</a:t>
            </a:r>
          </a:p>
          <a:p>
            <a:pPr marL="171453" indent="-171453"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Subscribe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to get the inference result,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y</a:t>
            </a:r>
          </a:p>
          <a:p>
            <a:pPr marL="171453" indent="-171453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Wait and return the result,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, upon receiving it</a:t>
            </a:r>
          </a:p>
        </p:txBody>
      </p:sp>
      <p:sp>
        <p:nvSpPr>
          <p:cNvPr id="12" name="剪去對角線角落矩形 11"/>
          <p:cNvSpPr/>
          <p:nvPr/>
        </p:nvSpPr>
        <p:spPr>
          <a:xfrm>
            <a:off x="4874628" y="3730288"/>
            <a:ext cx="1878082" cy="548059"/>
          </a:xfrm>
          <a:prstGeom prst="snip2Diag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Forward the data to the subscriber of topic, T</a:t>
            </a:r>
          </a:p>
        </p:txBody>
      </p:sp>
      <p:sp>
        <p:nvSpPr>
          <p:cNvPr id="13" name="剪去對角線角落矩形 12"/>
          <p:cNvSpPr/>
          <p:nvPr/>
        </p:nvSpPr>
        <p:spPr>
          <a:xfrm>
            <a:off x="4874628" y="5686093"/>
            <a:ext cx="1878082" cy="464576"/>
          </a:xfrm>
          <a:prstGeom prst="snip2Diag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Forward the data to the subscriber of topic, T’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18873ED-DD72-46B9-A071-4578CBAA545A}"/>
              </a:ext>
            </a:extLst>
          </p:cNvPr>
          <p:cNvSpPr txBox="1"/>
          <p:nvPr/>
        </p:nvSpPr>
        <p:spPr>
          <a:xfrm>
            <a:off x="3302461" y="5077047"/>
            <a:ext cx="122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 T’ 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18873ED-DD72-46B9-A071-4578CBAA545A}"/>
              </a:ext>
            </a:extLst>
          </p:cNvPr>
          <p:cNvSpPr txBox="1"/>
          <p:nvPr/>
        </p:nvSpPr>
        <p:spPr>
          <a:xfrm rot="436025">
            <a:off x="7118194" y="2733015"/>
            <a:ext cx="119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 T 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18873ED-DD72-46B9-A071-4578CBAA545A}"/>
              </a:ext>
            </a:extLst>
          </p:cNvPr>
          <p:cNvSpPr txBox="1"/>
          <p:nvPr/>
        </p:nvSpPr>
        <p:spPr>
          <a:xfrm rot="20646865">
            <a:off x="2407957" y="3693607"/>
            <a:ext cx="2766048" cy="41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T</a:t>
            </a:r>
            <a:b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(Payload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model_name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num_layer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單箭頭接點 33"/>
          <p:cNvCxnSpPr>
            <a:cxnSpLocks/>
          </p:cNvCxnSpPr>
          <p:nvPr/>
        </p:nvCxnSpPr>
        <p:spPr>
          <a:xfrm flipV="1">
            <a:off x="2665110" y="3795081"/>
            <a:ext cx="2216357" cy="608194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18873ED-DD72-46B9-A071-4578CBAA545A}"/>
              </a:ext>
            </a:extLst>
          </p:cNvPr>
          <p:cNvSpPr txBox="1"/>
          <p:nvPr/>
        </p:nvSpPr>
        <p:spPr>
          <a:xfrm rot="566999">
            <a:off x="6814155" y="4169277"/>
            <a:ext cx="1989017" cy="41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T</a:t>
            </a:r>
            <a:b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(Payload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model_name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num_layer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18873ED-DD72-46B9-A071-4578CBAA545A}"/>
              </a:ext>
            </a:extLst>
          </p:cNvPr>
          <p:cNvSpPr txBox="1"/>
          <p:nvPr/>
        </p:nvSpPr>
        <p:spPr>
          <a:xfrm>
            <a:off x="2950309" y="5675994"/>
            <a:ext cx="1627787" cy="41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T’</a:t>
            </a:r>
            <a:b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(Payload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model_name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y) 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線單箭頭接點 40"/>
          <p:cNvCxnSpPr>
            <a:endCxn id="13" idx="2"/>
          </p:cNvCxnSpPr>
          <p:nvPr/>
        </p:nvCxnSpPr>
        <p:spPr>
          <a:xfrm>
            <a:off x="2710353" y="5693470"/>
            <a:ext cx="2164276" cy="22491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18873ED-DD72-46B9-A071-4578CBAA545A}"/>
              </a:ext>
            </a:extLst>
          </p:cNvPr>
          <p:cNvSpPr txBox="1"/>
          <p:nvPr/>
        </p:nvSpPr>
        <p:spPr>
          <a:xfrm>
            <a:off x="6876563" y="5675994"/>
            <a:ext cx="1789723" cy="41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T’</a:t>
            </a:r>
            <a:b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(Payload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model_name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y) 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8789374" y="2529840"/>
            <a:ext cx="2719755" cy="36195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171453" indent="-171453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Connect to the broker</a:t>
            </a:r>
          </a:p>
          <a:p>
            <a:pPr marL="171453" indent="-171453"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Subscribe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to handle the requests for end device #1</a:t>
            </a:r>
          </a:p>
          <a:p>
            <a:pPr marL="171453" indent="-171453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Load all the models available in end device #1</a:t>
            </a:r>
          </a:p>
          <a:p>
            <a:pPr marL="171453" indent="-171453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Wait for receiving the request</a:t>
            </a:r>
          </a:p>
          <a:p>
            <a:pPr marL="171453" indent="-171453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Perform inference of the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model_name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from the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num_layer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-th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layer with the input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at server</a:t>
            </a:r>
          </a:p>
          <a:p>
            <a:pPr marL="171453" indent="-171453"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Publish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the predicting result,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, to end device #1</a:t>
            </a:r>
          </a:p>
          <a:p>
            <a:pPr marL="171453" indent="-171453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cxnSp>
        <p:nvCxnSpPr>
          <p:cNvPr id="33" name="直線單箭頭接點 32"/>
          <p:cNvCxnSpPr>
            <a:stCxn id="12" idx="0"/>
          </p:cNvCxnSpPr>
          <p:nvPr/>
        </p:nvCxnSpPr>
        <p:spPr>
          <a:xfrm>
            <a:off x="6752709" y="4004318"/>
            <a:ext cx="2202745" cy="374633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線單箭頭接點 49"/>
          <p:cNvCxnSpPr>
            <a:cxnSpLocks/>
            <a:stCxn id="53" idx="3"/>
          </p:cNvCxnSpPr>
          <p:nvPr/>
        </p:nvCxnSpPr>
        <p:spPr>
          <a:xfrm>
            <a:off x="6778752" y="2919913"/>
            <a:ext cx="2115314" cy="218242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Dot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線單箭頭接點 51"/>
          <p:cNvCxnSpPr>
            <a:endCxn id="61" idx="1"/>
          </p:cNvCxnSpPr>
          <p:nvPr/>
        </p:nvCxnSpPr>
        <p:spPr>
          <a:xfrm flipV="1">
            <a:off x="2710352" y="4982220"/>
            <a:ext cx="2164277" cy="33870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圓角矩形 52"/>
          <p:cNvSpPr/>
          <p:nvPr/>
        </p:nvSpPr>
        <p:spPr>
          <a:xfrm>
            <a:off x="4856341" y="2415769"/>
            <a:ext cx="1922411" cy="100828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117477" indent="-117477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Send CONNACK to clients</a:t>
            </a:r>
          </a:p>
          <a:p>
            <a:pPr marL="117477" indent="-117477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Register the subscriber and its topic, T</a:t>
            </a:r>
          </a:p>
          <a:p>
            <a:pPr marL="117477" indent="-117477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Send ACK message to the subscriber</a:t>
            </a:r>
          </a:p>
        </p:txBody>
      </p:sp>
      <p:sp>
        <p:nvSpPr>
          <p:cNvPr id="61" name="圓角矩形 60"/>
          <p:cNvSpPr/>
          <p:nvPr/>
        </p:nvSpPr>
        <p:spPr>
          <a:xfrm>
            <a:off x="4874629" y="4584579"/>
            <a:ext cx="1878080" cy="79528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117477" indent="-117477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Register the subscriber and its topic, T’</a:t>
            </a:r>
          </a:p>
          <a:p>
            <a:pPr marL="117477" indent="-117477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Send ACK message to the subscriber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3950385" y="601950"/>
            <a:ext cx="5324343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XXX: Message tag (i.e., T) should be design carefully to </a:t>
            </a:r>
          </a:p>
          <a:p>
            <a:r>
              <a:rPr lang="en-US" sz="1801" dirty="0"/>
              <a:t>get the inference data at certain device at certain time</a:t>
            </a:r>
          </a:p>
        </p:txBody>
      </p:sp>
      <p:cxnSp>
        <p:nvCxnSpPr>
          <p:cNvPr id="45" name="直線單箭頭接點 44"/>
          <p:cNvCxnSpPr>
            <a:cxnSpLocks/>
            <a:stCxn id="13" idx="0"/>
          </p:cNvCxnSpPr>
          <p:nvPr/>
        </p:nvCxnSpPr>
        <p:spPr>
          <a:xfrm flipV="1">
            <a:off x="6752709" y="5693470"/>
            <a:ext cx="2202745" cy="22491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E90CBE4-7DE6-49E2-AB32-1BB354BB1CFA}"/>
              </a:ext>
            </a:extLst>
          </p:cNvPr>
          <p:cNvCxnSpPr>
            <a:cxnSpLocks/>
          </p:cNvCxnSpPr>
          <p:nvPr/>
        </p:nvCxnSpPr>
        <p:spPr>
          <a:xfrm>
            <a:off x="6789495" y="2610736"/>
            <a:ext cx="2104569" cy="260425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5110835-9275-4B07-B892-90ED9240330E}"/>
              </a:ext>
            </a:extLst>
          </p:cNvPr>
          <p:cNvCxnSpPr>
            <a:cxnSpLocks/>
          </p:cNvCxnSpPr>
          <p:nvPr/>
        </p:nvCxnSpPr>
        <p:spPr>
          <a:xfrm flipH="1">
            <a:off x="2596896" y="2567115"/>
            <a:ext cx="2241952" cy="1755202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3C421C2-99AB-4ED7-80B2-954053BC5FA6}"/>
              </a:ext>
            </a:extLst>
          </p:cNvPr>
          <p:cNvSpPr txBox="1"/>
          <p:nvPr/>
        </p:nvSpPr>
        <p:spPr>
          <a:xfrm rot="406558">
            <a:off x="7175746" y="2441458"/>
            <a:ext cx="119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CONNACK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2784FFC-CD42-43DB-BFCC-C6754E686A96}"/>
              </a:ext>
            </a:extLst>
          </p:cNvPr>
          <p:cNvSpPr txBox="1"/>
          <p:nvPr/>
        </p:nvSpPr>
        <p:spPr>
          <a:xfrm rot="19352897">
            <a:off x="3373344" y="3232308"/>
            <a:ext cx="119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CONNACK 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803DE69E-BAE0-4F43-8114-73E11AB49F7A}"/>
              </a:ext>
            </a:extLst>
          </p:cNvPr>
          <p:cNvCxnSpPr>
            <a:cxnSpLocks/>
          </p:cNvCxnSpPr>
          <p:nvPr/>
        </p:nvCxnSpPr>
        <p:spPr>
          <a:xfrm flipH="1" flipV="1">
            <a:off x="6821623" y="3177584"/>
            <a:ext cx="2094489" cy="223205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Dot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9D26FCFC-D413-46E1-A622-4A6B1FEF5A0E}"/>
              </a:ext>
            </a:extLst>
          </p:cNvPr>
          <p:cNvSpPr txBox="1"/>
          <p:nvPr/>
        </p:nvSpPr>
        <p:spPr>
          <a:xfrm rot="436025">
            <a:off x="7106637" y="3007554"/>
            <a:ext cx="119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SUBACK 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6C4DB07-03E9-4131-A471-988585B819A0}"/>
              </a:ext>
            </a:extLst>
          </p:cNvPr>
          <p:cNvCxnSpPr>
            <a:cxnSpLocks/>
          </p:cNvCxnSpPr>
          <p:nvPr/>
        </p:nvCxnSpPr>
        <p:spPr>
          <a:xfrm flipV="1">
            <a:off x="2575679" y="2441757"/>
            <a:ext cx="2269104" cy="1716185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7292305-A76F-40F1-B86A-F958C5CE196C}"/>
              </a:ext>
            </a:extLst>
          </p:cNvPr>
          <p:cNvSpPr txBox="1"/>
          <p:nvPr/>
        </p:nvSpPr>
        <p:spPr>
          <a:xfrm rot="19352897">
            <a:off x="3097510" y="3019367"/>
            <a:ext cx="119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B35367D3-41B7-46ED-8D75-BE53EB3A47CC}"/>
              </a:ext>
            </a:extLst>
          </p:cNvPr>
          <p:cNvCxnSpPr>
            <a:cxnSpLocks/>
          </p:cNvCxnSpPr>
          <p:nvPr/>
        </p:nvCxnSpPr>
        <p:spPr>
          <a:xfrm flipH="1" flipV="1">
            <a:off x="6778752" y="2348121"/>
            <a:ext cx="2115314" cy="296276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0BDC6A3-BF90-4411-9D73-6411047DD3F1}"/>
              </a:ext>
            </a:extLst>
          </p:cNvPr>
          <p:cNvSpPr txBox="1"/>
          <p:nvPr/>
        </p:nvSpPr>
        <p:spPr>
          <a:xfrm rot="508106">
            <a:off x="7284098" y="2196482"/>
            <a:ext cx="119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756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7"/>
          <p:cNvSpPr/>
          <p:nvPr/>
        </p:nvSpPr>
        <p:spPr>
          <a:xfrm>
            <a:off x="397952" y="1688125"/>
            <a:ext cx="2521244" cy="4613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Tool library in device module</a:t>
            </a:r>
            <a:r>
              <a:rPr lang="zh-TW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at end device #1</a:t>
            </a:r>
            <a:b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(MQTT Client)</a:t>
            </a:r>
          </a:p>
        </p:txBody>
      </p:sp>
      <p:sp>
        <p:nvSpPr>
          <p:cNvPr id="7" name="矩形 77"/>
          <p:cNvSpPr/>
          <p:nvPr/>
        </p:nvSpPr>
        <p:spPr>
          <a:xfrm>
            <a:off x="4757615" y="2005583"/>
            <a:ext cx="2112108" cy="42961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Inference server </a:t>
            </a:r>
            <a:b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(MQTT Broker)</a:t>
            </a:r>
            <a:endParaRPr lang="zh-TW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" name="矩形 77"/>
          <p:cNvSpPr/>
          <p:nvPr/>
        </p:nvSpPr>
        <p:spPr>
          <a:xfrm>
            <a:off x="8677030" y="1688124"/>
            <a:ext cx="2944446" cy="4613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A handler thread in model inference acceleration module</a:t>
            </a:r>
            <a:b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(MQTT Client)</a:t>
            </a:r>
            <a:endParaRPr lang="zh-TW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82426" y="2628774"/>
            <a:ext cx="2361168" cy="352056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spcAft>
                <a:spcPts val="300"/>
              </a:spcAft>
            </a:pP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server_inference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(…)</a:t>
            </a:r>
          </a:p>
          <a:p>
            <a:pPr marL="171453" indent="-171453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Pack the data required by the inference at server: </a:t>
            </a:r>
            <a:r>
              <a:rPr lang="en-US" altLang="zh-CN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model_name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num_layer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payload</a:t>
            </a:r>
            <a:endParaRPr lang="en-US" altLang="zh-CN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3" indent="-171453">
              <a:spcAft>
                <a:spcPts val="601"/>
              </a:spcAft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Publish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the packed data to the broker</a:t>
            </a:r>
          </a:p>
          <a:p>
            <a:pPr marL="171453" indent="-171453"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Subscribe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to get the inference result,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y</a:t>
            </a:r>
          </a:p>
          <a:p>
            <a:pPr marL="171453" indent="-171453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Wait and return the result,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, upon receiving it</a:t>
            </a:r>
          </a:p>
        </p:txBody>
      </p:sp>
      <p:sp>
        <p:nvSpPr>
          <p:cNvPr id="12" name="剪去對角線角落矩形 11"/>
          <p:cNvSpPr/>
          <p:nvPr/>
        </p:nvSpPr>
        <p:spPr>
          <a:xfrm>
            <a:off x="4892915" y="3560107"/>
            <a:ext cx="1878082" cy="548059"/>
          </a:xfrm>
          <a:prstGeom prst="snip2Diag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Forward the data to the subscriber of topic, T</a:t>
            </a:r>
          </a:p>
        </p:txBody>
      </p:sp>
      <p:sp>
        <p:nvSpPr>
          <p:cNvPr id="13" name="剪去對角線角落矩形 12"/>
          <p:cNvSpPr/>
          <p:nvPr/>
        </p:nvSpPr>
        <p:spPr>
          <a:xfrm>
            <a:off x="4874628" y="5291306"/>
            <a:ext cx="1878082" cy="464576"/>
          </a:xfrm>
          <a:prstGeom prst="snip2Diag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Forward the data to the subscriber of topic, T’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18873ED-DD72-46B9-A071-4578CBAA545A}"/>
              </a:ext>
            </a:extLst>
          </p:cNvPr>
          <p:cNvSpPr txBox="1"/>
          <p:nvPr/>
        </p:nvSpPr>
        <p:spPr>
          <a:xfrm rot="21338725">
            <a:off x="3034971" y="4560329"/>
            <a:ext cx="122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 T’ 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18873ED-DD72-46B9-A071-4578CBAA545A}"/>
              </a:ext>
            </a:extLst>
          </p:cNvPr>
          <p:cNvSpPr txBox="1"/>
          <p:nvPr/>
        </p:nvSpPr>
        <p:spPr>
          <a:xfrm rot="289500">
            <a:off x="7139206" y="2694436"/>
            <a:ext cx="119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 T 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18873ED-DD72-46B9-A071-4578CBAA545A}"/>
              </a:ext>
            </a:extLst>
          </p:cNvPr>
          <p:cNvSpPr txBox="1"/>
          <p:nvPr/>
        </p:nvSpPr>
        <p:spPr>
          <a:xfrm rot="20981283">
            <a:off x="2442475" y="3614477"/>
            <a:ext cx="2766048" cy="41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T</a:t>
            </a:r>
            <a:b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(Payload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model_name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num_layer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單箭頭接點 33"/>
          <p:cNvCxnSpPr>
            <a:cxnSpLocks/>
            <a:endCxn id="12" idx="2"/>
          </p:cNvCxnSpPr>
          <p:nvPr/>
        </p:nvCxnSpPr>
        <p:spPr>
          <a:xfrm flipV="1">
            <a:off x="2538786" y="3834136"/>
            <a:ext cx="2354130" cy="44421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18873ED-DD72-46B9-A071-4578CBAA545A}"/>
              </a:ext>
            </a:extLst>
          </p:cNvPr>
          <p:cNvSpPr txBox="1"/>
          <p:nvPr/>
        </p:nvSpPr>
        <p:spPr>
          <a:xfrm rot="455190">
            <a:off x="6787813" y="3554372"/>
            <a:ext cx="1989017" cy="41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T</a:t>
            </a:r>
            <a:b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(Payload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model_name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num_layer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18873ED-DD72-46B9-A071-4578CBAA545A}"/>
              </a:ext>
            </a:extLst>
          </p:cNvPr>
          <p:cNvSpPr txBox="1"/>
          <p:nvPr/>
        </p:nvSpPr>
        <p:spPr>
          <a:xfrm>
            <a:off x="2972974" y="5124582"/>
            <a:ext cx="1627787" cy="41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T’</a:t>
            </a:r>
            <a:b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(Payload = y) 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線單箭頭接點 40"/>
          <p:cNvCxnSpPr>
            <a:cxnSpLocks/>
            <a:endCxn id="13" idx="2"/>
          </p:cNvCxnSpPr>
          <p:nvPr/>
        </p:nvCxnSpPr>
        <p:spPr>
          <a:xfrm>
            <a:off x="2665109" y="5514161"/>
            <a:ext cx="2209518" cy="9433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18873ED-DD72-46B9-A071-4578CBAA545A}"/>
              </a:ext>
            </a:extLst>
          </p:cNvPr>
          <p:cNvSpPr txBox="1"/>
          <p:nvPr/>
        </p:nvSpPr>
        <p:spPr>
          <a:xfrm rot="21354090">
            <a:off x="6874609" y="5022682"/>
            <a:ext cx="1789723" cy="41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T’</a:t>
            </a:r>
            <a:b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(Payload = y) 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8789374" y="2529840"/>
            <a:ext cx="2719755" cy="36195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171453" indent="-171453"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Subscribe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to handle the requests for end device #1</a:t>
            </a:r>
          </a:p>
          <a:p>
            <a:pPr marL="171453" indent="-171453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Load all the models available in end device #1</a:t>
            </a:r>
          </a:p>
          <a:p>
            <a:pPr marL="171453" indent="-171453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Wait for receiving the request</a:t>
            </a:r>
          </a:p>
          <a:p>
            <a:pPr marL="171453" indent="-171453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Perform inference of the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model_name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from the (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num_layer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+1)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th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layer with the input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at server</a:t>
            </a:r>
          </a:p>
          <a:p>
            <a:pPr marL="171453" indent="-171453"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Publish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the predicting result,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, back to end device #1</a:t>
            </a:r>
          </a:p>
          <a:p>
            <a:pPr marL="171453" indent="-171453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cxnSp>
        <p:nvCxnSpPr>
          <p:cNvPr id="33" name="直線單箭頭接點 32"/>
          <p:cNvCxnSpPr>
            <a:cxnSpLocks/>
            <a:stCxn id="12" idx="0"/>
          </p:cNvCxnSpPr>
          <p:nvPr/>
        </p:nvCxnSpPr>
        <p:spPr>
          <a:xfrm>
            <a:off x="6770996" y="3834135"/>
            <a:ext cx="2138151" cy="291504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線單箭頭接點 49"/>
          <p:cNvCxnSpPr>
            <a:cxnSpLocks/>
            <a:stCxn id="53" idx="3"/>
          </p:cNvCxnSpPr>
          <p:nvPr/>
        </p:nvCxnSpPr>
        <p:spPr>
          <a:xfrm>
            <a:off x="6797039" y="2968324"/>
            <a:ext cx="2112108" cy="56350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Dot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線單箭頭接點 51"/>
          <p:cNvCxnSpPr>
            <a:cxnSpLocks/>
            <a:endCxn id="61" idx="1"/>
          </p:cNvCxnSpPr>
          <p:nvPr/>
        </p:nvCxnSpPr>
        <p:spPr>
          <a:xfrm flipV="1">
            <a:off x="2538786" y="4731524"/>
            <a:ext cx="2335844" cy="219973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圓角矩形 52"/>
          <p:cNvSpPr/>
          <p:nvPr/>
        </p:nvSpPr>
        <p:spPr>
          <a:xfrm>
            <a:off x="4874627" y="2737359"/>
            <a:ext cx="1922411" cy="4619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Register the subscriber and its topic, T</a:t>
            </a:r>
          </a:p>
        </p:txBody>
      </p:sp>
      <p:sp>
        <p:nvSpPr>
          <p:cNvPr id="61" name="圓角矩形 60"/>
          <p:cNvSpPr/>
          <p:nvPr/>
        </p:nvSpPr>
        <p:spPr>
          <a:xfrm>
            <a:off x="4874629" y="4499235"/>
            <a:ext cx="1878080" cy="46457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Register the subscriber and its topic, T’</a:t>
            </a:r>
          </a:p>
        </p:txBody>
      </p:sp>
      <p:cxnSp>
        <p:nvCxnSpPr>
          <p:cNvPr id="45" name="直線單箭頭接點 44"/>
          <p:cNvCxnSpPr>
            <a:cxnSpLocks/>
            <a:stCxn id="13" idx="0"/>
          </p:cNvCxnSpPr>
          <p:nvPr/>
        </p:nvCxnSpPr>
        <p:spPr>
          <a:xfrm flipV="1">
            <a:off x="6752710" y="5354882"/>
            <a:ext cx="2156437" cy="168713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0458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7"/>
          <p:cNvSpPr/>
          <p:nvPr/>
        </p:nvSpPr>
        <p:spPr>
          <a:xfrm>
            <a:off x="397952" y="1688125"/>
            <a:ext cx="2521244" cy="46136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801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Tool library in device module</a:t>
            </a:r>
            <a:r>
              <a:rPr lang="zh-TW" altLang="en-US" sz="1801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TW" sz="1801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at end device #1</a:t>
            </a:r>
            <a:br>
              <a:rPr lang="en-US" altLang="zh-TW" sz="1801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US" altLang="zh-TW" sz="1801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(MQTT Client)</a:t>
            </a:r>
          </a:p>
        </p:txBody>
      </p:sp>
      <p:sp>
        <p:nvSpPr>
          <p:cNvPr id="7" name="矩形 77"/>
          <p:cNvSpPr/>
          <p:nvPr/>
        </p:nvSpPr>
        <p:spPr>
          <a:xfrm>
            <a:off x="4713108" y="2005583"/>
            <a:ext cx="2156615" cy="42961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801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Inference server </a:t>
            </a:r>
            <a:br>
              <a:rPr lang="en-US" altLang="zh-TW" sz="1801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US" altLang="zh-TW" sz="1801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(MQTT Broker)</a:t>
            </a:r>
            <a:endParaRPr lang="zh-TW" altLang="en-US" sz="1801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" name="矩形 77"/>
          <p:cNvSpPr/>
          <p:nvPr/>
        </p:nvSpPr>
        <p:spPr>
          <a:xfrm>
            <a:off x="8677030" y="1688124"/>
            <a:ext cx="3247116" cy="4613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801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A handler thread in model inference acceleration module</a:t>
            </a:r>
            <a:br>
              <a:rPr lang="en-US" altLang="zh-TW" sz="1801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US" altLang="zh-TW" sz="1801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(MQTT Client)</a:t>
            </a:r>
            <a:endParaRPr lang="zh-TW" altLang="en-US" sz="1801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77990" y="2628774"/>
            <a:ext cx="2361168" cy="352056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spcAft>
                <a:spcPts val="300"/>
              </a:spcAft>
            </a:pPr>
            <a:r>
              <a:rPr lang="en-US" sz="1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server_inference</a:t>
            </a: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(…)</a:t>
            </a:r>
          </a:p>
          <a:p>
            <a:pPr marL="171453" indent="-171453">
              <a:buFont typeface="+mj-lt"/>
              <a:buAutoNum type="arabicPeriod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Pack the data required by the inference at server: </a:t>
            </a:r>
            <a:r>
              <a:rPr lang="en-US" altLang="zh-CN" sz="17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model_name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7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num_layer</a:t>
            </a:r>
            <a:r>
              <a:rPr lang="en-US" altLang="zh-CN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payload</a:t>
            </a:r>
            <a:endParaRPr lang="en-US" altLang="zh-CN" sz="17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3" indent="-171453">
              <a:spcAft>
                <a:spcPts val="601"/>
              </a:spcAft>
              <a:buFont typeface="+mj-lt"/>
              <a:buAutoNum type="arabicPeriod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Publish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the packed data to the broker</a:t>
            </a:r>
          </a:p>
          <a:p>
            <a:pPr marL="171453" indent="-171453">
              <a:buFont typeface="+mj-lt"/>
              <a:buAutoNum type="arabicPeriod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Subscribe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to get the inference result, </a:t>
            </a:r>
            <a:r>
              <a:rPr lang="en-US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y</a:t>
            </a:r>
          </a:p>
          <a:p>
            <a:pPr marL="171453" indent="-171453">
              <a:buFont typeface="+mj-lt"/>
              <a:buAutoNum type="arabicPeriod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Wait and return the result, </a:t>
            </a:r>
            <a:r>
              <a:rPr lang="en-US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y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, upon receiving it</a:t>
            </a:r>
          </a:p>
        </p:txBody>
      </p:sp>
      <p:sp>
        <p:nvSpPr>
          <p:cNvPr id="12" name="剪去對角線角落矩形 11"/>
          <p:cNvSpPr/>
          <p:nvPr/>
        </p:nvSpPr>
        <p:spPr>
          <a:xfrm>
            <a:off x="4797773" y="3560107"/>
            <a:ext cx="1987284" cy="588478"/>
          </a:xfrm>
          <a:prstGeom prst="snip2Diag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Forward the data to the subscriber of topic, T</a:t>
            </a:r>
          </a:p>
        </p:txBody>
      </p:sp>
      <p:sp>
        <p:nvSpPr>
          <p:cNvPr id="13" name="剪去對角線角落矩形 12"/>
          <p:cNvSpPr/>
          <p:nvPr/>
        </p:nvSpPr>
        <p:spPr>
          <a:xfrm>
            <a:off x="4797773" y="5291307"/>
            <a:ext cx="1987284" cy="546188"/>
          </a:xfrm>
          <a:prstGeom prst="snip2Diag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Forward the data to the subscriber of topic, T’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18873ED-DD72-46B9-A071-4578CBAA545A}"/>
              </a:ext>
            </a:extLst>
          </p:cNvPr>
          <p:cNvSpPr txBox="1"/>
          <p:nvPr/>
        </p:nvSpPr>
        <p:spPr>
          <a:xfrm rot="21338725">
            <a:off x="3172953" y="4547328"/>
            <a:ext cx="122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 T’ 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18873ED-DD72-46B9-A071-4578CBAA545A}"/>
              </a:ext>
            </a:extLst>
          </p:cNvPr>
          <p:cNvSpPr txBox="1"/>
          <p:nvPr/>
        </p:nvSpPr>
        <p:spPr>
          <a:xfrm rot="290920">
            <a:off x="7233533" y="2787270"/>
            <a:ext cx="119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 T 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18873ED-DD72-46B9-A071-4578CBAA545A}"/>
              </a:ext>
            </a:extLst>
          </p:cNvPr>
          <p:cNvSpPr txBox="1"/>
          <p:nvPr/>
        </p:nvSpPr>
        <p:spPr>
          <a:xfrm rot="20981283">
            <a:off x="2430590" y="3387022"/>
            <a:ext cx="2766048" cy="668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T</a:t>
            </a:r>
            <a:b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(Payload = </a:t>
            </a:r>
            <a:r>
              <a:rPr lang="en-US" altLang="zh-CN" sz="140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model_name</a:t>
            </a:r>
            <a:r>
              <a:rPr lang="en-US" altLang="zh-CN" sz="14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altLang="zh-CN" sz="140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</a:t>
            </a:r>
            <a:r>
              <a:rPr lang="en-US" altLang="zh-CN" sz="140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num_layer</a:t>
            </a:r>
            <a:r>
              <a:rPr lang="en-US" altLang="zh-CN" sz="14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單箭頭接點 33"/>
          <p:cNvCxnSpPr>
            <a:cxnSpLocks/>
            <a:endCxn id="12" idx="2"/>
          </p:cNvCxnSpPr>
          <p:nvPr/>
        </p:nvCxnSpPr>
        <p:spPr>
          <a:xfrm flipV="1">
            <a:off x="2464898" y="3854346"/>
            <a:ext cx="2332875" cy="42400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18873ED-DD72-46B9-A071-4578CBAA545A}"/>
              </a:ext>
            </a:extLst>
          </p:cNvPr>
          <p:cNvSpPr txBox="1"/>
          <p:nvPr/>
        </p:nvSpPr>
        <p:spPr>
          <a:xfrm rot="580165">
            <a:off x="6768941" y="3378301"/>
            <a:ext cx="2048455" cy="668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T</a:t>
            </a:r>
            <a:b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(Payload = </a:t>
            </a:r>
            <a:r>
              <a:rPr lang="en-US" altLang="zh-CN" sz="140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model_name</a:t>
            </a:r>
            <a:r>
              <a:rPr lang="en-US" altLang="zh-CN" sz="14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altLang="zh-CN" sz="140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</a:t>
            </a:r>
            <a:r>
              <a:rPr lang="en-US" altLang="zh-CN" sz="140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num_layer</a:t>
            </a:r>
            <a:r>
              <a:rPr lang="en-US" altLang="zh-CN" sz="14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18873ED-DD72-46B9-A071-4578CBAA545A}"/>
              </a:ext>
            </a:extLst>
          </p:cNvPr>
          <p:cNvSpPr txBox="1"/>
          <p:nvPr/>
        </p:nvSpPr>
        <p:spPr>
          <a:xfrm>
            <a:off x="2972974" y="5078403"/>
            <a:ext cx="1627787" cy="484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T’</a:t>
            </a:r>
            <a:b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(Payload = y) 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線單箭頭接點 40"/>
          <p:cNvCxnSpPr>
            <a:cxnSpLocks/>
            <a:endCxn id="13" idx="2"/>
          </p:cNvCxnSpPr>
          <p:nvPr/>
        </p:nvCxnSpPr>
        <p:spPr>
          <a:xfrm>
            <a:off x="2530765" y="5543241"/>
            <a:ext cx="2267010" cy="21161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18873ED-DD72-46B9-A071-4578CBAA545A}"/>
              </a:ext>
            </a:extLst>
          </p:cNvPr>
          <p:cNvSpPr txBox="1"/>
          <p:nvPr/>
        </p:nvSpPr>
        <p:spPr>
          <a:xfrm rot="373133">
            <a:off x="6900874" y="5164695"/>
            <a:ext cx="1789723" cy="484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T’</a:t>
            </a:r>
            <a:b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(Payload = y) 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8798251" y="2737359"/>
            <a:ext cx="3004674" cy="341198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171453" indent="-171453">
              <a:buFont typeface="+mj-lt"/>
              <a:buAutoNum type="arabicPeriod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Subscribe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to handle the requests for end device #1</a:t>
            </a:r>
          </a:p>
          <a:p>
            <a:pPr marL="171453" indent="-171453">
              <a:buFont typeface="+mj-lt"/>
              <a:buAutoNum type="arabicPeriod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Load all the models available in end device #1</a:t>
            </a:r>
          </a:p>
          <a:p>
            <a:pPr marL="171453" indent="-171453">
              <a:buFont typeface="+mj-lt"/>
              <a:buAutoNum type="arabicPeriod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Wait for receiving the request</a:t>
            </a:r>
          </a:p>
          <a:p>
            <a:pPr marL="171453" indent="-171453">
              <a:buFont typeface="+mj-lt"/>
              <a:buAutoNum type="arabicPeriod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Perform inference of the </a:t>
            </a:r>
            <a:r>
              <a:rPr lang="en-US" sz="17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model_name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from the (</a:t>
            </a:r>
            <a:r>
              <a:rPr lang="en-US" sz="17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num_layer</a:t>
            </a:r>
            <a:r>
              <a:rPr lang="en-US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+1)</a:t>
            </a:r>
            <a:r>
              <a:rPr lang="en-US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th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layer with the input </a:t>
            </a:r>
            <a:r>
              <a:rPr lang="en-US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at server</a:t>
            </a:r>
          </a:p>
          <a:p>
            <a:pPr marL="171453" indent="-171453">
              <a:buFont typeface="+mj-lt"/>
              <a:buAutoNum type="arabicPeriod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Publish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the predicting result, </a:t>
            </a:r>
            <a:r>
              <a:rPr lang="en-US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y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, back to end device #1</a:t>
            </a:r>
          </a:p>
          <a:p>
            <a:pPr marL="171453" indent="-171453">
              <a:buFont typeface="+mj-lt"/>
              <a:buAutoNum type="arabicPeriod"/>
            </a:pPr>
            <a:endParaRPr lang="en-US" sz="180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cxnSp>
        <p:nvCxnSpPr>
          <p:cNvPr id="33" name="直線單箭頭接點 32"/>
          <p:cNvCxnSpPr>
            <a:cxnSpLocks/>
            <a:stCxn id="12" idx="0"/>
          </p:cNvCxnSpPr>
          <p:nvPr/>
        </p:nvCxnSpPr>
        <p:spPr>
          <a:xfrm>
            <a:off x="6785056" y="3854346"/>
            <a:ext cx="2139954" cy="399004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線單箭頭接點 49"/>
          <p:cNvCxnSpPr>
            <a:cxnSpLocks/>
            <a:stCxn id="53" idx="3"/>
          </p:cNvCxnSpPr>
          <p:nvPr/>
        </p:nvCxnSpPr>
        <p:spPr>
          <a:xfrm>
            <a:off x="6785057" y="3017628"/>
            <a:ext cx="2121666" cy="198484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Dot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線單箭頭接點 51"/>
          <p:cNvCxnSpPr>
            <a:cxnSpLocks/>
            <a:endCxn id="61" idx="1"/>
          </p:cNvCxnSpPr>
          <p:nvPr/>
        </p:nvCxnSpPr>
        <p:spPr>
          <a:xfrm flipV="1">
            <a:off x="2464898" y="4772328"/>
            <a:ext cx="2323733" cy="256708"/>
          </a:xfrm>
          <a:prstGeom prst="straightConnector1">
            <a:avLst/>
          </a:prstGeom>
          <a:noFill/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圓角矩形 52"/>
          <p:cNvSpPr/>
          <p:nvPr/>
        </p:nvSpPr>
        <p:spPr>
          <a:xfrm>
            <a:off x="4797773" y="2737359"/>
            <a:ext cx="1987284" cy="56053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Register the subscriber and its topic, T</a:t>
            </a:r>
          </a:p>
        </p:txBody>
      </p:sp>
      <p:sp>
        <p:nvSpPr>
          <p:cNvPr id="61" name="圓角矩形 60"/>
          <p:cNvSpPr/>
          <p:nvPr/>
        </p:nvSpPr>
        <p:spPr>
          <a:xfrm>
            <a:off x="4788630" y="4499236"/>
            <a:ext cx="2005570" cy="5461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Register the subscriber and its topic, T’</a:t>
            </a:r>
          </a:p>
        </p:txBody>
      </p:sp>
      <p:cxnSp>
        <p:nvCxnSpPr>
          <p:cNvPr id="45" name="直線單箭頭接點 44"/>
          <p:cNvCxnSpPr>
            <a:cxnSpLocks/>
            <a:stCxn id="13" idx="0"/>
          </p:cNvCxnSpPr>
          <p:nvPr/>
        </p:nvCxnSpPr>
        <p:spPr>
          <a:xfrm>
            <a:off x="6785056" y="5564399"/>
            <a:ext cx="2139954" cy="180619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038202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433" y="2855308"/>
            <a:ext cx="716480" cy="716480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 rotWithShape="1">
          <a:blip r:embed="rId3"/>
          <a:srcRect l="16875" r="17709"/>
          <a:stretch/>
        </p:blipFill>
        <p:spPr>
          <a:xfrm>
            <a:off x="10771476" y="4354585"/>
            <a:ext cx="551221" cy="842629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8547" y="2104571"/>
            <a:ext cx="640080" cy="640080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8547" y="1411156"/>
            <a:ext cx="640080" cy="640080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9965" y="1439616"/>
            <a:ext cx="640080" cy="640080"/>
          </a:xfrm>
          <a:prstGeom prst="rect">
            <a:avLst/>
          </a:prstGeom>
        </p:spPr>
      </p:pic>
      <p:pic>
        <p:nvPicPr>
          <p:cNvPr id="62" name="圖片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78735" y="1442023"/>
            <a:ext cx="640080" cy="640080"/>
          </a:xfrm>
          <a:prstGeom prst="rect">
            <a:avLst/>
          </a:prstGeom>
        </p:spPr>
      </p:pic>
      <p:grpSp>
        <p:nvGrpSpPr>
          <p:cNvPr id="24" name="群組 23"/>
          <p:cNvGrpSpPr/>
          <p:nvPr/>
        </p:nvGrpSpPr>
        <p:grpSpPr>
          <a:xfrm>
            <a:off x="10700970" y="247139"/>
            <a:ext cx="1051561" cy="958162"/>
            <a:chOff x="5186685" y="1707217"/>
            <a:chExt cx="1051560" cy="958162"/>
          </a:xfrm>
        </p:grpSpPr>
        <p:grpSp>
          <p:nvGrpSpPr>
            <p:cNvPr id="99" name="群組 98"/>
            <p:cNvGrpSpPr/>
            <p:nvPr/>
          </p:nvGrpSpPr>
          <p:grpSpPr>
            <a:xfrm>
              <a:off x="5945830" y="1819435"/>
              <a:ext cx="246888" cy="635800"/>
              <a:chOff x="6437492" y="582868"/>
              <a:chExt cx="246888" cy="635800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6481327" y="628722"/>
                <a:ext cx="164927" cy="5899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cxnSp>
            <p:nvCxnSpPr>
              <p:cNvPr id="102" name="直線接點 101"/>
              <p:cNvCxnSpPr/>
              <p:nvPr/>
            </p:nvCxnSpPr>
            <p:spPr>
              <a:xfrm>
                <a:off x="6499583" y="628509"/>
                <a:ext cx="128016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弧形 104"/>
              <p:cNvSpPr/>
              <p:nvPr/>
            </p:nvSpPr>
            <p:spPr>
              <a:xfrm rot="18849299">
                <a:off x="6437492" y="582868"/>
                <a:ext cx="246888" cy="246888"/>
              </a:xfrm>
              <a:prstGeom prst="arc">
                <a:avLst>
                  <a:gd name="adj1" fmla="val 16200000"/>
                  <a:gd name="adj2" fmla="val 19253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6481327" y="1134563"/>
                <a:ext cx="164927" cy="84104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grpSp>
          <p:nvGrpSpPr>
            <p:cNvPr id="16" name="群組 15"/>
            <p:cNvGrpSpPr/>
            <p:nvPr/>
          </p:nvGrpSpPr>
          <p:grpSpPr>
            <a:xfrm>
              <a:off x="5716934" y="1819435"/>
              <a:ext cx="246888" cy="635800"/>
              <a:chOff x="6437492" y="582868"/>
              <a:chExt cx="246888" cy="6358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6481327" y="628722"/>
                <a:ext cx="164927" cy="5899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cxnSp>
            <p:nvCxnSpPr>
              <p:cNvPr id="13" name="直線接點 12"/>
              <p:cNvCxnSpPr/>
              <p:nvPr/>
            </p:nvCxnSpPr>
            <p:spPr>
              <a:xfrm>
                <a:off x="6499583" y="628509"/>
                <a:ext cx="128016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弧形 95"/>
              <p:cNvSpPr/>
              <p:nvPr/>
            </p:nvSpPr>
            <p:spPr>
              <a:xfrm rot="18849299">
                <a:off x="6437492" y="582868"/>
                <a:ext cx="246888" cy="246888"/>
              </a:xfrm>
              <a:prstGeom prst="arc">
                <a:avLst>
                  <a:gd name="adj1" fmla="val 16200000"/>
                  <a:gd name="adj2" fmla="val 19253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6481327" y="1134563"/>
                <a:ext cx="164927" cy="84104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sp>
          <p:nvSpPr>
            <p:cNvPr id="2" name="圓角矩形 1"/>
            <p:cNvSpPr/>
            <p:nvPr/>
          </p:nvSpPr>
          <p:spPr>
            <a:xfrm>
              <a:off x="5186685" y="2371680"/>
              <a:ext cx="1051560" cy="29369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6" name="群組 5"/>
            <p:cNvGrpSpPr/>
            <p:nvPr/>
          </p:nvGrpSpPr>
          <p:grpSpPr>
            <a:xfrm rot="13500000">
              <a:off x="5338188" y="1707217"/>
              <a:ext cx="731520" cy="731520"/>
              <a:chOff x="5152792" y="1865339"/>
              <a:chExt cx="731520" cy="731520"/>
            </a:xfrm>
          </p:grpSpPr>
          <p:sp>
            <p:nvSpPr>
              <p:cNvPr id="3" name="弧形 2"/>
              <p:cNvSpPr/>
              <p:nvPr/>
            </p:nvSpPr>
            <p:spPr>
              <a:xfrm>
                <a:off x="5335672" y="2048219"/>
                <a:ext cx="365760" cy="365760"/>
              </a:xfrm>
              <a:prstGeom prst="arc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81" name="弧形 80"/>
              <p:cNvSpPr/>
              <p:nvPr/>
            </p:nvSpPr>
            <p:spPr>
              <a:xfrm>
                <a:off x="5244232" y="1956779"/>
                <a:ext cx="548640" cy="548640"/>
              </a:xfrm>
              <a:prstGeom prst="arc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84" name="弧形 83"/>
              <p:cNvSpPr/>
              <p:nvPr/>
            </p:nvSpPr>
            <p:spPr>
              <a:xfrm>
                <a:off x="5152792" y="1865339"/>
                <a:ext cx="731520" cy="731520"/>
              </a:xfrm>
              <a:prstGeom prst="arc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sp>
          <p:nvSpPr>
            <p:cNvPr id="7" name="橢圓 6"/>
            <p:cNvSpPr/>
            <p:nvPr/>
          </p:nvSpPr>
          <p:spPr>
            <a:xfrm>
              <a:off x="5780981" y="2478012"/>
              <a:ext cx="54864" cy="5486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89" name="橢圓 88"/>
            <p:cNvSpPr/>
            <p:nvPr/>
          </p:nvSpPr>
          <p:spPr>
            <a:xfrm>
              <a:off x="5925127" y="2478012"/>
              <a:ext cx="54864" cy="5486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91" name="橢圓 90"/>
            <p:cNvSpPr/>
            <p:nvPr/>
          </p:nvSpPr>
          <p:spPr>
            <a:xfrm>
              <a:off x="6069274" y="2478012"/>
              <a:ext cx="54864" cy="5486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pic>
        <p:nvPicPr>
          <p:cNvPr id="123" name="圖片 1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724" y="3797222"/>
            <a:ext cx="716480" cy="716480"/>
          </a:xfrm>
          <a:prstGeom prst="rect">
            <a:avLst/>
          </a:prstGeom>
        </p:spPr>
      </p:pic>
      <p:sp>
        <p:nvSpPr>
          <p:cNvPr id="36" name="橢圓 35"/>
          <p:cNvSpPr/>
          <p:nvPr/>
        </p:nvSpPr>
        <p:spPr>
          <a:xfrm>
            <a:off x="9072991" y="744144"/>
            <a:ext cx="969548" cy="4762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手繪多邊形 36"/>
          <p:cNvSpPr/>
          <p:nvPr/>
        </p:nvSpPr>
        <p:spPr>
          <a:xfrm>
            <a:off x="9172546" y="480920"/>
            <a:ext cx="218482" cy="335612"/>
          </a:xfrm>
          <a:custGeom>
            <a:avLst/>
            <a:gdLst>
              <a:gd name="connsiteX0" fmla="*/ 39412 w 218482"/>
              <a:gd name="connsiteY0" fmla="*/ 335612 h 335612"/>
              <a:gd name="connsiteX1" fmla="*/ 12742 w 218482"/>
              <a:gd name="connsiteY1" fmla="*/ 332 h 335612"/>
              <a:gd name="connsiteX2" fmla="*/ 218482 w 218482"/>
              <a:gd name="connsiteY2" fmla="*/ 286082 h 33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482" h="335612">
                <a:moveTo>
                  <a:pt x="39412" y="335612"/>
                </a:moveTo>
                <a:cubicBezTo>
                  <a:pt x="11154" y="172099"/>
                  <a:pt x="-17103" y="8587"/>
                  <a:pt x="12742" y="332"/>
                </a:cubicBezTo>
                <a:cubicBezTo>
                  <a:pt x="42587" y="-7923"/>
                  <a:pt x="130534" y="139079"/>
                  <a:pt x="218482" y="286082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手繪多邊形 37"/>
          <p:cNvSpPr/>
          <p:nvPr/>
        </p:nvSpPr>
        <p:spPr>
          <a:xfrm>
            <a:off x="9726309" y="465350"/>
            <a:ext cx="194631" cy="370233"/>
          </a:xfrm>
          <a:custGeom>
            <a:avLst/>
            <a:gdLst>
              <a:gd name="connsiteX0" fmla="*/ 0 w 194631"/>
              <a:gd name="connsiteY0" fmla="*/ 297843 h 370233"/>
              <a:gd name="connsiteX1" fmla="*/ 163830 w 194631"/>
              <a:gd name="connsiteY1" fmla="*/ 663 h 370233"/>
              <a:gd name="connsiteX2" fmla="*/ 194310 w 194631"/>
              <a:gd name="connsiteY2" fmla="*/ 370233 h 37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631" h="370233">
                <a:moveTo>
                  <a:pt x="0" y="297843"/>
                </a:moveTo>
                <a:cubicBezTo>
                  <a:pt x="65722" y="143220"/>
                  <a:pt x="131445" y="-11402"/>
                  <a:pt x="163830" y="663"/>
                </a:cubicBezTo>
                <a:cubicBezTo>
                  <a:pt x="196215" y="12728"/>
                  <a:pt x="195262" y="191480"/>
                  <a:pt x="194310" y="370233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55" name="橢圓 154"/>
          <p:cNvSpPr/>
          <p:nvPr/>
        </p:nvSpPr>
        <p:spPr>
          <a:xfrm>
            <a:off x="9345309" y="927024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56" name="橢圓 155"/>
          <p:cNvSpPr/>
          <p:nvPr/>
        </p:nvSpPr>
        <p:spPr>
          <a:xfrm>
            <a:off x="9680589" y="936549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1" name="矩形 40"/>
          <p:cNvSpPr/>
          <p:nvPr/>
        </p:nvSpPr>
        <p:spPr>
          <a:xfrm rot="19939792">
            <a:off x="9920757" y="901349"/>
            <a:ext cx="211680" cy="513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57" name="矩形 156"/>
          <p:cNvSpPr/>
          <p:nvPr/>
        </p:nvSpPr>
        <p:spPr>
          <a:xfrm rot="1800000">
            <a:off x="9920757" y="1013489"/>
            <a:ext cx="211680" cy="513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58" name="矩形 157"/>
          <p:cNvSpPr/>
          <p:nvPr/>
        </p:nvSpPr>
        <p:spPr>
          <a:xfrm rot="1800000">
            <a:off x="8970519" y="901347"/>
            <a:ext cx="211680" cy="513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59" name="矩形 158"/>
          <p:cNvSpPr/>
          <p:nvPr/>
        </p:nvSpPr>
        <p:spPr>
          <a:xfrm rot="19774659">
            <a:off x="8981700" y="1015846"/>
            <a:ext cx="211680" cy="513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178" name="群組 177"/>
          <p:cNvGrpSpPr/>
          <p:nvPr/>
        </p:nvGrpSpPr>
        <p:grpSpPr>
          <a:xfrm>
            <a:off x="7737144" y="404999"/>
            <a:ext cx="998100" cy="986789"/>
            <a:chOff x="2680222" y="3059430"/>
            <a:chExt cx="998100" cy="986790"/>
          </a:xfrm>
        </p:grpSpPr>
        <p:sp>
          <p:nvSpPr>
            <p:cNvPr id="168" name="橢圓 167"/>
            <p:cNvSpPr/>
            <p:nvPr/>
          </p:nvSpPr>
          <p:spPr>
            <a:xfrm>
              <a:off x="2897365" y="3059430"/>
              <a:ext cx="569735" cy="502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69" name="等腰三角形 168"/>
            <p:cNvSpPr/>
            <p:nvPr/>
          </p:nvSpPr>
          <p:spPr>
            <a:xfrm>
              <a:off x="2829807" y="3120390"/>
              <a:ext cx="704850" cy="92583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70" name="橢圓 169"/>
            <p:cNvSpPr/>
            <p:nvPr/>
          </p:nvSpPr>
          <p:spPr>
            <a:xfrm>
              <a:off x="3024518" y="3219450"/>
              <a:ext cx="73152" cy="731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71" name="橢圓 170"/>
            <p:cNvSpPr/>
            <p:nvPr/>
          </p:nvSpPr>
          <p:spPr>
            <a:xfrm>
              <a:off x="3245809" y="3219450"/>
              <a:ext cx="73152" cy="731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74" name="矩形 173"/>
            <p:cNvSpPr/>
            <p:nvPr/>
          </p:nvSpPr>
          <p:spPr>
            <a:xfrm rot="1440000">
              <a:off x="2801157" y="3596756"/>
              <a:ext cx="63721" cy="31448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75" name="弧形 174"/>
            <p:cNvSpPr/>
            <p:nvPr/>
          </p:nvSpPr>
          <p:spPr>
            <a:xfrm rot="9464439">
              <a:off x="2680222" y="3687144"/>
              <a:ext cx="246888" cy="246888"/>
            </a:xfrm>
            <a:prstGeom prst="arc">
              <a:avLst>
                <a:gd name="adj1" fmla="val 17410670"/>
                <a:gd name="adj2" fmla="val 2024181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76" name="矩形 175"/>
            <p:cNvSpPr/>
            <p:nvPr/>
          </p:nvSpPr>
          <p:spPr>
            <a:xfrm rot="9360000">
              <a:off x="3502797" y="3596755"/>
              <a:ext cx="63721" cy="31448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77" name="弧形 176"/>
            <p:cNvSpPr/>
            <p:nvPr/>
          </p:nvSpPr>
          <p:spPr>
            <a:xfrm rot="6530518">
              <a:off x="3431434" y="3687617"/>
              <a:ext cx="246888" cy="246888"/>
            </a:xfrm>
            <a:prstGeom prst="arc">
              <a:avLst>
                <a:gd name="adj1" fmla="val 17410664"/>
                <a:gd name="adj2" fmla="val 2024181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7547F29-41E0-482D-868F-C3FCE2D6069D}"/>
              </a:ext>
            </a:extLst>
          </p:cNvPr>
          <p:cNvGrpSpPr/>
          <p:nvPr/>
        </p:nvGrpSpPr>
        <p:grpSpPr>
          <a:xfrm>
            <a:off x="139554" y="140870"/>
            <a:ext cx="4531495" cy="2341982"/>
            <a:chOff x="139553" y="140871"/>
            <a:chExt cx="4531495" cy="2341982"/>
          </a:xfrm>
        </p:grpSpPr>
        <p:grpSp>
          <p:nvGrpSpPr>
            <p:cNvPr id="57" name="群組 56"/>
            <p:cNvGrpSpPr/>
            <p:nvPr/>
          </p:nvGrpSpPr>
          <p:grpSpPr>
            <a:xfrm>
              <a:off x="142293" y="982269"/>
              <a:ext cx="710707" cy="687163"/>
              <a:chOff x="3881380" y="3057183"/>
              <a:chExt cx="710707" cy="687163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3884578" y="3063721"/>
                <a:ext cx="647134" cy="672629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881380" y="3204210"/>
                <a:ext cx="710707" cy="4038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61" name="矩形 160"/>
              <p:cNvSpPr/>
              <p:nvPr/>
            </p:nvSpPr>
            <p:spPr>
              <a:xfrm rot="5400000">
                <a:off x="3864562" y="3182914"/>
                <a:ext cx="687163" cy="4357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08020" y="1028397"/>
              <a:ext cx="464196" cy="382757"/>
            </a:xfrm>
            <a:prstGeom prst="rect">
              <a:avLst/>
            </a:prstGeom>
          </p:spPr>
        </p:pic>
        <p:cxnSp>
          <p:nvCxnSpPr>
            <p:cNvPr id="125" name="直線接點 124"/>
            <p:cNvCxnSpPr>
              <a:endCxn id="150" idx="1"/>
            </p:cNvCxnSpPr>
            <p:nvPr/>
          </p:nvCxnSpPr>
          <p:spPr>
            <a:xfrm flipV="1">
              <a:off x="1742587" y="1313444"/>
              <a:ext cx="1458421" cy="1939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群組 29"/>
            <p:cNvGrpSpPr/>
            <p:nvPr/>
          </p:nvGrpSpPr>
          <p:grpSpPr>
            <a:xfrm rot="10800000">
              <a:off x="1295961" y="343370"/>
              <a:ext cx="731520" cy="731520"/>
              <a:chOff x="6935792" y="3874258"/>
              <a:chExt cx="731520" cy="731520"/>
            </a:xfrm>
          </p:grpSpPr>
          <p:sp>
            <p:nvSpPr>
              <p:cNvPr id="140" name="弧形 139"/>
              <p:cNvSpPr/>
              <p:nvPr/>
            </p:nvSpPr>
            <p:spPr>
              <a:xfrm rot="13500000">
                <a:off x="7118672" y="4057138"/>
                <a:ext cx="365760" cy="365760"/>
              </a:xfrm>
              <a:prstGeom prst="arc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5" name="弧形 144"/>
              <p:cNvSpPr/>
              <p:nvPr/>
            </p:nvSpPr>
            <p:spPr>
              <a:xfrm rot="13500000">
                <a:off x="7027232" y="3965698"/>
                <a:ext cx="548640" cy="548640"/>
              </a:xfrm>
              <a:prstGeom prst="arc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49" name="弧形 148"/>
              <p:cNvSpPr/>
              <p:nvPr/>
            </p:nvSpPr>
            <p:spPr>
              <a:xfrm rot="13500000">
                <a:off x="6935792" y="3874258"/>
                <a:ext cx="731520" cy="731520"/>
              </a:xfrm>
              <a:prstGeom prst="arc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sp>
          <p:nvSpPr>
            <p:cNvPr id="150" name="橢圓 149"/>
            <p:cNvSpPr/>
            <p:nvPr/>
          </p:nvSpPr>
          <p:spPr>
            <a:xfrm>
              <a:off x="3192973" y="1305409"/>
              <a:ext cx="54864" cy="5486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151" name="直線接點 150"/>
            <p:cNvCxnSpPr>
              <a:endCxn id="150" idx="3"/>
            </p:cNvCxnSpPr>
            <p:nvPr/>
          </p:nvCxnSpPr>
          <p:spPr>
            <a:xfrm flipV="1">
              <a:off x="1769257" y="1352238"/>
              <a:ext cx="1431751" cy="67722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字方塊 151"/>
            <p:cNvSpPr txBox="1"/>
            <p:nvPr/>
          </p:nvSpPr>
          <p:spPr>
            <a:xfrm>
              <a:off x="967933" y="2166483"/>
              <a:ext cx="1763836" cy="30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IP Cameras</a:t>
              </a:r>
            </a:p>
          </p:txBody>
        </p:sp>
        <p:sp>
          <p:nvSpPr>
            <p:cNvPr id="153" name="文字方塊 152"/>
            <p:cNvSpPr txBox="1"/>
            <p:nvPr/>
          </p:nvSpPr>
          <p:spPr>
            <a:xfrm rot="5400000">
              <a:off x="2358716" y="1833592"/>
              <a:ext cx="4628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3372" y="1134330"/>
              <a:ext cx="642480" cy="418336"/>
            </a:xfrm>
            <a:prstGeom prst="rect">
              <a:avLst/>
            </a:prstGeom>
          </p:spPr>
        </p:pic>
        <p:cxnSp>
          <p:nvCxnSpPr>
            <p:cNvPr id="51" name="直線單箭頭接點 50"/>
            <p:cNvCxnSpPr/>
            <p:nvPr/>
          </p:nvCxnSpPr>
          <p:spPr>
            <a:xfrm flipH="1" flipV="1">
              <a:off x="803101" y="982269"/>
              <a:ext cx="324176" cy="76181"/>
            </a:xfrm>
            <a:prstGeom prst="straightConnector1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單箭頭接點 159"/>
            <p:cNvCxnSpPr/>
            <p:nvPr/>
          </p:nvCxnSpPr>
          <p:spPr>
            <a:xfrm flipH="1">
              <a:off x="807374" y="1218370"/>
              <a:ext cx="489319" cy="451060"/>
            </a:xfrm>
            <a:prstGeom prst="straightConnector1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橢圓 60"/>
            <p:cNvSpPr/>
            <p:nvPr/>
          </p:nvSpPr>
          <p:spPr>
            <a:xfrm>
              <a:off x="180818" y="1082640"/>
              <a:ext cx="592276" cy="585334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73" name="直線接點 72"/>
            <p:cNvCxnSpPr>
              <a:stCxn id="61" idx="1"/>
              <a:endCxn id="61" idx="5"/>
            </p:cNvCxnSpPr>
            <p:nvPr/>
          </p:nvCxnSpPr>
          <p:spPr>
            <a:xfrm>
              <a:off x="267555" y="1168360"/>
              <a:ext cx="418802" cy="413894"/>
            </a:xfrm>
            <a:prstGeom prst="lin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群組 161"/>
            <p:cNvGrpSpPr/>
            <p:nvPr/>
          </p:nvGrpSpPr>
          <p:grpSpPr>
            <a:xfrm>
              <a:off x="150478" y="140871"/>
              <a:ext cx="710707" cy="687163"/>
              <a:chOff x="3881380" y="3057183"/>
              <a:chExt cx="710707" cy="687163"/>
            </a:xfrm>
          </p:grpSpPr>
          <p:sp>
            <p:nvSpPr>
              <p:cNvPr id="163" name="矩形 162"/>
              <p:cNvSpPr/>
              <p:nvPr/>
            </p:nvSpPr>
            <p:spPr>
              <a:xfrm>
                <a:off x="3884578" y="3063721"/>
                <a:ext cx="647134" cy="672629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3881380" y="3204210"/>
                <a:ext cx="710707" cy="4038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65" name="矩形 164"/>
              <p:cNvSpPr/>
              <p:nvPr/>
            </p:nvSpPr>
            <p:spPr>
              <a:xfrm rot="5400000">
                <a:off x="3864562" y="3182914"/>
                <a:ext cx="687163" cy="4357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cxnSp>
          <p:nvCxnSpPr>
            <p:cNvPr id="166" name="直線單箭頭接點 165"/>
            <p:cNvCxnSpPr/>
            <p:nvPr/>
          </p:nvCxnSpPr>
          <p:spPr>
            <a:xfrm flipH="1" flipV="1">
              <a:off x="800807" y="159618"/>
              <a:ext cx="274259" cy="284881"/>
            </a:xfrm>
            <a:prstGeom prst="straightConnector1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單箭頭接點 166"/>
            <p:cNvCxnSpPr/>
            <p:nvPr/>
          </p:nvCxnSpPr>
          <p:spPr>
            <a:xfrm flipH="1">
              <a:off x="813645" y="555797"/>
              <a:ext cx="476808" cy="260736"/>
            </a:xfrm>
            <a:prstGeom prst="straightConnector1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8" name="圖片 18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1389" y="217948"/>
              <a:ext cx="523554" cy="543760"/>
            </a:xfrm>
            <a:prstGeom prst="rect">
              <a:avLst/>
            </a:prstGeom>
          </p:spPr>
        </p:pic>
        <p:grpSp>
          <p:nvGrpSpPr>
            <p:cNvPr id="189" name="群組 188"/>
            <p:cNvGrpSpPr/>
            <p:nvPr/>
          </p:nvGrpSpPr>
          <p:grpSpPr>
            <a:xfrm>
              <a:off x="139553" y="1795690"/>
              <a:ext cx="710707" cy="687163"/>
              <a:chOff x="3881380" y="3057183"/>
              <a:chExt cx="710707" cy="687163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3884578" y="3063721"/>
                <a:ext cx="647134" cy="672629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3881380" y="3204210"/>
                <a:ext cx="710707" cy="4038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92" name="矩形 191"/>
              <p:cNvSpPr/>
              <p:nvPr/>
            </p:nvSpPr>
            <p:spPr>
              <a:xfrm rot="5400000">
                <a:off x="3864562" y="3182914"/>
                <a:ext cx="687163" cy="4357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cxnSp>
          <p:nvCxnSpPr>
            <p:cNvPr id="193" name="直線單箭頭接點 192"/>
            <p:cNvCxnSpPr/>
            <p:nvPr/>
          </p:nvCxnSpPr>
          <p:spPr>
            <a:xfrm flipH="1">
              <a:off x="789884" y="1775425"/>
              <a:ext cx="363745" cy="39013"/>
            </a:xfrm>
            <a:prstGeom prst="straightConnector1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單箭頭接點 193"/>
            <p:cNvCxnSpPr/>
            <p:nvPr/>
          </p:nvCxnSpPr>
          <p:spPr>
            <a:xfrm flipH="1">
              <a:off x="802720" y="1920433"/>
              <a:ext cx="517799" cy="550919"/>
            </a:xfrm>
            <a:prstGeom prst="straightConnector1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" name="圖片 19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0464" y="1872767"/>
              <a:ext cx="523554" cy="543760"/>
            </a:xfrm>
            <a:prstGeom prst="rect">
              <a:avLst/>
            </a:prstGeom>
          </p:spPr>
        </p:pic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EA156ED3-2AAD-4AA9-8B28-1F42526A4C4F}"/>
                </a:ext>
              </a:extLst>
            </p:cNvPr>
            <p:cNvGrpSpPr/>
            <p:nvPr/>
          </p:nvGrpSpPr>
          <p:grpSpPr>
            <a:xfrm>
              <a:off x="1057051" y="881776"/>
              <a:ext cx="694490" cy="598604"/>
              <a:chOff x="1057051" y="881776"/>
              <a:chExt cx="694490" cy="598604"/>
            </a:xfrm>
          </p:grpSpPr>
          <p:sp>
            <p:nvSpPr>
              <p:cNvPr id="124" name="橢圓 123"/>
              <p:cNvSpPr/>
              <p:nvPr/>
            </p:nvSpPr>
            <p:spPr>
              <a:xfrm>
                <a:off x="1057051" y="881776"/>
                <a:ext cx="161783" cy="144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grpSp>
            <p:nvGrpSpPr>
              <p:cNvPr id="88" name="群組 87">
                <a:extLst>
                  <a:ext uri="{FF2B5EF4-FFF2-40B4-BE49-F238E27FC236}">
                    <a16:creationId xmlns:a16="http://schemas.microsoft.com/office/drawing/2014/main" id="{9F075C3F-D848-4A59-A65C-1B63154BAF71}"/>
                  </a:ext>
                </a:extLst>
              </p:cNvPr>
              <p:cNvGrpSpPr/>
              <p:nvPr/>
            </p:nvGrpSpPr>
            <p:grpSpPr>
              <a:xfrm>
                <a:off x="1100345" y="996941"/>
                <a:ext cx="651196" cy="483439"/>
                <a:chOff x="6576374" y="1921979"/>
                <a:chExt cx="651196" cy="483439"/>
              </a:xfrm>
            </p:grpSpPr>
            <p:sp>
              <p:nvSpPr>
                <p:cNvPr id="90" name="流程圖: 人工輸入 89">
                  <a:extLst>
                    <a:ext uri="{FF2B5EF4-FFF2-40B4-BE49-F238E27FC236}">
                      <a16:creationId xmlns:a16="http://schemas.microsoft.com/office/drawing/2014/main" id="{1E7473B6-42F9-49C6-B868-6E86F4196378}"/>
                    </a:ext>
                  </a:extLst>
                </p:cNvPr>
                <p:cNvSpPr/>
                <p:nvPr/>
              </p:nvSpPr>
              <p:spPr>
                <a:xfrm rot="14872348">
                  <a:off x="6769647" y="1728706"/>
                  <a:ext cx="188879" cy="575426"/>
                </a:xfrm>
                <a:prstGeom prst="flowChartManualInpu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dirty="0"/>
                </a:p>
              </p:txBody>
            </p:sp>
            <p:cxnSp>
              <p:nvCxnSpPr>
                <p:cNvPr id="92" name="直線接點 91">
                  <a:extLst>
                    <a:ext uri="{FF2B5EF4-FFF2-40B4-BE49-F238E27FC236}">
                      <a16:creationId xmlns:a16="http://schemas.microsoft.com/office/drawing/2014/main" id="{CEB9ADA7-424C-458C-AD8E-4977819516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15041" y="2049114"/>
                  <a:ext cx="0" cy="16316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接點 92">
                  <a:extLst>
                    <a:ext uri="{FF2B5EF4-FFF2-40B4-BE49-F238E27FC236}">
                      <a16:creationId xmlns:a16="http://schemas.microsoft.com/office/drawing/2014/main" id="{23430B4F-7DD8-4D2D-ACD6-F5211216B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9397" y="2094933"/>
                  <a:ext cx="0" cy="1796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接點 93">
                  <a:extLst>
                    <a:ext uri="{FF2B5EF4-FFF2-40B4-BE49-F238E27FC236}">
                      <a16:creationId xmlns:a16="http://schemas.microsoft.com/office/drawing/2014/main" id="{46F5845E-240D-480D-B3F8-FBECD21945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9397" y="2274570"/>
                  <a:ext cx="294363" cy="13084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線接點 94">
                  <a:extLst>
                    <a:ext uri="{FF2B5EF4-FFF2-40B4-BE49-F238E27FC236}">
                      <a16:creationId xmlns:a16="http://schemas.microsoft.com/office/drawing/2014/main" id="{9B0BA324-8A10-45CC-94B6-1A74BAF0B3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8777" y="2212276"/>
                  <a:ext cx="218793" cy="9657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38E9761E-2C42-4BB4-B277-6CD52D25BE16}"/>
                </a:ext>
              </a:extLst>
            </p:cNvPr>
            <p:cNvGrpSpPr/>
            <p:nvPr/>
          </p:nvGrpSpPr>
          <p:grpSpPr>
            <a:xfrm>
              <a:off x="3366776" y="524518"/>
              <a:ext cx="1304272" cy="1274459"/>
              <a:chOff x="3366776" y="524518"/>
              <a:chExt cx="1304272" cy="1274459"/>
            </a:xfrm>
          </p:grpSpPr>
          <p:sp>
            <p:nvSpPr>
              <p:cNvPr id="52" name="文字方塊 51"/>
              <p:cNvSpPr txBox="1"/>
              <p:nvPr/>
            </p:nvSpPr>
            <p:spPr>
              <a:xfrm>
                <a:off x="3366776" y="1491072"/>
                <a:ext cx="1304272" cy="307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Backend server</a:t>
                </a:r>
              </a:p>
            </p:txBody>
          </p:sp>
          <p:grpSp>
            <p:nvGrpSpPr>
              <p:cNvPr id="97" name="群組 96">
                <a:extLst>
                  <a:ext uri="{FF2B5EF4-FFF2-40B4-BE49-F238E27FC236}">
                    <a16:creationId xmlns:a16="http://schemas.microsoft.com/office/drawing/2014/main" id="{53524291-69BB-49F6-ACBE-C9F815526827}"/>
                  </a:ext>
                </a:extLst>
              </p:cNvPr>
              <p:cNvGrpSpPr/>
              <p:nvPr/>
            </p:nvGrpSpPr>
            <p:grpSpPr>
              <a:xfrm>
                <a:off x="3826773" y="524518"/>
                <a:ext cx="601697" cy="1008638"/>
                <a:chOff x="4525545" y="4410578"/>
                <a:chExt cx="601697" cy="1008638"/>
              </a:xfrm>
            </p:grpSpPr>
            <p:grpSp>
              <p:nvGrpSpPr>
                <p:cNvPr id="101" name="群組 100">
                  <a:extLst>
                    <a:ext uri="{FF2B5EF4-FFF2-40B4-BE49-F238E27FC236}">
                      <a16:creationId xmlns:a16="http://schemas.microsoft.com/office/drawing/2014/main" id="{25A901ED-28FF-454B-85BE-2A7F9B83E32B}"/>
                    </a:ext>
                  </a:extLst>
                </p:cNvPr>
                <p:cNvGrpSpPr/>
                <p:nvPr/>
              </p:nvGrpSpPr>
              <p:grpSpPr>
                <a:xfrm>
                  <a:off x="4525546" y="4602480"/>
                  <a:ext cx="468630" cy="816736"/>
                  <a:chOff x="5364480" y="4251960"/>
                  <a:chExt cx="468630" cy="906780"/>
                </a:xfrm>
              </p:grpSpPr>
              <p:sp>
                <p:nvSpPr>
                  <p:cNvPr id="110" name="矩形 109">
                    <a:extLst>
                      <a:ext uri="{FF2B5EF4-FFF2-40B4-BE49-F238E27FC236}">
                        <a16:creationId xmlns:a16="http://schemas.microsoft.com/office/drawing/2014/main" id="{53E32CE9-A3B4-4E7B-B3F6-C8F701D7E588}"/>
                      </a:ext>
                    </a:extLst>
                  </p:cNvPr>
                  <p:cNvSpPr/>
                  <p:nvPr/>
                </p:nvSpPr>
                <p:spPr>
                  <a:xfrm>
                    <a:off x="5364480" y="4251960"/>
                    <a:ext cx="468630" cy="90678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1"/>
                  </a:p>
                </p:txBody>
              </p:sp>
              <p:sp>
                <p:nvSpPr>
                  <p:cNvPr id="111" name="矩形: 圓角 110">
                    <a:extLst>
                      <a:ext uri="{FF2B5EF4-FFF2-40B4-BE49-F238E27FC236}">
                        <a16:creationId xmlns:a16="http://schemas.microsoft.com/office/drawing/2014/main" id="{50850A0C-87C7-46E5-8625-1605E6DE07C7}"/>
                      </a:ext>
                    </a:extLst>
                  </p:cNvPr>
                  <p:cNvSpPr/>
                  <p:nvPr/>
                </p:nvSpPr>
                <p:spPr>
                  <a:xfrm>
                    <a:off x="5483216" y="4419600"/>
                    <a:ext cx="212734" cy="5715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1"/>
                  </a:p>
                </p:txBody>
              </p:sp>
              <p:sp>
                <p:nvSpPr>
                  <p:cNvPr id="112" name="矩形: 圓角 111">
                    <a:extLst>
                      <a:ext uri="{FF2B5EF4-FFF2-40B4-BE49-F238E27FC236}">
                        <a16:creationId xmlns:a16="http://schemas.microsoft.com/office/drawing/2014/main" id="{88438574-2B1E-4D98-97DF-37D53B4FD194}"/>
                      </a:ext>
                    </a:extLst>
                  </p:cNvPr>
                  <p:cNvSpPr/>
                  <p:nvPr/>
                </p:nvSpPr>
                <p:spPr>
                  <a:xfrm>
                    <a:off x="5483216" y="4514850"/>
                    <a:ext cx="212734" cy="5715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1"/>
                  </a:p>
                </p:txBody>
              </p:sp>
              <p:sp>
                <p:nvSpPr>
                  <p:cNvPr id="113" name="圓形: 空心 112">
                    <a:extLst>
                      <a:ext uri="{FF2B5EF4-FFF2-40B4-BE49-F238E27FC236}">
                        <a16:creationId xmlns:a16="http://schemas.microsoft.com/office/drawing/2014/main" id="{426868B1-EA43-48EC-98BE-6912564A2387}"/>
                      </a:ext>
                    </a:extLst>
                  </p:cNvPr>
                  <p:cNvSpPr/>
                  <p:nvPr/>
                </p:nvSpPr>
                <p:spPr>
                  <a:xfrm>
                    <a:off x="5554027" y="4705350"/>
                    <a:ext cx="89535" cy="87630"/>
                  </a:xfrm>
                  <a:prstGeom prst="donu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03" name="流程圖: 資料 102">
                  <a:extLst>
                    <a:ext uri="{FF2B5EF4-FFF2-40B4-BE49-F238E27FC236}">
                      <a16:creationId xmlns:a16="http://schemas.microsoft.com/office/drawing/2014/main" id="{3A0602B5-138E-41EE-A6A9-79F88F14929D}"/>
                    </a:ext>
                  </a:extLst>
                </p:cNvPr>
                <p:cNvSpPr/>
                <p:nvPr/>
              </p:nvSpPr>
              <p:spPr>
                <a:xfrm>
                  <a:off x="4525545" y="4410578"/>
                  <a:ext cx="601689" cy="179637"/>
                </a:xfrm>
                <a:prstGeom prst="flowChartInputOutpu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/>
                </a:p>
              </p:txBody>
            </p:sp>
            <p:sp>
              <p:nvSpPr>
                <p:cNvPr id="104" name="流程圖: 資料 103">
                  <a:extLst>
                    <a:ext uri="{FF2B5EF4-FFF2-40B4-BE49-F238E27FC236}">
                      <a16:creationId xmlns:a16="http://schemas.microsoft.com/office/drawing/2014/main" id="{BC18C441-EC1F-4DF7-95F5-CCF04E462983}"/>
                    </a:ext>
                  </a:extLst>
                </p:cNvPr>
                <p:cNvSpPr/>
                <p:nvPr/>
              </p:nvSpPr>
              <p:spPr>
                <a:xfrm rot="16200000" flipV="1">
                  <a:off x="4565408" y="4848363"/>
                  <a:ext cx="990599" cy="133069"/>
                </a:xfrm>
                <a:prstGeom prst="flowChartInputOutpu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/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47C40BC6-D98D-4116-80E3-D9E46151955B}"/>
                    </a:ext>
                  </a:extLst>
                </p:cNvPr>
                <p:cNvSpPr/>
                <p:nvPr/>
              </p:nvSpPr>
              <p:spPr>
                <a:xfrm>
                  <a:off x="4634021" y="5215535"/>
                  <a:ext cx="45719" cy="1912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/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A9D4A75D-F897-4F13-8FAF-AA542C1005AA}"/>
                    </a:ext>
                  </a:extLst>
                </p:cNvPr>
                <p:cNvSpPr/>
                <p:nvPr/>
              </p:nvSpPr>
              <p:spPr>
                <a:xfrm>
                  <a:off x="4737000" y="5215047"/>
                  <a:ext cx="45719" cy="1912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/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F5D89FDC-730D-4292-A77F-FE5C8CA379D8}"/>
                    </a:ext>
                  </a:extLst>
                </p:cNvPr>
                <p:cNvSpPr/>
                <p:nvPr/>
              </p:nvSpPr>
              <p:spPr>
                <a:xfrm>
                  <a:off x="4834156" y="5215047"/>
                  <a:ext cx="45719" cy="1912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/>
                </a:p>
              </p:txBody>
            </p:sp>
          </p:grpSp>
        </p:grp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72BE60D2-5F93-4E7B-8394-66F949661106}"/>
                </a:ext>
              </a:extLst>
            </p:cNvPr>
            <p:cNvGrpSpPr/>
            <p:nvPr/>
          </p:nvGrpSpPr>
          <p:grpSpPr>
            <a:xfrm>
              <a:off x="1052777" y="225800"/>
              <a:ext cx="677476" cy="589601"/>
              <a:chOff x="1052777" y="225800"/>
              <a:chExt cx="677476" cy="589601"/>
            </a:xfrm>
          </p:grpSpPr>
          <p:sp>
            <p:nvSpPr>
              <p:cNvPr id="17" name="橢圓 16"/>
              <p:cNvSpPr/>
              <p:nvPr/>
            </p:nvSpPr>
            <p:spPr>
              <a:xfrm>
                <a:off x="1052777" y="225800"/>
                <a:ext cx="161783" cy="144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grpSp>
            <p:nvGrpSpPr>
              <p:cNvPr id="114" name="群組 113">
                <a:extLst>
                  <a:ext uri="{FF2B5EF4-FFF2-40B4-BE49-F238E27FC236}">
                    <a16:creationId xmlns:a16="http://schemas.microsoft.com/office/drawing/2014/main" id="{A1D6C84E-2121-4067-90C3-9EF42874E1CB}"/>
                  </a:ext>
                </a:extLst>
              </p:cNvPr>
              <p:cNvGrpSpPr/>
              <p:nvPr/>
            </p:nvGrpSpPr>
            <p:grpSpPr>
              <a:xfrm>
                <a:off x="1079057" y="331962"/>
                <a:ext cx="651196" cy="483439"/>
                <a:chOff x="6576374" y="1921979"/>
                <a:chExt cx="651196" cy="483439"/>
              </a:xfrm>
            </p:grpSpPr>
            <p:sp>
              <p:nvSpPr>
                <p:cNvPr id="115" name="流程圖: 人工輸入 114">
                  <a:extLst>
                    <a:ext uri="{FF2B5EF4-FFF2-40B4-BE49-F238E27FC236}">
                      <a16:creationId xmlns:a16="http://schemas.microsoft.com/office/drawing/2014/main" id="{F6614283-EEC6-45C6-8B42-2CB6F8610551}"/>
                    </a:ext>
                  </a:extLst>
                </p:cNvPr>
                <p:cNvSpPr/>
                <p:nvPr/>
              </p:nvSpPr>
              <p:spPr>
                <a:xfrm rot="14872348">
                  <a:off x="6769647" y="1728706"/>
                  <a:ext cx="188879" cy="575426"/>
                </a:xfrm>
                <a:prstGeom prst="flowChartManualInpu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dirty="0"/>
                </a:p>
              </p:txBody>
            </p:sp>
            <p:cxnSp>
              <p:nvCxnSpPr>
                <p:cNvPr id="116" name="直線接點 115">
                  <a:extLst>
                    <a:ext uri="{FF2B5EF4-FFF2-40B4-BE49-F238E27FC236}">
                      <a16:creationId xmlns:a16="http://schemas.microsoft.com/office/drawing/2014/main" id="{8B8F2970-75C1-4A58-AD86-EA38220C8F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15041" y="2049114"/>
                  <a:ext cx="0" cy="16316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線接點 116">
                  <a:extLst>
                    <a:ext uri="{FF2B5EF4-FFF2-40B4-BE49-F238E27FC236}">
                      <a16:creationId xmlns:a16="http://schemas.microsoft.com/office/drawing/2014/main" id="{FA2ADC0F-F684-4EA6-9010-2914042E8F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9397" y="2094933"/>
                  <a:ext cx="0" cy="1796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線接點 117">
                  <a:extLst>
                    <a:ext uri="{FF2B5EF4-FFF2-40B4-BE49-F238E27FC236}">
                      <a16:creationId xmlns:a16="http://schemas.microsoft.com/office/drawing/2014/main" id="{E41714BC-422E-4A8F-B4BC-09B5984E9E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9397" y="2274570"/>
                  <a:ext cx="294363" cy="13084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線接點 118">
                  <a:extLst>
                    <a:ext uri="{FF2B5EF4-FFF2-40B4-BE49-F238E27FC236}">
                      <a16:creationId xmlns:a16="http://schemas.microsoft.com/office/drawing/2014/main" id="{4C052726-EC21-4CFD-A3CC-EA6D20326D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8777" y="2212276"/>
                  <a:ext cx="218793" cy="9657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FAA2E856-E7BD-451C-AAD3-925EAC9BAC00}"/>
                </a:ext>
              </a:extLst>
            </p:cNvPr>
            <p:cNvGrpSpPr/>
            <p:nvPr/>
          </p:nvGrpSpPr>
          <p:grpSpPr>
            <a:xfrm>
              <a:off x="1072738" y="1582221"/>
              <a:ext cx="714221" cy="590051"/>
              <a:chOff x="1072738" y="1582221"/>
              <a:chExt cx="714221" cy="590051"/>
            </a:xfrm>
          </p:grpSpPr>
          <p:sp>
            <p:nvSpPr>
              <p:cNvPr id="136" name="橢圓 135"/>
              <p:cNvSpPr/>
              <p:nvPr/>
            </p:nvSpPr>
            <p:spPr>
              <a:xfrm>
                <a:off x="1072738" y="1582221"/>
                <a:ext cx="161783" cy="144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grpSp>
            <p:nvGrpSpPr>
              <p:cNvPr id="120" name="群組 119">
                <a:extLst>
                  <a:ext uri="{FF2B5EF4-FFF2-40B4-BE49-F238E27FC236}">
                    <a16:creationId xmlns:a16="http://schemas.microsoft.com/office/drawing/2014/main" id="{00D02D61-C341-43AD-8575-50E276CFFFEF}"/>
                  </a:ext>
                </a:extLst>
              </p:cNvPr>
              <p:cNvGrpSpPr/>
              <p:nvPr/>
            </p:nvGrpSpPr>
            <p:grpSpPr>
              <a:xfrm>
                <a:off x="1135763" y="1688833"/>
                <a:ext cx="651196" cy="483439"/>
                <a:chOff x="6576374" y="1921979"/>
                <a:chExt cx="651196" cy="483439"/>
              </a:xfrm>
            </p:grpSpPr>
            <p:sp>
              <p:nvSpPr>
                <p:cNvPr id="121" name="流程圖: 人工輸入 120">
                  <a:extLst>
                    <a:ext uri="{FF2B5EF4-FFF2-40B4-BE49-F238E27FC236}">
                      <a16:creationId xmlns:a16="http://schemas.microsoft.com/office/drawing/2014/main" id="{7B6133FC-4388-4E63-9223-FC20EE48541F}"/>
                    </a:ext>
                  </a:extLst>
                </p:cNvPr>
                <p:cNvSpPr/>
                <p:nvPr/>
              </p:nvSpPr>
              <p:spPr>
                <a:xfrm rot="14872348">
                  <a:off x="6769647" y="1728706"/>
                  <a:ext cx="188879" cy="575426"/>
                </a:xfrm>
                <a:prstGeom prst="flowChartManualInpu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dirty="0"/>
                </a:p>
              </p:txBody>
            </p:sp>
            <p:cxnSp>
              <p:nvCxnSpPr>
                <p:cNvPr id="128" name="直線接點 127">
                  <a:extLst>
                    <a:ext uri="{FF2B5EF4-FFF2-40B4-BE49-F238E27FC236}">
                      <a16:creationId xmlns:a16="http://schemas.microsoft.com/office/drawing/2014/main" id="{A1EA2E4D-15FC-4F27-AC65-C0D15CFFDA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15041" y="2049114"/>
                  <a:ext cx="0" cy="16316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>
                  <a:extLst>
                    <a:ext uri="{FF2B5EF4-FFF2-40B4-BE49-F238E27FC236}">
                      <a16:creationId xmlns:a16="http://schemas.microsoft.com/office/drawing/2014/main" id="{FE58EAB8-C3C2-4114-8835-DE71ED6341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9397" y="2094933"/>
                  <a:ext cx="0" cy="1796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>
                  <a:extLst>
                    <a:ext uri="{FF2B5EF4-FFF2-40B4-BE49-F238E27FC236}">
                      <a16:creationId xmlns:a16="http://schemas.microsoft.com/office/drawing/2014/main" id="{E3B7377E-AC55-40AE-8BE8-8FF724ABB8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9397" y="2274570"/>
                  <a:ext cx="294363" cy="13084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接點 130">
                  <a:extLst>
                    <a:ext uri="{FF2B5EF4-FFF2-40B4-BE49-F238E27FC236}">
                      <a16:creationId xmlns:a16="http://schemas.microsoft.com/office/drawing/2014/main" id="{2E02919D-496C-4124-AFF7-4CA1E7936F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08777" y="2212276"/>
                  <a:ext cx="218793" cy="9657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DD19B64E-3E9D-482A-B89D-42A3877632CF}"/>
              </a:ext>
            </a:extLst>
          </p:cNvPr>
          <p:cNvGrpSpPr/>
          <p:nvPr/>
        </p:nvGrpSpPr>
        <p:grpSpPr>
          <a:xfrm>
            <a:off x="8546157" y="3485381"/>
            <a:ext cx="651196" cy="483438"/>
            <a:chOff x="6576374" y="1921979"/>
            <a:chExt cx="651196" cy="483439"/>
          </a:xfrm>
        </p:grpSpPr>
        <p:sp>
          <p:nvSpPr>
            <p:cNvPr id="133" name="流程圖: 人工輸入 132">
              <a:extLst>
                <a:ext uri="{FF2B5EF4-FFF2-40B4-BE49-F238E27FC236}">
                  <a16:creationId xmlns:a16="http://schemas.microsoft.com/office/drawing/2014/main" id="{0F2EC56D-ECB9-4571-8532-02D042C74809}"/>
                </a:ext>
              </a:extLst>
            </p:cNvPr>
            <p:cNvSpPr/>
            <p:nvPr/>
          </p:nvSpPr>
          <p:spPr>
            <a:xfrm rot="14872348">
              <a:off x="6769647" y="1728706"/>
              <a:ext cx="188879" cy="575426"/>
            </a:xfrm>
            <a:prstGeom prst="flowChartManualInpu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8AB9E55F-81E3-4F33-B1B3-AD89C5C216C6}"/>
                </a:ext>
              </a:extLst>
            </p:cNvPr>
            <p:cNvCxnSpPr>
              <a:cxnSpLocks/>
            </p:cNvCxnSpPr>
            <p:nvPr/>
          </p:nvCxnSpPr>
          <p:spPr>
            <a:xfrm>
              <a:off x="7015041" y="2049114"/>
              <a:ext cx="0" cy="1631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CF1A550A-AA99-4132-B728-B1AACE839309}"/>
                </a:ext>
              </a:extLst>
            </p:cNvPr>
            <p:cNvCxnSpPr>
              <a:cxnSpLocks/>
            </p:cNvCxnSpPr>
            <p:nvPr/>
          </p:nvCxnSpPr>
          <p:spPr>
            <a:xfrm>
              <a:off x="6929397" y="2094933"/>
              <a:ext cx="0" cy="1796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2650BA9C-1B76-47A2-ADF2-816E25B2CEBA}"/>
                </a:ext>
              </a:extLst>
            </p:cNvPr>
            <p:cNvCxnSpPr>
              <a:cxnSpLocks/>
            </p:cNvCxnSpPr>
            <p:nvPr/>
          </p:nvCxnSpPr>
          <p:spPr>
            <a:xfrm>
              <a:off x="6929397" y="2274570"/>
              <a:ext cx="294363" cy="1308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A9E07959-3823-4800-AA64-934D30E19B3C}"/>
                </a:ext>
              </a:extLst>
            </p:cNvPr>
            <p:cNvCxnSpPr>
              <a:cxnSpLocks/>
            </p:cNvCxnSpPr>
            <p:nvPr/>
          </p:nvCxnSpPr>
          <p:spPr>
            <a:xfrm>
              <a:off x="7008777" y="2212276"/>
              <a:ext cx="218793" cy="96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9224C76C-999D-446C-8CC0-65E00BE7FE0C}"/>
              </a:ext>
            </a:extLst>
          </p:cNvPr>
          <p:cNvGrpSpPr/>
          <p:nvPr/>
        </p:nvGrpSpPr>
        <p:grpSpPr>
          <a:xfrm>
            <a:off x="8526659" y="5162507"/>
            <a:ext cx="601698" cy="1008638"/>
            <a:chOff x="4525545" y="4410578"/>
            <a:chExt cx="601697" cy="1008638"/>
          </a:xfrm>
        </p:grpSpPr>
        <p:grpSp>
          <p:nvGrpSpPr>
            <p:cNvPr id="141" name="群組 140">
              <a:extLst>
                <a:ext uri="{FF2B5EF4-FFF2-40B4-BE49-F238E27FC236}">
                  <a16:creationId xmlns:a16="http://schemas.microsoft.com/office/drawing/2014/main" id="{8590290A-DF4D-43CB-96BB-CFBDAACCB431}"/>
                </a:ext>
              </a:extLst>
            </p:cNvPr>
            <p:cNvGrpSpPr/>
            <p:nvPr/>
          </p:nvGrpSpPr>
          <p:grpSpPr>
            <a:xfrm>
              <a:off x="4525546" y="4602480"/>
              <a:ext cx="468630" cy="816736"/>
              <a:chOff x="5364480" y="4251960"/>
              <a:chExt cx="468630" cy="906780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0CB20507-680B-4EB0-8A9F-D3E93EA74E7B}"/>
                  </a:ext>
                </a:extLst>
              </p:cNvPr>
              <p:cNvSpPr/>
              <p:nvPr/>
            </p:nvSpPr>
            <p:spPr>
              <a:xfrm>
                <a:off x="5364480" y="4251960"/>
                <a:ext cx="468630" cy="9067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/>
              </a:p>
            </p:txBody>
          </p:sp>
          <p:sp>
            <p:nvSpPr>
              <p:cNvPr id="154" name="矩形: 圓角 153">
                <a:extLst>
                  <a:ext uri="{FF2B5EF4-FFF2-40B4-BE49-F238E27FC236}">
                    <a16:creationId xmlns:a16="http://schemas.microsoft.com/office/drawing/2014/main" id="{63DDECF8-1701-476B-BB47-71360F0102CB}"/>
                  </a:ext>
                </a:extLst>
              </p:cNvPr>
              <p:cNvSpPr/>
              <p:nvPr/>
            </p:nvSpPr>
            <p:spPr>
              <a:xfrm>
                <a:off x="5483216" y="4419600"/>
                <a:ext cx="212734" cy="5715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/>
              </a:p>
            </p:txBody>
          </p:sp>
          <p:sp>
            <p:nvSpPr>
              <p:cNvPr id="172" name="矩形: 圓角 171">
                <a:extLst>
                  <a:ext uri="{FF2B5EF4-FFF2-40B4-BE49-F238E27FC236}">
                    <a16:creationId xmlns:a16="http://schemas.microsoft.com/office/drawing/2014/main" id="{E104AB7E-6614-454A-B4B6-413764A6DE57}"/>
                  </a:ext>
                </a:extLst>
              </p:cNvPr>
              <p:cNvSpPr/>
              <p:nvPr/>
            </p:nvSpPr>
            <p:spPr>
              <a:xfrm>
                <a:off x="5483216" y="4514850"/>
                <a:ext cx="212734" cy="5715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/>
              </a:p>
            </p:txBody>
          </p:sp>
          <p:sp>
            <p:nvSpPr>
              <p:cNvPr id="173" name="圓形: 空心 172">
                <a:extLst>
                  <a:ext uri="{FF2B5EF4-FFF2-40B4-BE49-F238E27FC236}">
                    <a16:creationId xmlns:a16="http://schemas.microsoft.com/office/drawing/2014/main" id="{087EBEB4-88BC-4A43-AF52-C8BA8BEEDEFE}"/>
                  </a:ext>
                </a:extLst>
              </p:cNvPr>
              <p:cNvSpPr/>
              <p:nvPr/>
            </p:nvSpPr>
            <p:spPr>
              <a:xfrm>
                <a:off x="5554027" y="4705350"/>
                <a:ext cx="89535" cy="87630"/>
              </a:xfrm>
              <a:prstGeom prst="donu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2" name="流程圖: 資料 141">
              <a:extLst>
                <a:ext uri="{FF2B5EF4-FFF2-40B4-BE49-F238E27FC236}">
                  <a16:creationId xmlns:a16="http://schemas.microsoft.com/office/drawing/2014/main" id="{D1E41C16-4270-4C79-8AC5-6F412A711F52}"/>
                </a:ext>
              </a:extLst>
            </p:cNvPr>
            <p:cNvSpPr/>
            <p:nvPr/>
          </p:nvSpPr>
          <p:spPr>
            <a:xfrm>
              <a:off x="4525545" y="4410578"/>
              <a:ext cx="601689" cy="179637"/>
            </a:xfrm>
            <a:prstGeom prst="flowChartInputOutpu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143" name="流程圖: 資料 142">
              <a:extLst>
                <a:ext uri="{FF2B5EF4-FFF2-40B4-BE49-F238E27FC236}">
                  <a16:creationId xmlns:a16="http://schemas.microsoft.com/office/drawing/2014/main" id="{1F6F0C3B-78CB-4E12-8FAF-07DBD9A2FF78}"/>
                </a:ext>
              </a:extLst>
            </p:cNvPr>
            <p:cNvSpPr/>
            <p:nvPr/>
          </p:nvSpPr>
          <p:spPr>
            <a:xfrm rot="16200000" flipV="1">
              <a:off x="4565408" y="4848363"/>
              <a:ext cx="990599" cy="133069"/>
            </a:xfrm>
            <a:prstGeom prst="flowChartInputOutpu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DF28E3A7-18A4-4B04-8BA8-CE7015AE63C7}"/>
                </a:ext>
              </a:extLst>
            </p:cNvPr>
            <p:cNvSpPr/>
            <p:nvPr/>
          </p:nvSpPr>
          <p:spPr>
            <a:xfrm>
              <a:off x="4634021" y="5215535"/>
              <a:ext cx="45719" cy="191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45992B2E-A5C6-4C28-B907-2EF568E75DB3}"/>
                </a:ext>
              </a:extLst>
            </p:cNvPr>
            <p:cNvSpPr/>
            <p:nvPr/>
          </p:nvSpPr>
          <p:spPr>
            <a:xfrm>
              <a:off x="4737000" y="5215047"/>
              <a:ext cx="45719" cy="191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52B23D6B-C550-4BA5-B9C1-91FCFA35247B}"/>
                </a:ext>
              </a:extLst>
            </p:cNvPr>
            <p:cNvSpPr/>
            <p:nvPr/>
          </p:nvSpPr>
          <p:spPr>
            <a:xfrm>
              <a:off x="4834156" y="5215047"/>
              <a:ext cx="45719" cy="191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</p:grpSp>
    </p:spTree>
    <p:extLst>
      <p:ext uri="{BB962C8B-B14F-4D97-AF65-F5344CB8AC3E}">
        <p14:creationId xmlns:p14="http://schemas.microsoft.com/office/powerpoint/2010/main" val="413430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inux Libertine Capitals" panose="02000503000000000000" pitchFamily="2" charset="0"/>
                <a:ea typeface="Linux Libertine Capitals" panose="02000503000000000000" pitchFamily="2" charset="0"/>
                <a:cs typeface="Linux Libertine Capitals" panose="02000503000000000000" pitchFamily="2" charset="0"/>
              </a:rPr>
              <a:t>Timeline</a:t>
            </a:r>
            <a:endParaRPr lang="en-US" dirty="0"/>
          </a:p>
        </p:txBody>
      </p:sp>
      <p:sp>
        <p:nvSpPr>
          <p:cNvPr id="4" name="左-右雙向箭號 3"/>
          <p:cNvSpPr/>
          <p:nvPr/>
        </p:nvSpPr>
        <p:spPr>
          <a:xfrm>
            <a:off x="908423" y="2659526"/>
            <a:ext cx="10375154" cy="6693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10252636" y="2581832"/>
            <a:ext cx="0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9939891" y="2211242"/>
            <a:ext cx="58221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11/7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9747625" y="3536806"/>
            <a:ext cx="1010023" cy="147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NCKU sends proposal to MOST</a:t>
            </a:r>
          </a:p>
        </p:txBody>
      </p:sp>
      <p:cxnSp>
        <p:nvCxnSpPr>
          <p:cNvPr id="10" name="直線單箭頭接點 9"/>
          <p:cNvCxnSpPr/>
          <p:nvPr/>
        </p:nvCxnSpPr>
        <p:spPr>
          <a:xfrm>
            <a:off x="9086240" y="2581832"/>
            <a:ext cx="0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773496" y="2211242"/>
            <a:ext cx="74251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solidFill>
                  <a:srgbClr val="FF0000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11/3? 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503042" y="3536806"/>
            <a:ext cx="1166396" cy="147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We </a:t>
            </a:r>
            <a:r>
              <a:rPr lang="en-US" sz="1801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submit</a:t>
            </a:r>
            <a:r>
              <a:rPr lang="en-US" sz="180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proposal (to MOST)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6384900" y="2581832"/>
            <a:ext cx="0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013093" y="2211242"/>
            <a:ext cx="68961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10/18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5801702" y="3536806"/>
            <a:ext cx="1166396" cy="147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 receive your parts and perform 1</a:t>
            </a:r>
            <a:r>
              <a:rPr lang="en-US" sz="1801" baseline="30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st</a:t>
            </a:r>
            <a:r>
              <a:rPr lang="en-US" sz="180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merge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326514" y="2581832"/>
            <a:ext cx="0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954708" y="2211242"/>
            <a:ext cx="58221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10/4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3743316" y="3536806"/>
            <a:ext cx="1166396" cy="203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 send you my parts for you to review and add your materials</a:t>
            </a: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3157730" y="2581832"/>
            <a:ext cx="0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844984" y="2211242"/>
            <a:ext cx="58221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9/27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2574532" y="3536806"/>
            <a:ext cx="1166396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Team building: who is onboard?</a:t>
            </a:r>
          </a:p>
        </p:txBody>
      </p:sp>
      <p:sp>
        <p:nvSpPr>
          <p:cNvPr id="22" name="內容版面配置區 21"/>
          <p:cNvSpPr>
            <a:spLocks noGrp="1"/>
          </p:cNvSpPr>
          <p:nvPr>
            <p:ph idx="1"/>
          </p:nvPr>
        </p:nvSpPr>
        <p:spPr>
          <a:xfrm>
            <a:off x="908424" y="5653743"/>
            <a:ext cx="10515600" cy="107903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Currently, I got </a:t>
            </a:r>
          </a:p>
          <a:p>
            <a:pPr lvl="1"/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 2</a:t>
            </a:r>
            <a:r>
              <a:rPr lang="en-US" baseline="30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nd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-year MS student dedicated for system development</a:t>
            </a:r>
          </a:p>
          <a:p>
            <a:pPr lvl="1"/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 junior Ph.D. student for handling project-related general affairs</a:t>
            </a: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1913147" y="2581832"/>
            <a:ext cx="0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600403" y="2211242"/>
            <a:ext cx="58221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9/20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1329949" y="3536806"/>
            <a:ext cx="1166396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Today:</a:t>
            </a:r>
          </a:p>
          <a:p>
            <a:r>
              <a:rPr lang="en-US" sz="180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Project briefing</a:t>
            </a:r>
          </a:p>
        </p:txBody>
      </p:sp>
      <p:cxnSp>
        <p:nvCxnSpPr>
          <p:cNvPr id="26" name="直線單箭頭接點 25"/>
          <p:cNvCxnSpPr/>
          <p:nvPr/>
        </p:nvCxnSpPr>
        <p:spPr>
          <a:xfrm>
            <a:off x="7724075" y="2578584"/>
            <a:ext cx="0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352268" y="2207994"/>
            <a:ext cx="68961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10/25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7140877" y="3533557"/>
            <a:ext cx="116639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</a:t>
            </a:r>
            <a:r>
              <a:rPr lang="en-US" sz="1801" baseline="30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nd</a:t>
            </a:r>
            <a:r>
              <a:rPr lang="en-US" sz="180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merge</a:t>
            </a:r>
          </a:p>
        </p:txBody>
      </p:sp>
    </p:spTree>
    <p:extLst>
      <p:ext uri="{BB962C8B-B14F-4D97-AF65-F5344CB8AC3E}">
        <p14:creationId xmlns:p14="http://schemas.microsoft.com/office/powerpoint/2010/main" val="278406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inux Libertine Capitals" panose="02000503000000000000" pitchFamily="2" charset="0"/>
                <a:ea typeface="Linux Libertine Capitals" panose="02000503000000000000" pitchFamily="2" charset="0"/>
                <a:cs typeface="Linux Libertine Capitals" panose="02000503000000000000" pitchFamily="2" charset="0"/>
              </a:rPr>
              <a:t>References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4413" y="1813672"/>
            <a:ext cx="10515600" cy="4351339"/>
          </a:xfrm>
        </p:spPr>
        <p:txBody>
          <a:bodyPr/>
          <a:lstStyle/>
          <a:p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You will find everything I have in 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2"/>
              </a:rPr>
              <a:t>this Dropbox folder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Official information from MOST for </a:t>
            </a:r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3"/>
              </a:rPr>
              <a:t>the next phase is here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lvl="1"/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4"/>
              </a:rPr>
              <a:t>The slides for the meeting on 9/14 at MOST </a:t>
            </a:r>
          </a:p>
          <a:p>
            <a:pPr lvl="1"/>
            <a:r>
              <a:rPr lang="en-US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  <a:hlinkClick r:id="rId4"/>
              </a:rPr>
              <a:t>Offline copy</a:t>
            </a:r>
            <a:endParaRPr lang="en-US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60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inux Libertine Capitals" panose="02000503000000000000" pitchFamily="2" charset="0"/>
                <a:ea typeface="Linux Libertine Capitals" panose="02000503000000000000" pitchFamily="2" charset="0"/>
                <a:cs typeface="Linux Libertine Capitals" panose="02000503000000000000" pitchFamily="2" charset="0"/>
              </a:rPr>
              <a:t>What’s next?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Team building</a:t>
            </a:r>
          </a:p>
          <a:p>
            <a:pPr lvl="1"/>
            <a:r>
              <a:rPr lang="en-US" dirty="0"/>
              <a:t>Are you in?</a:t>
            </a:r>
          </a:p>
          <a:p>
            <a:pPr lvl="1"/>
            <a:r>
              <a:rPr lang="en-US" dirty="0"/>
              <a:t>Work distribution</a:t>
            </a:r>
          </a:p>
          <a:p>
            <a:pPr lvl="2"/>
            <a:r>
              <a:rPr lang="en-US" dirty="0"/>
              <a:t>I will handle the </a:t>
            </a:r>
            <a:r>
              <a:rPr lang="en-US" b="1" i="1" dirty="0"/>
              <a:t>DDNN</a:t>
            </a:r>
            <a:r>
              <a:rPr lang="en-US" dirty="0"/>
              <a:t> and </a:t>
            </a:r>
            <a:r>
              <a:rPr lang="en-US" b="1" i="1" dirty="0" err="1"/>
              <a:t>OpenCL</a:t>
            </a:r>
            <a:r>
              <a:rPr lang="en-US" dirty="0"/>
              <a:t> part</a:t>
            </a:r>
          </a:p>
          <a:p>
            <a:pPr lvl="2"/>
            <a:r>
              <a:rPr lang="en-US" dirty="0"/>
              <a:t>Short term goal: </a:t>
            </a:r>
            <a:r>
              <a:rPr lang="en-US" dirty="0" err="1"/>
              <a:t>OpenCL</a:t>
            </a:r>
            <a:r>
              <a:rPr lang="en-US" dirty="0"/>
              <a:t>-enabled DDNN </a:t>
            </a:r>
            <a:r>
              <a:rPr lang="en-US"/>
              <a:t>in end </a:t>
            </a:r>
            <a:r>
              <a:rPr lang="en-US" dirty="0"/>
              <a:t>devices in 1</a:t>
            </a:r>
            <a:r>
              <a:rPr lang="en-US" baseline="30000" dirty="0"/>
              <a:t>st</a:t>
            </a:r>
            <a:r>
              <a:rPr lang="en-US" dirty="0"/>
              <a:t> year, DDNN extends to server side in 2</a:t>
            </a:r>
            <a:r>
              <a:rPr lang="en-US" baseline="30000" dirty="0"/>
              <a:t>nd</a:t>
            </a:r>
            <a:r>
              <a:rPr lang="en-US" dirty="0"/>
              <a:t> year, …</a:t>
            </a:r>
          </a:p>
          <a:p>
            <a:r>
              <a:rPr lang="en-US" dirty="0"/>
              <a:t>The target application(s) for the system?</a:t>
            </a:r>
          </a:p>
          <a:p>
            <a:pPr lvl="1"/>
            <a:r>
              <a:rPr lang="en-US" dirty="0"/>
              <a:t>Autonomous vehicle (Prof. </a:t>
            </a:r>
            <a:r>
              <a:rPr lang="zh-TW" altLang="en-US" dirty="0"/>
              <a:t>莊</a:t>
            </a:r>
            <a:r>
              <a:rPr lang="en-US" altLang="zh-TW" dirty="0"/>
              <a:t>, NCKU)</a:t>
            </a:r>
          </a:p>
          <a:p>
            <a:pPr lvl="1"/>
            <a:r>
              <a:rPr lang="en-US" dirty="0"/>
              <a:t>Medical application (Prof. </a:t>
            </a:r>
            <a:r>
              <a:rPr lang="zh-TW" altLang="en-US" dirty="0"/>
              <a:t>蔣</a:t>
            </a:r>
            <a:r>
              <a:rPr lang="en-US" altLang="zh-TW" dirty="0"/>
              <a:t>, NCKU-CSIE)</a:t>
            </a:r>
            <a:endParaRPr lang="en-US" dirty="0"/>
          </a:p>
          <a:p>
            <a:r>
              <a:rPr lang="en-US" dirty="0"/>
              <a:t>Writing proposal</a:t>
            </a:r>
          </a:p>
          <a:p>
            <a:pPr lvl="1"/>
            <a:r>
              <a:rPr lang="en-US" dirty="0"/>
              <a:t>CM03</a:t>
            </a:r>
          </a:p>
          <a:p>
            <a:pPr lvl="1"/>
            <a:r>
              <a:rPr lang="en-US" dirty="0"/>
              <a:t>Compile budget list</a:t>
            </a:r>
          </a:p>
          <a:p>
            <a:pPr lvl="1"/>
            <a:r>
              <a:rPr lang="en-US" dirty="0"/>
              <a:t>Your advices and assistants are appreciated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7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inux Libertine Capitals" panose="02000503000000000000" pitchFamily="2" charset="0"/>
                <a:ea typeface="Linux Libertine Capitals" panose="02000503000000000000" pitchFamily="2" charset="0"/>
                <a:cs typeface="Linux Libertine Capitals" panose="02000503000000000000" pitchFamily="2" charset="0"/>
              </a:rPr>
              <a:t>Backup slides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0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2" y="214258"/>
            <a:ext cx="10515600" cy="450036"/>
          </a:xfrm>
        </p:spPr>
        <p:txBody>
          <a:bodyPr>
            <a:noAutofit/>
          </a:bodyPr>
          <a:lstStyle/>
          <a:p>
            <a:r>
              <a:rPr lang="en-US" sz="4000" dirty="0">
                <a:latin typeface="Linux Libertine Capitals" panose="02000503000000000000" pitchFamily="2" charset="0"/>
                <a:ea typeface="Linux Libertine Capitals" panose="02000503000000000000" pitchFamily="2" charset="0"/>
                <a:cs typeface="Linux Libertine Capitals" panose="02000503000000000000" pitchFamily="2" charset="0"/>
              </a:rPr>
              <a:t>Possible Research Directions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7083609" y="6572226"/>
            <a:ext cx="4838184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We have </a:t>
            </a:r>
            <a:r>
              <a:rPr lang="en-US" sz="1401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AMD S7150 </a:t>
            </a:r>
            <a:r>
              <a:rPr lang="en-US" sz="140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&amp; </a:t>
            </a:r>
            <a:r>
              <a:rPr lang="en-US" sz="1401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NVIDIA Titan </a:t>
            </a:r>
            <a:r>
              <a:rPr lang="en-US" sz="1401" b="1" dirty="0" err="1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Xp</a:t>
            </a:r>
            <a:r>
              <a:rPr lang="en-US" sz="1401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140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as the accelerators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1FBBC90-6D66-41A7-8E94-F8006AF01D1B}"/>
              </a:ext>
            </a:extLst>
          </p:cNvPr>
          <p:cNvGrpSpPr/>
          <p:nvPr/>
        </p:nvGrpSpPr>
        <p:grpSpPr>
          <a:xfrm>
            <a:off x="191068" y="697493"/>
            <a:ext cx="11815403" cy="5852937"/>
            <a:chOff x="191068" y="697492"/>
            <a:chExt cx="11815402" cy="5852937"/>
          </a:xfrm>
        </p:grpSpPr>
        <p:grpSp>
          <p:nvGrpSpPr>
            <p:cNvPr id="5" name="群組 4"/>
            <p:cNvGrpSpPr/>
            <p:nvPr/>
          </p:nvGrpSpPr>
          <p:grpSpPr>
            <a:xfrm>
              <a:off x="2324243" y="697492"/>
              <a:ext cx="3271974" cy="1255792"/>
              <a:chOff x="838200" y="1484647"/>
              <a:chExt cx="3271974" cy="1255792"/>
            </a:xfrm>
          </p:grpSpPr>
          <p:sp>
            <p:nvSpPr>
              <p:cNvPr id="36" name="摺角紙張 35"/>
              <p:cNvSpPr/>
              <p:nvPr/>
            </p:nvSpPr>
            <p:spPr>
              <a:xfrm>
                <a:off x="838200" y="1484647"/>
                <a:ext cx="3271974" cy="1255792"/>
              </a:xfrm>
              <a:prstGeom prst="foldedCorner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6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Apps on device #4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圓角矩形 80"/>
              <p:cNvSpPr/>
              <p:nvPr/>
            </p:nvSpPr>
            <p:spPr>
              <a:xfrm>
                <a:off x="951120" y="1607002"/>
                <a:ext cx="1345193" cy="593535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Object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圓角矩形 80"/>
              <p:cNvSpPr/>
              <p:nvPr/>
            </p:nvSpPr>
            <p:spPr>
              <a:xfrm>
                <a:off x="2433817" y="2024547"/>
                <a:ext cx="1423025" cy="613926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Color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文字方塊 38"/>
              <p:cNvSpPr txBox="1"/>
              <p:nvPr/>
            </p:nvSpPr>
            <p:spPr>
              <a:xfrm>
                <a:off x="1424360" y="2216901"/>
                <a:ext cx="343364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…</a:t>
                </a:r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>
              <a:off x="2115719" y="899399"/>
              <a:ext cx="3271974" cy="1255792"/>
              <a:chOff x="838200" y="1484647"/>
              <a:chExt cx="3271974" cy="1255792"/>
            </a:xfrm>
          </p:grpSpPr>
          <p:sp>
            <p:nvSpPr>
              <p:cNvPr id="32" name="摺角紙張 31"/>
              <p:cNvSpPr/>
              <p:nvPr/>
            </p:nvSpPr>
            <p:spPr>
              <a:xfrm>
                <a:off x="838200" y="1484647"/>
                <a:ext cx="3271974" cy="1255792"/>
              </a:xfrm>
              <a:prstGeom prst="foldedCorner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6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Apps on device #3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圓角矩形 80"/>
              <p:cNvSpPr/>
              <p:nvPr/>
            </p:nvSpPr>
            <p:spPr>
              <a:xfrm>
                <a:off x="951120" y="1607002"/>
                <a:ext cx="1345193" cy="593535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Object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" name="圓角矩形 80"/>
              <p:cNvSpPr/>
              <p:nvPr/>
            </p:nvSpPr>
            <p:spPr>
              <a:xfrm>
                <a:off x="2433817" y="2024547"/>
                <a:ext cx="1423025" cy="613926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Color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1424360" y="2216901"/>
                <a:ext cx="343364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…</a:t>
                </a: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1906659" y="1119064"/>
              <a:ext cx="3271974" cy="1255792"/>
              <a:chOff x="838200" y="1484647"/>
              <a:chExt cx="3271974" cy="1255792"/>
            </a:xfrm>
          </p:grpSpPr>
          <p:sp>
            <p:nvSpPr>
              <p:cNvPr id="28" name="摺角紙張 27"/>
              <p:cNvSpPr/>
              <p:nvPr/>
            </p:nvSpPr>
            <p:spPr>
              <a:xfrm>
                <a:off x="838200" y="1484647"/>
                <a:ext cx="3271974" cy="1255792"/>
              </a:xfrm>
              <a:prstGeom prst="foldedCorner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6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Apps on device #2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圓角矩形 80"/>
              <p:cNvSpPr/>
              <p:nvPr/>
            </p:nvSpPr>
            <p:spPr>
              <a:xfrm>
                <a:off x="951120" y="1607002"/>
                <a:ext cx="1345193" cy="593535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Object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圓角矩形 80"/>
              <p:cNvSpPr/>
              <p:nvPr/>
            </p:nvSpPr>
            <p:spPr>
              <a:xfrm>
                <a:off x="2433817" y="2024547"/>
                <a:ext cx="1423025" cy="613926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Color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文字方塊 30"/>
              <p:cNvSpPr txBox="1"/>
              <p:nvPr/>
            </p:nvSpPr>
            <p:spPr>
              <a:xfrm>
                <a:off x="1424360" y="2216901"/>
                <a:ext cx="343364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…</a:t>
                </a:r>
              </a:p>
            </p:txBody>
          </p:sp>
        </p:grpSp>
        <p:sp>
          <p:nvSpPr>
            <p:cNvPr id="8" name="圓角矩形 85"/>
            <p:cNvSpPr/>
            <p:nvPr/>
          </p:nvSpPr>
          <p:spPr>
            <a:xfrm>
              <a:off x="1697599" y="2862794"/>
              <a:ext cx="8696897" cy="45905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u="sng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Distributed Deep Neural Network Computation Layer</a:t>
              </a:r>
              <a:r>
                <a:rPr lang="en-US" altLang="zh-TW" sz="1600" b="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TW" sz="1600" b="1" u="sng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(DDNNCL)</a:t>
              </a:r>
              <a:endParaRPr lang="zh-TW" altLang="en-US" sz="1600" b="1" u="sng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矩形 77"/>
            <p:cNvSpPr/>
            <p:nvPr/>
          </p:nvSpPr>
          <p:spPr>
            <a:xfrm>
              <a:off x="1697599" y="3598414"/>
              <a:ext cx="3249290" cy="2952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TW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End devices</a:t>
              </a:r>
              <a:endParaRPr lang="zh-TW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圓角矩形 80"/>
            <p:cNvSpPr/>
            <p:nvPr/>
          </p:nvSpPr>
          <p:spPr>
            <a:xfrm>
              <a:off x="1810522" y="3720770"/>
              <a:ext cx="2997421" cy="593535"/>
            </a:xfrm>
            <a:prstGeom prst="roundRect">
              <a:avLst>
                <a:gd name="adj" fmla="val 1287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 err="1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OpenCL</a:t>
              </a: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 (CUDA) Runtime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圓角矩形 80"/>
            <p:cNvSpPr/>
            <p:nvPr/>
          </p:nvSpPr>
          <p:spPr>
            <a:xfrm>
              <a:off x="1810521" y="4436661"/>
              <a:ext cx="2997421" cy="593535"/>
            </a:xfrm>
            <a:prstGeom prst="roundRect">
              <a:avLst>
                <a:gd name="adj" fmla="val 1287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Operating system</a:t>
              </a:r>
              <a:b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(Drivers for accelerators)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圓角矩形 80"/>
            <p:cNvSpPr/>
            <p:nvPr/>
          </p:nvSpPr>
          <p:spPr>
            <a:xfrm>
              <a:off x="1810520" y="5152552"/>
              <a:ext cx="2997421" cy="1015492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Hardware platform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圓角矩形 80"/>
            <p:cNvSpPr/>
            <p:nvPr/>
          </p:nvSpPr>
          <p:spPr>
            <a:xfrm>
              <a:off x="1884635" y="5226147"/>
              <a:ext cx="570807" cy="551198"/>
            </a:xfrm>
            <a:prstGeom prst="roundRect">
              <a:avLst>
                <a:gd name="adj" fmla="val 1287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40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CPU</a:t>
              </a:r>
              <a:endParaRPr lang="zh-TW" altLang="en-US" sz="140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圓角矩形 80"/>
            <p:cNvSpPr/>
            <p:nvPr/>
          </p:nvSpPr>
          <p:spPr>
            <a:xfrm>
              <a:off x="2455442" y="5226147"/>
              <a:ext cx="2247049" cy="551198"/>
            </a:xfrm>
            <a:prstGeom prst="roundRect">
              <a:avLst>
                <a:gd name="adj" fmla="val 1287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40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Accelerators</a:t>
              </a:r>
              <a:br>
                <a:rPr lang="en-US" altLang="zh-TW" sz="140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zh-TW" sz="140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(E.g., GPU, FPGA, ASIC)</a:t>
              </a:r>
              <a:endParaRPr lang="zh-TW" altLang="en-US" sz="140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矩形 77"/>
            <p:cNvSpPr/>
            <p:nvPr/>
          </p:nvSpPr>
          <p:spPr>
            <a:xfrm>
              <a:off x="7145206" y="3598414"/>
              <a:ext cx="3249290" cy="2952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TW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Backend server(s)</a:t>
              </a:r>
              <a:endParaRPr lang="zh-TW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圓角矩形 80"/>
            <p:cNvSpPr/>
            <p:nvPr/>
          </p:nvSpPr>
          <p:spPr>
            <a:xfrm>
              <a:off x="7258129" y="3720770"/>
              <a:ext cx="2997421" cy="593535"/>
            </a:xfrm>
            <a:prstGeom prst="roundRect">
              <a:avLst>
                <a:gd name="adj" fmla="val 1287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i="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Virtualized computing resources</a:t>
              </a:r>
            </a:p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1600" dirty="0" err="1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OpenCL</a:t>
              </a: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, CUDA Runtime)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圓角矩形 80"/>
            <p:cNvSpPr/>
            <p:nvPr/>
          </p:nvSpPr>
          <p:spPr>
            <a:xfrm>
              <a:off x="7258128" y="4436661"/>
              <a:ext cx="2997421" cy="593535"/>
            </a:xfrm>
            <a:prstGeom prst="roundRect">
              <a:avLst>
                <a:gd name="adj" fmla="val 1287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Operating system</a:t>
              </a:r>
              <a:b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(Drivers for accelerators)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圓角矩形 80"/>
            <p:cNvSpPr/>
            <p:nvPr/>
          </p:nvSpPr>
          <p:spPr>
            <a:xfrm>
              <a:off x="7258127" y="5152552"/>
              <a:ext cx="2997421" cy="1015492"/>
            </a:xfrm>
            <a:prstGeom prst="roundRect">
              <a:avLst>
                <a:gd name="adj" fmla="val 1287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Hardware platform</a:t>
              </a:r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圓角矩形 80"/>
            <p:cNvSpPr/>
            <p:nvPr/>
          </p:nvSpPr>
          <p:spPr>
            <a:xfrm>
              <a:off x="7332242" y="5226147"/>
              <a:ext cx="570807" cy="551198"/>
            </a:xfrm>
            <a:prstGeom prst="roundRect">
              <a:avLst>
                <a:gd name="adj" fmla="val 1287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40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CPU</a:t>
              </a:r>
              <a:endParaRPr lang="zh-TW" altLang="en-US" sz="140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圓角矩形 85"/>
            <p:cNvSpPr/>
            <p:nvPr/>
          </p:nvSpPr>
          <p:spPr>
            <a:xfrm>
              <a:off x="4969573" y="4844892"/>
              <a:ext cx="2138575" cy="459058"/>
            </a:xfrm>
            <a:prstGeom prst="leftRight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In-door communication network</a:t>
              </a:r>
              <a:endParaRPr lang="zh-TW" altLang="en-US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圓角矩形 80"/>
            <p:cNvSpPr/>
            <p:nvPr/>
          </p:nvSpPr>
          <p:spPr>
            <a:xfrm>
              <a:off x="7908438" y="5226147"/>
              <a:ext cx="357602" cy="551198"/>
            </a:xfrm>
            <a:prstGeom prst="roundRect">
              <a:avLst>
                <a:gd name="adj" fmla="val 1287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2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Mem</a:t>
              </a:r>
              <a:endParaRPr lang="zh-TW" alt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" name="群組 22"/>
            <p:cNvGrpSpPr/>
            <p:nvPr/>
          </p:nvGrpSpPr>
          <p:grpSpPr>
            <a:xfrm>
              <a:off x="1697599" y="1314414"/>
              <a:ext cx="3271974" cy="1255792"/>
              <a:chOff x="838200" y="1484647"/>
              <a:chExt cx="3271974" cy="1255792"/>
            </a:xfrm>
          </p:grpSpPr>
          <p:sp>
            <p:nvSpPr>
              <p:cNvPr id="24" name="摺角紙張 23"/>
              <p:cNvSpPr/>
              <p:nvPr/>
            </p:nvSpPr>
            <p:spPr>
              <a:xfrm>
                <a:off x="838200" y="1484647"/>
                <a:ext cx="3271974" cy="1255792"/>
              </a:xfrm>
              <a:prstGeom prst="foldedCorner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6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Apps on device #1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圓角矩形 80"/>
              <p:cNvSpPr/>
              <p:nvPr/>
            </p:nvSpPr>
            <p:spPr>
              <a:xfrm>
                <a:off x="951120" y="1607002"/>
                <a:ext cx="1345193" cy="593535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Object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圓角矩形 80"/>
              <p:cNvSpPr/>
              <p:nvPr/>
            </p:nvSpPr>
            <p:spPr>
              <a:xfrm>
                <a:off x="2433817" y="2024547"/>
                <a:ext cx="1423025" cy="613926"/>
              </a:xfrm>
              <a:prstGeom prst="roundRect">
                <a:avLst>
                  <a:gd name="adj" fmla="val 1287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538170" algn="l"/>
                  </a:tabLst>
                </a:pPr>
                <a:r>
                  <a:rPr lang="en-US" altLang="zh-TW" sz="160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rPr>
                  <a:t>Color recognition</a:t>
                </a:r>
                <a:endParaRPr lang="zh-TW" alt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1424360" y="2216901"/>
                <a:ext cx="343364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1" dirty="0"/>
                  <a:t>…</a:t>
                </a:r>
              </a:p>
            </p:txBody>
          </p:sp>
        </p:grpSp>
        <p:sp>
          <p:nvSpPr>
            <p:cNvPr id="22" name="圓角矩形 80"/>
            <p:cNvSpPr/>
            <p:nvPr/>
          </p:nvSpPr>
          <p:spPr>
            <a:xfrm>
              <a:off x="8272015" y="5226147"/>
              <a:ext cx="1884059" cy="551198"/>
            </a:xfrm>
            <a:prstGeom prst="roundRect">
              <a:avLst>
                <a:gd name="adj" fmla="val 1287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tabLst>
                  <a:tab pos="538170" algn="l"/>
                </a:tabLst>
              </a:pPr>
              <a:r>
                <a:rPr lang="en-US" altLang="zh-TW" sz="140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Accelerators</a:t>
              </a:r>
              <a:br>
                <a:rPr lang="en-US" altLang="zh-TW" sz="140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altLang="zh-TW" sz="1401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(E.g., GPU, FPGA, ASIC)</a:t>
              </a:r>
              <a:endParaRPr lang="zh-TW" altLang="en-US" sz="140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圓角矩形圖說文字 41"/>
            <p:cNvSpPr/>
            <p:nvPr/>
          </p:nvSpPr>
          <p:spPr>
            <a:xfrm>
              <a:off x="6632918" y="2024546"/>
              <a:ext cx="3345970" cy="715892"/>
            </a:xfrm>
            <a:prstGeom prst="wedgeRoundRectCallout">
              <a:avLst>
                <a:gd name="adj1" fmla="val -20811"/>
                <a:gd name="adj2" fmla="val 74739"/>
                <a:gd name="adj3" fmla="val 1666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7803" indent="-177803"/>
              <a:r>
                <a:rPr lang="en-US" sz="1801" dirty="0">
                  <a:latin typeface="Times New Roman" panose="02020603050405020304" pitchFamily="18" charset="0"/>
                  <a:ea typeface="Linux Libertine" panose="02000503000000000000" pitchFamily="2" charset="0"/>
                  <a:cs typeface="Times New Roman" panose="02020603050405020304" pitchFamily="18" charset="0"/>
                </a:rPr>
                <a:t>1.Core of DDNN for partitioning works for devices and server</a:t>
              </a:r>
            </a:p>
          </p:txBody>
        </p:sp>
        <p:sp>
          <p:nvSpPr>
            <p:cNvPr id="43" name="圓角矩形圖說文字 42"/>
            <p:cNvSpPr/>
            <p:nvPr/>
          </p:nvSpPr>
          <p:spPr>
            <a:xfrm>
              <a:off x="191068" y="3720770"/>
              <a:ext cx="1428529" cy="1658626"/>
            </a:xfrm>
            <a:prstGeom prst="wedgeRoundRectCallout">
              <a:avLst>
                <a:gd name="adj1" fmla="val 122712"/>
                <a:gd name="adj2" fmla="val 52369"/>
                <a:gd name="adj3" fmla="val 1666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7803" indent="-177803"/>
              <a:r>
                <a:rPr lang="en-US" sz="1600" dirty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2.</a:t>
              </a:r>
              <a:r>
                <a:rPr 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upport</a:t>
              </a:r>
              <a:r>
                <a:rPr 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OpenCL-enabled </a:t>
              </a:r>
              <a:r>
                <a:rPr lang="en-US" sz="1801">
                  <a:latin typeface="Times New Roman" panose="02020603050405020304" pitchFamily="18" charset="0"/>
                  <a:cs typeface="Times New Roman" panose="02020603050405020304" pitchFamily="18" charset="0"/>
                </a:rPr>
                <a:t>DDNN HW </a:t>
              </a:r>
              <a:r>
                <a:rPr lang="en-US" altLang="zh-CN" sz="1801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accelerate</a:t>
              </a:r>
              <a:endParaRPr lang="en-US" sz="180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圓角矩形圖說文字 43"/>
            <p:cNvSpPr/>
            <p:nvPr/>
          </p:nvSpPr>
          <p:spPr>
            <a:xfrm>
              <a:off x="10518975" y="3593153"/>
              <a:ext cx="1487495" cy="1251739"/>
            </a:xfrm>
            <a:prstGeom prst="wedgeRoundRectCallout">
              <a:avLst>
                <a:gd name="adj1" fmla="val -65035"/>
                <a:gd name="adj2" fmla="val -24949"/>
                <a:gd name="adj3" fmla="val 1666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1" rIns="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7803" indent="-177803"/>
              <a:r>
                <a:rPr lang="en-US" sz="1600" dirty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3.</a:t>
              </a:r>
              <a:r>
                <a:rPr lang="en-US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Virtualizing &amp; managing underlying HW(s).</a:t>
              </a:r>
            </a:p>
          </p:txBody>
        </p:sp>
        <p:sp>
          <p:nvSpPr>
            <p:cNvPr id="40" name="上-下雙向箭號 39"/>
            <p:cNvSpPr/>
            <p:nvPr/>
          </p:nvSpPr>
          <p:spPr>
            <a:xfrm>
              <a:off x="3217714" y="3330071"/>
              <a:ext cx="209060" cy="271300"/>
            </a:xfrm>
            <a:prstGeom prst="up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上-下雙向箭號 45"/>
            <p:cNvSpPr/>
            <p:nvPr/>
          </p:nvSpPr>
          <p:spPr>
            <a:xfrm>
              <a:off x="8702378" y="3321853"/>
              <a:ext cx="209060" cy="271300"/>
            </a:xfrm>
            <a:prstGeom prst="up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上-下雙向箭號 44"/>
            <p:cNvSpPr/>
            <p:nvPr/>
          </p:nvSpPr>
          <p:spPr>
            <a:xfrm>
              <a:off x="3204700" y="2568150"/>
              <a:ext cx="209060" cy="271300"/>
            </a:xfrm>
            <a:prstGeom prst="upDown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65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4551</TotalTime>
  <Words>4647</Words>
  <Application>Microsoft Office PowerPoint</Application>
  <PresentationFormat>寬螢幕</PresentationFormat>
  <Paragraphs>1244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6" baseType="lpstr">
      <vt:lpstr>等线</vt:lpstr>
      <vt:lpstr>等线 Light</vt:lpstr>
      <vt:lpstr>NimbusRomNo9L-Regu</vt:lpstr>
      <vt:lpstr>新細明體</vt:lpstr>
      <vt:lpstr>Arial</vt:lpstr>
      <vt:lpstr>Baskerville Old Face</vt:lpstr>
      <vt:lpstr>Calibri</vt:lpstr>
      <vt:lpstr>Calibri Light</vt:lpstr>
      <vt:lpstr>Cambria Math</vt:lpstr>
      <vt:lpstr>Linux Libertine</vt:lpstr>
      <vt:lpstr>Linux Libertine Capitals</vt:lpstr>
      <vt:lpstr>Times New Roman</vt:lpstr>
      <vt:lpstr>Office 佈景主題</vt:lpstr>
      <vt:lpstr>An Adaptive Collaborative Computing System for Distributed Deep Learning</vt:lpstr>
      <vt:lpstr>Demands of Computing Power for Smart Factory Applications</vt:lpstr>
      <vt:lpstr>Adaptive Collaborative Computing System</vt:lpstr>
      <vt:lpstr>Possible Research Directions</vt:lpstr>
      <vt:lpstr>Timeline</vt:lpstr>
      <vt:lpstr>References</vt:lpstr>
      <vt:lpstr>What’s next?</vt:lpstr>
      <vt:lpstr>Backup slides</vt:lpstr>
      <vt:lpstr>Possible Research Directions</vt:lpstr>
      <vt:lpstr>PowerPoint 簡報</vt:lpstr>
      <vt:lpstr>PowerPoint 簡報</vt:lpstr>
      <vt:lpstr>Computing Systems for Smart Environment Applications</vt:lpstr>
      <vt:lpstr>DDNN Internal</vt:lpstr>
      <vt:lpstr>DDNN across machines</vt:lpstr>
      <vt:lpstr>PowerPoint 簡報</vt:lpstr>
      <vt:lpstr>Asrlab new AI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Computing Framework for Distributed Deep Neural Network</dc:title>
  <dc:creator>chiaheng</dc:creator>
  <cp:lastModifiedBy>Izacos Tu</cp:lastModifiedBy>
  <cp:revision>406</cp:revision>
  <cp:lastPrinted>2018-03-26T06:26:14Z</cp:lastPrinted>
  <dcterms:created xsi:type="dcterms:W3CDTF">2017-09-17T07:06:53Z</dcterms:created>
  <dcterms:modified xsi:type="dcterms:W3CDTF">2018-06-19T05:33:15Z</dcterms:modified>
</cp:coreProperties>
</file>