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7315200" cy="9601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5" autoAdjust="0"/>
    <p:restoredTop sz="94660"/>
  </p:normalViewPr>
  <p:slideViewPr>
    <p:cSldViewPr snapToGrid="0">
      <p:cViewPr>
        <p:scale>
          <a:sx n="125" d="100"/>
          <a:sy n="125" d="100"/>
        </p:scale>
        <p:origin x="686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43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62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95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8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13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0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1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8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11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872D-E700-4B77-AE7E-08E73BB25C70}" type="datetimeFigureOut">
              <a:rPr lang="zh-TW" altLang="en-US" smtClean="0"/>
              <a:t>2018/3/23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4B2BE-B6A6-4822-9562-A79EBD20CE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圓角矩形 210"/>
          <p:cNvSpPr/>
          <p:nvPr/>
        </p:nvSpPr>
        <p:spPr>
          <a:xfrm>
            <a:off x="5067056" y="1467840"/>
            <a:ext cx="2559475" cy="2432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圓角矩形 158"/>
          <p:cNvSpPr/>
          <p:nvPr/>
        </p:nvSpPr>
        <p:spPr>
          <a:xfrm>
            <a:off x="5067056" y="386572"/>
            <a:ext cx="2559475" cy="9030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smtClean="0"/>
              <a:t>Training phase at server side</a:t>
            </a:r>
            <a:endParaRPr lang="zh-TW" altLang="en-US" b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0761" y="125106"/>
            <a:ext cx="1602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Configure_model</a:t>
            </a:r>
            <a:r>
              <a:rPr lang="en-US" altLang="zh-TW" sz="1200" b="1" dirty="0" smtClean="0"/>
              <a:t> () : 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48198" y="1537578"/>
            <a:ext cx="236934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model = </a:t>
            </a:r>
            <a:r>
              <a:rPr lang="en-US" altLang="zh-TW" sz="1100" b="1" dirty="0" smtClean="0"/>
              <a:t>Sequential()</a:t>
            </a:r>
            <a:endParaRPr lang="en-US" altLang="zh-TW" sz="1100" b="1" dirty="0"/>
          </a:p>
          <a:p>
            <a:r>
              <a:rPr lang="en-US" altLang="zh-TW" sz="1100" dirty="0" smtClean="0"/>
              <a:t>add “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ConvPool</a:t>
            </a:r>
            <a:r>
              <a:rPr lang="en-US" altLang="zh-TW" sz="1100" dirty="0" smtClean="0"/>
              <a:t>” in model</a:t>
            </a:r>
            <a:endParaRPr lang="en-US" altLang="zh-TW" sz="1100" dirty="0" smtClean="0">
              <a:solidFill>
                <a:srgbClr val="0070C0"/>
              </a:solidFill>
            </a:endParaRPr>
          </a:p>
          <a:p>
            <a:r>
              <a:rPr lang="en-US" altLang="zh-TW" sz="1100" dirty="0" smtClean="0">
                <a:solidFill>
                  <a:srgbClr val="0070C0"/>
                </a:solidFill>
              </a:rPr>
              <a:t>for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 </a:t>
            </a:r>
            <a:r>
              <a:rPr lang="en-US" altLang="zh-TW" sz="1100" dirty="0" smtClean="0">
                <a:solidFill>
                  <a:srgbClr val="0070C0"/>
                </a:solidFill>
              </a:rPr>
              <a:t>in</a:t>
            </a:r>
            <a:r>
              <a:rPr lang="en-US" altLang="zh-TW" sz="1100" dirty="0" smtClean="0"/>
              <a:t> el :</a:t>
            </a:r>
          </a:p>
          <a:p>
            <a:r>
              <a:rPr lang="en-US" altLang="zh-TW" sz="1100" dirty="0" smtClean="0"/>
              <a:t>    add “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BinaryConvPool</a:t>
            </a:r>
            <a:r>
              <a:rPr lang="en-US" altLang="zh-TW" sz="1100" dirty="0" smtClean="0"/>
              <a:t>” in model</a:t>
            </a:r>
          </a:p>
          <a:p>
            <a:r>
              <a:rPr lang="en-US" altLang="zh-TW" sz="1100" dirty="0" smtClean="0"/>
              <a:t>branch = </a:t>
            </a:r>
            <a:r>
              <a:rPr lang="en-US" altLang="zh-TW" sz="1100" b="1" dirty="0" smtClean="0"/>
              <a:t>Sequential()</a:t>
            </a:r>
          </a:p>
          <a:p>
            <a:r>
              <a:rPr lang="en-US" altLang="zh-TW" sz="1100" dirty="0" smtClean="0"/>
              <a:t>add “</a:t>
            </a:r>
            <a:r>
              <a:rPr lang="en-US" altLang="zh-TW" sz="1100" dirty="0" err="1" smtClean="0">
                <a:solidFill>
                  <a:schemeClr val="accent6">
                    <a:lumMod val="75000"/>
                  </a:schemeClr>
                </a:solidFill>
              </a:rPr>
              <a:t>BinaryLinear</a:t>
            </a:r>
            <a:r>
              <a:rPr lang="en-US" altLang="zh-TW" sz="1100" dirty="0" smtClean="0"/>
              <a:t>” in branch</a:t>
            </a:r>
          </a:p>
          <a:p>
            <a:r>
              <a:rPr lang="en-US" altLang="zh-TW" sz="1100" dirty="0" smtClean="0"/>
              <a:t>add branch in model</a:t>
            </a:r>
          </a:p>
          <a:p>
            <a:r>
              <a:rPr lang="en-US" altLang="zh-TW" sz="1100" dirty="0" smtClean="0">
                <a:solidFill>
                  <a:srgbClr val="0070C0"/>
                </a:solidFill>
              </a:rPr>
              <a:t>for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 </a:t>
            </a:r>
            <a:r>
              <a:rPr lang="en-US" altLang="zh-TW" sz="1100" dirty="0" smtClean="0">
                <a:solidFill>
                  <a:srgbClr val="0070C0"/>
                </a:solidFill>
              </a:rPr>
              <a:t>in</a:t>
            </a:r>
            <a:r>
              <a:rPr lang="en-US" altLang="zh-TW" sz="1100" dirty="0" smtClean="0"/>
              <a:t> cl :</a:t>
            </a:r>
          </a:p>
          <a:p>
            <a:r>
              <a:rPr lang="en-US" altLang="zh-TW" sz="1100" dirty="0" smtClean="0"/>
              <a:t>    add ”</a:t>
            </a:r>
            <a:r>
              <a:rPr lang="en-US" altLang="zh-TW" sz="1100" dirty="0" smtClean="0">
                <a:solidFill>
                  <a:srgbClr val="FF0000"/>
                </a:solidFill>
              </a:rPr>
              <a:t>Convolution2D</a:t>
            </a:r>
            <a:r>
              <a:rPr lang="en-US" altLang="zh-TW" sz="1100" dirty="0" smtClean="0"/>
              <a:t>” in model</a:t>
            </a:r>
          </a:p>
          <a:p>
            <a:r>
              <a:rPr lang="en-US" altLang="zh-TW" sz="1100" dirty="0" smtClean="0"/>
              <a:t>    add “</a:t>
            </a:r>
            <a:r>
              <a:rPr lang="en-US" altLang="zh-TW" sz="1100" dirty="0" smtClean="0">
                <a:solidFill>
                  <a:srgbClr val="FF0000"/>
                </a:solidFill>
              </a:rPr>
              <a:t>max_pooling_2d</a:t>
            </a:r>
            <a:r>
              <a:rPr lang="en-US" altLang="zh-TW" sz="1100" dirty="0" smtClean="0"/>
              <a:t>”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in model</a:t>
            </a:r>
          </a:p>
          <a:p>
            <a:r>
              <a:rPr lang="en-US" altLang="zh-TW" sz="1100" dirty="0" smtClean="0"/>
              <a:t>    add “</a:t>
            </a:r>
            <a:r>
              <a:rPr lang="en-US" altLang="zh-TW" sz="1100" dirty="0" err="1" smtClean="0">
                <a:solidFill>
                  <a:srgbClr val="FF0000"/>
                </a:solidFill>
              </a:rPr>
              <a:t>BatchNormalization</a:t>
            </a:r>
            <a:r>
              <a:rPr lang="en-US" altLang="zh-TW" sz="1100" dirty="0" smtClean="0"/>
              <a:t>” in model</a:t>
            </a:r>
          </a:p>
          <a:p>
            <a:r>
              <a:rPr lang="en-US" altLang="zh-TW" sz="1100" dirty="0" smtClean="0"/>
              <a:t>    add “</a:t>
            </a:r>
            <a:r>
              <a:rPr lang="en-US" altLang="zh-TW" sz="1100" dirty="0" smtClean="0">
                <a:solidFill>
                  <a:srgbClr val="FF0000"/>
                </a:solidFill>
              </a:rPr>
              <a:t>Activation</a:t>
            </a:r>
            <a:r>
              <a:rPr lang="en-US" altLang="zh-TW" sz="1100" dirty="0" smtClean="0"/>
              <a:t>(‘</a:t>
            </a:r>
            <a:r>
              <a:rPr lang="en-US" altLang="zh-TW" sz="1100" dirty="0" err="1" smtClean="0"/>
              <a:t>relu</a:t>
            </a:r>
            <a:r>
              <a:rPr lang="en-US" altLang="zh-TW" sz="1100" dirty="0" smtClean="0"/>
              <a:t>’)”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in model      add “</a:t>
            </a:r>
            <a:r>
              <a:rPr lang="en-US" altLang="zh-TW" sz="1100" dirty="0" smtClean="0">
                <a:solidFill>
                  <a:schemeClr val="accent6">
                    <a:lumMod val="75000"/>
                  </a:schemeClr>
                </a:solidFill>
              </a:rPr>
              <a:t>Linear</a:t>
            </a:r>
            <a:r>
              <a:rPr lang="en-US" altLang="zh-TW" sz="1100" dirty="0" smtClean="0"/>
              <a:t>” in model</a:t>
            </a:r>
          </a:p>
        </p:txBody>
      </p:sp>
      <p:cxnSp>
        <p:nvCxnSpPr>
          <p:cNvPr id="10" name="直線單箭頭接點 9"/>
          <p:cNvCxnSpPr>
            <a:stCxn id="18" idx="2"/>
            <a:endCxn id="12" idx="0"/>
          </p:cNvCxnSpPr>
          <p:nvPr/>
        </p:nvCxnSpPr>
        <p:spPr>
          <a:xfrm>
            <a:off x="1278957" y="1056538"/>
            <a:ext cx="4" cy="39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862557" y="1448093"/>
            <a:ext cx="832808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62558" y="1946230"/>
            <a:ext cx="832807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1859" y="74876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Input</a:t>
            </a:r>
          </a:p>
        </p:txBody>
      </p:sp>
      <p:cxnSp>
        <p:nvCxnSpPr>
          <p:cNvPr id="20" name="直線單箭頭接點 19"/>
          <p:cNvCxnSpPr>
            <a:stCxn id="12" idx="2"/>
            <a:endCxn id="13" idx="0"/>
          </p:cNvCxnSpPr>
          <p:nvPr/>
        </p:nvCxnSpPr>
        <p:spPr>
          <a:xfrm>
            <a:off x="1278961" y="1689162"/>
            <a:ext cx="1" cy="25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164184" y="2195874"/>
            <a:ext cx="229550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</p:txBody>
      </p:sp>
      <p:cxnSp>
        <p:nvCxnSpPr>
          <p:cNvPr id="35" name="直線單箭頭接點 34"/>
          <p:cNvCxnSpPr>
            <a:stCxn id="21" idx="2"/>
            <a:endCxn id="53" idx="0"/>
          </p:cNvCxnSpPr>
          <p:nvPr/>
        </p:nvCxnSpPr>
        <p:spPr>
          <a:xfrm>
            <a:off x="1278959" y="2547189"/>
            <a:ext cx="2" cy="875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612517" y="2782941"/>
            <a:ext cx="832810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blinear</a:t>
            </a:r>
            <a:endParaRPr lang="en-US" altLang="zh-TW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線單箭頭接點 40"/>
          <p:cNvCxnSpPr>
            <a:endCxn id="37" idx="1"/>
          </p:cNvCxnSpPr>
          <p:nvPr/>
        </p:nvCxnSpPr>
        <p:spPr>
          <a:xfrm>
            <a:off x="1278958" y="2899030"/>
            <a:ext cx="333559" cy="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62555" y="3422250"/>
            <a:ext cx="832811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onv2D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862553" y="4296313"/>
            <a:ext cx="832810" cy="424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</a:t>
            </a:r>
          </a:p>
          <a:p>
            <a:pPr algn="ctr"/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864893" y="4941936"/>
            <a:ext cx="832811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862552" y="3858923"/>
            <a:ext cx="832811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</a:t>
            </a:r>
            <a:endParaRPr lang="zh-TW" altLang="en-US" dirty="0"/>
          </a:p>
        </p:txBody>
      </p:sp>
      <p:cxnSp>
        <p:nvCxnSpPr>
          <p:cNvPr id="70" name="直線單箭頭接點 69"/>
          <p:cNvCxnSpPr>
            <a:stCxn id="54" idx="2"/>
            <a:endCxn id="55" idx="0"/>
          </p:cNvCxnSpPr>
          <p:nvPr/>
        </p:nvCxnSpPr>
        <p:spPr>
          <a:xfrm>
            <a:off x="1278958" y="4720886"/>
            <a:ext cx="2341" cy="22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6" idx="2"/>
            <a:endCxn id="54" idx="0"/>
          </p:cNvCxnSpPr>
          <p:nvPr/>
        </p:nvCxnSpPr>
        <p:spPr>
          <a:xfrm>
            <a:off x="1278958" y="4099992"/>
            <a:ext cx="0" cy="196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2"/>
            <a:endCxn id="56" idx="0"/>
          </p:cNvCxnSpPr>
          <p:nvPr/>
        </p:nvCxnSpPr>
        <p:spPr>
          <a:xfrm flipH="1">
            <a:off x="1278958" y="3663319"/>
            <a:ext cx="3" cy="19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10" idx="2"/>
            <a:endCxn id="96" idx="0"/>
          </p:cNvCxnSpPr>
          <p:nvPr/>
        </p:nvCxnSpPr>
        <p:spPr>
          <a:xfrm>
            <a:off x="1270646" y="5532745"/>
            <a:ext cx="0" cy="295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96" idx="3"/>
          </p:cNvCxnSpPr>
          <p:nvPr/>
        </p:nvCxnSpPr>
        <p:spPr>
          <a:xfrm>
            <a:off x="1687051" y="5948682"/>
            <a:ext cx="1244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854241" y="5828147"/>
            <a:ext cx="832810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</a:p>
        </p:txBody>
      </p:sp>
      <p:sp>
        <p:nvSpPr>
          <p:cNvPr id="110" name="文字方塊 109"/>
          <p:cNvSpPr txBox="1"/>
          <p:nvPr/>
        </p:nvSpPr>
        <p:spPr>
          <a:xfrm>
            <a:off x="1155871" y="5181430"/>
            <a:ext cx="229550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</p:txBody>
      </p:sp>
      <p:sp>
        <p:nvSpPr>
          <p:cNvPr id="158" name="文字方塊 157"/>
          <p:cNvSpPr txBox="1"/>
          <p:nvPr/>
        </p:nvSpPr>
        <p:spPr>
          <a:xfrm>
            <a:off x="5254610" y="386572"/>
            <a:ext cx="21903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err="1"/>
              <a:t>e</a:t>
            </a:r>
            <a:r>
              <a:rPr lang="en-US" altLang="zh-TW" sz="1100" dirty="0" err="1" smtClean="0"/>
              <a:t>f</a:t>
            </a:r>
            <a:r>
              <a:rPr lang="en-US" altLang="zh-TW" sz="1100" dirty="0" smtClean="0"/>
              <a:t> = end filters</a:t>
            </a:r>
            <a:endParaRPr lang="en-US" altLang="zh-TW" sz="1100" dirty="0"/>
          </a:p>
          <a:p>
            <a:r>
              <a:rPr lang="en-US" altLang="zh-TW" sz="1100" dirty="0"/>
              <a:t>e</a:t>
            </a:r>
            <a:r>
              <a:rPr lang="en-US" altLang="zh-TW" sz="1100" dirty="0" smtClean="0"/>
              <a:t>l = end layers</a:t>
            </a:r>
          </a:p>
          <a:p>
            <a:r>
              <a:rPr lang="en-US" altLang="zh-TW" sz="1100" dirty="0" err="1"/>
              <a:t>c</a:t>
            </a:r>
            <a:r>
              <a:rPr lang="en-US" altLang="zh-TW" sz="1100" dirty="0" err="1" smtClean="0"/>
              <a:t>f</a:t>
            </a:r>
            <a:r>
              <a:rPr lang="en-US" altLang="zh-TW" sz="1100" dirty="0" smtClean="0"/>
              <a:t> = cloud filters</a:t>
            </a:r>
            <a:endParaRPr lang="en-US" altLang="zh-TW" sz="1100" dirty="0"/>
          </a:p>
          <a:p>
            <a:r>
              <a:rPr lang="en-US" altLang="zh-TW" sz="1100" dirty="0"/>
              <a:t>c</a:t>
            </a:r>
            <a:r>
              <a:rPr lang="en-US" altLang="zh-TW" sz="1100" dirty="0" smtClean="0"/>
              <a:t>l = cloud layers</a:t>
            </a:r>
            <a:endParaRPr lang="en-US" altLang="zh-TW" sz="1100" dirty="0"/>
          </a:p>
          <a:p>
            <a:r>
              <a:rPr lang="en-US" altLang="zh-TW" sz="1100" dirty="0" err="1" smtClean="0"/>
              <a:t>nepoch</a:t>
            </a:r>
            <a:r>
              <a:rPr lang="en-US" altLang="zh-TW" sz="1100" dirty="0" smtClean="0"/>
              <a:t> = n</a:t>
            </a:r>
            <a:endParaRPr lang="en-US" altLang="zh-TW" sz="11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4420761" y="1236539"/>
            <a:ext cx="1280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Setup_model</a:t>
            </a:r>
            <a:r>
              <a:rPr lang="en-US" altLang="zh-TW" sz="1200" b="1" dirty="0" smtClean="0"/>
              <a:t> () : </a:t>
            </a:r>
          </a:p>
        </p:txBody>
      </p:sp>
      <p:sp>
        <p:nvSpPr>
          <p:cNvPr id="161" name="圓角矩形 160"/>
          <p:cNvSpPr/>
          <p:nvPr/>
        </p:nvSpPr>
        <p:spPr>
          <a:xfrm>
            <a:off x="5067056" y="4146186"/>
            <a:ext cx="2559475" cy="10597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文字方塊 161"/>
          <p:cNvSpPr txBox="1"/>
          <p:nvPr/>
        </p:nvSpPr>
        <p:spPr>
          <a:xfrm>
            <a:off x="5248198" y="4118320"/>
            <a:ext cx="2190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chain = </a:t>
            </a:r>
            <a:r>
              <a:rPr lang="en-US" altLang="zh-TW" sz="1100" b="1" dirty="0" smtClean="0"/>
              <a:t>Chain( </a:t>
            </a:r>
            <a:r>
              <a:rPr lang="en-US" altLang="zh-TW" sz="1100" dirty="0" err="1" smtClean="0"/>
              <a:t>ent_T</a:t>
            </a:r>
            <a:r>
              <a:rPr lang="en-US" altLang="zh-TW" sz="1100" dirty="0" smtClean="0"/>
              <a:t> = entropy </a:t>
            </a:r>
            <a:r>
              <a:rPr lang="en-US" altLang="zh-TW" sz="1100" b="1" dirty="0" smtClean="0"/>
              <a:t>)</a:t>
            </a:r>
          </a:p>
          <a:p>
            <a:r>
              <a:rPr lang="en-US" altLang="zh-TW" sz="1100" dirty="0"/>
              <a:t>a</a:t>
            </a:r>
            <a:r>
              <a:rPr lang="en-US" altLang="zh-TW" sz="1100" dirty="0" smtClean="0"/>
              <a:t>dd model in chain</a:t>
            </a:r>
          </a:p>
          <a:p>
            <a:r>
              <a:rPr lang="en-US" altLang="zh-TW" sz="1100" dirty="0">
                <a:solidFill>
                  <a:srgbClr val="0070C0"/>
                </a:solidFill>
              </a:rPr>
              <a:t>f</a:t>
            </a:r>
            <a:r>
              <a:rPr lang="en-US" altLang="zh-TW" sz="1100" dirty="0" smtClean="0">
                <a:solidFill>
                  <a:srgbClr val="0070C0"/>
                </a:solidFill>
              </a:rPr>
              <a:t>or</a:t>
            </a:r>
            <a:r>
              <a:rPr lang="en-US" altLang="zh-TW" sz="1100" dirty="0" smtClean="0"/>
              <a:t> </a:t>
            </a:r>
            <a:r>
              <a:rPr lang="en-US" altLang="zh-TW" sz="1100" dirty="0"/>
              <a:t>i</a:t>
            </a:r>
            <a:r>
              <a:rPr lang="en-US" altLang="zh-TW" sz="1100" dirty="0" smtClean="0"/>
              <a:t> </a:t>
            </a:r>
            <a:r>
              <a:rPr lang="en-US" altLang="zh-TW" sz="1100" dirty="0" smtClean="0">
                <a:solidFill>
                  <a:srgbClr val="0070C0"/>
                </a:solidFill>
              </a:rPr>
              <a:t>in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nepoch</a:t>
            </a:r>
            <a:r>
              <a:rPr lang="en-US" altLang="zh-TW" sz="1100" dirty="0" smtClean="0"/>
              <a:t> : </a:t>
            </a:r>
            <a:endParaRPr lang="en-US" altLang="zh-TW" sz="1100" dirty="0"/>
          </a:p>
          <a:p>
            <a:r>
              <a:rPr lang="en-US" altLang="zh-TW" sz="1100" dirty="0" smtClean="0"/>
              <a:t>    do chain forward propagation</a:t>
            </a:r>
          </a:p>
          <a:p>
            <a:r>
              <a:rPr lang="en-US" altLang="zh-TW" sz="1100" dirty="0" smtClean="0"/>
              <a:t>    do chain loss function</a:t>
            </a:r>
          </a:p>
          <a:p>
            <a:r>
              <a:rPr lang="en-US" altLang="zh-TW" sz="1100" dirty="0" smtClean="0"/>
              <a:t>    do chain backward </a:t>
            </a:r>
            <a:r>
              <a:rPr lang="en-US" altLang="zh-TW" sz="1100" dirty="0" err="1" smtClean="0"/>
              <a:t>propagaton</a:t>
            </a:r>
            <a:endParaRPr lang="en-US" altLang="zh-TW" sz="11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4420761" y="3866326"/>
            <a:ext cx="941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/>
              <a:t>Training () : </a:t>
            </a:r>
            <a:endParaRPr lang="zh-TW" altLang="en-US" b="1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4420761" y="5188319"/>
            <a:ext cx="1205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 smtClean="0"/>
              <a:t>Save_model</a:t>
            </a:r>
            <a:r>
              <a:rPr lang="en-US" altLang="zh-TW" sz="1200" b="1" dirty="0" smtClean="0"/>
              <a:t> () : </a:t>
            </a:r>
            <a:endParaRPr lang="en-US" altLang="zh-TW" b="1" dirty="0" smtClean="0"/>
          </a:p>
        </p:txBody>
      </p:sp>
      <p:sp>
        <p:nvSpPr>
          <p:cNvPr id="167" name="圓角矩形 166"/>
          <p:cNvSpPr/>
          <p:nvPr/>
        </p:nvSpPr>
        <p:spPr>
          <a:xfrm>
            <a:off x="5067056" y="5461714"/>
            <a:ext cx="2559475" cy="39024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8" name="直線單箭頭接點 167"/>
          <p:cNvCxnSpPr>
            <a:stCxn id="37" idx="3"/>
          </p:cNvCxnSpPr>
          <p:nvPr/>
        </p:nvCxnSpPr>
        <p:spPr>
          <a:xfrm>
            <a:off x="2445327" y="2903476"/>
            <a:ext cx="1306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文字方塊 173"/>
          <p:cNvSpPr txBox="1"/>
          <p:nvPr/>
        </p:nvSpPr>
        <p:spPr>
          <a:xfrm>
            <a:off x="1625630" y="5538955"/>
            <a:ext cx="144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Cloud exit  point</a:t>
            </a:r>
          </a:p>
        </p:txBody>
      </p:sp>
      <p:sp>
        <p:nvSpPr>
          <p:cNvPr id="177" name="文字方塊 176"/>
          <p:cNvSpPr txBox="1"/>
          <p:nvPr/>
        </p:nvSpPr>
        <p:spPr>
          <a:xfrm>
            <a:off x="5248198" y="5436297"/>
            <a:ext cx="2381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rgbClr val="0070C0"/>
                </a:solidFill>
              </a:rPr>
              <a:t>for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i</a:t>
            </a:r>
            <a:r>
              <a:rPr lang="en-US" altLang="zh-TW" sz="1100" dirty="0" smtClean="0"/>
              <a:t> </a:t>
            </a:r>
            <a:r>
              <a:rPr lang="en-US" altLang="zh-TW" sz="1100" dirty="0" smtClean="0">
                <a:solidFill>
                  <a:srgbClr val="0070C0"/>
                </a:solidFill>
              </a:rPr>
              <a:t>in</a:t>
            </a:r>
            <a:r>
              <a:rPr lang="en-US" altLang="zh-TW" sz="1100" dirty="0" smtClean="0"/>
              <a:t> </a:t>
            </a:r>
            <a:r>
              <a:rPr lang="en-US" altLang="zh-TW" sz="1100" dirty="0" err="1" smtClean="0"/>
              <a:t>chain.model.length</a:t>
            </a:r>
            <a:r>
              <a:rPr lang="en-US" altLang="zh-TW" sz="1100" dirty="0" smtClean="0"/>
              <a:t> : </a:t>
            </a:r>
          </a:p>
          <a:p>
            <a:r>
              <a:rPr lang="en-US" altLang="zh-TW" sz="1100" dirty="0" smtClean="0"/>
              <a:t>    </a:t>
            </a:r>
            <a:r>
              <a:rPr lang="en-US" altLang="zh-TW" sz="900" dirty="0" smtClean="0"/>
              <a:t>Save NN layers in chain as </a:t>
            </a:r>
            <a:r>
              <a:rPr lang="en-US" altLang="zh-TW" sz="900" b="1" dirty="0" err="1" smtClean="0"/>
              <a:t>npz</a:t>
            </a:r>
            <a:r>
              <a:rPr lang="en-US" altLang="zh-TW" sz="900" b="1" dirty="0" smtClean="0"/>
              <a:t> </a:t>
            </a:r>
            <a:r>
              <a:rPr lang="en-US" altLang="zh-TW" sz="900" dirty="0" smtClean="0"/>
              <a:t>file format</a:t>
            </a:r>
            <a:endParaRPr lang="en-US" altLang="zh-TW" sz="900" b="1" dirty="0" smtClean="0"/>
          </a:p>
        </p:txBody>
      </p:sp>
      <p:sp>
        <p:nvSpPr>
          <p:cNvPr id="178" name="文字方塊 177"/>
          <p:cNvSpPr txBox="1"/>
          <p:nvPr/>
        </p:nvSpPr>
        <p:spPr>
          <a:xfrm>
            <a:off x="4420761" y="5825643"/>
            <a:ext cx="114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Generate_C</a:t>
            </a:r>
            <a:r>
              <a:rPr lang="en-US" altLang="zh-TW" sz="1200" b="1" dirty="0"/>
              <a:t> () </a:t>
            </a:r>
            <a:r>
              <a:rPr lang="en-US" altLang="zh-TW" sz="1200" b="1" dirty="0" smtClean="0"/>
              <a:t>:</a:t>
            </a:r>
            <a:endParaRPr lang="en-US" altLang="zh-TW" sz="1200" b="1" dirty="0"/>
          </a:p>
        </p:txBody>
      </p:sp>
      <p:cxnSp>
        <p:nvCxnSpPr>
          <p:cNvPr id="179" name="直線單箭頭接點 178"/>
          <p:cNvCxnSpPr>
            <a:stCxn id="159" idx="2"/>
            <a:endCxn id="211" idx="0"/>
          </p:cNvCxnSpPr>
          <p:nvPr/>
        </p:nvCxnSpPr>
        <p:spPr>
          <a:xfrm>
            <a:off x="6346794" y="1289617"/>
            <a:ext cx="0" cy="178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>
            <a:stCxn id="211" idx="2"/>
            <a:endCxn id="161" idx="0"/>
          </p:cNvCxnSpPr>
          <p:nvPr/>
        </p:nvCxnSpPr>
        <p:spPr>
          <a:xfrm>
            <a:off x="6346794" y="3900252"/>
            <a:ext cx="0" cy="245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直線單箭頭接點 184"/>
          <p:cNvCxnSpPr>
            <a:stCxn id="161" idx="2"/>
            <a:endCxn id="167" idx="0"/>
          </p:cNvCxnSpPr>
          <p:nvPr/>
        </p:nvCxnSpPr>
        <p:spPr>
          <a:xfrm>
            <a:off x="6346794" y="5205911"/>
            <a:ext cx="0" cy="255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2" name="圓角矩形 221"/>
          <p:cNvSpPr/>
          <p:nvPr/>
        </p:nvSpPr>
        <p:spPr>
          <a:xfrm>
            <a:off x="5063637" y="6061101"/>
            <a:ext cx="2566312" cy="47819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00" dirty="0">
              <a:solidFill>
                <a:schemeClr val="tx1"/>
              </a:solidFill>
            </a:endParaRPr>
          </a:p>
        </p:txBody>
      </p:sp>
      <p:cxnSp>
        <p:nvCxnSpPr>
          <p:cNvPr id="223" name="直線單箭頭接點 222"/>
          <p:cNvCxnSpPr>
            <a:stCxn id="167" idx="2"/>
            <a:endCxn id="222" idx="0"/>
          </p:cNvCxnSpPr>
          <p:nvPr/>
        </p:nvCxnSpPr>
        <p:spPr>
          <a:xfrm flipH="1">
            <a:off x="6346793" y="5851955"/>
            <a:ext cx="1" cy="20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矩形 231"/>
          <p:cNvSpPr/>
          <p:nvPr/>
        </p:nvSpPr>
        <p:spPr>
          <a:xfrm>
            <a:off x="714143" y="1325291"/>
            <a:ext cx="1481093" cy="120504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文字方塊 232"/>
          <p:cNvSpPr txBox="1"/>
          <p:nvPr/>
        </p:nvSpPr>
        <p:spPr>
          <a:xfrm>
            <a:off x="1789356" y="2093992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*</a:t>
            </a:r>
            <a:r>
              <a:rPr lang="en-US" altLang="zh-TW" sz="1400" b="1" i="1" dirty="0" smtClean="0"/>
              <a:t>el</a:t>
            </a:r>
          </a:p>
        </p:txBody>
      </p:sp>
      <p:sp>
        <p:nvSpPr>
          <p:cNvPr id="251" name="文字方塊 250"/>
          <p:cNvSpPr txBox="1"/>
          <p:nvPr/>
        </p:nvSpPr>
        <p:spPr>
          <a:xfrm>
            <a:off x="5248198" y="6089932"/>
            <a:ext cx="2388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Generate </a:t>
            </a:r>
            <a:r>
              <a:rPr lang="en-US" altLang="zh-TW" sz="1100" b="1" dirty="0"/>
              <a:t>C</a:t>
            </a:r>
            <a:r>
              <a:rPr lang="en-US" altLang="zh-TW" sz="1100" dirty="0"/>
              <a:t> </a:t>
            </a:r>
            <a:r>
              <a:rPr lang="en-US" altLang="zh-TW" sz="1100" dirty="0" smtClean="0"/>
              <a:t>function calls of the built model into “</a:t>
            </a:r>
            <a:r>
              <a:rPr lang="en-US" altLang="zh-TW" sz="1100" b="1" dirty="0" err="1" smtClean="0"/>
              <a:t>inference.h</a:t>
            </a:r>
            <a:r>
              <a:rPr lang="en-US" altLang="zh-TW" sz="1100" dirty="0" smtClean="0"/>
              <a:t>”</a:t>
            </a:r>
            <a:endParaRPr lang="zh-TW" altLang="en-US" sz="1100" dirty="0"/>
          </a:p>
        </p:txBody>
      </p:sp>
      <p:sp>
        <p:nvSpPr>
          <p:cNvPr id="253" name="矩形 252"/>
          <p:cNvSpPr/>
          <p:nvPr/>
        </p:nvSpPr>
        <p:spPr>
          <a:xfrm>
            <a:off x="8511197" y="1201921"/>
            <a:ext cx="3619043" cy="984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The </a:t>
            </a:r>
            <a:r>
              <a:rPr lang="en-US" altLang="zh-TW" sz="1100" dirty="0" smtClean="0">
                <a:solidFill>
                  <a:schemeClr val="tx1"/>
                </a:solidFill>
              </a:rPr>
              <a:t>Sequential Class </a:t>
            </a:r>
            <a:r>
              <a:rPr lang="en-US" altLang="zh-TW" sz="1100" dirty="0">
                <a:solidFill>
                  <a:schemeClr val="tx1"/>
                </a:solidFill>
              </a:rPr>
              <a:t>constructs the model </a:t>
            </a:r>
            <a:r>
              <a:rPr lang="en-US" altLang="zh-TW" sz="1100" dirty="0" smtClean="0">
                <a:solidFill>
                  <a:schemeClr val="tx1"/>
                </a:solidFill>
              </a:rPr>
              <a:t>based on user’s configurations, e.g., 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ef</a:t>
            </a:r>
            <a:r>
              <a:rPr lang="en-US" altLang="zh-TW" sz="1100" dirty="0" smtClean="0">
                <a:solidFill>
                  <a:schemeClr val="tx1"/>
                </a:solidFill>
              </a:rPr>
              <a:t>, el, 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cf</a:t>
            </a:r>
            <a:r>
              <a:rPr lang="en-US" altLang="zh-TW" sz="1100" dirty="0" smtClean="0">
                <a:solidFill>
                  <a:schemeClr val="tx1"/>
                </a:solidFill>
              </a:rPr>
              <a:t>, cl</a:t>
            </a:r>
            <a:endParaRPr lang="en-US" altLang="zh-TW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The </a:t>
            </a:r>
            <a:r>
              <a:rPr lang="en-US" altLang="zh-TW" sz="1100" dirty="0" smtClean="0">
                <a:solidFill>
                  <a:schemeClr val="tx1"/>
                </a:solidFill>
              </a:rPr>
              <a:t>add() method appends </a:t>
            </a:r>
            <a:r>
              <a:rPr lang="en-US" altLang="zh-TW" sz="1100" dirty="0">
                <a:solidFill>
                  <a:schemeClr val="tx1"/>
                </a:solidFill>
              </a:rPr>
              <a:t>the new link (network layer) to the </a:t>
            </a:r>
            <a:r>
              <a:rPr lang="en-US" altLang="zh-TW" sz="1100" dirty="0" smtClean="0">
                <a:solidFill>
                  <a:schemeClr val="tx1"/>
                </a:solidFill>
              </a:rPr>
              <a:t>model</a:t>
            </a:r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9127209" y="936188"/>
            <a:ext cx="112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/>
              <a:t>Sequential.py </a:t>
            </a:r>
          </a:p>
        </p:txBody>
      </p:sp>
      <p:sp>
        <p:nvSpPr>
          <p:cNvPr id="255" name="文字方塊 254"/>
          <p:cNvSpPr txBox="1"/>
          <p:nvPr/>
        </p:nvSpPr>
        <p:spPr>
          <a:xfrm>
            <a:off x="5645499" y="84459"/>
            <a:ext cx="1395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/>
              <a:t>model.py</a:t>
            </a:r>
            <a:endParaRPr lang="zh-TW" altLang="en-US" b="1" dirty="0"/>
          </a:p>
        </p:txBody>
      </p:sp>
      <p:sp>
        <p:nvSpPr>
          <p:cNvPr id="266" name="矩形 265"/>
          <p:cNvSpPr/>
          <p:nvPr/>
        </p:nvSpPr>
        <p:spPr>
          <a:xfrm>
            <a:off x="8511197" y="2644289"/>
            <a:ext cx="3619043" cy="15729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b="1" dirty="0" smtClean="0">
                <a:solidFill>
                  <a:srgbClr val="FF0000"/>
                </a:solidFill>
              </a:rPr>
              <a:t>XXX: Purpose???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chemeClr val="tx1"/>
                </a:solidFill>
              </a:rPr>
              <a:t>Define the operations for Sequential model, e.g., train</a:t>
            </a:r>
            <a:r>
              <a:rPr lang="en-US" altLang="zh-TW" sz="1100" dirty="0">
                <a:solidFill>
                  <a:schemeClr val="tx1"/>
                </a:solidFill>
              </a:rPr>
              <a:t>, inference, save and </a:t>
            </a:r>
            <a:r>
              <a:rPr lang="en-US" altLang="zh-TW" sz="1100" dirty="0" smtClean="0">
                <a:solidFill>
                  <a:schemeClr val="tx1"/>
                </a:solidFill>
              </a:rPr>
              <a:t>load</a:t>
            </a:r>
            <a:endParaRPr lang="zh-TW" alt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chemeClr val="tx1"/>
                </a:solidFill>
              </a:rPr>
              <a:t>Add </a:t>
            </a:r>
            <a:r>
              <a:rPr lang="en-US" altLang="zh-TW" sz="1100" dirty="0">
                <a:solidFill>
                  <a:schemeClr val="tx1"/>
                </a:solidFill>
              </a:rPr>
              <a:t>the model </a:t>
            </a:r>
            <a:r>
              <a:rPr lang="en-US" altLang="zh-TW" sz="1100" dirty="0" smtClean="0">
                <a:solidFill>
                  <a:schemeClr val="tx1"/>
                </a:solidFill>
              </a:rPr>
              <a:t>(Sequential object) into the chain object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chemeClr val="tx1"/>
                </a:solidFill>
              </a:rPr>
              <a:t>Do the training process, i.e., forward propagation, loss, backward propagation</a:t>
            </a:r>
            <a:endParaRPr lang="en-US" altLang="zh-TW" sz="1100" dirty="0">
              <a:solidFill>
                <a:schemeClr val="tx1"/>
              </a:solidFill>
            </a:endParaRPr>
          </a:p>
        </p:txBody>
      </p:sp>
      <p:sp>
        <p:nvSpPr>
          <p:cNvPr id="267" name="文字方塊 266"/>
          <p:cNvSpPr txBox="1"/>
          <p:nvPr/>
        </p:nvSpPr>
        <p:spPr>
          <a:xfrm>
            <a:off x="9236595" y="2403000"/>
            <a:ext cx="82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/>
              <a:t>Chain.py </a:t>
            </a:r>
          </a:p>
        </p:txBody>
      </p:sp>
      <p:sp>
        <p:nvSpPr>
          <p:cNvPr id="285" name="矩形 284"/>
          <p:cNvSpPr/>
          <p:nvPr/>
        </p:nvSpPr>
        <p:spPr>
          <a:xfrm>
            <a:off x="714143" y="3257730"/>
            <a:ext cx="1481093" cy="2275015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左中括弧 286"/>
          <p:cNvSpPr/>
          <p:nvPr/>
        </p:nvSpPr>
        <p:spPr>
          <a:xfrm>
            <a:off x="5139968" y="1800891"/>
            <a:ext cx="114642" cy="386408"/>
          </a:xfrm>
          <a:prstGeom prst="leftBracke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左中括弧 287"/>
          <p:cNvSpPr/>
          <p:nvPr/>
        </p:nvSpPr>
        <p:spPr>
          <a:xfrm>
            <a:off x="5155194" y="2844691"/>
            <a:ext cx="102162" cy="727183"/>
          </a:xfrm>
          <a:prstGeom prst="leftBracke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6" name="文字方塊 295"/>
          <p:cNvSpPr txBox="1"/>
          <p:nvPr/>
        </p:nvSpPr>
        <p:spPr>
          <a:xfrm>
            <a:off x="-24384" y="1011782"/>
            <a:ext cx="1275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err="1" smtClean="0"/>
              <a:t>Embeded</a:t>
            </a:r>
            <a:r>
              <a:rPr lang="en-US" altLang="zh-TW" sz="1400" dirty="0" smtClean="0"/>
              <a:t> layer</a:t>
            </a:r>
          </a:p>
        </p:txBody>
      </p:sp>
      <p:sp>
        <p:nvSpPr>
          <p:cNvPr id="297" name="文字方塊 296"/>
          <p:cNvSpPr txBox="1"/>
          <p:nvPr/>
        </p:nvSpPr>
        <p:spPr>
          <a:xfrm>
            <a:off x="-24384" y="2901745"/>
            <a:ext cx="1003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</a:t>
            </a:r>
            <a:r>
              <a:rPr lang="en-US" altLang="zh-TW" sz="1400" dirty="0" smtClean="0"/>
              <a:t>loud layer</a:t>
            </a:r>
          </a:p>
        </p:txBody>
      </p:sp>
      <p:cxnSp>
        <p:nvCxnSpPr>
          <p:cNvPr id="299" name="直線接點 298"/>
          <p:cNvCxnSpPr>
            <a:endCxn id="253" idx="1"/>
          </p:cNvCxnSpPr>
          <p:nvPr/>
        </p:nvCxnSpPr>
        <p:spPr>
          <a:xfrm>
            <a:off x="6703881" y="1681865"/>
            <a:ext cx="1807316" cy="1210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直線接點 303"/>
          <p:cNvCxnSpPr>
            <a:endCxn id="266" idx="1"/>
          </p:cNvCxnSpPr>
          <p:nvPr/>
        </p:nvCxnSpPr>
        <p:spPr>
          <a:xfrm flipV="1">
            <a:off x="7286493" y="3430749"/>
            <a:ext cx="1224704" cy="824482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" name="矩形 306"/>
          <p:cNvSpPr/>
          <p:nvPr/>
        </p:nvSpPr>
        <p:spPr>
          <a:xfrm>
            <a:off x="8511197" y="4494002"/>
            <a:ext cx="3619043" cy="1005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chemeClr val="tx1"/>
                </a:solidFill>
              </a:rPr>
              <a:t>Iterate over the NN layers in the built model (in chain object) and save them into </a:t>
            </a:r>
            <a:r>
              <a:rPr lang="en-US" altLang="zh-TW" sz="1100" b="1" i="1" dirty="0" err="1" smtClean="0">
                <a:solidFill>
                  <a:schemeClr val="tx1"/>
                </a:solidFill>
              </a:rPr>
              <a:t>npz</a:t>
            </a:r>
            <a:r>
              <a:rPr lang="en-US" altLang="zh-TW" sz="1100" dirty="0" smtClean="0">
                <a:solidFill>
                  <a:schemeClr val="tx1"/>
                </a:solidFill>
              </a:rPr>
              <a:t> file format (NOTE: only parameters of the layers are saved)</a:t>
            </a:r>
            <a:endParaRPr lang="zh-TW" altLang="en-US" dirty="0"/>
          </a:p>
        </p:txBody>
      </p:sp>
      <p:sp>
        <p:nvSpPr>
          <p:cNvPr id="308" name="文字方塊 307"/>
          <p:cNvSpPr txBox="1"/>
          <p:nvPr/>
        </p:nvSpPr>
        <p:spPr>
          <a:xfrm>
            <a:off x="9171796" y="4217208"/>
            <a:ext cx="1043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 smtClean="0"/>
              <a:t>Model.npz</a:t>
            </a:r>
            <a:endParaRPr lang="en-US" altLang="zh-TW" sz="1200" b="1" dirty="0" smtClean="0"/>
          </a:p>
        </p:txBody>
      </p:sp>
      <p:sp>
        <p:nvSpPr>
          <p:cNvPr id="310" name="矩形 309"/>
          <p:cNvSpPr/>
          <p:nvPr/>
        </p:nvSpPr>
        <p:spPr>
          <a:xfrm>
            <a:off x="8511197" y="5888796"/>
            <a:ext cx="3619043" cy="969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>
                <a:solidFill>
                  <a:schemeClr val="tx1"/>
                </a:solidFill>
              </a:rPr>
              <a:t>Generate the C </a:t>
            </a:r>
            <a:r>
              <a:rPr lang="en-US" altLang="zh-TW" sz="1100" dirty="0" smtClean="0">
                <a:solidFill>
                  <a:schemeClr val="tx1"/>
                </a:solidFill>
              </a:rPr>
              <a:t>code for the trained model by injecting the code sequence of function calls to the defined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100" dirty="0" smtClean="0">
                <a:solidFill>
                  <a:schemeClr val="tx1"/>
                </a:solidFill>
              </a:rPr>
              <a:t>These function calls will invokes the C-based NN layers implementations defined in 3</a:t>
            </a:r>
            <a:r>
              <a:rPr lang="en-US" altLang="zh-TW" sz="1100" baseline="30000" dirty="0" smtClean="0">
                <a:solidFill>
                  <a:schemeClr val="tx1"/>
                </a:solidFill>
              </a:rPr>
              <a:t>rd</a:t>
            </a:r>
            <a:r>
              <a:rPr lang="en-US" altLang="zh-TW" sz="1100" dirty="0" smtClean="0">
                <a:solidFill>
                  <a:schemeClr val="tx1"/>
                </a:solidFill>
              </a:rPr>
              <a:t> party library, such as 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eBNN</a:t>
            </a:r>
            <a:r>
              <a:rPr lang="en-US" altLang="zh-TW" sz="1100" dirty="0" smtClean="0">
                <a:solidFill>
                  <a:schemeClr val="tx1"/>
                </a:solidFill>
              </a:rPr>
              <a:t> or </a:t>
            </a:r>
            <a:r>
              <a:rPr lang="en-US" altLang="zh-TW" sz="1100" dirty="0" err="1" smtClean="0">
                <a:solidFill>
                  <a:schemeClr val="tx1"/>
                </a:solidFill>
              </a:rPr>
              <a:t>TinyDNN</a:t>
            </a:r>
            <a:r>
              <a:rPr lang="en-US" altLang="zh-TW" sz="1100" dirty="0" smtClean="0">
                <a:solidFill>
                  <a:schemeClr val="tx1"/>
                </a:solidFill>
              </a:rPr>
              <a:t> </a:t>
            </a:r>
            <a:r>
              <a:rPr lang="en-US" altLang="zh-TW" sz="1100" b="1" dirty="0" smtClean="0">
                <a:solidFill>
                  <a:srgbClr val="FF0000"/>
                </a:solidFill>
              </a:rPr>
              <a:t>(XXX: check the RED text in the left.)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311" name="文字方塊 310"/>
          <p:cNvSpPr txBox="1"/>
          <p:nvPr/>
        </p:nvSpPr>
        <p:spPr>
          <a:xfrm>
            <a:off x="9181409" y="5611796"/>
            <a:ext cx="1043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 smtClean="0"/>
              <a:t>Inference.h</a:t>
            </a:r>
            <a:endParaRPr lang="en-US" altLang="zh-TW" sz="1200" b="1" dirty="0" smtClean="0"/>
          </a:p>
        </p:txBody>
      </p:sp>
      <p:cxnSp>
        <p:nvCxnSpPr>
          <p:cNvPr id="313" name="直線接點 312"/>
          <p:cNvCxnSpPr>
            <a:endCxn id="307" idx="1"/>
          </p:cNvCxnSpPr>
          <p:nvPr/>
        </p:nvCxnSpPr>
        <p:spPr>
          <a:xfrm flipV="1">
            <a:off x="7196997" y="4996987"/>
            <a:ext cx="1314200" cy="700776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直線接點 315"/>
          <p:cNvCxnSpPr>
            <a:endCxn id="310" idx="1"/>
          </p:cNvCxnSpPr>
          <p:nvPr/>
        </p:nvCxnSpPr>
        <p:spPr>
          <a:xfrm flipV="1">
            <a:off x="7286493" y="6373398"/>
            <a:ext cx="1224704" cy="2606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7581286" y="2628553"/>
            <a:ext cx="1181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XXX: What is the purpose of Chain class?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607539" y="5022519"/>
            <a:ext cx="1181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XXX: We can emphasize on the portability support of the code generation. For example, we can generate the code for </a:t>
            </a:r>
            <a:r>
              <a:rPr lang="en-US" sz="1200" dirty="0" err="1" smtClean="0">
                <a:solidFill>
                  <a:srgbClr val="FF0000"/>
                </a:solidFill>
              </a:rPr>
              <a:t>TinyDNN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2681891" y="0"/>
            <a:ext cx="188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XXX: Is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Configure_model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() the function name in model.py?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2594165" y="2785418"/>
            <a:ext cx="880703" cy="241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 Exit</a:t>
            </a:r>
          </a:p>
        </p:txBody>
      </p:sp>
      <p:sp>
        <p:nvSpPr>
          <p:cNvPr id="95" name="矩形 94"/>
          <p:cNvSpPr/>
          <p:nvPr/>
        </p:nvSpPr>
        <p:spPr>
          <a:xfrm>
            <a:off x="1848985" y="5828146"/>
            <a:ext cx="841122" cy="2410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Exit</a:t>
            </a:r>
          </a:p>
        </p:txBody>
      </p:sp>
      <p:sp>
        <p:nvSpPr>
          <p:cNvPr id="103" name="文字方塊 102"/>
          <p:cNvSpPr txBox="1"/>
          <p:nvPr/>
        </p:nvSpPr>
        <p:spPr>
          <a:xfrm>
            <a:off x="2402881" y="2479699"/>
            <a:ext cx="127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Early exit point</a:t>
            </a:r>
          </a:p>
        </p:txBody>
      </p:sp>
      <p:sp>
        <p:nvSpPr>
          <p:cNvPr id="40" name="右大括弧 39"/>
          <p:cNvSpPr/>
          <p:nvPr/>
        </p:nvSpPr>
        <p:spPr>
          <a:xfrm>
            <a:off x="1745954" y="2066764"/>
            <a:ext cx="121467" cy="412935"/>
          </a:xfrm>
          <a:prstGeom prst="rightBrac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右大括弧 108"/>
          <p:cNvSpPr/>
          <p:nvPr/>
        </p:nvSpPr>
        <p:spPr>
          <a:xfrm>
            <a:off x="1738024" y="3547279"/>
            <a:ext cx="105748" cy="1498004"/>
          </a:xfrm>
          <a:prstGeom prst="rightBrace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文字方塊 110"/>
          <p:cNvSpPr txBox="1"/>
          <p:nvPr/>
        </p:nvSpPr>
        <p:spPr>
          <a:xfrm>
            <a:off x="1804536" y="415300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*</a:t>
            </a:r>
            <a:r>
              <a:rPr lang="en-US" altLang="zh-TW" sz="1400" b="1" i="1" dirty="0" smtClean="0"/>
              <a:t>cl</a:t>
            </a:r>
          </a:p>
        </p:txBody>
      </p:sp>
      <p:sp>
        <p:nvSpPr>
          <p:cNvPr id="112" name="文字方塊 111"/>
          <p:cNvSpPr txBox="1"/>
          <p:nvPr/>
        </p:nvSpPr>
        <p:spPr>
          <a:xfrm>
            <a:off x="2133275" y="3995235"/>
            <a:ext cx="1887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XXX: Is a cloud layer containing the four links, Conv2D, </a:t>
            </a:r>
            <a:r>
              <a:rPr lang="en-US" sz="1200" dirty="0" err="1" smtClean="0">
                <a:solidFill>
                  <a:srgbClr val="FF0000"/>
                </a:solidFill>
              </a:rPr>
              <a:t>maxpool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BatchNormal</a:t>
            </a:r>
            <a:r>
              <a:rPr lang="en-US" sz="1200" dirty="0" smtClean="0">
                <a:solidFill>
                  <a:srgbClr val="FF0000"/>
                </a:solidFill>
              </a:rPr>
              <a:t> and Activation?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2192551" y="698867"/>
            <a:ext cx="188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XXX: We know Embedded layers use </a:t>
            </a:r>
            <a:r>
              <a:rPr lang="en-US" sz="1200" dirty="0" err="1" smtClean="0">
                <a:solidFill>
                  <a:srgbClr val="FF0000"/>
                </a:solidFill>
              </a:rPr>
              <a:t>eBNN</a:t>
            </a:r>
            <a:r>
              <a:rPr lang="en-US" sz="1200" dirty="0" smtClean="0">
                <a:solidFill>
                  <a:srgbClr val="FF0000"/>
                </a:solidFill>
              </a:rPr>
              <a:t> links. But, what are the Cloud layers? </a:t>
            </a:r>
            <a:r>
              <a:rPr lang="en-US" sz="1200" dirty="0" err="1" smtClean="0">
                <a:solidFill>
                  <a:srgbClr val="FF0000"/>
                </a:solidFill>
              </a:rPr>
              <a:t>eBNN</a:t>
            </a:r>
            <a:r>
              <a:rPr lang="en-US" sz="1200" dirty="0" smtClean="0">
                <a:solidFill>
                  <a:srgbClr val="FF0000"/>
                </a:solidFill>
              </a:rPr>
              <a:t> links or </a:t>
            </a:r>
            <a:r>
              <a:rPr lang="en-US" sz="1200" dirty="0" err="1" smtClean="0">
                <a:solidFill>
                  <a:srgbClr val="FF0000"/>
                </a:solidFill>
              </a:rPr>
              <a:t>Chainer</a:t>
            </a:r>
            <a:r>
              <a:rPr lang="en-US" sz="1200" dirty="0" smtClean="0">
                <a:solidFill>
                  <a:srgbClr val="FF0000"/>
                </a:solidFill>
              </a:rPr>
              <a:t> standard links w/ float types?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670134" y="0"/>
            <a:ext cx="4521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XXX: For paper usage, please convert the font of every text in the slides into Times New Roman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7503" y="19259"/>
            <a:ext cx="12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Inference : </a:t>
            </a:r>
            <a:endParaRPr lang="zh-TW" altLang="en-US" dirty="0"/>
          </a:p>
        </p:txBody>
      </p:sp>
      <p:cxnSp>
        <p:nvCxnSpPr>
          <p:cNvPr id="10" name="直線單箭頭接點 9"/>
          <p:cNvCxnSpPr>
            <a:stCxn id="18" idx="2"/>
            <a:endCxn id="12" idx="0"/>
          </p:cNvCxnSpPr>
          <p:nvPr/>
        </p:nvCxnSpPr>
        <p:spPr>
          <a:xfrm>
            <a:off x="1016646" y="1068223"/>
            <a:ext cx="8315" cy="379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08557" y="1448093"/>
            <a:ext cx="832808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08558" y="1946230"/>
            <a:ext cx="832807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18" y="760446"/>
            <a:ext cx="185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/>
              <a:t>Input ( n , d , w , h )</a:t>
            </a:r>
          </a:p>
        </p:txBody>
      </p:sp>
      <p:cxnSp>
        <p:nvCxnSpPr>
          <p:cNvPr id="20" name="直線單箭頭接點 19"/>
          <p:cNvCxnSpPr>
            <a:stCxn id="12" idx="2"/>
            <a:endCxn id="13" idx="0"/>
          </p:cNvCxnSpPr>
          <p:nvPr/>
        </p:nvCxnSpPr>
        <p:spPr>
          <a:xfrm>
            <a:off x="1024961" y="1689162"/>
            <a:ext cx="1" cy="257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910184" y="2195874"/>
            <a:ext cx="229550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</p:txBody>
      </p:sp>
      <p:cxnSp>
        <p:nvCxnSpPr>
          <p:cNvPr id="35" name="直線單箭頭接點 34"/>
          <p:cNvCxnSpPr>
            <a:stCxn id="21" idx="2"/>
            <a:endCxn id="53" idx="0"/>
          </p:cNvCxnSpPr>
          <p:nvPr/>
        </p:nvCxnSpPr>
        <p:spPr>
          <a:xfrm>
            <a:off x="1024959" y="2547189"/>
            <a:ext cx="2" cy="875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358517" y="2782941"/>
            <a:ext cx="832810" cy="241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  <a:endParaRPr lang="en-US" altLang="zh-TW" sz="1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線單箭頭接點 40"/>
          <p:cNvCxnSpPr>
            <a:endCxn id="37" idx="1"/>
          </p:cNvCxnSpPr>
          <p:nvPr/>
        </p:nvCxnSpPr>
        <p:spPr>
          <a:xfrm>
            <a:off x="1024958" y="2899030"/>
            <a:ext cx="333559" cy="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606123" y="3677001"/>
            <a:ext cx="832811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onv2D</a:t>
            </a:r>
            <a:endParaRPr lang="zh-TW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06121" y="4551064"/>
            <a:ext cx="832810" cy="4245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</a:t>
            </a:r>
          </a:p>
          <a:p>
            <a:pPr algn="ctr"/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zh-TW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08461" y="5196687"/>
            <a:ext cx="832811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Atication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06120" y="4113674"/>
            <a:ext cx="832811" cy="2410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maxpool</a:t>
            </a:r>
            <a:endParaRPr lang="zh-TW" altLang="en-US" dirty="0"/>
          </a:p>
        </p:txBody>
      </p:sp>
      <p:cxnSp>
        <p:nvCxnSpPr>
          <p:cNvPr id="70" name="直線單箭頭接點 69"/>
          <p:cNvCxnSpPr>
            <a:stCxn id="54" idx="2"/>
            <a:endCxn id="55" idx="0"/>
          </p:cNvCxnSpPr>
          <p:nvPr/>
        </p:nvCxnSpPr>
        <p:spPr>
          <a:xfrm>
            <a:off x="1022526" y="4975637"/>
            <a:ext cx="2341" cy="22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56" idx="2"/>
            <a:endCxn id="54" idx="0"/>
          </p:cNvCxnSpPr>
          <p:nvPr/>
        </p:nvCxnSpPr>
        <p:spPr>
          <a:xfrm>
            <a:off x="1022526" y="4354743"/>
            <a:ext cx="0" cy="196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stCxn id="53" idx="2"/>
            <a:endCxn id="56" idx="0"/>
          </p:cNvCxnSpPr>
          <p:nvPr/>
        </p:nvCxnSpPr>
        <p:spPr>
          <a:xfrm flipH="1">
            <a:off x="1022526" y="3918070"/>
            <a:ext cx="3" cy="19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stCxn id="110" idx="2"/>
            <a:endCxn id="96" idx="0"/>
          </p:cNvCxnSpPr>
          <p:nvPr/>
        </p:nvCxnSpPr>
        <p:spPr>
          <a:xfrm flipH="1">
            <a:off x="1006234" y="5787496"/>
            <a:ext cx="7980" cy="395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96" idx="3"/>
          </p:cNvCxnSpPr>
          <p:nvPr/>
        </p:nvCxnSpPr>
        <p:spPr>
          <a:xfrm>
            <a:off x="1422639" y="6303081"/>
            <a:ext cx="1012820" cy="7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89829" y="6182546"/>
            <a:ext cx="832810" cy="241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altLang="zh-TW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inear</a:t>
            </a:r>
          </a:p>
        </p:txBody>
      </p:sp>
      <p:sp>
        <p:nvSpPr>
          <p:cNvPr id="110" name="文字方塊 109"/>
          <p:cNvSpPr txBox="1"/>
          <p:nvPr/>
        </p:nvSpPr>
        <p:spPr>
          <a:xfrm>
            <a:off x="899439" y="5436181"/>
            <a:ext cx="229550" cy="35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sz="1400" dirty="0" smtClean="0"/>
              <a:t>.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2586561" y="562954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Result 2</a:t>
            </a:r>
          </a:p>
          <a:p>
            <a:r>
              <a:rPr lang="en-US" altLang="zh-TW" sz="1400" b="1" dirty="0"/>
              <a:t>x</a:t>
            </a:r>
            <a:r>
              <a:rPr lang="en-US" altLang="zh-TW" sz="1400" b="1" dirty="0" smtClean="0"/>
              <a:t>(n , 10)</a:t>
            </a:r>
          </a:p>
        </p:txBody>
      </p:sp>
      <p:cxnSp>
        <p:nvCxnSpPr>
          <p:cNvPr id="168" name="直線單箭頭接點 167"/>
          <p:cNvCxnSpPr>
            <a:stCxn id="37" idx="3"/>
            <a:endCxn id="170" idx="1"/>
          </p:cNvCxnSpPr>
          <p:nvPr/>
        </p:nvCxnSpPr>
        <p:spPr>
          <a:xfrm>
            <a:off x="2191327" y="2903476"/>
            <a:ext cx="198996" cy="6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文字方塊 169"/>
          <p:cNvSpPr txBox="1"/>
          <p:nvPr/>
        </p:nvSpPr>
        <p:spPr>
          <a:xfrm>
            <a:off x="2390323" y="2647961"/>
            <a:ext cx="107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err="1" smtClean="0"/>
              <a:t>Earily</a:t>
            </a:r>
            <a:r>
              <a:rPr lang="en-US" altLang="zh-TW" sz="1400" dirty="0" smtClean="0"/>
              <a:t> exited</a:t>
            </a:r>
          </a:p>
          <a:p>
            <a:pPr algn="ctr"/>
            <a:r>
              <a:rPr lang="en-US" altLang="zh-TW" sz="1400" dirty="0" smtClean="0"/>
              <a:t>point</a:t>
            </a:r>
          </a:p>
        </p:txBody>
      </p:sp>
      <p:sp>
        <p:nvSpPr>
          <p:cNvPr id="173" name="文字方塊 172"/>
          <p:cNvSpPr txBox="1"/>
          <p:nvPr/>
        </p:nvSpPr>
        <p:spPr>
          <a:xfrm>
            <a:off x="2504490" y="2249887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Result 1</a:t>
            </a:r>
          </a:p>
          <a:p>
            <a:r>
              <a:rPr lang="en-US" altLang="zh-TW" sz="1400" b="1" dirty="0"/>
              <a:t>x</a:t>
            </a:r>
            <a:r>
              <a:rPr lang="en-US" altLang="zh-TW" sz="1400" b="1" dirty="0" smtClean="0"/>
              <a:t>(n , 10)</a:t>
            </a:r>
          </a:p>
        </p:txBody>
      </p:sp>
      <p:sp>
        <p:nvSpPr>
          <p:cNvPr id="174" name="文字方塊 173"/>
          <p:cNvSpPr txBox="1"/>
          <p:nvPr/>
        </p:nvSpPr>
        <p:spPr>
          <a:xfrm>
            <a:off x="2443478" y="6029931"/>
            <a:ext cx="102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 smtClean="0"/>
              <a:t>Final exited</a:t>
            </a:r>
          </a:p>
          <a:p>
            <a:pPr algn="ctr"/>
            <a:r>
              <a:rPr lang="en-US" altLang="zh-TW" sz="1400" dirty="0" smtClean="0"/>
              <a:t>point</a:t>
            </a:r>
          </a:p>
        </p:txBody>
      </p:sp>
      <p:sp>
        <p:nvSpPr>
          <p:cNvPr id="232" name="矩形 231"/>
          <p:cNvSpPr/>
          <p:nvPr/>
        </p:nvSpPr>
        <p:spPr>
          <a:xfrm>
            <a:off x="460143" y="1325291"/>
            <a:ext cx="1801612" cy="1205047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文字方塊 232"/>
          <p:cNvSpPr txBox="1"/>
          <p:nvPr/>
        </p:nvSpPr>
        <p:spPr>
          <a:xfrm>
            <a:off x="1516213" y="212376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x</a:t>
            </a:r>
            <a:r>
              <a:rPr lang="en-US" altLang="zh-TW" sz="1400" dirty="0" smtClean="0"/>
              <a:t>  el</a:t>
            </a:r>
          </a:p>
        </p:txBody>
      </p:sp>
      <p:sp>
        <p:nvSpPr>
          <p:cNvPr id="285" name="矩形 284"/>
          <p:cNvSpPr/>
          <p:nvPr/>
        </p:nvSpPr>
        <p:spPr>
          <a:xfrm>
            <a:off x="457711" y="3512481"/>
            <a:ext cx="1801612" cy="2275015"/>
          </a:xfrm>
          <a:prstGeom prst="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6" name="文字方塊 285"/>
          <p:cNvSpPr txBox="1"/>
          <p:nvPr/>
        </p:nvSpPr>
        <p:spPr>
          <a:xfrm>
            <a:off x="1513781" y="4480792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x</a:t>
            </a:r>
            <a:r>
              <a:rPr lang="en-US" altLang="zh-TW" sz="1400" dirty="0" smtClean="0"/>
              <a:t>  cl</a:t>
            </a:r>
          </a:p>
        </p:txBody>
      </p:sp>
      <p:sp>
        <p:nvSpPr>
          <p:cNvPr id="77" name="文字方塊 76"/>
          <p:cNvSpPr txBox="1"/>
          <p:nvPr/>
        </p:nvSpPr>
        <p:spPr>
          <a:xfrm>
            <a:off x="4568306" y="250091"/>
            <a:ext cx="631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m</a:t>
            </a:r>
            <a:r>
              <a:rPr lang="en-US" altLang="zh-TW" sz="1200" b="1" dirty="0" err="1" smtClean="0"/>
              <a:t>ain.c</a:t>
            </a:r>
            <a:r>
              <a:rPr lang="en-US" altLang="zh-TW" sz="1200" b="1" dirty="0" smtClean="0"/>
              <a:t>  </a:t>
            </a:r>
            <a:endParaRPr lang="zh-TW" altLang="en-US" b="1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4218261" y="1258158"/>
            <a:ext cx="13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i</a:t>
            </a:r>
            <a:r>
              <a:rPr lang="en-US" altLang="zh-TW" sz="1200" b="1" dirty="0" err="1" smtClean="0"/>
              <a:t>nference.h</a:t>
            </a:r>
            <a:r>
              <a:rPr lang="en-US" altLang="zh-TW" sz="1200" b="1" dirty="0" smtClean="0"/>
              <a:t>  </a:t>
            </a:r>
            <a:endParaRPr lang="zh-TW" altLang="en-US" b="1" dirty="0"/>
          </a:p>
        </p:txBody>
      </p:sp>
      <p:sp>
        <p:nvSpPr>
          <p:cNvPr id="5" name="圓角矩形 4"/>
          <p:cNvSpPr/>
          <p:nvPr/>
        </p:nvSpPr>
        <p:spPr>
          <a:xfrm>
            <a:off x="6622275" y="878148"/>
            <a:ext cx="2219950" cy="1987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67725" y="930874"/>
            <a:ext cx="2219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fconv_layer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do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Convpool</a:t>
            </a:r>
            <a:r>
              <a:rPr lang="en-US" altLang="zh-TW" sz="1200" dirty="0" smtClean="0"/>
              <a:t> link with x</a:t>
            </a:r>
          </a:p>
          <a:p>
            <a:r>
              <a:rPr lang="en-US" altLang="zh-TW" sz="1200" dirty="0" smtClean="0"/>
              <a:t>    layer + 1</a:t>
            </a:r>
          </a:p>
          <a:p>
            <a:r>
              <a:rPr lang="en-US" altLang="zh-TW" sz="1200" b="1" dirty="0" err="1" smtClean="0"/>
              <a:t>bconv_layer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 smtClean="0"/>
              <a:t>    do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BinaryConvpool</a:t>
            </a:r>
            <a:r>
              <a:rPr lang="en-US" altLang="zh-TW" sz="1200" dirty="0" smtClean="0"/>
              <a:t> link with x</a:t>
            </a:r>
          </a:p>
          <a:p>
            <a:r>
              <a:rPr lang="en-US" altLang="zh-TW" sz="1200" dirty="0" smtClean="0"/>
              <a:t>    layer + 1</a:t>
            </a:r>
          </a:p>
          <a:p>
            <a:r>
              <a:rPr lang="en-US" altLang="zh-TW" sz="1200" b="1" dirty="0" err="1"/>
              <a:t>b</a:t>
            </a:r>
            <a:r>
              <a:rPr lang="en-US" altLang="zh-TW" sz="1200" b="1" dirty="0" err="1" smtClean="0"/>
              <a:t>linear_layer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 smtClean="0"/>
              <a:t>    do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BinaryLinear</a:t>
            </a:r>
            <a:r>
              <a:rPr lang="en-US" altLang="zh-TW" sz="1200" dirty="0" smtClean="0"/>
              <a:t> link with x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if( </a:t>
            </a:r>
            <a:r>
              <a:rPr lang="en-US" altLang="zh-TW" sz="1200" b="1" dirty="0" err="1" smtClean="0"/>
              <a:t>enropy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 </a:t>
            </a:r>
            <a:r>
              <a:rPr lang="en-US" altLang="zh-TW" sz="1200" dirty="0" smtClean="0"/>
              <a:t>&lt; </a:t>
            </a:r>
            <a:r>
              <a:rPr lang="en-US" altLang="zh-TW" sz="1200" dirty="0" err="1" smtClean="0"/>
              <a:t>ent_T</a:t>
            </a:r>
            <a:r>
              <a:rPr lang="en-US" altLang="zh-TW" sz="1200" dirty="0" smtClean="0"/>
              <a:t> )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</a:t>
            </a:r>
            <a:r>
              <a:rPr lang="en-US" altLang="zh-TW" sz="1200" b="1" dirty="0" err="1" smtClean="0"/>
              <a:t>pass_cloud</a:t>
            </a:r>
            <a:r>
              <a:rPr lang="en-US" altLang="zh-TW" sz="1200" dirty="0" smtClean="0"/>
              <a:t>( x , layer )</a:t>
            </a:r>
            <a:endParaRPr lang="zh-TW" altLang="en-US" sz="12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947664" y="606864"/>
            <a:ext cx="14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 smtClean="0"/>
              <a:t>ebnn.h</a:t>
            </a:r>
            <a:r>
              <a:rPr lang="en-US" altLang="zh-TW" sz="1200" b="1" dirty="0" smtClean="0"/>
              <a:t> (Enhanced)  </a:t>
            </a:r>
            <a:endParaRPr lang="zh-TW" altLang="en-US" b="1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9841963" y="634311"/>
            <a:ext cx="97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F</a:t>
            </a:r>
            <a:r>
              <a:rPr lang="en-US" altLang="zh-TW" sz="1200" b="1" dirty="0" err="1" smtClean="0"/>
              <a:t>unction.h</a:t>
            </a:r>
            <a:endParaRPr lang="zh-TW" altLang="en-US" b="1" dirty="0"/>
          </a:p>
        </p:txBody>
      </p:sp>
      <p:sp>
        <p:nvSpPr>
          <p:cNvPr id="83" name="圓角矩形 82"/>
          <p:cNvSpPr/>
          <p:nvPr/>
        </p:nvSpPr>
        <p:spPr>
          <a:xfrm>
            <a:off x="9161830" y="911310"/>
            <a:ext cx="2334722" cy="1374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圓角矩形 84"/>
          <p:cNvSpPr/>
          <p:nvPr/>
        </p:nvSpPr>
        <p:spPr>
          <a:xfrm>
            <a:off x="3716656" y="524720"/>
            <a:ext cx="2334722" cy="386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cxnSp>
        <p:nvCxnSpPr>
          <p:cNvPr id="86" name="直線單箭頭接點 85"/>
          <p:cNvCxnSpPr>
            <a:stCxn id="85" idx="2"/>
            <a:endCxn id="78" idx="0"/>
          </p:cNvCxnSpPr>
          <p:nvPr/>
        </p:nvCxnSpPr>
        <p:spPr>
          <a:xfrm>
            <a:off x="4884017" y="911310"/>
            <a:ext cx="0" cy="3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3716655" y="1535157"/>
            <a:ext cx="2334722" cy="1488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3775499" y="1575545"/>
            <a:ext cx="2219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ebnn_compute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b="1" dirty="0" err="1" smtClean="0"/>
              <a:t>fconv_layer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</a:t>
            </a:r>
            <a:r>
              <a:rPr lang="en-US" altLang="zh-TW" sz="1200" b="1" dirty="0" err="1" smtClean="0"/>
              <a:t>bconv_layer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.  .  .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b="1" dirty="0" err="1" smtClean="0"/>
              <a:t>blinear_layer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</a:p>
          <a:p>
            <a:endParaRPr lang="en-US" altLang="zh-TW" sz="1200" b="1" dirty="0"/>
          </a:p>
          <a:p>
            <a:r>
              <a:rPr lang="en-US" altLang="zh-TW" sz="1200" b="1" dirty="0" smtClean="0"/>
              <a:t>    </a:t>
            </a:r>
            <a:r>
              <a:rPr lang="en-US" altLang="zh-TW" sz="1200" dirty="0" smtClean="0">
                <a:solidFill>
                  <a:srgbClr val="0070C0"/>
                </a:solidFill>
              </a:rPr>
              <a:t>Return</a:t>
            </a:r>
            <a:r>
              <a:rPr lang="en-US" altLang="zh-TW" sz="1200" dirty="0" smtClean="0"/>
              <a:t> x</a:t>
            </a:r>
            <a:endParaRPr lang="zh-TW" altLang="en-US" sz="1200" dirty="0"/>
          </a:p>
        </p:txBody>
      </p:sp>
      <p:cxnSp>
        <p:nvCxnSpPr>
          <p:cNvPr id="92" name="直線接點 91"/>
          <p:cNvCxnSpPr/>
          <p:nvPr/>
        </p:nvCxnSpPr>
        <p:spPr>
          <a:xfrm>
            <a:off x="381000" y="3228976"/>
            <a:ext cx="11563350" cy="380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4458306" y="3494782"/>
            <a:ext cx="85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/>
              <a:t>model.py  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3702408" y="3749670"/>
            <a:ext cx="2334722" cy="15231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>
            <a:off x="3761252" y="3793892"/>
            <a:ext cx="2219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_</a:t>
            </a:r>
            <a:r>
              <a:rPr lang="en-US" altLang="zh-TW" sz="1200" b="1" dirty="0" err="1" smtClean="0"/>
              <a:t>init</a:t>
            </a:r>
            <a:r>
              <a:rPr lang="en-US" altLang="zh-TW" sz="1200" b="1" dirty="0" smtClean="0"/>
              <a:t>_() : 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</a:t>
            </a:r>
            <a:r>
              <a:rPr lang="en-US" altLang="zh-TW" sz="1200" dirty="0" smtClean="0"/>
              <a:t>if(model non-exist)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    </a:t>
            </a:r>
            <a:r>
              <a:rPr lang="en-US" altLang="zh-TW" sz="1200" dirty="0" smtClean="0"/>
              <a:t>load model from </a:t>
            </a:r>
            <a:r>
              <a:rPr lang="en-US" altLang="zh-TW" sz="1200" b="1" dirty="0" err="1" smtClean="0"/>
              <a:t>npz</a:t>
            </a:r>
            <a:endParaRPr lang="en-US" altLang="zh-TW" sz="1200" b="1" dirty="0" smtClean="0"/>
          </a:p>
          <a:p>
            <a:endParaRPr lang="en-US" altLang="zh-TW" sz="1200" b="1" dirty="0" smtClean="0"/>
          </a:p>
          <a:p>
            <a:r>
              <a:rPr lang="en-US" altLang="zh-TW" sz="1200" b="1" dirty="0" smtClean="0"/>
              <a:t>_call_( </a:t>
            </a:r>
            <a:r>
              <a:rPr lang="en-US" altLang="zh-TW" sz="1200" dirty="0" smtClean="0"/>
              <a:t>data</a:t>
            </a:r>
            <a:r>
              <a:rPr lang="en-US" altLang="zh-TW" sz="1200" b="1" dirty="0" smtClean="0"/>
              <a:t> ) : 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</a:t>
            </a:r>
            <a:r>
              <a:rPr lang="en-US" altLang="zh-TW" sz="1200" dirty="0" smtClean="0"/>
              <a:t>x = </a:t>
            </a:r>
            <a:r>
              <a:rPr lang="en-US" altLang="zh-TW" sz="1200" b="1" dirty="0" err="1" smtClean="0"/>
              <a:t>con_eval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data</a:t>
            </a:r>
            <a:r>
              <a:rPr lang="en-US" altLang="zh-TW" sz="1200" b="1" dirty="0" smtClean="0"/>
              <a:t> )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</a:t>
            </a:r>
            <a:r>
              <a:rPr lang="en-US" altLang="zh-TW" sz="1200" dirty="0" smtClean="0">
                <a:solidFill>
                  <a:srgbClr val="0070C0"/>
                </a:solidFill>
              </a:rPr>
              <a:t>Return</a:t>
            </a:r>
            <a:r>
              <a:rPr lang="en-US" altLang="zh-TW" sz="1200" dirty="0" smtClean="0"/>
              <a:t> x</a:t>
            </a:r>
            <a:endParaRPr lang="zh-TW" altLang="en-US" sz="1200" dirty="0"/>
          </a:p>
        </p:txBody>
      </p:sp>
      <p:sp>
        <p:nvSpPr>
          <p:cNvPr id="98" name="圓角矩形 97"/>
          <p:cNvSpPr/>
          <p:nvPr/>
        </p:nvSpPr>
        <p:spPr>
          <a:xfrm>
            <a:off x="6567655" y="3862017"/>
            <a:ext cx="2274570" cy="80139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6626499" y="3906239"/>
            <a:ext cx="195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c</a:t>
            </a:r>
            <a:r>
              <a:rPr lang="en-US" altLang="zh-TW" sz="1200" b="1" dirty="0" err="1" smtClean="0"/>
              <a:t>on_eval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data ) : </a:t>
            </a:r>
          </a:p>
          <a:p>
            <a:r>
              <a:rPr lang="en-US" altLang="zh-TW" sz="1200" dirty="0" smtClean="0"/>
              <a:t>    convert data x and layer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>
                <a:solidFill>
                  <a:srgbClr val="0070C0"/>
                </a:solidFill>
              </a:rPr>
              <a:t>R</a:t>
            </a:r>
            <a:r>
              <a:rPr lang="en-US" altLang="zh-TW" sz="1200" dirty="0" smtClean="0">
                <a:solidFill>
                  <a:srgbClr val="0070C0"/>
                </a:solidFill>
              </a:rPr>
              <a:t>eturn</a:t>
            </a:r>
            <a:r>
              <a:rPr lang="en-US" altLang="zh-TW" sz="1200" dirty="0" smtClean="0"/>
              <a:t> </a:t>
            </a:r>
            <a:r>
              <a:rPr lang="en-US" altLang="zh-TW" sz="1200" b="1" dirty="0" smtClean="0"/>
              <a:t>evaluate</a:t>
            </a:r>
            <a:r>
              <a:rPr lang="en-US" altLang="zh-TW" sz="1200" dirty="0" smtClean="0"/>
              <a:t>( x  , layer)</a:t>
            </a:r>
            <a:endParaRPr lang="zh-TW" altLang="en-US" sz="1200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313238" y="3607129"/>
            <a:ext cx="851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c</a:t>
            </a:r>
            <a:r>
              <a:rPr lang="en-US" altLang="zh-TW" sz="1200" b="1" dirty="0" smtClean="0"/>
              <a:t>hain.py  </a:t>
            </a:r>
            <a:endParaRPr lang="zh-TW" altLang="en-US" b="1" dirty="0"/>
          </a:p>
        </p:txBody>
      </p:sp>
      <p:sp>
        <p:nvSpPr>
          <p:cNvPr id="106" name="圓角矩形 105"/>
          <p:cNvSpPr/>
          <p:nvPr/>
        </p:nvSpPr>
        <p:spPr>
          <a:xfrm>
            <a:off x="6567655" y="5075180"/>
            <a:ext cx="2274570" cy="8994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文字方塊 106"/>
          <p:cNvSpPr txBox="1"/>
          <p:nvPr/>
        </p:nvSpPr>
        <p:spPr>
          <a:xfrm>
            <a:off x="6626499" y="5119403"/>
            <a:ext cx="195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evaluate( </a:t>
            </a:r>
            <a:r>
              <a:rPr lang="en-US" altLang="zh-TW" sz="1200" dirty="0" smtClean="0"/>
              <a:t>x , layer ) : 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smtClean="0">
                <a:solidFill>
                  <a:srgbClr val="0070C0"/>
                </a:solidFill>
              </a:rPr>
              <a:t>for</a:t>
            </a:r>
            <a:r>
              <a:rPr lang="en-US" altLang="zh-TW" sz="1200" dirty="0" smtClean="0"/>
              <a:t> link </a:t>
            </a:r>
            <a:r>
              <a:rPr lang="en-US" altLang="zh-TW" sz="1200" dirty="0" smtClean="0">
                <a:solidFill>
                  <a:srgbClr val="0070C0"/>
                </a:solidFill>
              </a:rPr>
              <a:t>in </a:t>
            </a:r>
            <a:r>
              <a:rPr lang="en-US" altLang="zh-TW" sz="1200" b="1" i="1" dirty="0" smtClean="0"/>
              <a:t>links</a:t>
            </a:r>
            <a:r>
              <a:rPr lang="en-US" altLang="zh-TW" sz="1200" dirty="0" smtClean="0"/>
              <a:t>[ layer : ]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x = link( x )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dirty="0">
                <a:solidFill>
                  <a:srgbClr val="0070C0"/>
                </a:solidFill>
              </a:rPr>
              <a:t>R</a:t>
            </a:r>
            <a:r>
              <a:rPr lang="en-US" altLang="zh-TW" sz="1200" dirty="0" smtClean="0">
                <a:solidFill>
                  <a:srgbClr val="0070C0"/>
                </a:solidFill>
              </a:rPr>
              <a:t>eturn</a:t>
            </a:r>
            <a:r>
              <a:rPr lang="en-US" altLang="zh-TW" sz="1200" dirty="0" smtClean="0"/>
              <a:t> x</a:t>
            </a:r>
            <a:endParaRPr lang="zh-TW" altLang="en-US" sz="1200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7159293" y="4808060"/>
            <a:ext cx="1091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s</a:t>
            </a:r>
            <a:r>
              <a:rPr lang="en-US" altLang="zh-TW" sz="1200" b="1" dirty="0" smtClean="0"/>
              <a:t>equential.py</a:t>
            </a:r>
            <a:endParaRPr lang="zh-TW" altLang="en-US" b="1" dirty="0"/>
          </a:p>
        </p:txBody>
      </p:sp>
      <p:cxnSp>
        <p:nvCxnSpPr>
          <p:cNvPr id="109" name="直線單箭頭接點 108"/>
          <p:cNvCxnSpPr>
            <a:stCxn id="19" idx="2"/>
            <a:endCxn id="152" idx="0"/>
          </p:cNvCxnSpPr>
          <p:nvPr/>
        </p:nvCxnSpPr>
        <p:spPr>
          <a:xfrm flipH="1">
            <a:off x="4852464" y="5272858"/>
            <a:ext cx="17305" cy="68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>
            <a:off x="9221572" y="986970"/>
            <a:ext cx="221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entropy(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compute entropy with x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</a:p>
          <a:p>
            <a:r>
              <a:rPr lang="en-US" altLang="zh-TW" sz="1200" b="1" dirty="0" err="1" smtClean="0"/>
              <a:t>pass_cloud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, layer</a:t>
            </a:r>
            <a:r>
              <a:rPr lang="en-US" altLang="zh-TW" sz="1200" b="1" dirty="0" smtClean="0"/>
              <a:t> )</a:t>
            </a:r>
          </a:p>
          <a:p>
            <a:r>
              <a:rPr lang="en-US" altLang="zh-TW" sz="1200" dirty="0" smtClean="0"/>
              <a:t>    package x and layer as </a:t>
            </a:r>
            <a:r>
              <a:rPr lang="en-US" altLang="zh-TW" sz="1200" b="1" dirty="0" smtClean="0"/>
              <a:t>data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</a:t>
            </a:r>
            <a:r>
              <a:rPr lang="en-US" altLang="zh-TW" sz="1200" dirty="0" smtClean="0"/>
              <a:t>call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model.py</a:t>
            </a:r>
            <a:r>
              <a:rPr lang="en-US" altLang="zh-TW" sz="1200" dirty="0" smtClean="0"/>
              <a:t> append </a:t>
            </a:r>
            <a:r>
              <a:rPr lang="en-US" altLang="zh-TW" sz="1200" b="1" dirty="0" smtClean="0"/>
              <a:t>data</a:t>
            </a:r>
            <a:endParaRPr lang="en-US" altLang="zh-TW" sz="1200" b="1" dirty="0"/>
          </a:p>
        </p:txBody>
      </p:sp>
      <p:cxnSp>
        <p:nvCxnSpPr>
          <p:cNvPr id="27" name="肘形接點 26"/>
          <p:cNvCxnSpPr>
            <a:stCxn id="83" idx="2"/>
            <a:endCxn id="95" idx="0"/>
          </p:cNvCxnSpPr>
          <p:nvPr/>
        </p:nvCxnSpPr>
        <p:spPr>
          <a:xfrm rot="5400000">
            <a:off x="7002213" y="167804"/>
            <a:ext cx="1208782" cy="5445175"/>
          </a:xfrm>
          <a:prstGeom prst="bentConnector3">
            <a:avLst>
              <a:gd name="adj1" fmla="val 87035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124653" y="2693416"/>
            <a:ext cx="141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d</a:t>
            </a:r>
            <a:r>
              <a:rPr lang="en-US" altLang="zh-TW" sz="1200" b="1" dirty="0" smtClean="0"/>
              <a:t>ata[x , layer]</a:t>
            </a:r>
          </a:p>
          <a:p>
            <a:pPr algn="ctr"/>
            <a:r>
              <a:rPr lang="en-US" altLang="zh-TW" sz="1200" b="1" dirty="0"/>
              <a:t>x</a:t>
            </a:r>
            <a:r>
              <a:rPr lang="en-US" altLang="zh-TW" sz="1200" b="1" dirty="0" smtClean="0"/>
              <a:t>(n , f , w , h)</a:t>
            </a:r>
          </a:p>
        </p:txBody>
      </p:sp>
      <p:cxnSp>
        <p:nvCxnSpPr>
          <p:cNvPr id="128" name="直線單箭頭接點 127"/>
          <p:cNvCxnSpPr/>
          <p:nvPr/>
        </p:nvCxnSpPr>
        <p:spPr>
          <a:xfrm flipV="1">
            <a:off x="5048250" y="1103841"/>
            <a:ext cx="1612954" cy="8049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/>
          <p:nvPr/>
        </p:nvCxnSpPr>
        <p:spPr>
          <a:xfrm flipV="1">
            <a:off x="5041729" y="1652946"/>
            <a:ext cx="1660348" cy="428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/>
          <p:nvPr/>
        </p:nvCxnSpPr>
        <p:spPr>
          <a:xfrm flipV="1">
            <a:off x="5114484" y="2179736"/>
            <a:ext cx="1594114" cy="3013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8488216" y="1138751"/>
            <a:ext cx="779719" cy="13903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8522568" y="1688885"/>
            <a:ext cx="745367" cy="10396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直線單箭頭接點 142"/>
          <p:cNvCxnSpPr/>
          <p:nvPr/>
        </p:nvCxnSpPr>
        <p:spPr>
          <a:xfrm flipV="1">
            <a:off x="5309725" y="4064480"/>
            <a:ext cx="1358000" cy="78543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圓角矩形 151"/>
          <p:cNvSpPr/>
          <p:nvPr/>
        </p:nvSpPr>
        <p:spPr>
          <a:xfrm>
            <a:off x="3685103" y="5956773"/>
            <a:ext cx="2334722" cy="386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3627468" y="5843547"/>
            <a:ext cx="2535207" cy="81222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3817652" y="553885"/>
            <a:ext cx="181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ebnn_compute</a:t>
            </a:r>
            <a:r>
              <a:rPr lang="en-US" altLang="zh-TW" sz="1200" b="1" dirty="0"/>
              <a:t>( </a:t>
            </a:r>
            <a:r>
              <a:rPr lang="en-US" altLang="zh-TW" sz="1200" dirty="0" smtClean="0"/>
              <a:t>image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3646569" y="5982044"/>
            <a:ext cx="250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Receive the data from cloud to end</a:t>
            </a:r>
            <a:endParaRPr lang="en-US" altLang="zh-TW" sz="1200" dirty="0" smtClean="0"/>
          </a:p>
        </p:txBody>
      </p:sp>
      <p:sp>
        <p:nvSpPr>
          <p:cNvPr id="163" name="文字方塊 162"/>
          <p:cNvSpPr txBox="1"/>
          <p:nvPr/>
        </p:nvSpPr>
        <p:spPr>
          <a:xfrm>
            <a:off x="2422848" y="223963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End layer  </a:t>
            </a:r>
            <a:endParaRPr lang="zh-TW" altLang="en-US" b="1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2312036" y="3512481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smtClean="0"/>
              <a:t>Cloud </a:t>
            </a:r>
            <a:r>
              <a:rPr lang="en-US" altLang="zh-TW" b="1" dirty="0" smtClean="0"/>
              <a:t>layer  </a:t>
            </a:r>
            <a:endParaRPr lang="zh-TW" altLang="en-US" b="1" dirty="0"/>
          </a:p>
        </p:txBody>
      </p:sp>
      <p:sp>
        <p:nvSpPr>
          <p:cNvPr id="169" name="左中括弧 168"/>
          <p:cNvSpPr/>
          <p:nvPr/>
        </p:nvSpPr>
        <p:spPr>
          <a:xfrm>
            <a:off x="3826957" y="1908745"/>
            <a:ext cx="114642" cy="38640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1" name="直線接點 170"/>
          <p:cNvCxnSpPr>
            <a:stCxn id="232" idx="3"/>
            <a:endCxn id="169" idx="1"/>
          </p:cNvCxnSpPr>
          <p:nvPr/>
        </p:nvCxnSpPr>
        <p:spPr>
          <a:xfrm>
            <a:off x="2261755" y="1927815"/>
            <a:ext cx="1565202" cy="174134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左中括弧 171"/>
          <p:cNvSpPr/>
          <p:nvPr/>
        </p:nvSpPr>
        <p:spPr>
          <a:xfrm>
            <a:off x="6753169" y="5425875"/>
            <a:ext cx="45719" cy="25106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5" name="肘形接點 174"/>
          <p:cNvCxnSpPr>
            <a:stCxn id="107" idx="1"/>
            <a:endCxn id="285" idx="3"/>
          </p:cNvCxnSpPr>
          <p:nvPr/>
        </p:nvCxnSpPr>
        <p:spPr>
          <a:xfrm rot="10800000">
            <a:off x="2259323" y="4649990"/>
            <a:ext cx="4367176" cy="884913"/>
          </a:xfrm>
          <a:prstGeom prst="bentConnector3">
            <a:avLst>
              <a:gd name="adj1" fmla="val 82716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6" name="文字方塊 185"/>
          <p:cNvSpPr txBox="1"/>
          <p:nvPr/>
        </p:nvSpPr>
        <p:spPr>
          <a:xfrm>
            <a:off x="4377976" y="6290080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End layer  </a:t>
            </a:r>
            <a:endParaRPr lang="zh-TW" altLang="en-US" b="1" dirty="0"/>
          </a:p>
        </p:txBody>
      </p:sp>
      <p:cxnSp>
        <p:nvCxnSpPr>
          <p:cNvPr id="190" name="肘形接點 189"/>
          <p:cNvCxnSpPr>
            <a:stCxn id="99" idx="2"/>
          </p:cNvCxnSpPr>
          <p:nvPr/>
        </p:nvCxnSpPr>
        <p:spPr>
          <a:xfrm rot="5400000">
            <a:off x="6962048" y="4588973"/>
            <a:ext cx="680359" cy="607553"/>
          </a:xfrm>
          <a:prstGeom prst="bentConnector3">
            <a:avLst>
              <a:gd name="adj1" fmla="val 41600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文字方塊 197"/>
          <p:cNvSpPr txBox="1"/>
          <p:nvPr/>
        </p:nvSpPr>
        <p:spPr>
          <a:xfrm>
            <a:off x="-375984" y="2762718"/>
            <a:ext cx="185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x ( n , f , w , h )</a:t>
            </a:r>
          </a:p>
        </p:txBody>
      </p:sp>
      <p:sp>
        <p:nvSpPr>
          <p:cNvPr id="201" name="文字方塊 200"/>
          <p:cNvSpPr txBox="1"/>
          <p:nvPr/>
        </p:nvSpPr>
        <p:spPr>
          <a:xfrm>
            <a:off x="6338177" y="3281452"/>
            <a:ext cx="2835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/>
              <a:t>If classify confidence is not enough</a:t>
            </a:r>
          </a:p>
        </p:txBody>
      </p:sp>
      <p:sp>
        <p:nvSpPr>
          <p:cNvPr id="134" name="文字方塊 133"/>
          <p:cNvSpPr txBox="1"/>
          <p:nvPr/>
        </p:nvSpPr>
        <p:spPr>
          <a:xfrm>
            <a:off x="8968895" y="5304068"/>
            <a:ext cx="2754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The </a:t>
            </a:r>
            <a:r>
              <a:rPr lang="en-US" altLang="zh-TW" sz="1200" b="1" i="1" dirty="0" smtClean="0"/>
              <a:t>links</a:t>
            </a:r>
            <a:r>
              <a:rPr lang="en-US" altLang="zh-TW" sz="1200" dirty="0" smtClean="0"/>
              <a:t> is define with sequential object </a:t>
            </a:r>
          </a:p>
          <a:p>
            <a:r>
              <a:rPr lang="en-US" altLang="zh-TW" sz="1200" dirty="0"/>
              <a:t>b</a:t>
            </a:r>
            <a:r>
              <a:rPr lang="en-US" altLang="zh-TW" sz="1200" dirty="0" smtClean="0"/>
              <a:t>y </a:t>
            </a:r>
            <a:r>
              <a:rPr lang="en-US" altLang="zh-TW" sz="1200" b="1" dirty="0" err="1" smtClean="0">
                <a:solidFill>
                  <a:srgbClr val="FF0000"/>
                </a:solidFill>
              </a:rPr>
              <a:t>setup_model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() </a:t>
            </a:r>
            <a:r>
              <a:rPr lang="en-US" altLang="zh-TW" sz="1200" dirty="0" smtClean="0"/>
              <a:t>in training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字方塊 64"/>
          <p:cNvSpPr txBox="1"/>
          <p:nvPr/>
        </p:nvSpPr>
        <p:spPr>
          <a:xfrm>
            <a:off x="724765" y="112540"/>
            <a:ext cx="1655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dev_model_infer.c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825090" y="3314000"/>
            <a:ext cx="1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dnn_c_lib.h</a:t>
            </a:r>
            <a:endParaRPr lang="zh-TW" alt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181193" y="3604808"/>
            <a:ext cx="3844384" cy="3063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#include “</a:t>
            </a:r>
            <a:r>
              <a:rPr lang="en-US" altLang="zh-TW" dirty="0" err="1" smtClean="0"/>
              <a:t>mqtt.h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#define SERVER_IP        192.168.1.1</a:t>
            </a:r>
          </a:p>
          <a:p>
            <a:pPr>
              <a:spcBef>
                <a:spcPts val="600"/>
              </a:spcBef>
            </a:pPr>
            <a:r>
              <a:rPr lang="en-US" altLang="zh-TW" dirty="0" smtClean="0"/>
              <a:t>float </a:t>
            </a:r>
            <a:r>
              <a:rPr lang="en-US" altLang="zh-TW" dirty="0"/>
              <a:t>entropy (</a:t>
            </a:r>
            <a:r>
              <a:rPr lang="en-US" altLang="zh-TW" dirty="0" smtClean="0"/>
              <a:t>float*[] x) {</a:t>
            </a:r>
          </a:p>
          <a:p>
            <a:pPr marL="114300">
              <a:spcBef>
                <a:spcPts val="300"/>
              </a:spcBef>
              <a:spcAft>
                <a:spcPts val="300"/>
              </a:spcAft>
            </a:pPr>
            <a:r>
              <a:rPr lang="en-US" altLang="zh-TW" dirty="0" smtClean="0"/>
              <a:t>return </a:t>
            </a:r>
            <a:r>
              <a:rPr lang="en-US" altLang="zh-TW" dirty="0" err="1" smtClean="0"/>
              <a:t>cal_entropy</a:t>
            </a:r>
            <a:r>
              <a:rPr lang="en-US" altLang="zh-TW" dirty="0" smtClean="0"/>
              <a:t>(x);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altLang="zh-TW" dirty="0" smtClean="0"/>
              <a:t>float*[] </a:t>
            </a:r>
            <a:r>
              <a:rPr lang="en-US" altLang="zh-TW" dirty="0" err="1" smtClean="0"/>
              <a:t>server_inference</a:t>
            </a:r>
            <a:r>
              <a:rPr lang="en-US" altLang="zh-TW" dirty="0"/>
              <a:t> (</a:t>
            </a:r>
            <a:r>
              <a:rPr lang="en-US" altLang="zh-TW" dirty="0" smtClean="0"/>
              <a:t>float*[] </a:t>
            </a:r>
            <a:r>
              <a:rPr lang="en-US" altLang="zh-TW" dirty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num_layer</a:t>
            </a:r>
            <a:r>
              <a:rPr lang="en-US" altLang="zh-TW" dirty="0" smtClean="0"/>
              <a:t> ) {</a:t>
            </a:r>
            <a:endParaRPr lang="en-US" altLang="zh-TW" dirty="0"/>
          </a:p>
          <a:p>
            <a:pPr marL="114300">
              <a:spcBef>
                <a:spcPts val="300"/>
              </a:spcBef>
            </a:pPr>
            <a:r>
              <a:rPr lang="en-US" altLang="zh-TW" dirty="0" smtClean="0"/>
              <a:t>char[] payload = Convert2Char(x)+</a:t>
            </a:r>
          </a:p>
          <a:p>
            <a:pPr marL="114300"/>
            <a:r>
              <a:rPr lang="en-US" altLang="zh-TW" dirty="0" smtClean="0"/>
              <a:t>Convert2Char(</a:t>
            </a:r>
            <a:r>
              <a:rPr lang="en-US" altLang="zh-TW" dirty="0" err="1" smtClean="0"/>
              <a:t>num_layer</a:t>
            </a:r>
            <a:r>
              <a:rPr lang="en-US" altLang="zh-TW" dirty="0" smtClean="0"/>
              <a:t>);</a:t>
            </a:r>
          </a:p>
          <a:p>
            <a:pPr marL="114300">
              <a:spcBef>
                <a:spcPts val="300"/>
              </a:spcBef>
            </a:pPr>
            <a:r>
              <a:rPr lang="en-US" altLang="zh-TW" dirty="0" smtClean="0"/>
              <a:t>server = </a:t>
            </a:r>
            <a:r>
              <a:rPr lang="en-US" altLang="zh-TW" dirty="0" err="1" smtClean="0"/>
              <a:t>mqtt_connect</a:t>
            </a:r>
            <a:r>
              <a:rPr lang="en-US" altLang="zh-TW" dirty="0" smtClean="0"/>
              <a:t>(SERVER_IP);</a:t>
            </a:r>
          </a:p>
          <a:p>
            <a:pPr marL="114300"/>
            <a:r>
              <a:rPr lang="en-US" altLang="zh-TW" dirty="0" err="1" smtClean="0"/>
              <a:t>mqtt_send</a:t>
            </a:r>
            <a:r>
              <a:rPr lang="en-US" altLang="zh-TW" dirty="0" smtClean="0"/>
              <a:t>(server, </a:t>
            </a:r>
            <a:r>
              <a:rPr lang="en-US" altLang="zh-TW" dirty="0"/>
              <a:t>payload</a:t>
            </a:r>
            <a:r>
              <a:rPr lang="en-US" altLang="zh-TW" dirty="0" smtClean="0"/>
              <a:t>);</a:t>
            </a:r>
          </a:p>
          <a:p>
            <a:pPr marL="114300">
              <a:spcAft>
                <a:spcPts val="300"/>
              </a:spcAft>
            </a:pPr>
            <a:r>
              <a:rPr lang="en-US" altLang="zh-TW" dirty="0" err="1" smtClean="0"/>
              <a:t>mqtt_recv</a:t>
            </a:r>
            <a:r>
              <a:rPr lang="en-US" altLang="zh-TW" dirty="0" smtClean="0"/>
              <a:t>(server, y);</a:t>
            </a:r>
          </a:p>
          <a:p>
            <a:pPr marL="114300">
              <a:spcAft>
                <a:spcPts val="300"/>
              </a:spcAft>
            </a:pPr>
            <a:r>
              <a:rPr lang="en-US" altLang="zh-TW" dirty="0" smtClean="0"/>
              <a:t>return y;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90" name="文字方塊 89"/>
          <p:cNvSpPr txBox="1"/>
          <p:nvPr/>
        </p:nvSpPr>
        <p:spPr>
          <a:xfrm>
            <a:off x="4376185" y="3322938"/>
            <a:ext cx="145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tool_lib.h</a:t>
            </a:r>
            <a:endParaRPr lang="zh-TW" altLang="en-US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7300" y="3599937"/>
            <a:ext cx="2869981" cy="30632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0" bIns="0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// C </a:t>
            </a:r>
            <a:r>
              <a:rPr lang="en-US" altLang="zh-TW" dirty="0" err="1" smtClean="0"/>
              <a:t>impl</a:t>
            </a:r>
            <a:r>
              <a:rPr lang="en-US" altLang="zh-TW" dirty="0" smtClean="0"/>
              <a:t>. </a:t>
            </a:r>
            <a:r>
              <a:rPr lang="en-US" altLang="zh-TW" dirty="0"/>
              <a:t>of the </a:t>
            </a:r>
            <a:r>
              <a:rPr lang="en-US" altLang="zh-TW" dirty="0" smtClean="0"/>
              <a:t>convolution layer.</a:t>
            </a:r>
          </a:p>
          <a:p>
            <a:r>
              <a:rPr lang="en-US" altLang="zh-TW" dirty="0" smtClean="0"/>
              <a:t>float*[] </a:t>
            </a:r>
            <a:r>
              <a:rPr lang="en-US" altLang="zh-TW" dirty="0" err="1" smtClean="0"/>
              <a:t>conv_layer</a:t>
            </a:r>
            <a:r>
              <a:rPr lang="en-US" altLang="zh-TW" dirty="0" smtClean="0"/>
              <a:t> (float*[] x) {</a:t>
            </a:r>
            <a:endParaRPr lang="en-US" altLang="zh-TW" dirty="0"/>
          </a:p>
          <a:p>
            <a:pPr marL="114300">
              <a:spcBef>
                <a:spcPts val="300"/>
              </a:spcBef>
            </a:pPr>
            <a:r>
              <a:rPr lang="en-US" altLang="zh-TW" dirty="0" smtClean="0"/>
              <a:t>y = convolution (x);</a:t>
            </a:r>
            <a:endParaRPr lang="en-US" altLang="zh-TW" dirty="0"/>
          </a:p>
          <a:p>
            <a:pPr marL="114300">
              <a:spcAft>
                <a:spcPts val="300"/>
              </a:spcAft>
            </a:pPr>
            <a:r>
              <a:rPr lang="en-US" altLang="zh-TW" dirty="0" smtClean="0"/>
              <a:t>return y;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 smtClean="0"/>
              <a:t>…</a:t>
            </a:r>
          </a:p>
          <a:p>
            <a:endParaRPr lang="en-US" altLang="zh-TW" dirty="0" smtClean="0"/>
          </a:p>
          <a:p>
            <a:pPr>
              <a:spcBef>
                <a:spcPts val="600"/>
              </a:spcBef>
            </a:pPr>
            <a:r>
              <a:rPr lang="en-US" altLang="zh-TW" dirty="0" smtClean="0"/>
              <a:t>// </a:t>
            </a:r>
            <a:r>
              <a:rPr lang="en-US" altLang="zh-TW" dirty="0"/>
              <a:t>C </a:t>
            </a:r>
            <a:r>
              <a:rPr lang="en-US" altLang="zh-TW" dirty="0" err="1" smtClean="0"/>
              <a:t>impl</a:t>
            </a:r>
            <a:r>
              <a:rPr lang="en-US" altLang="zh-TW" dirty="0" smtClean="0"/>
              <a:t>. </a:t>
            </a:r>
            <a:r>
              <a:rPr lang="en-US" altLang="zh-TW" dirty="0"/>
              <a:t>of the </a:t>
            </a:r>
            <a:r>
              <a:rPr lang="en-US" altLang="zh-TW" dirty="0" smtClean="0"/>
              <a:t>fully connected </a:t>
            </a:r>
            <a:r>
              <a:rPr lang="en-US" altLang="zh-TW" dirty="0"/>
              <a:t>layer.</a:t>
            </a:r>
          </a:p>
          <a:p>
            <a:r>
              <a:rPr lang="en-US" altLang="zh-TW" dirty="0" smtClean="0"/>
              <a:t>float*[] </a:t>
            </a:r>
            <a:r>
              <a:rPr lang="en-US" altLang="zh-TW" dirty="0" err="1" smtClean="0"/>
              <a:t>linear_layer</a:t>
            </a:r>
            <a:r>
              <a:rPr lang="en-US" altLang="zh-TW" dirty="0" smtClean="0"/>
              <a:t> </a:t>
            </a:r>
            <a:r>
              <a:rPr lang="en-US" altLang="zh-TW" dirty="0"/>
              <a:t>(</a:t>
            </a:r>
            <a:r>
              <a:rPr lang="en-US" altLang="zh-TW" dirty="0" smtClean="0"/>
              <a:t>float*[] x) {</a:t>
            </a:r>
            <a:endParaRPr lang="en-US" altLang="zh-TW" dirty="0"/>
          </a:p>
          <a:p>
            <a:pPr marL="114300">
              <a:spcBef>
                <a:spcPts val="300"/>
              </a:spcBef>
            </a:pPr>
            <a:r>
              <a:rPr lang="en-US" altLang="zh-TW" dirty="0" smtClean="0"/>
              <a:t>y = linear (x);</a:t>
            </a:r>
            <a:endParaRPr lang="en-US" altLang="zh-TW" dirty="0"/>
          </a:p>
          <a:p>
            <a:pPr marL="114300"/>
            <a:r>
              <a:rPr lang="en-US" altLang="zh-TW" dirty="0" smtClean="0"/>
              <a:t>return y;</a:t>
            </a:r>
          </a:p>
          <a:p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3665188" y="398477"/>
            <a:ext cx="2876395" cy="2781848"/>
            <a:chOff x="199120" y="156510"/>
            <a:chExt cx="2876395" cy="2781848"/>
          </a:xfrm>
        </p:grpSpPr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C9C53ED-7846-452A-8476-1792D6345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895" y="1274434"/>
              <a:ext cx="2604320" cy="0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prstDash val="dashDot"/>
              <a:tailEnd type="non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686401" y="156510"/>
              <a:ext cx="1389114" cy="2781848"/>
              <a:chOff x="1686401" y="156510"/>
              <a:chExt cx="1389114" cy="2781848"/>
            </a:xfrm>
          </p:grpSpPr>
          <p:cxnSp>
            <p:nvCxnSpPr>
              <p:cNvPr id="15" name="肘形接點 14"/>
              <p:cNvCxnSpPr/>
              <p:nvPr/>
            </p:nvCxnSpPr>
            <p:spPr>
              <a:xfrm>
                <a:off x="1686401" y="156510"/>
                <a:ext cx="1389114" cy="960010"/>
              </a:xfrm>
              <a:prstGeom prst="bentConnector3">
                <a:avLst>
                  <a:gd name="adj1" fmla="val -55"/>
                </a:avLst>
              </a:prstGeom>
              <a:ln w="19050">
                <a:solidFill>
                  <a:schemeClr val="accent6"/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38">
                <a:extLst>
                  <a:ext uri="{FF2B5EF4-FFF2-40B4-BE49-F238E27FC236}">
                    <a16:creationId xmlns:a16="http://schemas.microsoft.com/office/drawing/2014/main" id="{FC12B79A-2400-44CA-8375-BBFEA465D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6401" y="1116520"/>
                <a:ext cx="0" cy="1821838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F4D03F0-54F5-41A1-A063-B7383B538C72}"/>
                </a:ext>
              </a:extLst>
            </p:cNvPr>
            <p:cNvSpPr txBox="1"/>
            <p:nvPr/>
          </p:nvSpPr>
          <p:spPr>
            <a:xfrm>
              <a:off x="199120" y="849998"/>
              <a:ext cx="11987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 </a:t>
              </a:r>
              <a:r>
                <a:rPr lang="en-US" altLang="zh-CN" sz="105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  <a:p>
              <a:r>
                <a:rPr lang="en-US" altLang="zh-CN" sz="105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050" b="1" dirty="0" err="1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device_inference</a:t>
              </a:r>
              <a:r>
                <a:rPr lang="en-US" altLang="zh-CN" sz="105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05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2382630" y="1006725"/>
              <a:ext cx="524585" cy="1999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Exit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1781454" y="1008919"/>
              <a:ext cx="524585" cy="1999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425126" y="645878"/>
              <a:ext cx="524585" cy="1999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425126" y="315067"/>
              <a:ext cx="524585" cy="1999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BF91FA5-23AC-4AE4-9D76-0B9AAFC62217}"/>
                </a:ext>
              </a:extLst>
            </p:cNvPr>
            <p:cNvSpPr/>
            <p:nvPr/>
          </p:nvSpPr>
          <p:spPr>
            <a:xfrm>
              <a:off x="1425126" y="1854962"/>
              <a:ext cx="524585" cy="1999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435A445-742A-4887-8693-8726DAF1DC6B}"/>
                </a:ext>
              </a:extLst>
            </p:cNvPr>
            <p:cNvSpPr/>
            <p:nvPr/>
          </p:nvSpPr>
          <p:spPr>
            <a:xfrm>
              <a:off x="1425126" y="1524152"/>
              <a:ext cx="524585" cy="1999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5753D07-B8B2-46E8-A7EE-58198C6ACFF4}"/>
                </a:ext>
              </a:extLst>
            </p:cNvPr>
            <p:cNvSpPr/>
            <p:nvPr/>
          </p:nvSpPr>
          <p:spPr>
            <a:xfrm>
              <a:off x="1426490" y="2188706"/>
              <a:ext cx="524585" cy="1999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789748A-E977-4A29-9C0D-393057893CE2}"/>
                </a:ext>
              </a:extLst>
            </p:cNvPr>
            <p:cNvSpPr/>
            <p:nvPr/>
          </p:nvSpPr>
          <p:spPr>
            <a:xfrm>
              <a:off x="1425126" y="2519517"/>
              <a:ext cx="524585" cy="1999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Exit</a:t>
              </a:r>
              <a:endParaRPr lang="zh-CN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7371C05C-B3F1-4D9F-80FD-93D78794B7DB}"/>
                </a:ext>
              </a:extLst>
            </p:cNvPr>
            <p:cNvSpPr txBox="1"/>
            <p:nvPr/>
          </p:nvSpPr>
          <p:spPr>
            <a:xfrm>
              <a:off x="199120" y="1265496"/>
              <a:ext cx="13108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</a:t>
              </a:r>
            </a:p>
            <a:p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050" b="1" dirty="0" err="1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server_inference</a:t>
              </a:r>
              <a:r>
                <a:rPr lang="en-US" altLang="zh-CN" sz="1050" b="1" dirty="0" smtClean="0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05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117300" y="389539"/>
            <a:ext cx="2869981" cy="2924461"/>
            <a:chOff x="117300" y="536977"/>
            <a:chExt cx="2869981" cy="2924461"/>
          </a:xfrm>
        </p:grpSpPr>
        <p:sp>
          <p:nvSpPr>
            <p:cNvPr id="14" name="文字方塊 13"/>
            <p:cNvSpPr txBox="1"/>
            <p:nvPr/>
          </p:nvSpPr>
          <p:spPr>
            <a:xfrm>
              <a:off x="117300" y="536977"/>
              <a:ext cx="2869981" cy="29244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tIns="0" bIns="0" rtlCol="0">
              <a:spAutoFit/>
            </a:bodyPr>
            <a:lstStyle/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“</a:t>
              </a:r>
              <a:r>
                <a:rPr lang="en-US" altLang="zh-TW" sz="1200" dirty="0" err="1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dnn_c_lib.h</a:t>
              </a: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include “</a:t>
              </a:r>
              <a:r>
                <a:rPr lang="en-US" altLang="zh-TW" sz="1200" dirty="0" err="1">
                  <a:solidFill>
                    <a:schemeClr val="accent4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tool_lib.h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NUM_DEV_LAYERS         2</a:t>
              </a:r>
            </a:p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#define ENTROPY_THRE               </a:t>
              </a:r>
              <a:r>
                <a:rPr lang="en-US" altLang="zh-TW" sz="12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  <a:p>
              <a:pPr>
                <a:spcBef>
                  <a:spcPts val="600"/>
                </a:spcBef>
              </a:pP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float*[] </a:t>
              </a:r>
              <a:r>
                <a:rPr lang="en-US" altLang="zh-TW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device_inference</a:t>
              </a: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(float* x[]) {</a:t>
              </a:r>
            </a:p>
            <a:p>
              <a:pPr marL="114300">
                <a:spcBef>
                  <a:spcPts val="300"/>
                </a:spcBef>
              </a:pP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y1 = </a:t>
              </a:r>
              <a:r>
                <a:rPr lang="en-US" altLang="zh-TW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(x);</a:t>
              </a:r>
            </a:p>
            <a:p>
              <a:pPr marL="114300"/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y2 = </a:t>
              </a:r>
              <a:r>
                <a:rPr lang="en-US" altLang="zh-TW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conv_layer</a:t>
              </a: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(y1);</a:t>
              </a:r>
            </a:p>
            <a:p>
              <a:pPr marL="114300"/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linear_layer</a:t>
              </a: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(y2);</a:t>
              </a:r>
            </a:p>
            <a:p>
              <a:pPr marL="114300">
                <a:spcBef>
                  <a:spcPts val="300"/>
                </a:spcBef>
              </a:pP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(</a:t>
              </a:r>
              <a:r>
                <a:rPr lang="en-US" altLang="zh-TW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enropy</a:t>
              </a: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(y3) &gt; ENTROPY_THRE)</a:t>
              </a:r>
              <a:endPara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31775">
                <a:spcAft>
                  <a:spcPts val="300"/>
                </a:spcAft>
              </a:pP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y3 = </a:t>
              </a:r>
              <a:r>
                <a:rPr lang="en-US" altLang="zh-TW" sz="12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server_inference</a:t>
              </a: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(y2, NUM_DEV_LAYERS);</a:t>
              </a:r>
              <a:endPara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>
                <a:spcAft>
                  <a:spcPts val="300"/>
                </a:spcAft>
              </a:pPr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y3;</a:t>
              </a:r>
            </a:p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左中括弧 5"/>
            <p:cNvSpPr/>
            <p:nvPr/>
          </p:nvSpPr>
          <p:spPr>
            <a:xfrm>
              <a:off x="349769" y="1840115"/>
              <a:ext cx="76200" cy="367396"/>
            </a:xfrm>
            <a:prstGeom prst="leftBracket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左中括弧 33"/>
            <p:cNvSpPr/>
            <p:nvPr/>
          </p:nvSpPr>
          <p:spPr>
            <a:xfrm>
              <a:off x="353857" y="2414323"/>
              <a:ext cx="76200" cy="367396"/>
            </a:xfrm>
            <a:prstGeom prst="leftBracket">
              <a:avLst/>
            </a:prstGeom>
            <a:ln w="127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圓角矩形圖說文字 19"/>
            <p:cNvSpPr/>
            <p:nvPr/>
          </p:nvSpPr>
          <p:spPr>
            <a:xfrm>
              <a:off x="117300" y="536977"/>
              <a:ext cx="2869981" cy="2924461"/>
            </a:xfrm>
            <a:prstGeom prst="wedgeRoundRectCallout">
              <a:avLst>
                <a:gd name="adj1" fmla="val 77050"/>
                <a:gd name="adj2" fmla="val -18100"/>
                <a:gd name="adj3" fmla="val 16667"/>
              </a:avLst>
            </a:prstGeom>
            <a:noFill/>
            <a:ln w="63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文字方塊 90"/>
          <p:cNvSpPr txBox="1"/>
          <p:nvPr/>
        </p:nvSpPr>
        <p:spPr>
          <a:xfrm>
            <a:off x="3546365" y="112540"/>
            <a:ext cx="311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 trained DDNN model</a:t>
            </a:r>
            <a:endParaRPr lang="zh-TW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8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493472" y="3648777"/>
            <a:ext cx="2806845" cy="26390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“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dnn_c_lib.h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NUM_DEV_LAYERS         2</a:t>
            </a:r>
          </a:p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ENTROPY_THRESHOLD  </a:t>
            </a:r>
            <a:r>
              <a:rPr lang="en-US" altLang="zh-TW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*[] main (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x[]) {</a:t>
            </a:r>
          </a:p>
          <a:p>
            <a:pPr marL="114300">
              <a:spcBef>
                <a:spcPts val="300"/>
              </a:spcBef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y1 = 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conv_layer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(x);</a:t>
            </a:r>
          </a:p>
          <a:p>
            <a:pPr marL="114300"/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y2 = 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conv_layer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(y1);</a:t>
            </a:r>
          </a:p>
          <a:p>
            <a:pPr marL="114300"/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y3 = 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linear_layer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(y2, NUM_DEV_LAYERS,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ENTROPY_THRESHOLD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14300">
              <a:spcAft>
                <a:spcPts val="300"/>
              </a:spcAft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y3;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1057567" y="3268996"/>
            <a:ext cx="133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 smtClean="0"/>
              <a:t>device_model.c</a:t>
            </a:r>
            <a:endParaRPr lang="zh-TW" altLang="en-US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346179" y="3648777"/>
            <a:ext cx="3623849" cy="28858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#include “</a:t>
            </a:r>
            <a:r>
              <a:rPr lang="en-US" altLang="zh-TW" dirty="0" err="1" smtClean="0"/>
              <a:t>tool_lib.h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*[] </a:t>
            </a:r>
            <a:r>
              <a:rPr lang="en-US" altLang="zh-TW" dirty="0" err="1" smtClean="0"/>
              <a:t>conv_layer</a:t>
            </a:r>
            <a:r>
              <a:rPr lang="en-US" altLang="zh-TW" dirty="0" smtClean="0"/>
              <a:t> (</a:t>
            </a:r>
            <a:r>
              <a:rPr lang="en-US" altLang="zh-TW" dirty="0" err="1"/>
              <a:t>int</a:t>
            </a:r>
            <a:r>
              <a:rPr lang="en-US" altLang="zh-TW" dirty="0" smtClean="0"/>
              <a:t>*[] x) {</a:t>
            </a:r>
            <a:endParaRPr lang="en-US" altLang="zh-TW" dirty="0"/>
          </a:p>
          <a:p>
            <a:pPr marL="114300">
              <a:spcBef>
                <a:spcPts val="300"/>
              </a:spcBef>
            </a:pPr>
            <a:r>
              <a:rPr lang="en-US" altLang="zh-TW" dirty="0" smtClean="0"/>
              <a:t>y = convolution (x);</a:t>
            </a:r>
            <a:endParaRPr lang="en-US" altLang="zh-TW" dirty="0"/>
          </a:p>
          <a:p>
            <a:pPr marL="114300">
              <a:spcAft>
                <a:spcPts val="300"/>
              </a:spcAft>
            </a:pPr>
            <a:r>
              <a:rPr lang="en-US" altLang="zh-TW" dirty="0" smtClean="0"/>
              <a:t>return y;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*[] </a:t>
            </a:r>
            <a:r>
              <a:rPr lang="en-US" altLang="zh-TW" dirty="0" err="1" smtClean="0"/>
              <a:t>linear_layer</a:t>
            </a:r>
            <a:r>
              <a:rPr lang="en-US" altLang="zh-TW" dirty="0" smtClean="0"/>
              <a:t> (</a:t>
            </a:r>
            <a:r>
              <a:rPr lang="en-US" altLang="zh-TW" dirty="0" err="1"/>
              <a:t>int</a:t>
            </a:r>
            <a:r>
              <a:rPr lang="en-US" altLang="zh-TW" dirty="0"/>
              <a:t>*[] </a:t>
            </a:r>
            <a:r>
              <a:rPr lang="en-US" altLang="zh-TW" dirty="0" smtClean="0"/>
              <a:t>x,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num_layer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) {</a:t>
            </a:r>
            <a:endParaRPr lang="en-US" altLang="zh-TW" dirty="0"/>
          </a:p>
          <a:p>
            <a:pPr marL="114300">
              <a:spcBef>
                <a:spcPts val="300"/>
              </a:spcBef>
            </a:pPr>
            <a:r>
              <a:rPr lang="en-US" altLang="zh-TW" dirty="0" smtClean="0"/>
              <a:t>y = </a:t>
            </a:r>
            <a:r>
              <a:rPr lang="en-US" altLang="zh-TW" dirty="0" err="1" smtClean="0"/>
              <a:t>linear_layer</a:t>
            </a:r>
            <a:r>
              <a:rPr lang="en-US" altLang="zh-TW" dirty="0" smtClean="0"/>
              <a:t>(x);</a:t>
            </a:r>
            <a:endParaRPr lang="en-US" altLang="zh-TW" dirty="0"/>
          </a:p>
          <a:p>
            <a:pPr marL="114300"/>
            <a:r>
              <a:rPr lang="en-US" altLang="zh-TW" dirty="0" smtClean="0"/>
              <a:t>if</a:t>
            </a:r>
            <a:r>
              <a:rPr lang="en-US" altLang="zh-TW" dirty="0"/>
              <a:t>( </a:t>
            </a:r>
            <a:r>
              <a:rPr lang="en-US" altLang="zh-TW" dirty="0" err="1"/>
              <a:t>enropy</a:t>
            </a:r>
            <a:r>
              <a:rPr lang="en-US" altLang="zh-TW" dirty="0"/>
              <a:t>( y</a:t>
            </a:r>
            <a:r>
              <a:rPr lang="en-US" altLang="zh-TW" dirty="0" smtClean="0"/>
              <a:t> </a:t>
            </a:r>
            <a:r>
              <a:rPr lang="en-US" altLang="zh-TW" dirty="0"/>
              <a:t>) &lt; </a:t>
            </a:r>
            <a:r>
              <a:rPr lang="en-US" altLang="zh-TW" b="1" i="1" dirty="0" smtClean="0"/>
              <a:t>t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</a:p>
          <a:p>
            <a:pPr marL="230188"/>
            <a:r>
              <a:rPr lang="en-US" altLang="zh-TW" dirty="0" err="1" smtClean="0"/>
              <a:t>server_inference</a:t>
            </a:r>
            <a:r>
              <a:rPr lang="en-US" altLang="zh-TW" dirty="0" smtClean="0"/>
              <a:t> (x, </a:t>
            </a:r>
            <a:r>
              <a:rPr lang="en-US" altLang="zh-TW" dirty="0" err="1" smtClean="0"/>
              <a:t>num_layer</a:t>
            </a:r>
            <a:r>
              <a:rPr lang="en-US" altLang="zh-TW" dirty="0" smtClean="0"/>
              <a:t>);</a:t>
            </a:r>
          </a:p>
          <a:p>
            <a:pPr marL="114300"/>
            <a:r>
              <a:rPr lang="en-US" altLang="zh-TW" dirty="0" smtClean="0"/>
              <a:t>return y;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4121459" y="3193006"/>
            <a:ext cx="1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 smtClean="0"/>
              <a:t>dnn_c_lib.h</a:t>
            </a:r>
            <a:r>
              <a:rPr lang="en-US" altLang="zh-TW" sz="1200" b="1" dirty="0" smtClean="0"/>
              <a:t> (Enhanced)  </a:t>
            </a:r>
            <a:endParaRPr lang="zh-TW" altLang="en-US" b="1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7732936" y="3545826"/>
            <a:ext cx="3566870" cy="33370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smtClean="0"/>
              <a:t>#include “</a:t>
            </a:r>
            <a:r>
              <a:rPr lang="en-US" altLang="zh-TW" dirty="0" err="1" smtClean="0"/>
              <a:t>mqtt.h</a:t>
            </a:r>
            <a:r>
              <a:rPr lang="en-US" altLang="zh-TW" dirty="0" smtClean="0"/>
              <a:t>”</a:t>
            </a:r>
          </a:p>
          <a:p>
            <a:r>
              <a:rPr lang="en-US" altLang="zh-TW" dirty="0" smtClean="0"/>
              <a:t>#define SERVER_IP 192.168.1.1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 entropy(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*[] x) {</a:t>
            </a:r>
          </a:p>
          <a:p>
            <a:pPr marL="114300">
              <a:spcBef>
                <a:spcPts val="300"/>
              </a:spcBef>
              <a:spcAft>
                <a:spcPts val="300"/>
              </a:spcAft>
            </a:pPr>
            <a:r>
              <a:rPr lang="en-US" altLang="zh-TW" dirty="0" smtClean="0"/>
              <a:t>return entropy(x);</a:t>
            </a:r>
            <a:endParaRPr lang="en-US" altLang="zh-TW" dirty="0"/>
          </a:p>
          <a:p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en-US" altLang="zh-TW" dirty="0" err="1" smtClean="0"/>
              <a:t>int</a:t>
            </a:r>
            <a:r>
              <a:rPr lang="en-US" altLang="zh-TW" dirty="0" smtClean="0"/>
              <a:t>*[] </a:t>
            </a:r>
            <a:r>
              <a:rPr lang="en-US" altLang="zh-TW" dirty="0" err="1"/>
              <a:t>server_inference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*[] </a:t>
            </a:r>
            <a:r>
              <a:rPr lang="en-US" altLang="zh-TW" dirty="0"/>
              <a:t>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num_layer</a:t>
            </a:r>
            <a:r>
              <a:rPr lang="en-US" altLang="zh-TW" dirty="0" smtClean="0"/>
              <a:t> ) {</a:t>
            </a:r>
            <a:endParaRPr lang="en-US" altLang="zh-TW" dirty="0"/>
          </a:p>
          <a:p>
            <a:pPr marL="114300">
              <a:spcBef>
                <a:spcPts val="300"/>
              </a:spcBef>
            </a:pPr>
            <a:r>
              <a:rPr lang="en-US" altLang="zh-TW" dirty="0" smtClean="0"/>
              <a:t>char* payload = Convert2Char(x)+</a:t>
            </a:r>
          </a:p>
          <a:p>
            <a:pPr marL="114300"/>
            <a:r>
              <a:rPr lang="en-US" altLang="zh-TW" dirty="0" smtClean="0"/>
              <a:t>Convert2Char(</a:t>
            </a:r>
            <a:r>
              <a:rPr lang="en-US" altLang="zh-TW" dirty="0" err="1" smtClean="0"/>
              <a:t>num_layer</a:t>
            </a:r>
            <a:r>
              <a:rPr lang="en-US" altLang="zh-TW" dirty="0" smtClean="0"/>
              <a:t>);</a:t>
            </a:r>
          </a:p>
          <a:p>
            <a:pPr marL="114300"/>
            <a:r>
              <a:rPr lang="en-US" altLang="zh-TW" dirty="0" smtClean="0"/>
              <a:t>server = </a:t>
            </a:r>
            <a:r>
              <a:rPr lang="en-US" altLang="zh-TW" dirty="0" err="1" smtClean="0"/>
              <a:t>mqtt_connect</a:t>
            </a:r>
            <a:r>
              <a:rPr lang="en-US" altLang="zh-TW" dirty="0" smtClean="0"/>
              <a:t>(SERVER_IP);</a:t>
            </a:r>
          </a:p>
          <a:p>
            <a:pPr marL="114300"/>
            <a:r>
              <a:rPr lang="en-US" altLang="zh-TW" dirty="0" err="1" smtClean="0"/>
              <a:t>mqtt_send</a:t>
            </a:r>
            <a:r>
              <a:rPr lang="en-US" altLang="zh-TW" dirty="0" smtClean="0"/>
              <a:t>(server, </a:t>
            </a:r>
            <a:r>
              <a:rPr lang="en-US" altLang="zh-TW" dirty="0"/>
              <a:t>payload</a:t>
            </a:r>
            <a:r>
              <a:rPr lang="en-US" altLang="zh-TW" dirty="0" smtClean="0"/>
              <a:t>);</a:t>
            </a:r>
          </a:p>
          <a:p>
            <a:pPr marL="114300"/>
            <a:r>
              <a:rPr lang="en-US" altLang="zh-TW" dirty="0" err="1" smtClean="0"/>
              <a:t>mqtt_recv</a:t>
            </a:r>
            <a:r>
              <a:rPr lang="en-US" altLang="zh-TW" dirty="0" smtClean="0"/>
              <a:t>(server, y);</a:t>
            </a:r>
          </a:p>
          <a:p>
            <a:pPr marL="114300">
              <a:spcAft>
                <a:spcPts val="300"/>
              </a:spcAft>
            </a:pPr>
            <a:r>
              <a:rPr lang="en-US" altLang="zh-TW" dirty="0" smtClean="0"/>
              <a:t>return y;</a:t>
            </a:r>
          </a:p>
          <a:p>
            <a:r>
              <a:rPr lang="en-US" altLang="zh-TW" dirty="0" smtClean="0"/>
              <a:t>}</a:t>
            </a:r>
            <a:endParaRPr lang="en-US" altLang="zh-TW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558658" y="0"/>
            <a:ext cx="631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/>
              <a:t>m</a:t>
            </a:r>
            <a:r>
              <a:rPr lang="en-US" altLang="zh-TW" sz="1200" b="1" dirty="0" err="1" smtClean="0"/>
              <a:t>ain.c</a:t>
            </a:r>
            <a:r>
              <a:rPr lang="en-US" altLang="zh-TW" sz="1200" b="1" dirty="0" smtClean="0"/>
              <a:t>  </a:t>
            </a:r>
            <a:endParaRPr lang="zh-TW" altLang="en-US" b="1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1208613" y="1008067"/>
            <a:ext cx="1331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i</a:t>
            </a:r>
            <a:r>
              <a:rPr lang="en-US" altLang="zh-TW" sz="1200" b="1" dirty="0" err="1" smtClean="0"/>
              <a:t>nference.h</a:t>
            </a:r>
            <a:r>
              <a:rPr lang="en-US" altLang="zh-TW" sz="1200" b="1" dirty="0" smtClean="0"/>
              <a:t>  </a:t>
            </a:r>
            <a:endParaRPr lang="zh-TW" altLang="en-US" b="1" dirty="0"/>
          </a:p>
        </p:txBody>
      </p:sp>
      <p:sp>
        <p:nvSpPr>
          <p:cNvPr id="71" name="圓角矩形 70"/>
          <p:cNvSpPr/>
          <p:nvPr/>
        </p:nvSpPr>
        <p:spPr>
          <a:xfrm>
            <a:off x="3612627" y="628057"/>
            <a:ext cx="2219950" cy="1987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3658077" y="680783"/>
            <a:ext cx="22199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fconv_layer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do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Convpool</a:t>
            </a:r>
            <a:r>
              <a:rPr lang="en-US" altLang="zh-TW" sz="1200" dirty="0" smtClean="0"/>
              <a:t> link with x</a:t>
            </a:r>
          </a:p>
          <a:p>
            <a:r>
              <a:rPr lang="en-US" altLang="zh-TW" sz="1200" dirty="0" smtClean="0"/>
              <a:t>    layer + 1</a:t>
            </a:r>
          </a:p>
          <a:p>
            <a:r>
              <a:rPr lang="en-US" altLang="zh-TW" sz="1200" b="1" dirty="0" err="1" smtClean="0"/>
              <a:t>bconv_layer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 smtClean="0"/>
              <a:t>    do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BinaryConvpool</a:t>
            </a:r>
            <a:r>
              <a:rPr lang="en-US" altLang="zh-TW" sz="1200" dirty="0" smtClean="0"/>
              <a:t> link with x</a:t>
            </a:r>
          </a:p>
          <a:p>
            <a:r>
              <a:rPr lang="en-US" altLang="zh-TW" sz="1200" dirty="0" smtClean="0"/>
              <a:t>    layer + 1</a:t>
            </a:r>
          </a:p>
          <a:p>
            <a:r>
              <a:rPr lang="en-US" altLang="zh-TW" sz="1200" b="1" dirty="0" err="1"/>
              <a:t>b</a:t>
            </a:r>
            <a:r>
              <a:rPr lang="en-US" altLang="zh-TW" sz="1200" b="1" dirty="0" err="1" smtClean="0"/>
              <a:t>linear_layer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 smtClean="0"/>
              <a:t>    do </a:t>
            </a:r>
            <a:r>
              <a:rPr lang="en-US" altLang="zh-TW" sz="1200" dirty="0" err="1" smtClean="0">
                <a:solidFill>
                  <a:srgbClr val="FF0000"/>
                </a:solidFill>
              </a:rPr>
              <a:t>BinaryLinear</a:t>
            </a:r>
            <a:r>
              <a:rPr lang="en-US" altLang="zh-TW" sz="1200" dirty="0" smtClean="0"/>
              <a:t> link with x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if( </a:t>
            </a:r>
            <a:r>
              <a:rPr lang="en-US" altLang="zh-TW" sz="1200" b="1" dirty="0" err="1" smtClean="0"/>
              <a:t>enropy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 </a:t>
            </a:r>
            <a:r>
              <a:rPr lang="en-US" altLang="zh-TW" sz="1200" dirty="0" smtClean="0"/>
              <a:t>&lt; </a:t>
            </a:r>
            <a:r>
              <a:rPr lang="en-US" altLang="zh-TW" sz="1200" dirty="0" err="1" smtClean="0"/>
              <a:t>ent_T</a:t>
            </a:r>
            <a:r>
              <a:rPr lang="en-US" altLang="zh-TW" sz="1200" dirty="0" smtClean="0"/>
              <a:t> )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  </a:t>
            </a:r>
            <a:r>
              <a:rPr lang="en-US" altLang="zh-TW" sz="1200" b="1" dirty="0" err="1" smtClean="0"/>
              <a:t>pass_cloud</a:t>
            </a:r>
            <a:r>
              <a:rPr lang="en-US" altLang="zh-TW" sz="1200" dirty="0" smtClean="0"/>
              <a:t>( x , layer )</a:t>
            </a:r>
            <a:endParaRPr lang="zh-TW" altLang="en-US" sz="12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938016" y="356773"/>
            <a:ext cx="14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 smtClean="0"/>
              <a:t>ebnn.h</a:t>
            </a:r>
            <a:r>
              <a:rPr lang="en-US" altLang="zh-TW" sz="1200" b="1" dirty="0" smtClean="0"/>
              <a:t> (Enhanced)  </a:t>
            </a:r>
            <a:endParaRPr lang="zh-TW" altLang="en-US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832315" y="384220"/>
            <a:ext cx="97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/>
              <a:t>F</a:t>
            </a:r>
            <a:r>
              <a:rPr lang="en-US" altLang="zh-TW" sz="1200" b="1" dirty="0" err="1" smtClean="0"/>
              <a:t>unction.h</a:t>
            </a:r>
            <a:endParaRPr lang="zh-TW" altLang="en-US" b="1" dirty="0"/>
          </a:p>
        </p:txBody>
      </p:sp>
      <p:sp>
        <p:nvSpPr>
          <p:cNvPr id="75" name="圓角矩形 74"/>
          <p:cNvSpPr/>
          <p:nvPr/>
        </p:nvSpPr>
        <p:spPr>
          <a:xfrm>
            <a:off x="6152182" y="661219"/>
            <a:ext cx="2334722" cy="13746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圓角矩形 75"/>
          <p:cNvSpPr/>
          <p:nvPr/>
        </p:nvSpPr>
        <p:spPr>
          <a:xfrm>
            <a:off x="707008" y="274629"/>
            <a:ext cx="2334722" cy="386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cxnSp>
        <p:nvCxnSpPr>
          <p:cNvPr id="77" name="直線單箭頭接點 76"/>
          <p:cNvCxnSpPr>
            <a:stCxn id="76" idx="2"/>
            <a:endCxn id="70" idx="0"/>
          </p:cNvCxnSpPr>
          <p:nvPr/>
        </p:nvCxnSpPr>
        <p:spPr>
          <a:xfrm>
            <a:off x="1874369" y="661219"/>
            <a:ext cx="0" cy="34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圓角矩形 77"/>
          <p:cNvSpPr/>
          <p:nvPr/>
        </p:nvSpPr>
        <p:spPr>
          <a:xfrm>
            <a:off x="707007" y="1285066"/>
            <a:ext cx="2334722" cy="1488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dirty="0" smtClean="0">
              <a:solidFill>
                <a:schemeClr val="tx1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765851" y="1325454"/>
            <a:ext cx="2219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err="1" smtClean="0"/>
              <a:t>ebnn_compute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b="1" dirty="0" err="1" smtClean="0"/>
              <a:t>fconv_layer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</a:t>
            </a:r>
            <a:r>
              <a:rPr lang="en-US" altLang="zh-TW" sz="1200" b="1" dirty="0" err="1" smtClean="0"/>
              <a:t>bconv_layer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.  .  .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  <a:r>
              <a:rPr lang="en-US" altLang="zh-TW" sz="1200" b="1" dirty="0" err="1" smtClean="0"/>
              <a:t>blinear_layer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</a:t>
            </a:r>
            <a:r>
              <a:rPr lang="en-US" altLang="zh-TW" sz="1200" b="1" dirty="0" smtClean="0"/>
              <a:t> )</a:t>
            </a:r>
          </a:p>
          <a:p>
            <a:endParaRPr lang="en-US" altLang="zh-TW" sz="1200" b="1" dirty="0"/>
          </a:p>
          <a:p>
            <a:r>
              <a:rPr lang="en-US" altLang="zh-TW" sz="1200" b="1" dirty="0" smtClean="0"/>
              <a:t>    </a:t>
            </a:r>
            <a:r>
              <a:rPr lang="en-US" altLang="zh-TW" sz="1200" dirty="0" smtClean="0">
                <a:solidFill>
                  <a:srgbClr val="0070C0"/>
                </a:solidFill>
              </a:rPr>
              <a:t>Return</a:t>
            </a:r>
            <a:r>
              <a:rPr lang="en-US" altLang="zh-TW" sz="1200" dirty="0" smtClean="0"/>
              <a:t> x</a:t>
            </a:r>
            <a:endParaRPr lang="zh-TW" altLang="en-US" sz="12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11924" y="736879"/>
            <a:ext cx="221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entropy( </a:t>
            </a:r>
            <a:r>
              <a:rPr lang="en-US" altLang="zh-TW" sz="1200" dirty="0" smtClean="0"/>
              <a:t>x </a:t>
            </a:r>
            <a:r>
              <a:rPr lang="en-US" altLang="zh-TW" sz="1200" b="1" dirty="0" smtClean="0"/>
              <a:t>)</a:t>
            </a:r>
            <a:r>
              <a:rPr lang="en-US" altLang="zh-TW" sz="1200" dirty="0" smtClean="0"/>
              <a:t> : 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compute entropy with x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</a:t>
            </a:r>
          </a:p>
          <a:p>
            <a:r>
              <a:rPr lang="en-US" altLang="zh-TW" sz="1200" b="1" dirty="0" err="1" smtClean="0"/>
              <a:t>pass_cloud</a:t>
            </a:r>
            <a:r>
              <a:rPr lang="en-US" altLang="zh-TW" sz="1200" b="1" dirty="0" smtClean="0"/>
              <a:t>( </a:t>
            </a:r>
            <a:r>
              <a:rPr lang="en-US" altLang="zh-TW" sz="1200" dirty="0" smtClean="0"/>
              <a:t>x , layer</a:t>
            </a:r>
            <a:r>
              <a:rPr lang="en-US" altLang="zh-TW" sz="1200" b="1" dirty="0" smtClean="0"/>
              <a:t> )</a:t>
            </a:r>
          </a:p>
          <a:p>
            <a:r>
              <a:rPr lang="en-US" altLang="zh-TW" sz="1200" dirty="0" smtClean="0"/>
              <a:t>    package x and layer as </a:t>
            </a:r>
            <a:r>
              <a:rPr lang="en-US" altLang="zh-TW" sz="1200" b="1" dirty="0" smtClean="0"/>
              <a:t>data</a:t>
            </a:r>
          </a:p>
          <a:p>
            <a:r>
              <a:rPr lang="en-US" altLang="zh-TW" sz="1200" b="1" dirty="0"/>
              <a:t> </a:t>
            </a:r>
            <a:r>
              <a:rPr lang="en-US" altLang="zh-TW" sz="1200" b="1" dirty="0" smtClean="0"/>
              <a:t>   </a:t>
            </a:r>
            <a:r>
              <a:rPr lang="en-US" altLang="zh-TW" sz="1200" dirty="0" smtClean="0"/>
              <a:t>call </a:t>
            </a:r>
            <a:r>
              <a:rPr lang="en-US" altLang="zh-TW" sz="1200" b="1" dirty="0" smtClean="0">
                <a:solidFill>
                  <a:srgbClr val="FF0000"/>
                </a:solidFill>
              </a:rPr>
              <a:t>model.py</a:t>
            </a:r>
            <a:r>
              <a:rPr lang="en-US" altLang="zh-TW" sz="1200" dirty="0" smtClean="0"/>
              <a:t> append </a:t>
            </a:r>
            <a:r>
              <a:rPr lang="en-US" altLang="zh-TW" sz="1200" b="1" dirty="0" smtClean="0"/>
              <a:t>data</a:t>
            </a:r>
            <a:endParaRPr lang="en-US" altLang="zh-TW" sz="1200" b="1" dirty="0"/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2038602" y="853750"/>
            <a:ext cx="1612954" cy="8049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2032081" y="1402855"/>
            <a:ext cx="1660348" cy="4280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2104836" y="1929645"/>
            <a:ext cx="1594114" cy="3013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5478568" y="888660"/>
            <a:ext cx="779719" cy="13903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512920" y="1438794"/>
            <a:ext cx="745367" cy="10396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808004" y="303794"/>
            <a:ext cx="1814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err="1"/>
              <a:t>ebnn_compute</a:t>
            </a:r>
            <a:r>
              <a:rPr lang="en-US" altLang="zh-TW" sz="1200" b="1" dirty="0"/>
              <a:t>( </a:t>
            </a:r>
            <a:r>
              <a:rPr lang="en-US" altLang="zh-TW" sz="1200" dirty="0" smtClean="0"/>
              <a:t>image </a:t>
            </a:r>
            <a:r>
              <a:rPr lang="en-US" altLang="zh-TW" sz="1200" b="1" dirty="0"/>
              <a:t>)</a:t>
            </a:r>
            <a:r>
              <a:rPr lang="en-US" altLang="zh-TW" sz="1200" dirty="0"/>
              <a:t> : </a:t>
            </a:r>
          </a:p>
        </p:txBody>
      </p:sp>
      <p:sp>
        <p:nvSpPr>
          <p:cNvPr id="87" name="左中括弧 86"/>
          <p:cNvSpPr/>
          <p:nvPr/>
        </p:nvSpPr>
        <p:spPr>
          <a:xfrm>
            <a:off x="817309" y="1658654"/>
            <a:ext cx="114642" cy="38640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接點 87"/>
          <p:cNvCxnSpPr/>
          <p:nvPr/>
        </p:nvCxnSpPr>
        <p:spPr>
          <a:xfrm>
            <a:off x="370507" y="3028412"/>
            <a:ext cx="11563350" cy="380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燕尾形向右箭號 88"/>
          <p:cNvSpPr/>
          <p:nvPr/>
        </p:nvSpPr>
        <p:spPr>
          <a:xfrm rot="5400000">
            <a:off x="2959194" y="2708284"/>
            <a:ext cx="727200" cy="60198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文字方塊 89"/>
          <p:cNvSpPr txBox="1"/>
          <p:nvPr/>
        </p:nvSpPr>
        <p:spPr>
          <a:xfrm>
            <a:off x="8789171" y="3166044"/>
            <a:ext cx="145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err="1" smtClean="0"/>
              <a:t>tool_lib.h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0873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08452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We may follow the DDNN paper to present our work.</a:t>
            </a:r>
          </a:p>
          <a:p>
            <a:pPr lvl="1"/>
            <a:r>
              <a:rPr lang="en-US" dirty="0" smtClean="0"/>
              <a:t>They list the key steps in DDNN inference in Section III.D</a:t>
            </a:r>
          </a:p>
          <a:p>
            <a:pPr lvl="1"/>
            <a:r>
              <a:rPr lang="en-US" dirty="0" smtClean="0"/>
              <a:t>We can use it as example to illustrate DDNN training procedure</a:t>
            </a:r>
          </a:p>
          <a:p>
            <a:r>
              <a:rPr lang="en-US" dirty="0" smtClean="0"/>
              <a:t>In our DDNN inference, we can show the code a little bit to present the idea</a:t>
            </a:r>
          </a:p>
          <a:p>
            <a:pPr lvl="1"/>
            <a:r>
              <a:rPr lang="en-US" dirty="0" err="1" smtClean="0"/>
              <a:t>eBNN.h</a:t>
            </a:r>
            <a:r>
              <a:rPr lang="en-US" dirty="0" smtClean="0"/>
              <a:t> and </a:t>
            </a:r>
            <a:r>
              <a:rPr lang="en-US" dirty="0" err="1" smtClean="0"/>
              <a:t>Inference.h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922723" y="182562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NimbusRomNo9L-Regu"/>
              </a:rPr>
              <a:t>Section III.D….</a:t>
            </a:r>
          </a:p>
          <a:p>
            <a:endParaRPr lang="en-US" dirty="0" smtClean="0">
              <a:latin typeface="NimbusRomNo9L-Regu"/>
            </a:endParaRPr>
          </a:p>
          <a:p>
            <a:r>
              <a:rPr lang="en-US" dirty="0" smtClean="0">
                <a:latin typeface="NimbusRomNo9L-Regu"/>
              </a:rPr>
              <a:t>We </a:t>
            </a:r>
            <a:r>
              <a:rPr lang="en-US" dirty="0">
                <a:latin typeface="NimbusRomNo9L-Regu"/>
              </a:rPr>
              <a:t>now provide an example of the inference procedure</a:t>
            </a:r>
          </a:p>
          <a:p>
            <a:r>
              <a:rPr lang="en-US" dirty="0">
                <a:latin typeface="NimbusRomNo9L-Regu"/>
              </a:rPr>
              <a:t>for a DDNN which has multiple end devices and three exit</a:t>
            </a:r>
          </a:p>
          <a:p>
            <a:r>
              <a:rPr lang="en-US" dirty="0">
                <a:latin typeface="NimbusRomNo9L-Regu"/>
              </a:rPr>
              <a:t>points (configuration (e) in Figure 2):</a:t>
            </a:r>
          </a:p>
          <a:p>
            <a:r>
              <a:rPr lang="en-US" dirty="0">
                <a:latin typeface="NimbusRomNo9L-Regu"/>
              </a:rPr>
              <a:t>1) Each end device first sends summary information to</a:t>
            </a:r>
          </a:p>
          <a:p>
            <a:r>
              <a:rPr lang="en-US" dirty="0">
                <a:latin typeface="NimbusRomNo9L-Regu"/>
              </a:rPr>
              <a:t>local aggregator.</a:t>
            </a:r>
          </a:p>
          <a:p>
            <a:r>
              <a:rPr lang="en-US" dirty="0">
                <a:latin typeface="NimbusRomNo9L-Regu"/>
              </a:rPr>
              <a:t>2) The local aggregator determines if the combined summary</a:t>
            </a:r>
          </a:p>
          <a:p>
            <a:r>
              <a:rPr lang="en-US" dirty="0">
                <a:latin typeface="NimbusRomNo9L-Regu"/>
              </a:rPr>
              <a:t>information is sufficient for accurate classification.</a:t>
            </a:r>
          </a:p>
          <a:p>
            <a:r>
              <a:rPr lang="en-US" dirty="0">
                <a:latin typeface="NimbusRomNo9L-Regu"/>
              </a:rPr>
              <a:t>3) If so, the sample is classified (exited).</a:t>
            </a:r>
          </a:p>
          <a:p>
            <a:r>
              <a:rPr lang="en-US" dirty="0">
                <a:latin typeface="NimbusRomNo9L-Regu"/>
              </a:rPr>
              <a:t>4) If not, each device sends more detailed information</a:t>
            </a:r>
          </a:p>
          <a:p>
            <a:r>
              <a:rPr lang="en-US" dirty="0">
                <a:latin typeface="NimbusRomNo9L-Regu"/>
              </a:rPr>
              <a:t>to the edge in order to perform further processing for</a:t>
            </a:r>
          </a:p>
          <a:p>
            <a:r>
              <a:rPr lang="en-US" dirty="0">
                <a:latin typeface="NimbusRomNo9L-Regu"/>
              </a:rPr>
              <a:t>classification.</a:t>
            </a:r>
          </a:p>
          <a:p>
            <a:r>
              <a:rPr lang="en-US" dirty="0">
                <a:latin typeface="NimbusRomNo9L-Regu"/>
              </a:rPr>
              <a:t>5) If the edge believes it can correctly classify the sample</a:t>
            </a:r>
          </a:p>
          <a:p>
            <a:r>
              <a:rPr lang="en-US" dirty="0">
                <a:latin typeface="NimbusRomNo9L-Regu"/>
              </a:rPr>
              <a:t>it does so and no information is sent to the cloud.</a:t>
            </a:r>
          </a:p>
          <a:p>
            <a:r>
              <a:rPr lang="en-US" dirty="0">
                <a:latin typeface="NimbusRomNo9L-Regu"/>
              </a:rPr>
              <a:t>6) Otherwise, the edge forwards intermediate computation</a:t>
            </a:r>
          </a:p>
          <a:p>
            <a:r>
              <a:rPr lang="en-US" dirty="0">
                <a:latin typeface="NimbusRomNo9L-Regu"/>
              </a:rPr>
              <a:t>to the cloud which makes the final classification.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2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1493</Words>
  <Application>Microsoft Office PowerPoint</Application>
  <PresentationFormat>寬螢幕</PresentationFormat>
  <Paragraphs>303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等线</vt:lpstr>
      <vt:lpstr>NimbusRomNo9L-Regu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Izacos Tu</cp:lastModifiedBy>
  <cp:revision>135</cp:revision>
  <cp:lastPrinted>2018-03-22T03:24:28Z</cp:lastPrinted>
  <dcterms:created xsi:type="dcterms:W3CDTF">2018-03-16T09:52:24Z</dcterms:created>
  <dcterms:modified xsi:type="dcterms:W3CDTF">2018-03-23T09:06:19Z</dcterms:modified>
</cp:coreProperties>
</file>