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5" r:id="rId2"/>
    <p:sldId id="367" r:id="rId3"/>
    <p:sldId id="359" r:id="rId4"/>
    <p:sldId id="366" r:id="rId5"/>
    <p:sldId id="347" r:id="rId6"/>
    <p:sldId id="357" r:id="rId7"/>
    <p:sldId id="363" r:id="rId8"/>
    <p:sldId id="364" r:id="rId9"/>
    <p:sldId id="362" r:id="rId10"/>
  </p:sldIdLst>
  <p:sldSz cx="6858000" cy="9906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CC00"/>
    <a:srgbClr val="FF0000"/>
    <a:srgbClr val="66FF66"/>
    <a:srgbClr val="FFFF66"/>
    <a:srgbClr val="0033CC"/>
    <a:srgbClr val="99FF66"/>
    <a:srgbClr val="008000"/>
    <a:srgbClr val="CCC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4032" autoAdjust="0"/>
  </p:normalViewPr>
  <p:slideViewPr>
    <p:cSldViewPr>
      <p:cViewPr varScale="1">
        <p:scale>
          <a:sx n="54" d="100"/>
          <a:sy n="54" d="100"/>
        </p:scale>
        <p:origin x="-2928" y="-8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6B3AC48-8713-40C8-81FE-23ADCDBB2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4538"/>
            <a:ext cx="25765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49846C-EB45-41C0-8537-B943695D5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8050"/>
            <a:ext cx="6858000" cy="2476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29954" y="435546"/>
            <a:ext cx="3081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JAVA Programming</a:t>
            </a:r>
            <a:endParaRPr kumimoji="0" lang="en-US" altLang="ko-KR" sz="2400" b="1" i="0" u="none" strike="noStrike" kern="0" cap="none" spc="0" normalizeH="0" baseline="0" noProof="0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8640" y="3008784"/>
            <a:ext cx="6480720" cy="1156345"/>
          </a:xfrm>
        </p:spPr>
        <p:txBody>
          <a:bodyPr/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 JAVA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UI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ver.01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52736" y="4592961"/>
            <a:ext cx="4800600" cy="792087"/>
          </a:xfrm>
        </p:spPr>
        <p:txBody>
          <a:bodyPr/>
          <a:lstStyle/>
          <a:p>
            <a:r>
              <a:rPr lang="en-US" altLang="ko-KR" sz="1800" b="1" dirty="0" smtClean="0"/>
              <a:t>Dots </a:t>
            </a:r>
            <a:r>
              <a:rPr lang="ko-KR" altLang="en-US" sz="1800" b="1" dirty="0" smtClean="0"/>
              <a:t>게임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선 잇기 게임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52736" y="3656856"/>
            <a:ext cx="5805264" cy="1440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3131"/>
              </p:ext>
            </p:extLst>
          </p:nvPr>
        </p:nvGraphicFramePr>
        <p:xfrm>
          <a:off x="260648" y="6753200"/>
          <a:ext cx="6408711" cy="31034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/>
                <a:gridCol w="1296144"/>
                <a:gridCol w="3744415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Ver.01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2014.11.22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Ver.02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2014.11.24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UML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DotConstants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RankManager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UML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전체 흐름도 추가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Ver.03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2014.11.30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및 기능 수정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부제목 4"/>
          <p:cNvSpPr txBox="1">
            <a:spLocks/>
          </p:cNvSpPr>
          <p:nvPr/>
        </p:nvSpPr>
        <p:spPr>
          <a:xfrm>
            <a:off x="2195612" y="3800872"/>
            <a:ext cx="4401740" cy="57606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300" b="1" dirty="0" smtClean="0"/>
              <a:t>	</a:t>
            </a:r>
            <a:r>
              <a:rPr lang="ko-KR" altLang="en-US" sz="1300" b="1" dirty="0" smtClean="0"/>
              <a:t>작성 </a:t>
            </a:r>
            <a:r>
              <a:rPr lang="en-US" altLang="ko-KR" sz="1300" b="1" dirty="0" smtClean="0"/>
              <a:t>: 4</a:t>
            </a:r>
            <a:r>
              <a:rPr lang="ko-KR" altLang="en-US" sz="1300" b="1" dirty="0" smtClean="0"/>
              <a:t>조 강석운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김길우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김수민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홍두기 </a:t>
            </a:r>
            <a:endParaRPr lang="en-US" altLang="ko-KR" sz="1300" b="1" dirty="0" smtClean="0"/>
          </a:p>
          <a:p>
            <a:pPr algn="r"/>
            <a:r>
              <a:rPr lang="en-US" altLang="ko-KR" sz="1300" b="1" dirty="0" smtClean="0"/>
              <a:t>	</a:t>
            </a:r>
            <a:r>
              <a:rPr lang="ko-KR" altLang="en-US" sz="1300" b="1" dirty="0" smtClean="0"/>
              <a:t>최종 수정일 </a:t>
            </a:r>
            <a:r>
              <a:rPr lang="en-US" altLang="ko-KR" sz="1300" b="1" dirty="0" smtClean="0"/>
              <a:t>: 2014.11.22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866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68354"/>
              </p:ext>
            </p:extLst>
          </p:nvPr>
        </p:nvGraphicFramePr>
        <p:xfrm>
          <a:off x="2276865" y="1280592"/>
          <a:ext cx="1872215" cy="734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15"/>
              </a:tblGrid>
              <a:tr h="19518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MainFrame</a:t>
                      </a:r>
                      <a:endParaRPr lang="en-US" altLang="ko-KR" sz="18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4528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- Driver</a:t>
                      </a:r>
                      <a:r>
                        <a:rPr lang="en-US" altLang="ko-KR" sz="1000" b="1" baseline="0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Class</a:t>
                      </a:r>
                      <a:endParaRPr lang="en-US" altLang="ko-KR" sz="1000" b="1" dirty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0751"/>
              </p:ext>
            </p:extLst>
          </p:nvPr>
        </p:nvGraphicFramePr>
        <p:xfrm>
          <a:off x="2276868" y="2288704"/>
          <a:ext cx="1872208" cy="1303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/>
              </a:tblGrid>
              <a:tr h="40277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MainPanel</a:t>
                      </a:r>
                      <a:endParaRPr lang="en-US" altLang="ko-KR" sz="18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3173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- 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StartPanel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GamePanel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RankPanel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간의 화면전환을 담당하는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Class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로 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JPanel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을 상속받고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Runnable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을 구현함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.</a:t>
                      </a:r>
                      <a:endParaRPr lang="en-US" altLang="ko-KR" sz="1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77538"/>
              </p:ext>
            </p:extLst>
          </p:nvPr>
        </p:nvGraphicFramePr>
        <p:xfrm>
          <a:off x="188640" y="4000892"/>
          <a:ext cx="1872208" cy="933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/>
              </a:tblGrid>
              <a:tr h="37604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StartPanel</a:t>
                      </a:r>
                      <a:endParaRPr lang="en-US" altLang="ko-KR" sz="18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557432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시작 화면을 표시해주는 </a:t>
                      </a: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JPanel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을 상속받은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Class</a:t>
                      </a:r>
                      <a:endParaRPr lang="en-US" altLang="ko-KR" sz="1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98064"/>
              </p:ext>
            </p:extLst>
          </p:nvPr>
        </p:nvGraphicFramePr>
        <p:xfrm>
          <a:off x="2276872" y="4000892"/>
          <a:ext cx="1872208" cy="954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/>
              </a:tblGrid>
              <a:tr h="21687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GamePanel</a:t>
                      </a:r>
                      <a:endParaRPr lang="en-US" altLang="ko-KR" sz="18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222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-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게임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화면을 표시해주는 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Class, 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GameScreen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,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ScorePanel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ItemPanel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을 묶어주는 </a:t>
                      </a:r>
                      <a:r>
                        <a:rPr lang="en-US" altLang="ko-KR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Calss</a:t>
                      </a:r>
                      <a:endParaRPr lang="en-US" altLang="ko-KR" sz="1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12603"/>
              </p:ext>
            </p:extLst>
          </p:nvPr>
        </p:nvGraphicFramePr>
        <p:xfrm>
          <a:off x="4468954" y="4000892"/>
          <a:ext cx="1984382" cy="725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4382"/>
              </a:tblGrid>
              <a:tr h="21687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RankPanel</a:t>
                      </a:r>
                      <a:endParaRPr lang="en-US" altLang="ko-KR" sz="18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222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- </a:t>
                      </a:r>
                      <a:r>
                        <a:rPr lang="ko-KR" alt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랭링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화면을 표시해주는 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Jpanel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을 상속 받은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Class</a:t>
                      </a:r>
                      <a:endParaRPr lang="en-US" altLang="ko-KR" sz="1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18548"/>
              </p:ext>
            </p:extLst>
          </p:nvPr>
        </p:nvGraphicFramePr>
        <p:xfrm>
          <a:off x="2276872" y="5169024"/>
          <a:ext cx="1872207" cy="1182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7"/>
              </a:tblGrid>
              <a:tr h="21687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GameScreen</a:t>
                      </a:r>
                      <a:endParaRPr lang="en-US" altLang="ko-KR" sz="18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222116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JPanel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을  상속받아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게임을 구동하는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Class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ScorePanel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과 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ITemPanel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이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inner Class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로 구현되어있음</a:t>
                      </a:r>
                      <a:endParaRPr lang="en-US" altLang="ko-KR" sz="1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06907"/>
              </p:ext>
            </p:extLst>
          </p:nvPr>
        </p:nvGraphicFramePr>
        <p:xfrm>
          <a:off x="2204864" y="8265368"/>
          <a:ext cx="2016224" cy="79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/>
              </a:tblGrid>
              <a:tr h="4430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Dot</a:t>
                      </a: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34903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점의 기본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정보를 가진 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Class</a:t>
                      </a: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71670"/>
              </p:ext>
            </p:extLst>
          </p:nvPr>
        </p:nvGraphicFramePr>
        <p:xfrm>
          <a:off x="2276872" y="6537176"/>
          <a:ext cx="1872210" cy="1026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10"/>
              </a:tblGrid>
              <a:tr h="33628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AdminGamePlay</a:t>
                      </a:r>
                      <a:endParaRPr lang="en-US" altLang="ko-KR" sz="18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45580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50" b="1" dirty="0" smtClean="0">
                          <a:latin typeface="+mj-lt"/>
                          <a:cs typeface="Courier New" pitchFamily="49" charset="0"/>
                        </a:rPr>
                        <a:t>점들을 관리하는 </a:t>
                      </a:r>
                      <a:r>
                        <a:rPr lang="en-US" altLang="ko-KR" sz="1050" b="1" dirty="0" smtClean="0">
                          <a:latin typeface="+mj-lt"/>
                          <a:cs typeface="Courier New" pitchFamily="49" charset="0"/>
                        </a:rPr>
                        <a:t>Class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50" b="1" dirty="0" err="1" smtClean="0">
                          <a:latin typeface="+mj-lt"/>
                          <a:cs typeface="Courier New" pitchFamily="49" charset="0"/>
                        </a:rPr>
                        <a:t>점에대한</a:t>
                      </a:r>
                      <a:r>
                        <a:rPr lang="ko-KR" altLang="en-US" sz="1050" b="1" dirty="0" smtClean="0">
                          <a:latin typeface="+mj-lt"/>
                          <a:cs typeface="Courier New" pitchFamily="49" charset="0"/>
                        </a:rPr>
                        <a:t> 정보를 계산하고 지우고 생성하는 역할 담당</a:t>
                      </a:r>
                      <a:endParaRPr lang="en-US" altLang="ko-KR" sz="1050" b="1" dirty="0" smtClean="0">
                        <a:latin typeface="+mj-lt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77289"/>
              </p:ext>
            </p:extLst>
          </p:nvPr>
        </p:nvGraphicFramePr>
        <p:xfrm>
          <a:off x="72745" y="8193360"/>
          <a:ext cx="1938727" cy="79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8727"/>
              </a:tblGrid>
              <a:tr h="44304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DotConstants</a:t>
                      </a:r>
                      <a:endParaRPr lang="en-US" altLang="ko-KR" sz="18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34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-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상수를  저장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관리하는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Class</a:t>
                      </a: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cxnSp>
        <p:nvCxnSpPr>
          <p:cNvPr id="3" name="직선 화살표 연결선 2"/>
          <p:cNvCxnSpPr>
            <a:stCxn id="8" idx="0"/>
          </p:cNvCxnSpPr>
          <p:nvPr/>
        </p:nvCxnSpPr>
        <p:spPr bwMode="auto">
          <a:xfrm flipV="1">
            <a:off x="1124744" y="3648854"/>
            <a:ext cx="1512168" cy="3520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직선 화살표 연결선 4"/>
          <p:cNvCxnSpPr>
            <a:stCxn id="9" idx="0"/>
          </p:cNvCxnSpPr>
          <p:nvPr/>
        </p:nvCxnSpPr>
        <p:spPr bwMode="auto">
          <a:xfrm flipV="1">
            <a:off x="3212976" y="3648854"/>
            <a:ext cx="1" cy="3520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10" idx="0"/>
          </p:cNvCxnSpPr>
          <p:nvPr/>
        </p:nvCxnSpPr>
        <p:spPr bwMode="auto">
          <a:xfrm flipH="1" flipV="1">
            <a:off x="3861048" y="3648854"/>
            <a:ext cx="1600097" cy="3520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>
            <a:stCxn id="7" idx="0"/>
            <a:endCxn id="22" idx="2"/>
          </p:cNvCxnSpPr>
          <p:nvPr/>
        </p:nvCxnSpPr>
        <p:spPr bwMode="auto">
          <a:xfrm flipV="1">
            <a:off x="3212972" y="2015415"/>
            <a:ext cx="0" cy="2732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>
            <a:stCxn id="11" idx="0"/>
            <a:endCxn id="9" idx="2"/>
          </p:cNvCxnSpPr>
          <p:nvPr/>
        </p:nvCxnSpPr>
        <p:spPr bwMode="auto">
          <a:xfrm flipV="1">
            <a:off x="3212975" y="4955107"/>
            <a:ext cx="1" cy="21391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stCxn id="12" idx="0"/>
            <a:endCxn id="13" idx="2"/>
          </p:cNvCxnSpPr>
          <p:nvPr/>
        </p:nvCxnSpPr>
        <p:spPr bwMode="auto">
          <a:xfrm flipV="1">
            <a:off x="3212976" y="7563772"/>
            <a:ext cx="1" cy="701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>
            <a:stCxn id="13" idx="0"/>
            <a:endCxn id="11" idx="2"/>
          </p:cNvCxnSpPr>
          <p:nvPr/>
        </p:nvCxnSpPr>
        <p:spPr bwMode="auto">
          <a:xfrm flipH="1" flipV="1">
            <a:off x="3212975" y="6351839"/>
            <a:ext cx="2" cy="1853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13065"/>
              </p:ext>
            </p:extLst>
          </p:nvPr>
        </p:nvGraphicFramePr>
        <p:xfrm>
          <a:off x="4481077" y="5169024"/>
          <a:ext cx="1972259" cy="954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259"/>
              </a:tblGrid>
              <a:tr h="21687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RankManager</a:t>
                      </a:r>
                      <a:endParaRPr lang="en-US" altLang="ko-KR" sz="18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222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1" dirty="0" smtClean="0"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r>
                        <a:rPr lang="ko-KR" altLang="en-US" sz="1000" b="1" dirty="0" smtClean="0">
                          <a:latin typeface="Courier New" pitchFamily="49" charset="0"/>
                          <a:cs typeface="Courier New" pitchFamily="49" charset="0"/>
                        </a:rPr>
                        <a:t>파일 입출력 클래스를 활용하여 저장된 사용자이름과 점수를 읽고</a:t>
                      </a:r>
                      <a:r>
                        <a:rPr lang="en-US" altLang="ko-KR" sz="10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쓰는 기능을 하는 </a:t>
                      </a:r>
                      <a:r>
                        <a:rPr lang="en-US" altLang="ko-KR" sz="10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  <a:endParaRPr lang="en-US" altLang="ko-KR" sz="10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cxnSp>
        <p:nvCxnSpPr>
          <p:cNvPr id="19" name="직선 화살표 연결선 18"/>
          <p:cNvCxnSpPr>
            <a:stCxn id="18" idx="0"/>
            <a:endCxn id="10" idx="2"/>
          </p:cNvCxnSpPr>
          <p:nvPr/>
        </p:nvCxnSpPr>
        <p:spPr bwMode="auto">
          <a:xfrm flipH="1" flipV="1">
            <a:off x="5461145" y="4726507"/>
            <a:ext cx="6061" cy="44251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52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35882"/>
              </p:ext>
            </p:extLst>
          </p:nvPr>
        </p:nvGraphicFramePr>
        <p:xfrm>
          <a:off x="2054945" y="1352600"/>
          <a:ext cx="2880320" cy="1660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/>
              </a:tblGrid>
              <a:tr h="29468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MainFrame</a:t>
                      </a:r>
                      <a:endParaRPr lang="en-US" altLang="ko-KR" sz="24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273624">
                <a:tc>
                  <a:txBody>
                    <a:bodyPr/>
                    <a:lstStyle/>
                    <a:p>
                      <a:pPr algn="ctr"/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799847">
                <a:tc>
                  <a:txBody>
                    <a:bodyPr/>
                    <a:lstStyle/>
                    <a:p>
                      <a:endParaRPr lang="en-US" altLang="ko-KR" sz="11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endParaRPr lang="en-US" altLang="ko-KR" sz="11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 main(String[]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args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) : static void</a:t>
                      </a:r>
                    </a:p>
                    <a:p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</a:t>
                      </a:r>
                    </a:p>
                    <a:p>
                      <a:endParaRPr lang="en-US" altLang="ko-KR" sz="1100" b="1" dirty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3847"/>
              </p:ext>
            </p:extLst>
          </p:nvPr>
        </p:nvGraphicFramePr>
        <p:xfrm>
          <a:off x="2060848" y="3152800"/>
          <a:ext cx="2880320" cy="2117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/>
              </a:tblGrid>
              <a:tr h="468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MainPanel</a:t>
                      </a:r>
                      <a:endParaRPr lang="en-US" altLang="ko-KR" sz="24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5627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 start</a:t>
                      </a:r>
                      <a:r>
                        <a:rPr lang="en-US" altLang="ko-KR" sz="11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StartPanel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game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GamePanel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score : </a:t>
                      </a:r>
                      <a:r>
                        <a:rPr lang="en-US" altLang="ko-KR" sz="11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ScorePanel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endParaRPr lang="en-US" altLang="ko-KR" sz="11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StartPanel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, </a:t>
                      </a:r>
                    </a:p>
                    <a:p>
                      <a:pPr algn="ctr"/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GamePanel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,</a:t>
                      </a:r>
                      <a:r>
                        <a:rPr lang="en-US" altLang="ko-KR" sz="1100" b="1" baseline="0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ScorePanel</a:t>
                      </a:r>
                      <a:endParaRPr lang="en-US" altLang="ko-KR" sz="1100" b="1" baseline="0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algn="ctr"/>
                      <a:endParaRPr lang="en-US" altLang="ko-KR" sz="1100" b="1" baseline="0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ko-KR" altLang="en-US" sz="1100" b="0" baseline="0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패널들 간의 화면전환을 담당</a:t>
                      </a:r>
                      <a:endParaRPr lang="en-US" altLang="ko-KR" sz="1100" b="0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endParaRPr lang="en-US" altLang="ko-KR" sz="1100" b="1" dirty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20712"/>
              </p:ext>
            </p:extLst>
          </p:nvPr>
        </p:nvGraphicFramePr>
        <p:xfrm>
          <a:off x="44624" y="5745088"/>
          <a:ext cx="2232248" cy="2016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248"/>
              </a:tblGrid>
              <a:tr h="30137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StartPanel</a:t>
                      </a:r>
                      <a:endParaRPr lang="en-US" altLang="ko-KR" sz="24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1102784">
                <a:tc>
                  <a:txBody>
                    <a:bodyPr/>
                    <a:lstStyle/>
                    <a:p>
                      <a:pPr marL="171450" indent="-171450" algn="ctr">
                        <a:buFontTx/>
                        <a:buChar char="-"/>
                      </a:pP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img1: Image</a:t>
                      </a:r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img2: Image</a:t>
                      </a:r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img3: Image</a:t>
                      </a:r>
                    </a:p>
                    <a:p>
                      <a:pPr marL="171450" indent="-171450" algn="ctr">
                        <a:buFontTx/>
                        <a:buChar char="-"/>
                      </a:pP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img4: Image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 img5: Image</a:t>
                      </a: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btnStrat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JButton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paintComponent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(Graphics page) : void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68894"/>
              </p:ext>
            </p:extLst>
          </p:nvPr>
        </p:nvGraphicFramePr>
        <p:xfrm>
          <a:off x="2420888" y="5745088"/>
          <a:ext cx="2160240" cy="2851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0"/>
              </a:tblGrid>
              <a:tr h="33142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GamePanel</a:t>
                      </a:r>
                      <a:endParaRPr lang="en-US" altLang="ko-KR" sz="24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10830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nTern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nScore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lblTern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JLabel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lblScore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JLabel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adminDot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AdminDot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mouseL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UseMouse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**************************</a:t>
                      </a:r>
                    </a:p>
                    <a:p>
                      <a:pPr algn="ctr"/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scorePanel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inner class </a:t>
                      </a: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96181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paintComponent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(Graphics page) : void</a:t>
                      </a:r>
                    </a:p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50987"/>
              </p:ext>
            </p:extLst>
          </p:nvPr>
        </p:nvGraphicFramePr>
        <p:xfrm>
          <a:off x="4750688" y="5745088"/>
          <a:ext cx="2088232" cy="2347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232"/>
              </a:tblGrid>
              <a:tr h="27004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RankPanel</a:t>
                      </a:r>
                      <a:endParaRPr lang="en-US" altLang="ko-KR" sz="24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13019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lblScoreTitle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JLabel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lblHighScore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JLabel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lblMyScore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JLabel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lblRank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[]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JLabel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lblUser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[]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JLabel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lblScore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JLabel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67227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ScorPanel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() //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constractor</a:t>
                      </a:r>
                      <a:endParaRPr lang="en-US" altLang="ko-KR" sz="11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68472"/>
              </p:ext>
            </p:extLst>
          </p:nvPr>
        </p:nvGraphicFramePr>
        <p:xfrm>
          <a:off x="476672" y="5197731"/>
          <a:ext cx="2880320" cy="2165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/>
              </a:tblGrid>
              <a:tr h="30871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AdminDot</a:t>
                      </a:r>
                      <a:endParaRPr lang="en-US" altLang="ko-KR" sz="24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8959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dotData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ArrayList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&lt;Dot&gt;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8959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점들이 움직이는 규칙을 정의할 클래스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추후에 구체화할 예정</a:t>
                      </a: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4792"/>
              </p:ext>
            </p:extLst>
          </p:nvPr>
        </p:nvGraphicFramePr>
        <p:xfrm>
          <a:off x="476672" y="1237291"/>
          <a:ext cx="2880320" cy="3797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/>
              </a:tblGrid>
              <a:tr h="4127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Dot</a:t>
                      </a: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11977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dotImage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Image</a:t>
                      </a: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dotImgX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dotImgY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dotColor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downCount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dotPressed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cs typeface="Courier New" pitchFamily="49" charset="0"/>
                        </a:rPr>
                        <a:t>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1197790">
                <a:tc>
                  <a:txBody>
                    <a:bodyPr/>
                    <a:lstStyle/>
                    <a:p>
                      <a:pPr algn="ctr"/>
                      <a:endParaRPr lang="en-US" altLang="ko-KR" sz="11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+Dots(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j)</a:t>
                      </a: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getDotImg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() : Image</a:t>
                      </a: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setDotImg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() : void</a:t>
                      </a: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getDotColor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()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endParaRPr lang="en-US" altLang="ko-KR" sz="11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plusDotX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x)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endParaRPr lang="en-US" altLang="ko-KR" sz="11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plubDotY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y)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endParaRPr lang="en-US" altLang="ko-KR" sz="11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changeImg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x) : void</a:t>
                      </a: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getDownCount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()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setDownCount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x) : void</a:t>
                      </a: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getPressed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() : 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endParaRPr lang="en-US" altLang="ko-KR" sz="11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+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setPressed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(</a:t>
                      </a:r>
                      <a:r>
                        <a:rPr lang="en-US" altLang="ko-KR" sz="11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int</a:t>
                      </a:r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 n ) : void </a:t>
                      </a:r>
                    </a:p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41551"/>
              </p:ext>
            </p:extLst>
          </p:nvPr>
        </p:nvGraphicFramePr>
        <p:xfrm>
          <a:off x="476672" y="7545288"/>
          <a:ext cx="2880320" cy="1608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/>
              </a:tblGrid>
              <a:tr h="27004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DotConstants</a:t>
                      </a:r>
                      <a:endParaRPr lang="en-US" altLang="ko-KR" sz="24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562724">
                <a:tc>
                  <a:txBody>
                    <a:bodyPr/>
                    <a:lstStyle/>
                    <a:p>
                      <a:pPr algn="ctr"/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67227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Constants</a:t>
                      </a:r>
                      <a:r>
                        <a:rPr lang="ko-KR" altLang="en-US" sz="1100" b="0" dirty="0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를 관리</a:t>
                      </a:r>
                      <a:endParaRPr lang="en-US" altLang="ko-KR" sz="1100" b="0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6908"/>
              </p:ext>
            </p:extLst>
          </p:nvPr>
        </p:nvGraphicFramePr>
        <p:xfrm>
          <a:off x="3573016" y="2432720"/>
          <a:ext cx="2880320" cy="1608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/>
              </a:tblGrid>
              <a:tr h="27004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RankManager</a:t>
                      </a:r>
                      <a:endParaRPr lang="en-US" altLang="ko-KR" sz="24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562724">
                <a:tc>
                  <a:txBody>
                    <a:bodyPr/>
                    <a:lstStyle/>
                    <a:p>
                      <a:pPr algn="ctr"/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672270">
                <a:tc>
                  <a:txBody>
                    <a:bodyPr/>
                    <a:lstStyle/>
                    <a:p>
                      <a:pPr algn="ctr"/>
                      <a:endParaRPr lang="en-US" altLang="ko-KR" sz="11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50534"/>
              </p:ext>
            </p:extLst>
          </p:nvPr>
        </p:nvGraphicFramePr>
        <p:xfrm>
          <a:off x="3645024" y="4448944"/>
          <a:ext cx="2880320" cy="1608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/>
              </a:tblGrid>
              <a:tr h="27004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err="1" smtClean="0"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GameScreen</a:t>
                      </a:r>
                      <a:endParaRPr lang="en-US" altLang="ko-KR" sz="2400" b="1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562724">
                <a:tc>
                  <a:txBody>
                    <a:bodyPr/>
                    <a:lstStyle/>
                    <a:p>
                      <a:pPr algn="ctr"/>
                      <a:endParaRPr lang="en-US" altLang="ko-KR" sz="11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  <a:tr h="672270">
                <a:tc>
                  <a:txBody>
                    <a:bodyPr/>
                    <a:lstStyle/>
                    <a:p>
                      <a:pPr algn="ctr"/>
                      <a:endParaRPr lang="en-US" altLang="ko-KR" sz="1100" b="0" dirty="0" smtClean="0"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marL="7620" marR="7620" marT="7620" marB="0" anchor="ctr"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14105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2014. 11. 22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en-US" altLang="ko-KR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MainPanel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add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시킬 </a:t>
                      </a:r>
                      <a:r>
                        <a:rPr lang="en-US" altLang="ko-KR" sz="12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StartPanel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2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dirty="0" smtClean="0">
                          <a:latin typeface="맑은 고딕"/>
                          <a:ea typeface="맑은 고딕"/>
                        </a:rPr>
                        <a:t>② </a:t>
                      </a: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게임의 로고를 나타내는 이미지 컴포넌트</a:t>
                      </a:r>
                      <a:r>
                        <a:rPr lang="en-US" altLang="ko-KR" sz="1200" b="1" dirty="0" smtClean="0"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1200" b="1" dirty="0" smtClean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dirty="0" smtClean="0">
                          <a:latin typeface="맑은 고딕"/>
                          <a:ea typeface="맑은 고딕"/>
                        </a:rPr>
                        <a:t>③ Pressed</a:t>
                      </a: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후 </a:t>
                      </a:r>
                      <a:r>
                        <a:rPr lang="en-US" altLang="ko-KR" sz="1200" b="1" dirty="0" smtClean="0">
                          <a:latin typeface="맑은 고딕"/>
                          <a:ea typeface="맑은 고딕"/>
                        </a:rPr>
                        <a:t>released</a:t>
                      </a: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하면 게임이 시작되는 이미지 컴포넌트</a:t>
                      </a:r>
                      <a:endParaRPr lang="en-US" altLang="ko-KR" sz="1200" b="1" dirty="0" smtClean="0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    마우스가 컴포넌트 안으로 </a:t>
                      </a:r>
                      <a:r>
                        <a:rPr lang="en-US" altLang="ko-KR" sz="1200" b="1" dirty="0" smtClean="0">
                          <a:latin typeface="맑은 고딕"/>
                          <a:ea typeface="맑은 고딕"/>
                        </a:rPr>
                        <a:t>Entered </a:t>
                      </a: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했을 때</a:t>
                      </a:r>
                      <a:r>
                        <a:rPr lang="ko-KR" altLang="en-US" sz="1200" b="1" baseline="0" dirty="0" smtClean="0">
                          <a:latin typeface="맑은 고딕"/>
                          <a:ea typeface="맑은 고딕"/>
                        </a:rPr>
                        <a:t> 색깔 반전</a:t>
                      </a:r>
                      <a:endParaRPr lang="en-US" altLang="ko-KR" sz="1200" b="1" dirty="0" smtClean="0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    마우스로</a:t>
                      </a:r>
                      <a:r>
                        <a:rPr lang="ko-KR" altLang="en-US" sz="1200" b="1" baseline="0" dirty="0" smtClean="0">
                          <a:latin typeface="맑은 고딕"/>
                          <a:ea typeface="맑은 고딕"/>
                        </a:rPr>
                        <a:t> 컴포넌트를 </a:t>
                      </a:r>
                      <a:r>
                        <a:rPr lang="en-US" altLang="ko-KR" sz="1200" b="1" baseline="0" dirty="0" smtClean="0">
                          <a:latin typeface="맑은 고딕"/>
                          <a:ea typeface="맑은 고딕"/>
                        </a:rPr>
                        <a:t>Pressed </a:t>
                      </a:r>
                      <a:r>
                        <a:rPr lang="ko-KR" altLang="en-US" sz="1200" b="1" baseline="0" dirty="0" smtClean="0">
                          <a:latin typeface="맑은 고딕"/>
                          <a:ea typeface="맑은 고딕"/>
                        </a:rPr>
                        <a:t>했을</a:t>
                      </a: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 시</a:t>
                      </a:r>
                      <a:r>
                        <a:rPr lang="en-US" altLang="ko-KR" sz="1200" b="1" dirty="0" smtClean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눌린 이미지로 바뀜</a:t>
                      </a:r>
                      <a:endParaRPr lang="en-US" altLang="ko-KR" sz="1200" b="1" dirty="0" smtClean="0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 마우스가 </a:t>
                      </a: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컴포넌트 안에서 </a:t>
                      </a:r>
                      <a:r>
                        <a:rPr lang="en-US" altLang="ko-KR" sz="1200" b="1" dirty="0" smtClean="0">
                          <a:latin typeface="맑은 고딕"/>
                          <a:ea typeface="맑은 고딕"/>
                        </a:rPr>
                        <a:t>Released</a:t>
                      </a:r>
                      <a:r>
                        <a:rPr lang="en-US" altLang="ko-KR" sz="1200" b="1" baseline="0" dirty="0" smtClean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 baseline="0" dirty="0" smtClean="0">
                          <a:latin typeface="맑은 고딕"/>
                          <a:ea typeface="맑은 고딕"/>
                        </a:rPr>
                        <a:t>했을 시</a:t>
                      </a:r>
                      <a:r>
                        <a:rPr lang="en-US" altLang="ko-KR" sz="1200" b="1" baseline="0" dirty="0" smtClean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 dirty="0" smtClean="0">
                          <a:latin typeface="맑은 고딕"/>
                          <a:ea typeface="맑은 고딕"/>
                        </a:rPr>
                        <a:t>게임 화면으로 넘어 감</a:t>
                      </a:r>
                      <a:r>
                        <a:rPr lang="en-US" altLang="ko-KR" sz="1200" b="1" dirty="0" smtClean="0"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④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사용자 이름을 입력 받는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JTextField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컴포넌트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920" y="5961112"/>
            <a:ext cx="960806" cy="369332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1700808" y="241416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1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708920" y="567308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3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83286" y="9194348"/>
            <a:ext cx="5447725" cy="530344"/>
            <a:chOff x="1083286" y="9194348"/>
            <a:chExt cx="5447725" cy="530344"/>
          </a:xfrm>
        </p:grpSpPr>
        <p:sp>
          <p:nvSpPr>
            <p:cNvPr id="26" name="TextBox 25"/>
            <p:cNvSpPr txBox="1"/>
            <p:nvPr/>
          </p:nvSpPr>
          <p:spPr>
            <a:xfrm>
              <a:off x="3050280" y="9194348"/>
              <a:ext cx="1440159" cy="523220"/>
            </a:xfrm>
            <a:prstGeom prst="rect">
              <a:avLst/>
            </a:prstGeom>
            <a:ln w="38100">
              <a:solidFill>
                <a:srgbClr val="FFFF6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90852" y="9201472"/>
              <a:ext cx="1440159" cy="523220"/>
            </a:xfrm>
            <a:prstGeom prst="rect">
              <a:avLst/>
            </a:prstGeom>
            <a:ln w="38100">
              <a:solidFill>
                <a:srgbClr val="FFFF66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3286" y="9194348"/>
              <a:ext cx="1440159" cy="523220"/>
            </a:xfrm>
            <a:prstGeom prst="rect">
              <a:avLst/>
            </a:prstGeom>
            <a:ln w="3810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오른쪽 화살표 28"/>
            <p:cNvSpPr/>
            <p:nvPr/>
          </p:nvSpPr>
          <p:spPr bwMode="auto">
            <a:xfrm>
              <a:off x="2580245" y="9436196"/>
              <a:ext cx="406896" cy="144016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울릉도L" pitchFamily="18" charset="-127"/>
                <a:ea typeface="HY울릉도L" pitchFamily="18" charset="-127"/>
              </a:endParaRPr>
            </a:p>
          </p:txBody>
        </p:sp>
        <p:sp>
          <p:nvSpPr>
            <p:cNvPr id="30" name="오른쪽 화살표 29"/>
            <p:cNvSpPr/>
            <p:nvPr/>
          </p:nvSpPr>
          <p:spPr bwMode="auto">
            <a:xfrm>
              <a:off x="4550097" y="9436196"/>
              <a:ext cx="406896" cy="144016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울릉도L" pitchFamily="18" charset="-127"/>
                <a:ea typeface="HY울릉도L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 bwMode="auto">
          <a:xfrm>
            <a:off x="1700808" y="2288704"/>
            <a:ext cx="3472209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8" name="자유형 37"/>
          <p:cNvSpPr/>
          <p:nvPr/>
        </p:nvSpPr>
        <p:spPr bwMode="auto">
          <a:xfrm>
            <a:off x="1203651" y="2372810"/>
            <a:ext cx="451529" cy="4791919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7280" y="4689568"/>
            <a:ext cx="92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850</a:t>
            </a:r>
            <a:endParaRPr lang="ko-KR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72" y="2883564"/>
            <a:ext cx="2441175" cy="192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자유형 41"/>
          <p:cNvSpPr/>
          <p:nvPr/>
        </p:nvSpPr>
        <p:spPr bwMode="auto">
          <a:xfrm rot="5400000">
            <a:off x="3194077" y="5267956"/>
            <a:ext cx="455828" cy="3337720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7737" y="6286864"/>
            <a:ext cx="92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600</a:t>
            </a:r>
            <a:endParaRPr lang="ko-KR" altLang="en-US" sz="2400" dirty="0"/>
          </a:p>
        </p:txBody>
      </p:sp>
      <p:sp>
        <p:nvSpPr>
          <p:cNvPr id="18" name="타원 17"/>
          <p:cNvSpPr/>
          <p:nvPr/>
        </p:nvSpPr>
        <p:spPr bwMode="auto">
          <a:xfrm>
            <a:off x="2307421" y="2883564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2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996952" y="5313040"/>
            <a:ext cx="964774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err="1" smtClean="0"/>
              <a:t>UserName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2645296" y="5044048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4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82156"/>
              </p:ext>
            </p:extLst>
          </p:nvPr>
        </p:nvGraphicFramePr>
        <p:xfrm>
          <a:off x="152400" y="1167057"/>
          <a:ext cx="6553200" cy="8610480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31543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2014. 11. 22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4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2913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4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88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①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GamePanel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inner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클래스로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statePanel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itemPaneldl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있음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JPanel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상속 받는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 Defined Panel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②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statePanel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배치관리자가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disabled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상태이고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③(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lblTern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,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④(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lblScore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③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컴포넌트로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setBounds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하고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선을 이을 때 마다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씩 감소함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tern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값은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④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컴포넌트로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선을 이을 때 마다 점 개수만큼 점수가 증가함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266446" y="2840804"/>
            <a:ext cx="963522" cy="3875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pc="-150" dirty="0" smtClean="0">
                <a:solidFill>
                  <a:schemeClr val="tx1"/>
                </a:solidFill>
              </a:rPr>
              <a:t>Turn : 00</a:t>
            </a:r>
            <a:endParaRPr lang="ko-KR" altLang="en-US" sz="1400" b="1" spc="-1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610357" y="2844901"/>
            <a:ext cx="1162048" cy="377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150" dirty="0" smtClean="0">
                <a:solidFill>
                  <a:schemeClr val="tx1"/>
                </a:solidFill>
              </a:rPr>
              <a:t>Score : 000</a:t>
            </a:r>
            <a:endParaRPr lang="ko-KR" altLang="en-US" sz="1400" b="1" spc="-15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256603" y="5897284"/>
            <a:ext cx="789124" cy="556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Turn plus</a:t>
            </a:r>
            <a:endParaRPr lang="ko-KR" altLang="en-US" sz="1200" b="1" dirty="0"/>
          </a:p>
        </p:txBody>
      </p:sp>
      <p:sp>
        <p:nvSpPr>
          <p:cNvPr id="91" name="직사각형 90"/>
          <p:cNvSpPr/>
          <p:nvPr/>
        </p:nvSpPr>
        <p:spPr>
          <a:xfrm>
            <a:off x="3120699" y="5891664"/>
            <a:ext cx="789124" cy="556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Delete one dot</a:t>
            </a:r>
            <a:endParaRPr lang="ko-KR" altLang="en-US" sz="1200" b="1" dirty="0"/>
          </a:p>
        </p:txBody>
      </p:sp>
      <p:sp>
        <p:nvSpPr>
          <p:cNvPr id="92" name="직사각형 91"/>
          <p:cNvSpPr/>
          <p:nvPr/>
        </p:nvSpPr>
        <p:spPr>
          <a:xfrm>
            <a:off x="3984795" y="5891664"/>
            <a:ext cx="789124" cy="556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Delete same color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2112333" y="2764854"/>
            <a:ext cx="2794168" cy="54176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2169943" y="5850983"/>
            <a:ext cx="2678948" cy="657237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063640" y="2492126"/>
            <a:ext cx="2891554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96" name="자유형 95"/>
          <p:cNvSpPr/>
          <p:nvPr/>
        </p:nvSpPr>
        <p:spPr bwMode="auto">
          <a:xfrm>
            <a:off x="1649622" y="2562627"/>
            <a:ext cx="376020" cy="4016756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94755" y="4504615"/>
            <a:ext cx="769054" cy="38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850</a:t>
            </a:r>
            <a:endParaRPr lang="ko-KR" altLang="en-US" sz="2400" dirty="0"/>
          </a:p>
        </p:txBody>
      </p:sp>
      <p:sp>
        <p:nvSpPr>
          <p:cNvPr id="98" name="자유형 97"/>
          <p:cNvSpPr/>
          <p:nvPr/>
        </p:nvSpPr>
        <p:spPr bwMode="auto">
          <a:xfrm rot="5400000" flipH="1">
            <a:off x="3374078" y="5312519"/>
            <a:ext cx="245826" cy="2779556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682771" y="6631718"/>
            <a:ext cx="769054" cy="38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600</a:t>
            </a:r>
            <a:endParaRPr lang="ko-KR" altLang="en-US" sz="2400" dirty="0"/>
          </a:p>
        </p:txBody>
      </p:sp>
      <p:sp>
        <p:nvSpPr>
          <p:cNvPr id="100" name="타원 99"/>
          <p:cNvSpPr/>
          <p:nvPr/>
        </p:nvSpPr>
        <p:spPr>
          <a:xfrm>
            <a:off x="249289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85293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321297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357301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393305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429309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249289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285293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321297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357301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285293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21297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357301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393305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429309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429309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393305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249289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249289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285293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321297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357301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429309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393305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429309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393305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357301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321297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285293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249289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429309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93305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57301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321297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285293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249289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 bwMode="auto">
          <a:xfrm>
            <a:off x="1988840" y="3008784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2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2824778" y="2504728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3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4336348" y="2504728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4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2" name="타원 101"/>
          <p:cNvSpPr/>
          <p:nvPr/>
        </p:nvSpPr>
        <p:spPr bwMode="auto">
          <a:xfrm>
            <a:off x="1691618" y="2449612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1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46" name="자유형 145"/>
          <p:cNvSpPr/>
          <p:nvPr/>
        </p:nvSpPr>
        <p:spPr bwMode="auto">
          <a:xfrm>
            <a:off x="2232878" y="3616318"/>
            <a:ext cx="188010" cy="1912746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785416" y="4205905"/>
            <a:ext cx="76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540</a:t>
            </a:r>
            <a:endParaRPr lang="ko-KR" altLang="en-US" sz="2400" dirty="0"/>
          </a:p>
        </p:txBody>
      </p:sp>
      <p:sp>
        <p:nvSpPr>
          <p:cNvPr id="148" name="자유형 147"/>
          <p:cNvSpPr/>
          <p:nvPr/>
        </p:nvSpPr>
        <p:spPr bwMode="auto">
          <a:xfrm rot="16200000" flipH="1">
            <a:off x="3474131" y="2410509"/>
            <a:ext cx="45719" cy="2055867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099073" y="3195191"/>
            <a:ext cx="76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540</a:t>
            </a:r>
            <a:endParaRPr lang="ko-KR" altLang="en-US" sz="2400" dirty="0"/>
          </a:p>
        </p:txBody>
      </p:sp>
      <p:sp>
        <p:nvSpPr>
          <p:cNvPr id="108" name="타원 107"/>
          <p:cNvSpPr/>
          <p:nvPr/>
        </p:nvSpPr>
        <p:spPr bwMode="auto">
          <a:xfrm>
            <a:off x="3068960" y="639316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7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2204864" y="639316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6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3933056" y="639316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8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4365104" y="469810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9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5" name="타원 104"/>
          <p:cNvSpPr/>
          <p:nvPr/>
        </p:nvSpPr>
        <p:spPr bwMode="auto">
          <a:xfrm>
            <a:off x="1847616" y="5601072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5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58328"/>
              </p:ext>
            </p:extLst>
          </p:nvPr>
        </p:nvGraphicFramePr>
        <p:xfrm>
          <a:off x="152400" y="1167057"/>
          <a:ext cx="6553200" cy="8610480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31543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2014. 11. 22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4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2913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4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88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ItemPanel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6,7,8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이미지컴포넌트를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Jpanel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상속 받는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UserDefined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Panel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algn="l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컴포넌트로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마우스로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클릭하면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④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tern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증가 시킴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algn="l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매 게임마다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번씩 사용 할 수 있음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algn="l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컴포넌트로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마우스로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클릭 후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9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점들 중 하나를 클릭하면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457200" indent="-457200" algn="l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클릭 된 점 하나를 없앰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게임마다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번씩 사용 할 수 있음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algn="l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컴포넌트로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마우스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클릭 후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점들 중 하나를 클릭하면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457200" indent="-457200" algn="l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그 점과 같은 색을 전부 없앰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게임마다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번씩 사용 할 수 있음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266446" y="2840804"/>
            <a:ext cx="963522" cy="3875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pc="-150" dirty="0" smtClean="0">
                <a:solidFill>
                  <a:schemeClr val="tx1"/>
                </a:solidFill>
              </a:rPr>
              <a:t>Turn : 00</a:t>
            </a:r>
            <a:endParaRPr lang="ko-KR" altLang="en-US" sz="1400" b="1" spc="-150" dirty="0">
              <a:solidFill>
                <a:schemeClr val="tx1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610357" y="2844901"/>
            <a:ext cx="1162048" cy="377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150" dirty="0" smtClean="0">
                <a:solidFill>
                  <a:schemeClr val="tx1"/>
                </a:solidFill>
              </a:rPr>
              <a:t>Score : 000</a:t>
            </a:r>
            <a:endParaRPr lang="ko-KR" altLang="en-US" sz="1400" b="1" spc="-15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2256603" y="5897284"/>
            <a:ext cx="789124" cy="556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Turn plus</a:t>
            </a:r>
            <a:endParaRPr lang="ko-KR" altLang="en-US" sz="12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120699" y="5891664"/>
            <a:ext cx="789124" cy="556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Delete one dot</a:t>
            </a:r>
            <a:endParaRPr lang="ko-KR" altLang="en-US" sz="1200" b="1" dirty="0"/>
          </a:p>
        </p:txBody>
      </p:sp>
      <p:sp>
        <p:nvSpPr>
          <p:cNvPr id="170" name="직사각형 169"/>
          <p:cNvSpPr/>
          <p:nvPr/>
        </p:nvSpPr>
        <p:spPr>
          <a:xfrm>
            <a:off x="3984795" y="5891664"/>
            <a:ext cx="789124" cy="556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Delete same color</a:t>
            </a:r>
            <a:endParaRPr lang="ko-KR" altLang="en-US" sz="1200" b="1" dirty="0"/>
          </a:p>
        </p:txBody>
      </p:sp>
      <p:sp>
        <p:nvSpPr>
          <p:cNvPr id="171" name="모서리가 둥근 직사각형 170"/>
          <p:cNvSpPr/>
          <p:nvPr/>
        </p:nvSpPr>
        <p:spPr bwMode="auto">
          <a:xfrm>
            <a:off x="2112333" y="2764854"/>
            <a:ext cx="2794168" cy="54176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72" name="모서리가 둥근 직사각형 171"/>
          <p:cNvSpPr/>
          <p:nvPr/>
        </p:nvSpPr>
        <p:spPr bwMode="auto">
          <a:xfrm>
            <a:off x="2169943" y="5850983"/>
            <a:ext cx="2678948" cy="657237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2063640" y="2492126"/>
            <a:ext cx="2891554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74" name="자유형 173"/>
          <p:cNvSpPr/>
          <p:nvPr/>
        </p:nvSpPr>
        <p:spPr bwMode="auto">
          <a:xfrm>
            <a:off x="1649622" y="2562627"/>
            <a:ext cx="376020" cy="4016756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994755" y="4504615"/>
            <a:ext cx="769054" cy="38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850</a:t>
            </a:r>
            <a:endParaRPr lang="ko-KR" altLang="en-US" sz="2400" dirty="0"/>
          </a:p>
        </p:txBody>
      </p:sp>
      <p:sp>
        <p:nvSpPr>
          <p:cNvPr id="176" name="자유형 175"/>
          <p:cNvSpPr/>
          <p:nvPr/>
        </p:nvSpPr>
        <p:spPr bwMode="auto">
          <a:xfrm rot="5400000" flipH="1">
            <a:off x="3374078" y="5312519"/>
            <a:ext cx="245826" cy="2779556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682771" y="6631718"/>
            <a:ext cx="769054" cy="38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600</a:t>
            </a:r>
            <a:endParaRPr lang="ko-KR" altLang="en-US" sz="2400" dirty="0"/>
          </a:p>
        </p:txBody>
      </p:sp>
      <p:sp>
        <p:nvSpPr>
          <p:cNvPr id="178" name="타원 177"/>
          <p:cNvSpPr/>
          <p:nvPr/>
        </p:nvSpPr>
        <p:spPr>
          <a:xfrm>
            <a:off x="249289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285293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321297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57301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393305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429309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249289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285293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321297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357301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285293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321297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357301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393305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429309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29309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393305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249289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249289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/>
          <p:cNvSpPr/>
          <p:nvPr/>
        </p:nvSpPr>
        <p:spPr>
          <a:xfrm>
            <a:off x="285293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>
            <a:off x="321297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/>
          <p:cNvSpPr/>
          <p:nvPr/>
        </p:nvSpPr>
        <p:spPr>
          <a:xfrm>
            <a:off x="357301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429309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>
            <a:off x="393305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429309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393305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357301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/>
          <p:cNvSpPr/>
          <p:nvPr/>
        </p:nvSpPr>
        <p:spPr>
          <a:xfrm>
            <a:off x="321297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/>
          <p:cNvSpPr/>
          <p:nvPr/>
        </p:nvSpPr>
        <p:spPr>
          <a:xfrm>
            <a:off x="285293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/>
          <p:cNvSpPr/>
          <p:nvPr/>
        </p:nvSpPr>
        <p:spPr>
          <a:xfrm>
            <a:off x="249289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429309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393305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357301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321297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285293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249289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 bwMode="auto">
          <a:xfrm>
            <a:off x="1988840" y="3008784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2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15" name="타원 214"/>
          <p:cNvSpPr/>
          <p:nvPr/>
        </p:nvSpPr>
        <p:spPr bwMode="auto">
          <a:xfrm>
            <a:off x="2824778" y="2504728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3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16" name="타원 215"/>
          <p:cNvSpPr/>
          <p:nvPr/>
        </p:nvSpPr>
        <p:spPr bwMode="auto">
          <a:xfrm>
            <a:off x="4336348" y="2504728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4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17" name="타원 216"/>
          <p:cNvSpPr/>
          <p:nvPr/>
        </p:nvSpPr>
        <p:spPr bwMode="auto">
          <a:xfrm>
            <a:off x="1691618" y="2449612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1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18" name="자유형 217"/>
          <p:cNvSpPr/>
          <p:nvPr/>
        </p:nvSpPr>
        <p:spPr bwMode="auto">
          <a:xfrm>
            <a:off x="2232878" y="3616318"/>
            <a:ext cx="188010" cy="1912746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85416" y="4205905"/>
            <a:ext cx="76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540</a:t>
            </a:r>
            <a:endParaRPr lang="ko-KR" altLang="en-US" sz="2400" dirty="0"/>
          </a:p>
        </p:txBody>
      </p:sp>
      <p:sp>
        <p:nvSpPr>
          <p:cNvPr id="220" name="자유형 219"/>
          <p:cNvSpPr/>
          <p:nvPr/>
        </p:nvSpPr>
        <p:spPr bwMode="auto">
          <a:xfrm rot="16200000" flipH="1">
            <a:off x="3474131" y="2410509"/>
            <a:ext cx="45719" cy="2055867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099073" y="3195191"/>
            <a:ext cx="76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540</a:t>
            </a:r>
            <a:endParaRPr lang="ko-KR" altLang="en-US" sz="2400" dirty="0"/>
          </a:p>
        </p:txBody>
      </p:sp>
      <p:sp>
        <p:nvSpPr>
          <p:cNvPr id="222" name="타원 221"/>
          <p:cNvSpPr/>
          <p:nvPr/>
        </p:nvSpPr>
        <p:spPr bwMode="auto">
          <a:xfrm>
            <a:off x="3068960" y="639316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7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23" name="타원 222"/>
          <p:cNvSpPr/>
          <p:nvPr/>
        </p:nvSpPr>
        <p:spPr bwMode="auto">
          <a:xfrm>
            <a:off x="2204864" y="639316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6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24" name="타원 223"/>
          <p:cNvSpPr/>
          <p:nvPr/>
        </p:nvSpPr>
        <p:spPr bwMode="auto">
          <a:xfrm>
            <a:off x="3933056" y="639316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8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25" name="타원 224"/>
          <p:cNvSpPr/>
          <p:nvPr/>
        </p:nvSpPr>
        <p:spPr bwMode="auto">
          <a:xfrm>
            <a:off x="4365104" y="469810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9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26" name="타원 225"/>
          <p:cNvSpPr/>
          <p:nvPr/>
        </p:nvSpPr>
        <p:spPr bwMode="auto">
          <a:xfrm>
            <a:off x="1847616" y="5601072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5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0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22514"/>
              </p:ext>
            </p:extLst>
          </p:nvPr>
        </p:nvGraphicFramePr>
        <p:xfrm>
          <a:off x="152400" y="1167057"/>
          <a:ext cx="6553200" cy="8610480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31543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2014. 11. 22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4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화면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2913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44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88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9.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컴포넌트인 점들을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6X6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배열로 구현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마우스가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이미지 컴포넌트 안에서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pressed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되면 눌린 이미지로 바뀜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처음 눌린 점과 같은 색상의 점들만 눌릴 수 있음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2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이상의 점이 이어지고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released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됬을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때 점이 사라지고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빈공간은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위에서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차례대로 채움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1027" name="Picture 3" descr="C:\Users\Sumin\Desktop\Dots\0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44" y="7617296"/>
            <a:ext cx="414338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min\Desktop\Dots\0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883" y="7617296"/>
            <a:ext cx="414338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 bwMode="auto">
          <a:xfrm>
            <a:off x="5157192" y="7761312"/>
            <a:ext cx="406896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1029" name="Picture 5" descr="C:\Users\Sumin\Desktop\Dots\1_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32" y="8283078"/>
            <a:ext cx="414338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umin\Desktop\Dots\2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98" y="8283078"/>
            <a:ext cx="414338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umin\Desktop\Dots\3_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556" y="8283078"/>
            <a:ext cx="414338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umin\Desktop\Dots\4_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32" y="8283078"/>
            <a:ext cx="420688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umin\Desktop\Dots\5_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44" y="8283078"/>
            <a:ext cx="420688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umin\Desktop\Dots\0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98" y="8283078"/>
            <a:ext cx="414338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2266446" y="2840804"/>
            <a:ext cx="963522" cy="3875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spc="-150" dirty="0" smtClean="0">
                <a:solidFill>
                  <a:schemeClr val="tx1"/>
                </a:solidFill>
              </a:rPr>
              <a:t>Turn : 00</a:t>
            </a:r>
            <a:endParaRPr lang="ko-KR" altLang="en-US" sz="1400" b="1" spc="-15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610357" y="2844901"/>
            <a:ext cx="1162048" cy="377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-150" dirty="0" smtClean="0">
                <a:solidFill>
                  <a:schemeClr val="tx1"/>
                </a:solidFill>
              </a:rPr>
              <a:t>Score : 000</a:t>
            </a:r>
            <a:endParaRPr lang="ko-KR" altLang="en-US" sz="1400" b="1" spc="-15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256603" y="5897284"/>
            <a:ext cx="789124" cy="556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Turn plus</a:t>
            </a:r>
            <a:endParaRPr lang="ko-KR" altLang="en-US" sz="1200" b="1" dirty="0"/>
          </a:p>
        </p:txBody>
      </p:sp>
      <p:sp>
        <p:nvSpPr>
          <p:cNvPr id="98" name="직사각형 97"/>
          <p:cNvSpPr/>
          <p:nvPr/>
        </p:nvSpPr>
        <p:spPr>
          <a:xfrm>
            <a:off x="3120699" y="5891664"/>
            <a:ext cx="789124" cy="556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Delete one dot</a:t>
            </a:r>
            <a:endParaRPr lang="ko-KR" altLang="en-US" sz="1200" b="1" dirty="0"/>
          </a:p>
        </p:txBody>
      </p:sp>
      <p:sp>
        <p:nvSpPr>
          <p:cNvPr id="99" name="직사각형 98"/>
          <p:cNvSpPr/>
          <p:nvPr/>
        </p:nvSpPr>
        <p:spPr>
          <a:xfrm>
            <a:off x="3984795" y="5891664"/>
            <a:ext cx="789124" cy="556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Delete same color</a:t>
            </a:r>
            <a:endParaRPr lang="ko-KR" altLang="en-US" sz="1200" b="1" dirty="0"/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2112333" y="2764854"/>
            <a:ext cx="2794168" cy="541764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2169943" y="5850983"/>
            <a:ext cx="2678948" cy="657237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063640" y="2492126"/>
            <a:ext cx="2891554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3" name="자유형 112"/>
          <p:cNvSpPr/>
          <p:nvPr/>
        </p:nvSpPr>
        <p:spPr bwMode="auto">
          <a:xfrm>
            <a:off x="1649622" y="2562627"/>
            <a:ext cx="376020" cy="4016756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94755" y="4504615"/>
            <a:ext cx="769054" cy="38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850</a:t>
            </a:r>
            <a:endParaRPr lang="ko-KR" altLang="en-US" sz="2400" dirty="0"/>
          </a:p>
        </p:txBody>
      </p:sp>
      <p:sp>
        <p:nvSpPr>
          <p:cNvPr id="115" name="자유형 114"/>
          <p:cNvSpPr/>
          <p:nvPr/>
        </p:nvSpPr>
        <p:spPr bwMode="auto">
          <a:xfrm rot="5400000" flipH="1">
            <a:off x="3374078" y="5312519"/>
            <a:ext cx="245826" cy="2779556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682771" y="6631718"/>
            <a:ext cx="769054" cy="38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600</a:t>
            </a:r>
            <a:endParaRPr lang="ko-KR" altLang="en-US" sz="2400" dirty="0"/>
          </a:p>
        </p:txBody>
      </p:sp>
      <p:sp>
        <p:nvSpPr>
          <p:cNvPr id="117" name="타원 116"/>
          <p:cNvSpPr/>
          <p:nvPr/>
        </p:nvSpPr>
        <p:spPr>
          <a:xfrm>
            <a:off x="249289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85293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321297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57301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93305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4293096" y="355106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249289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285293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321297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357301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285293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21297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357301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393305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429309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429309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3933056" y="391110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2492896" y="4271149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249289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285293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321297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357301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429309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3933056" y="462532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429309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93305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357301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321297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285293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2492896" y="498536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429309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393305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357301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/>
          <p:cNvSpPr/>
          <p:nvPr/>
        </p:nvSpPr>
        <p:spPr>
          <a:xfrm>
            <a:off x="321297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/>
          <p:cNvSpPr/>
          <p:nvPr/>
        </p:nvSpPr>
        <p:spPr>
          <a:xfrm>
            <a:off x="285293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/>
          <p:cNvSpPr/>
          <p:nvPr/>
        </p:nvSpPr>
        <p:spPr>
          <a:xfrm>
            <a:off x="2492896" y="5345405"/>
            <a:ext cx="259276" cy="2821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 bwMode="auto">
          <a:xfrm>
            <a:off x="1988840" y="3008784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2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54" name="타원 153"/>
          <p:cNvSpPr/>
          <p:nvPr/>
        </p:nvSpPr>
        <p:spPr bwMode="auto">
          <a:xfrm>
            <a:off x="2824778" y="2504728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3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55" name="타원 154"/>
          <p:cNvSpPr/>
          <p:nvPr/>
        </p:nvSpPr>
        <p:spPr bwMode="auto">
          <a:xfrm>
            <a:off x="4336348" y="2504728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4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56" name="타원 155"/>
          <p:cNvSpPr/>
          <p:nvPr/>
        </p:nvSpPr>
        <p:spPr bwMode="auto">
          <a:xfrm>
            <a:off x="1691618" y="2449612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1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57" name="자유형 156"/>
          <p:cNvSpPr/>
          <p:nvPr/>
        </p:nvSpPr>
        <p:spPr bwMode="auto">
          <a:xfrm>
            <a:off x="2232878" y="3616318"/>
            <a:ext cx="188010" cy="1912746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85416" y="4205905"/>
            <a:ext cx="76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540</a:t>
            </a:r>
            <a:endParaRPr lang="ko-KR" altLang="en-US" sz="2400" dirty="0"/>
          </a:p>
        </p:txBody>
      </p:sp>
      <p:sp>
        <p:nvSpPr>
          <p:cNvPr id="159" name="자유형 158"/>
          <p:cNvSpPr/>
          <p:nvPr/>
        </p:nvSpPr>
        <p:spPr bwMode="auto">
          <a:xfrm rot="16200000" flipH="1">
            <a:off x="3474131" y="2410509"/>
            <a:ext cx="45719" cy="2055867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099073" y="3195191"/>
            <a:ext cx="76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540</a:t>
            </a:r>
            <a:endParaRPr lang="ko-KR" altLang="en-US" sz="2400" dirty="0"/>
          </a:p>
        </p:txBody>
      </p:sp>
      <p:sp>
        <p:nvSpPr>
          <p:cNvPr id="161" name="타원 160"/>
          <p:cNvSpPr/>
          <p:nvPr/>
        </p:nvSpPr>
        <p:spPr bwMode="auto">
          <a:xfrm>
            <a:off x="3068960" y="639316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7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62" name="타원 161"/>
          <p:cNvSpPr/>
          <p:nvPr/>
        </p:nvSpPr>
        <p:spPr bwMode="auto">
          <a:xfrm>
            <a:off x="2204864" y="639316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6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63" name="타원 162"/>
          <p:cNvSpPr/>
          <p:nvPr/>
        </p:nvSpPr>
        <p:spPr bwMode="auto">
          <a:xfrm>
            <a:off x="3933056" y="639316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8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64" name="타원 163"/>
          <p:cNvSpPr/>
          <p:nvPr/>
        </p:nvSpPr>
        <p:spPr bwMode="auto">
          <a:xfrm>
            <a:off x="4365104" y="4698107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normalizeH="0" baseline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9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65" name="타원 164"/>
          <p:cNvSpPr/>
          <p:nvPr/>
        </p:nvSpPr>
        <p:spPr bwMode="auto">
          <a:xfrm>
            <a:off x="1847616" y="5601072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울릉도L" pitchFamily="18" charset="-127"/>
                <a:ea typeface="HY울릉도L" pitchFamily="18" charset="-127"/>
              </a:rPr>
              <a:t>5</a:t>
            </a:r>
            <a:endParaRPr kumimoji="1" lang="ko-KR" alt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2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7235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① “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ScorePanel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클래스로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GamePanel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클래스가 종료된 후 현재스코어와 랭킹을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보여주는 화면임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JPanel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상속받은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 Defined Panel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구현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② SCORES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라는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문자열을 표시해주는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컴포넌트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③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최고기록을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표시해주는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컴포넌트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④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나의 기록을 표시해주는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컴포넌트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⑤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랭킹을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보여주는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JPanel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⑥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랭킹 데이터를 보여주는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컴포넌트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⑦ Click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이벤트가 발생하면 프로그램을 종료시키는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컴포넌트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2204864" y="2514562"/>
            <a:ext cx="2232248" cy="4222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울릉도L" pitchFamily="18" charset="-127"/>
                <a:ea typeface="HY울릉도L" pitchFamily="18" charset="-127"/>
              </a:rPr>
              <a:t>SCORES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04864" y="3008784"/>
            <a:ext cx="1080120" cy="4680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/>
              <a:t>High Score</a:t>
            </a:r>
            <a:endParaRPr lang="en-US" altLang="ko-KR" sz="1100" b="1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/>
              <a:t>000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356992" y="3008784"/>
            <a:ext cx="1087730" cy="4680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b="1" dirty="0" smtClean="0"/>
              <a:t>My Score</a:t>
            </a:r>
          </a:p>
          <a:p>
            <a:r>
              <a:rPr lang="en-US" altLang="ko-KR" sz="1100" b="1" dirty="0" smtClean="0"/>
              <a:t>000</a:t>
            </a:r>
            <a:endParaRPr lang="ko-KR" altLang="en-US" sz="1100" b="1" dirty="0"/>
          </a:p>
        </p:txBody>
      </p:sp>
      <p:sp>
        <p:nvSpPr>
          <p:cNvPr id="5" name="&quot;없음&quot; 기호 4"/>
          <p:cNvSpPr/>
          <p:nvPr/>
        </p:nvSpPr>
        <p:spPr bwMode="auto">
          <a:xfrm>
            <a:off x="4136005" y="6056270"/>
            <a:ext cx="301107" cy="350266"/>
          </a:xfrm>
          <a:prstGeom prst="noSmoking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212474" y="3584848"/>
            <a:ext cx="2232248" cy="24482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Rank   User</a:t>
            </a:r>
            <a:r>
              <a:rPr lang="ko-KR" altLang="en-US" sz="1600" b="1" dirty="0" smtClean="0"/>
              <a:t>    </a:t>
            </a:r>
            <a:r>
              <a:rPr lang="en-US" altLang="ko-KR" sz="1600" b="1" dirty="0" smtClean="0"/>
              <a:t>Score</a:t>
            </a:r>
          </a:p>
          <a:p>
            <a:pPr algn="l"/>
            <a:r>
              <a:rPr lang="en-US" altLang="ko-KR" sz="1600" b="1" dirty="0" smtClean="0"/>
              <a:t>   1      user1</a:t>
            </a:r>
            <a:r>
              <a:rPr lang="ko-KR" altLang="en-US" sz="1600" b="1" dirty="0" smtClean="0"/>
              <a:t>     </a:t>
            </a:r>
            <a:r>
              <a:rPr lang="en-US" altLang="ko-KR" sz="1600" b="1" dirty="0" smtClean="0"/>
              <a:t>000</a:t>
            </a:r>
          </a:p>
          <a:p>
            <a:pPr algn="l"/>
            <a:r>
              <a:rPr lang="en-US" altLang="ko-KR" sz="1600" b="1" dirty="0" smtClean="0"/>
              <a:t>   2      user2</a:t>
            </a:r>
            <a:r>
              <a:rPr lang="ko-KR" altLang="en-US" sz="1600" b="1" dirty="0" smtClean="0"/>
              <a:t>     </a:t>
            </a:r>
            <a:r>
              <a:rPr lang="en-US" altLang="ko-KR" sz="1600" b="1" dirty="0" smtClean="0"/>
              <a:t>000</a:t>
            </a:r>
          </a:p>
          <a:p>
            <a:pPr algn="l"/>
            <a:r>
              <a:rPr lang="en-US" altLang="ko-KR" sz="1600" b="1" dirty="0" smtClean="0"/>
              <a:t>   3      user3</a:t>
            </a:r>
            <a:r>
              <a:rPr lang="ko-KR" altLang="en-US" sz="1600" b="1" dirty="0" smtClean="0"/>
              <a:t>     </a:t>
            </a:r>
            <a:r>
              <a:rPr lang="en-US" altLang="ko-KR" sz="1600" b="1" dirty="0" smtClean="0"/>
              <a:t>000</a:t>
            </a:r>
          </a:p>
          <a:p>
            <a:pPr algn="l"/>
            <a:r>
              <a:rPr lang="en-US" altLang="ko-KR" sz="1600" b="1" dirty="0" smtClean="0"/>
              <a:t>   4      uesr4</a:t>
            </a:r>
            <a:r>
              <a:rPr lang="ko-KR" altLang="en-US" sz="1600" b="1" dirty="0" smtClean="0"/>
              <a:t>     </a:t>
            </a:r>
            <a:r>
              <a:rPr lang="en-US" altLang="ko-KR" sz="1600" b="1" dirty="0" smtClean="0"/>
              <a:t>000</a:t>
            </a:r>
          </a:p>
          <a:p>
            <a:pPr algn="l"/>
            <a:r>
              <a:rPr lang="en-US" altLang="ko-KR" sz="1600" b="1" dirty="0" smtClean="0"/>
              <a:t>   5      uesr5</a:t>
            </a:r>
            <a:r>
              <a:rPr lang="ko-KR" altLang="en-US" sz="1600" b="1" dirty="0" smtClean="0"/>
              <a:t>     </a:t>
            </a:r>
            <a:r>
              <a:rPr lang="en-US" altLang="ko-KR" sz="1600" b="1" dirty="0"/>
              <a:t>000</a:t>
            </a:r>
          </a:p>
          <a:p>
            <a:pPr algn="l"/>
            <a:r>
              <a:rPr lang="en-US" altLang="ko-KR" sz="1600" b="1" dirty="0" smtClean="0"/>
              <a:t>   6      uesr6</a:t>
            </a:r>
            <a:r>
              <a:rPr lang="ko-KR" altLang="en-US" sz="1600" b="1" dirty="0" smtClean="0"/>
              <a:t>     </a:t>
            </a:r>
            <a:r>
              <a:rPr lang="en-US" altLang="ko-KR" sz="1600" b="1" dirty="0" smtClean="0"/>
              <a:t>000</a:t>
            </a:r>
          </a:p>
          <a:p>
            <a:pPr algn="l"/>
            <a:r>
              <a:rPr lang="en-US" altLang="ko-KR" sz="1600" b="1" dirty="0"/>
              <a:t> </a:t>
            </a:r>
            <a:r>
              <a:rPr lang="en-US" altLang="ko-KR" sz="1600" b="1" dirty="0" smtClean="0"/>
              <a:t>  7      uesr7</a:t>
            </a:r>
            <a:r>
              <a:rPr lang="ko-KR" altLang="en-US" sz="1600" b="1" dirty="0" smtClean="0"/>
              <a:t>     </a:t>
            </a:r>
            <a:r>
              <a:rPr lang="en-US" altLang="ko-KR" sz="1600" b="1" dirty="0" smtClean="0"/>
              <a:t>000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916832" y="2360712"/>
            <a:ext cx="2891554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916832" y="315280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울릉도L" pitchFamily="18" charset="-127"/>
                <a:ea typeface="HY울릉도L" pitchFamily="18" charset="-127"/>
              </a:rPr>
              <a:t>3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140968" y="315280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울릉도L" pitchFamily="18" charset="-127"/>
                <a:ea typeface="HY울릉도L" pitchFamily="18" charset="-127"/>
              </a:rPr>
              <a:t>4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248977" y="2460700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울릉도L" pitchFamily="18" charset="-127"/>
                <a:ea typeface="HY울릉도L" pitchFamily="18" charset="-127"/>
              </a:rPr>
              <a:t>2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286558" y="6300642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>
                <a:solidFill>
                  <a:srgbClr val="FF0000"/>
                </a:solidFill>
                <a:latin typeface="HY울릉도L" pitchFamily="18" charset="-127"/>
                <a:ea typeface="HY울릉도L" pitchFamily="18" charset="-127"/>
              </a:rPr>
              <a:t>7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4077072" y="3440832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울릉도L" pitchFamily="18" charset="-127"/>
                <a:ea typeface="HY울릉도L" pitchFamily="18" charset="-127"/>
              </a:rPr>
              <a:t>5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4" name="자유형 23"/>
          <p:cNvSpPr/>
          <p:nvPr/>
        </p:nvSpPr>
        <p:spPr bwMode="auto">
          <a:xfrm>
            <a:off x="1468804" y="2432720"/>
            <a:ext cx="376020" cy="4016756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3937" y="4374708"/>
            <a:ext cx="769054" cy="38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850</a:t>
            </a:r>
            <a:endParaRPr lang="ko-KR" altLang="en-US" sz="2400" dirty="0"/>
          </a:p>
        </p:txBody>
      </p:sp>
      <p:sp>
        <p:nvSpPr>
          <p:cNvPr id="27" name="자유형 26"/>
          <p:cNvSpPr/>
          <p:nvPr/>
        </p:nvSpPr>
        <p:spPr bwMode="auto">
          <a:xfrm rot="5400000" flipH="1">
            <a:off x="3271642" y="5155682"/>
            <a:ext cx="229560" cy="2965475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3" name="자유형 32"/>
          <p:cNvSpPr/>
          <p:nvPr/>
        </p:nvSpPr>
        <p:spPr bwMode="auto">
          <a:xfrm rot="5400000" flipH="1">
            <a:off x="3189850" y="5115396"/>
            <a:ext cx="306388" cy="2188135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64904" y="6609184"/>
            <a:ext cx="82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600</a:t>
            </a:r>
            <a:endParaRPr lang="ko-KR" altLang="en-US" sz="2400" dirty="0"/>
          </a:p>
        </p:txBody>
      </p:sp>
      <p:sp>
        <p:nvSpPr>
          <p:cNvPr id="35" name="자유형 34"/>
          <p:cNvSpPr/>
          <p:nvPr/>
        </p:nvSpPr>
        <p:spPr bwMode="auto">
          <a:xfrm flipH="1">
            <a:off x="4509120" y="3584848"/>
            <a:ext cx="166630" cy="2430923"/>
          </a:xfrm>
          <a:custGeom>
            <a:avLst/>
            <a:gdLst>
              <a:gd name="connsiteX0" fmla="*/ 416805 w 451529"/>
              <a:gd name="connsiteY0" fmla="*/ 0 h 4791919"/>
              <a:gd name="connsiteX1" fmla="*/ 116 w 451529"/>
              <a:gd name="connsiteY1" fmla="*/ 2696901 h 4791919"/>
              <a:gd name="connsiteX2" fmla="*/ 451529 w 451529"/>
              <a:gd name="connsiteY2" fmla="*/ 4791919 h 4791919"/>
              <a:gd name="connsiteX3" fmla="*/ 451529 w 451529"/>
              <a:gd name="connsiteY3" fmla="*/ 4791919 h 47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29" h="4791919">
                <a:moveTo>
                  <a:pt x="416805" y="0"/>
                </a:moveTo>
                <a:cubicBezTo>
                  <a:pt x="205567" y="949124"/>
                  <a:pt x="-5671" y="1898248"/>
                  <a:pt x="116" y="2696901"/>
                </a:cubicBezTo>
                <a:cubicBezTo>
                  <a:pt x="5903" y="3495554"/>
                  <a:pt x="451529" y="4791919"/>
                  <a:pt x="451529" y="4791919"/>
                </a:cubicBezTo>
                <a:lnTo>
                  <a:pt x="451529" y="479191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44323" y="6033120"/>
            <a:ext cx="700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500</a:t>
            </a:r>
            <a:endParaRPr lang="ko-KR" alt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4419416" y="4971400"/>
            <a:ext cx="700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500</a:t>
            </a:r>
            <a:endParaRPr lang="ko-KR" altLang="en-US" sz="2000" dirty="0"/>
          </a:p>
        </p:txBody>
      </p:sp>
      <p:sp>
        <p:nvSpPr>
          <p:cNvPr id="2" name="타원 1"/>
          <p:cNvSpPr/>
          <p:nvPr/>
        </p:nvSpPr>
        <p:spPr bwMode="auto">
          <a:xfrm>
            <a:off x="1564402" y="2360712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울릉도L" pitchFamily="18" charset="-127"/>
                <a:ea typeface="HY울릉도L" pitchFamily="18" charset="-127"/>
              </a:rPr>
              <a:t>1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2571384" y="4329644"/>
            <a:ext cx="432048" cy="4320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울릉도L" pitchFamily="18" charset="-127"/>
                <a:ea typeface="HY울릉도L" pitchFamily="18" charset="-127"/>
              </a:rPr>
              <a:t>6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17648</TotalTime>
  <Words>1040</Words>
  <Application>Microsoft Office PowerPoint</Application>
  <PresentationFormat>A4 용지(210x297mm)</PresentationFormat>
  <Paragraphs>311</Paragraphs>
  <Slides>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기본 디자인</vt:lpstr>
      <vt:lpstr>   JAVA 프로젝트  UI 정의서 ver.01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IT지원센터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한희동</dc:creator>
  <cp:lastModifiedBy>Sumin</cp:lastModifiedBy>
  <cp:revision>900</cp:revision>
  <cp:lastPrinted>2009-04-24T01:46:27Z</cp:lastPrinted>
  <dcterms:created xsi:type="dcterms:W3CDTF">2005-05-24T04:59:31Z</dcterms:created>
  <dcterms:modified xsi:type="dcterms:W3CDTF">2014-11-30T13:55:34Z</dcterms:modified>
</cp:coreProperties>
</file>