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8" r:id="rId6"/>
    <p:sldId id="257" r:id="rId7"/>
    <p:sldId id="259" r:id="rId8"/>
    <p:sldId id="260" r:id="rId9"/>
    <p:sldId id="261" r:id="rId10"/>
    <p:sldId id="276" r:id="rId11"/>
    <p:sldId id="273" r:id="rId12"/>
    <p:sldId id="274" r:id="rId13"/>
    <p:sldId id="275" r:id="rId14"/>
    <p:sldId id="263" r:id="rId15"/>
    <p:sldId id="262" r:id="rId16"/>
    <p:sldId id="264" r:id="rId17"/>
    <p:sldId id="277" r:id="rId18"/>
    <p:sldId id="265" r:id="rId19"/>
    <p:sldId id="267" r:id="rId20"/>
    <p:sldId id="266" r:id="rId21"/>
    <p:sldId id="268" r:id="rId22"/>
    <p:sldId id="270" r:id="rId23"/>
    <p:sldId id="269" r:id="rId24"/>
    <p:sldId id="278" r:id="rId25"/>
    <p:sldId id="27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D81CFE-B33C-43F8-804F-9C45E660FA02}" v="959" dt="2020-06-22T17:38:03.0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Tung22147565" userId="df770f6a-2b99-4e50-913b-200bf48d8739" providerId="ADAL" clId="{E3D81CFE-B33C-43F8-804F-9C45E660FA02}"/>
    <pc:docChg chg="undo custSel addSld delSld modSld sldOrd">
      <pc:chgData name="Nguyen, Tung22147565" userId="df770f6a-2b99-4e50-913b-200bf48d8739" providerId="ADAL" clId="{E3D81CFE-B33C-43F8-804F-9C45E660FA02}" dt="2020-06-22T17:38:03.010" v="6902" actId="20577"/>
      <pc:docMkLst>
        <pc:docMk/>
      </pc:docMkLst>
      <pc:sldChg chg="modSp mod">
        <pc:chgData name="Nguyen, Tung22147565" userId="df770f6a-2b99-4e50-913b-200bf48d8739" providerId="ADAL" clId="{E3D81CFE-B33C-43F8-804F-9C45E660FA02}" dt="2020-06-21T20:29:31.213" v="869" actId="255"/>
        <pc:sldMkLst>
          <pc:docMk/>
          <pc:sldMk cId="274674731" sldId="257"/>
        </pc:sldMkLst>
        <pc:spChg chg="mod">
          <ac:chgData name="Nguyen, Tung22147565" userId="df770f6a-2b99-4e50-913b-200bf48d8739" providerId="ADAL" clId="{E3D81CFE-B33C-43F8-804F-9C45E660FA02}" dt="2020-06-21T20:29:31.213" v="869" actId="255"/>
          <ac:spMkLst>
            <pc:docMk/>
            <pc:sldMk cId="274674731" sldId="257"/>
            <ac:spMk id="2" creationId="{50CFE569-1488-403F-8071-76930A92149D}"/>
          </ac:spMkLst>
        </pc:spChg>
      </pc:sldChg>
      <pc:sldChg chg="addSp modSp mod">
        <pc:chgData name="Nguyen, Tung22147565" userId="df770f6a-2b99-4e50-913b-200bf48d8739" providerId="ADAL" clId="{E3D81CFE-B33C-43F8-804F-9C45E660FA02}" dt="2020-06-22T10:50:26.826" v="4752" actId="1076"/>
        <pc:sldMkLst>
          <pc:docMk/>
          <pc:sldMk cId="880289733" sldId="258"/>
        </pc:sldMkLst>
        <pc:spChg chg="mod">
          <ac:chgData name="Nguyen, Tung22147565" userId="df770f6a-2b99-4e50-913b-200bf48d8739" providerId="ADAL" clId="{E3D81CFE-B33C-43F8-804F-9C45E660FA02}" dt="2020-06-22T10:50:23.531" v="4751" actId="20577"/>
          <ac:spMkLst>
            <pc:docMk/>
            <pc:sldMk cId="880289733" sldId="258"/>
            <ac:spMk id="3" creationId="{A2292945-1841-407D-89FF-78536FC6C778}"/>
          </ac:spMkLst>
        </pc:spChg>
        <pc:picChg chg="add mod">
          <ac:chgData name="Nguyen, Tung22147565" userId="df770f6a-2b99-4e50-913b-200bf48d8739" providerId="ADAL" clId="{E3D81CFE-B33C-43F8-804F-9C45E660FA02}" dt="2020-06-22T10:50:26.826" v="4752" actId="1076"/>
          <ac:picMkLst>
            <pc:docMk/>
            <pc:sldMk cId="880289733" sldId="258"/>
            <ac:picMk id="4" creationId="{DA26CFF9-C982-4692-908C-F0FB8E8F2927}"/>
          </ac:picMkLst>
        </pc:picChg>
      </pc:sldChg>
      <pc:sldChg chg="addSp delSp modSp mod">
        <pc:chgData name="Nguyen, Tung22147565" userId="df770f6a-2b99-4e50-913b-200bf48d8739" providerId="ADAL" clId="{E3D81CFE-B33C-43F8-804F-9C45E660FA02}" dt="2020-06-22T11:00:15.889" v="4797" actId="1076"/>
        <pc:sldMkLst>
          <pc:docMk/>
          <pc:sldMk cId="3579171450" sldId="259"/>
        </pc:sldMkLst>
        <pc:spChg chg="mod">
          <ac:chgData name="Nguyen, Tung22147565" userId="df770f6a-2b99-4e50-913b-200bf48d8739" providerId="ADAL" clId="{E3D81CFE-B33C-43F8-804F-9C45E660FA02}" dt="2020-06-22T11:00:10.629" v="4796" actId="20577"/>
          <ac:spMkLst>
            <pc:docMk/>
            <pc:sldMk cId="3579171450" sldId="259"/>
            <ac:spMk id="3" creationId="{E8C7FD53-6086-432F-B0F5-8610D4ED7099}"/>
          </ac:spMkLst>
        </pc:spChg>
        <pc:picChg chg="add del mod">
          <ac:chgData name="Nguyen, Tung22147565" userId="df770f6a-2b99-4e50-913b-200bf48d8739" providerId="ADAL" clId="{E3D81CFE-B33C-43F8-804F-9C45E660FA02}" dt="2020-06-22T10:59:09.137" v="4792" actId="478"/>
          <ac:picMkLst>
            <pc:docMk/>
            <pc:sldMk cId="3579171450" sldId="259"/>
            <ac:picMk id="5" creationId="{0E4444CE-F1AD-47F1-A6D2-4533CC10DCB1}"/>
          </ac:picMkLst>
        </pc:picChg>
        <pc:picChg chg="add mod">
          <ac:chgData name="Nguyen, Tung22147565" userId="df770f6a-2b99-4e50-913b-200bf48d8739" providerId="ADAL" clId="{E3D81CFE-B33C-43F8-804F-9C45E660FA02}" dt="2020-06-22T11:00:15.889" v="4797" actId="1076"/>
          <ac:picMkLst>
            <pc:docMk/>
            <pc:sldMk cId="3579171450" sldId="259"/>
            <ac:picMk id="7" creationId="{776412D9-FD5A-46A3-9393-0CCCE39927A7}"/>
          </ac:picMkLst>
        </pc:picChg>
      </pc:sldChg>
      <pc:sldChg chg="modSp mod">
        <pc:chgData name="Nguyen, Tung22147565" userId="df770f6a-2b99-4e50-913b-200bf48d8739" providerId="ADAL" clId="{E3D81CFE-B33C-43F8-804F-9C45E660FA02}" dt="2020-06-22T11:05:08.933" v="4904" actId="20577"/>
        <pc:sldMkLst>
          <pc:docMk/>
          <pc:sldMk cId="1998163262" sldId="261"/>
        </pc:sldMkLst>
        <pc:spChg chg="mod">
          <ac:chgData name="Nguyen, Tung22147565" userId="df770f6a-2b99-4e50-913b-200bf48d8739" providerId="ADAL" clId="{E3D81CFE-B33C-43F8-804F-9C45E660FA02}" dt="2020-06-22T11:05:08.933" v="4904" actId="20577"/>
          <ac:spMkLst>
            <pc:docMk/>
            <pc:sldMk cId="1998163262" sldId="261"/>
            <ac:spMk id="3" creationId="{F8B62F95-8E44-40E0-BD37-B683A25BEBA4}"/>
          </ac:spMkLst>
        </pc:spChg>
      </pc:sldChg>
      <pc:sldChg chg="modSp new mod">
        <pc:chgData name="Nguyen, Tung22147565" userId="df770f6a-2b99-4e50-913b-200bf48d8739" providerId="ADAL" clId="{E3D81CFE-B33C-43F8-804F-9C45E660FA02}" dt="2020-06-21T20:29:45.328" v="908" actId="20577"/>
        <pc:sldMkLst>
          <pc:docMk/>
          <pc:sldMk cId="440457343" sldId="262"/>
        </pc:sldMkLst>
        <pc:spChg chg="mod">
          <ac:chgData name="Nguyen, Tung22147565" userId="df770f6a-2b99-4e50-913b-200bf48d8739" providerId="ADAL" clId="{E3D81CFE-B33C-43F8-804F-9C45E660FA02}" dt="2020-06-21T20:29:21.100" v="868" actId="20577"/>
          <ac:spMkLst>
            <pc:docMk/>
            <pc:sldMk cId="440457343" sldId="262"/>
            <ac:spMk id="2" creationId="{3A09DD73-BE31-4611-8118-2440ADAF5395}"/>
          </ac:spMkLst>
        </pc:spChg>
        <pc:spChg chg="mod">
          <ac:chgData name="Nguyen, Tung22147565" userId="df770f6a-2b99-4e50-913b-200bf48d8739" providerId="ADAL" clId="{E3D81CFE-B33C-43F8-804F-9C45E660FA02}" dt="2020-06-21T20:29:45.328" v="908" actId="20577"/>
          <ac:spMkLst>
            <pc:docMk/>
            <pc:sldMk cId="440457343" sldId="262"/>
            <ac:spMk id="3" creationId="{48C2A20A-4FE0-41D7-A329-A4A7EE394865}"/>
          </ac:spMkLst>
        </pc:spChg>
      </pc:sldChg>
      <pc:sldChg chg="modSp new mod">
        <pc:chgData name="Nguyen, Tung22147565" userId="df770f6a-2b99-4e50-913b-200bf48d8739" providerId="ADAL" clId="{E3D81CFE-B33C-43F8-804F-9C45E660FA02}" dt="2020-06-22T08:34:45.229" v="2930" actId="20577"/>
        <pc:sldMkLst>
          <pc:docMk/>
          <pc:sldMk cId="868276583" sldId="263"/>
        </pc:sldMkLst>
        <pc:spChg chg="mod">
          <ac:chgData name="Nguyen, Tung22147565" userId="df770f6a-2b99-4e50-913b-200bf48d8739" providerId="ADAL" clId="{E3D81CFE-B33C-43F8-804F-9C45E660FA02}" dt="2020-06-21T20:21:51.579" v="195"/>
          <ac:spMkLst>
            <pc:docMk/>
            <pc:sldMk cId="868276583" sldId="263"/>
            <ac:spMk id="2" creationId="{49DC3816-835B-4848-AB4F-EBF67960A50E}"/>
          </ac:spMkLst>
        </pc:spChg>
        <pc:spChg chg="mod">
          <ac:chgData name="Nguyen, Tung22147565" userId="df770f6a-2b99-4e50-913b-200bf48d8739" providerId="ADAL" clId="{E3D81CFE-B33C-43F8-804F-9C45E660FA02}" dt="2020-06-22T08:34:45.229" v="2930" actId="20577"/>
          <ac:spMkLst>
            <pc:docMk/>
            <pc:sldMk cId="868276583" sldId="263"/>
            <ac:spMk id="3" creationId="{F3CD7633-B510-4195-BE68-F92A900675AE}"/>
          </ac:spMkLst>
        </pc:spChg>
      </pc:sldChg>
      <pc:sldChg chg="modSp new mod">
        <pc:chgData name="Nguyen, Tung22147565" userId="df770f6a-2b99-4e50-913b-200bf48d8739" providerId="ADAL" clId="{E3D81CFE-B33C-43F8-804F-9C45E660FA02}" dt="2020-06-22T11:51:56.856" v="5891" actId="20577"/>
        <pc:sldMkLst>
          <pc:docMk/>
          <pc:sldMk cId="1549043084" sldId="264"/>
        </pc:sldMkLst>
        <pc:spChg chg="mod">
          <ac:chgData name="Nguyen, Tung22147565" userId="df770f6a-2b99-4e50-913b-200bf48d8739" providerId="ADAL" clId="{E3D81CFE-B33C-43F8-804F-9C45E660FA02}" dt="2020-06-21T20:29:56.052" v="936" actId="20577"/>
          <ac:spMkLst>
            <pc:docMk/>
            <pc:sldMk cId="1549043084" sldId="264"/>
            <ac:spMk id="2" creationId="{F1CE2E9F-7093-4136-A5FE-F96D0B180FF2}"/>
          </ac:spMkLst>
        </pc:spChg>
        <pc:spChg chg="mod">
          <ac:chgData name="Nguyen, Tung22147565" userId="df770f6a-2b99-4e50-913b-200bf48d8739" providerId="ADAL" clId="{E3D81CFE-B33C-43F8-804F-9C45E660FA02}" dt="2020-06-22T11:51:56.856" v="5891" actId="20577"/>
          <ac:spMkLst>
            <pc:docMk/>
            <pc:sldMk cId="1549043084" sldId="264"/>
            <ac:spMk id="3" creationId="{3A83A304-6A80-45A7-BD54-CDE3CD46A37C}"/>
          </ac:spMkLst>
        </pc:spChg>
      </pc:sldChg>
      <pc:sldChg chg="modSp new mod">
        <pc:chgData name="Nguyen, Tung22147565" userId="df770f6a-2b99-4e50-913b-200bf48d8739" providerId="ADAL" clId="{E3D81CFE-B33C-43F8-804F-9C45E660FA02}" dt="2020-06-22T17:32:32.821" v="6892" actId="20577"/>
        <pc:sldMkLst>
          <pc:docMk/>
          <pc:sldMk cId="1806393430" sldId="265"/>
        </pc:sldMkLst>
        <pc:spChg chg="mod">
          <ac:chgData name="Nguyen, Tung22147565" userId="df770f6a-2b99-4e50-913b-200bf48d8739" providerId="ADAL" clId="{E3D81CFE-B33C-43F8-804F-9C45E660FA02}" dt="2020-06-22T08:33:58.031" v="2867" actId="20577"/>
          <ac:spMkLst>
            <pc:docMk/>
            <pc:sldMk cId="1806393430" sldId="265"/>
            <ac:spMk id="2" creationId="{9DCE352A-7907-4EA5-85FB-7C2218E9A689}"/>
          </ac:spMkLst>
        </pc:spChg>
        <pc:spChg chg="mod">
          <ac:chgData name="Nguyen, Tung22147565" userId="df770f6a-2b99-4e50-913b-200bf48d8739" providerId="ADAL" clId="{E3D81CFE-B33C-43F8-804F-9C45E660FA02}" dt="2020-06-22T17:32:32.821" v="6892" actId="20577"/>
          <ac:spMkLst>
            <pc:docMk/>
            <pc:sldMk cId="1806393430" sldId="265"/>
            <ac:spMk id="3" creationId="{0517FBD5-533B-4C1C-9D74-0051B16ED7EB}"/>
          </ac:spMkLst>
        </pc:spChg>
      </pc:sldChg>
      <pc:sldChg chg="modSp new mod">
        <pc:chgData name="Nguyen, Tung22147565" userId="df770f6a-2b99-4e50-913b-200bf48d8739" providerId="ADAL" clId="{E3D81CFE-B33C-43F8-804F-9C45E660FA02}" dt="2020-06-22T17:35:53.972" v="6900" actId="20577"/>
        <pc:sldMkLst>
          <pc:docMk/>
          <pc:sldMk cId="532523721" sldId="266"/>
        </pc:sldMkLst>
        <pc:spChg chg="mod">
          <ac:chgData name="Nguyen, Tung22147565" userId="df770f6a-2b99-4e50-913b-200bf48d8739" providerId="ADAL" clId="{E3D81CFE-B33C-43F8-804F-9C45E660FA02}" dt="2020-06-22T08:33:47.944" v="2856" actId="20577"/>
          <ac:spMkLst>
            <pc:docMk/>
            <pc:sldMk cId="532523721" sldId="266"/>
            <ac:spMk id="2" creationId="{64C597D7-627D-4928-9BA5-7B9D5FFFB6B0}"/>
          </ac:spMkLst>
        </pc:spChg>
        <pc:spChg chg="mod">
          <ac:chgData name="Nguyen, Tung22147565" userId="df770f6a-2b99-4e50-913b-200bf48d8739" providerId="ADAL" clId="{E3D81CFE-B33C-43F8-804F-9C45E660FA02}" dt="2020-06-22T17:35:53.972" v="6900" actId="20577"/>
          <ac:spMkLst>
            <pc:docMk/>
            <pc:sldMk cId="532523721" sldId="266"/>
            <ac:spMk id="3" creationId="{5734DD15-CD30-49B9-A4D0-FEA280C01371}"/>
          </ac:spMkLst>
        </pc:spChg>
      </pc:sldChg>
      <pc:sldChg chg="modSp new mod">
        <pc:chgData name="Nguyen, Tung22147565" userId="df770f6a-2b99-4e50-913b-200bf48d8739" providerId="ADAL" clId="{E3D81CFE-B33C-43F8-804F-9C45E660FA02}" dt="2020-06-22T17:33:39.611" v="6898" actId="20577"/>
        <pc:sldMkLst>
          <pc:docMk/>
          <pc:sldMk cId="2284067050" sldId="267"/>
        </pc:sldMkLst>
        <pc:spChg chg="mod">
          <ac:chgData name="Nguyen, Tung22147565" userId="df770f6a-2b99-4e50-913b-200bf48d8739" providerId="ADAL" clId="{E3D81CFE-B33C-43F8-804F-9C45E660FA02}" dt="2020-06-22T08:09:33.836" v="2115" actId="20577"/>
          <ac:spMkLst>
            <pc:docMk/>
            <pc:sldMk cId="2284067050" sldId="267"/>
            <ac:spMk id="2" creationId="{B8D961B1-C390-448D-9137-A2B7A4A8936D}"/>
          </ac:spMkLst>
        </pc:spChg>
        <pc:spChg chg="mod">
          <ac:chgData name="Nguyen, Tung22147565" userId="df770f6a-2b99-4e50-913b-200bf48d8739" providerId="ADAL" clId="{E3D81CFE-B33C-43F8-804F-9C45E660FA02}" dt="2020-06-22T17:33:39.611" v="6898" actId="20577"/>
          <ac:spMkLst>
            <pc:docMk/>
            <pc:sldMk cId="2284067050" sldId="267"/>
            <ac:spMk id="3" creationId="{A409DBF9-1A00-418C-A8D7-711F779E9B6C}"/>
          </ac:spMkLst>
        </pc:spChg>
      </pc:sldChg>
      <pc:sldChg chg="modSp new mod">
        <pc:chgData name="Nguyen, Tung22147565" userId="df770f6a-2b99-4e50-913b-200bf48d8739" providerId="ADAL" clId="{E3D81CFE-B33C-43F8-804F-9C45E660FA02}" dt="2020-06-22T15:45:19.806" v="6630" actId="20577"/>
        <pc:sldMkLst>
          <pc:docMk/>
          <pc:sldMk cId="1324285903" sldId="268"/>
        </pc:sldMkLst>
        <pc:spChg chg="mod">
          <ac:chgData name="Nguyen, Tung22147565" userId="df770f6a-2b99-4e50-913b-200bf48d8739" providerId="ADAL" clId="{E3D81CFE-B33C-43F8-804F-9C45E660FA02}" dt="2020-06-22T15:45:03.447" v="6612" actId="20577"/>
          <ac:spMkLst>
            <pc:docMk/>
            <pc:sldMk cId="1324285903" sldId="268"/>
            <ac:spMk id="2" creationId="{0737F7CB-4892-4FA8-92AD-785FB3353E85}"/>
          </ac:spMkLst>
        </pc:spChg>
        <pc:spChg chg="mod">
          <ac:chgData name="Nguyen, Tung22147565" userId="df770f6a-2b99-4e50-913b-200bf48d8739" providerId="ADAL" clId="{E3D81CFE-B33C-43F8-804F-9C45E660FA02}" dt="2020-06-22T15:45:19.806" v="6630" actId="20577"/>
          <ac:spMkLst>
            <pc:docMk/>
            <pc:sldMk cId="1324285903" sldId="268"/>
            <ac:spMk id="3" creationId="{62CD39FD-272C-455C-8E58-96AB79834B81}"/>
          </ac:spMkLst>
        </pc:spChg>
      </pc:sldChg>
      <pc:sldChg chg="modSp new del mod">
        <pc:chgData name="Nguyen, Tung22147565" userId="df770f6a-2b99-4e50-913b-200bf48d8739" providerId="ADAL" clId="{E3D81CFE-B33C-43F8-804F-9C45E660FA02}" dt="2020-06-22T08:33:38.307" v="2848" actId="47"/>
        <pc:sldMkLst>
          <pc:docMk/>
          <pc:sldMk cId="2956515414" sldId="268"/>
        </pc:sldMkLst>
        <pc:spChg chg="mod">
          <ac:chgData name="Nguyen, Tung22147565" userId="df770f6a-2b99-4e50-913b-200bf48d8739" providerId="ADAL" clId="{E3D81CFE-B33C-43F8-804F-9C45E660FA02}" dt="2020-06-22T08:27:36.370" v="2575" actId="20577"/>
          <ac:spMkLst>
            <pc:docMk/>
            <pc:sldMk cId="2956515414" sldId="268"/>
            <ac:spMk id="2" creationId="{618469D4-17B8-45CA-B0DE-6192DC0CD71D}"/>
          </ac:spMkLst>
        </pc:spChg>
      </pc:sldChg>
      <pc:sldChg chg="modSp new mod">
        <pc:chgData name="Nguyen, Tung22147565" userId="df770f6a-2b99-4e50-913b-200bf48d8739" providerId="ADAL" clId="{E3D81CFE-B33C-43F8-804F-9C45E660FA02}" dt="2020-06-22T17:38:03.010" v="6902" actId="20577"/>
        <pc:sldMkLst>
          <pc:docMk/>
          <pc:sldMk cId="476508612" sldId="269"/>
        </pc:sldMkLst>
        <pc:spChg chg="mod">
          <ac:chgData name="Nguyen, Tung22147565" userId="df770f6a-2b99-4e50-913b-200bf48d8739" providerId="ADAL" clId="{E3D81CFE-B33C-43F8-804F-9C45E660FA02}" dt="2020-06-22T09:58:45.355" v="4066" actId="20577"/>
          <ac:spMkLst>
            <pc:docMk/>
            <pc:sldMk cId="476508612" sldId="269"/>
            <ac:spMk id="2" creationId="{1A8100CB-FEC5-4BFE-A9E3-04E86DB10FF2}"/>
          </ac:spMkLst>
        </pc:spChg>
        <pc:spChg chg="mod">
          <ac:chgData name="Nguyen, Tung22147565" userId="df770f6a-2b99-4e50-913b-200bf48d8739" providerId="ADAL" clId="{E3D81CFE-B33C-43F8-804F-9C45E660FA02}" dt="2020-06-22T17:38:03.010" v="6902" actId="20577"/>
          <ac:spMkLst>
            <pc:docMk/>
            <pc:sldMk cId="476508612" sldId="269"/>
            <ac:spMk id="3" creationId="{262BEE35-E946-499E-856C-A0E2D18D075E}"/>
          </ac:spMkLst>
        </pc:spChg>
      </pc:sldChg>
      <pc:sldChg chg="modSp new mod ord">
        <pc:chgData name="Nguyen, Tung22147565" userId="df770f6a-2b99-4e50-913b-200bf48d8739" providerId="ADAL" clId="{E3D81CFE-B33C-43F8-804F-9C45E660FA02}" dt="2020-06-22T09:58:11.981" v="3994" actId="20577"/>
        <pc:sldMkLst>
          <pc:docMk/>
          <pc:sldMk cId="2422100841" sldId="270"/>
        </pc:sldMkLst>
        <pc:spChg chg="mod">
          <ac:chgData name="Nguyen, Tung22147565" userId="df770f6a-2b99-4e50-913b-200bf48d8739" providerId="ADAL" clId="{E3D81CFE-B33C-43F8-804F-9C45E660FA02}" dt="2020-06-22T09:01:49.224" v="3976" actId="20577"/>
          <ac:spMkLst>
            <pc:docMk/>
            <pc:sldMk cId="2422100841" sldId="270"/>
            <ac:spMk id="2" creationId="{3D0958F7-9E42-4938-859B-4901E70E0B59}"/>
          </ac:spMkLst>
        </pc:spChg>
        <pc:spChg chg="mod">
          <ac:chgData name="Nguyen, Tung22147565" userId="df770f6a-2b99-4e50-913b-200bf48d8739" providerId="ADAL" clId="{E3D81CFE-B33C-43F8-804F-9C45E660FA02}" dt="2020-06-22T09:58:11.981" v="3994" actId="20577"/>
          <ac:spMkLst>
            <pc:docMk/>
            <pc:sldMk cId="2422100841" sldId="270"/>
            <ac:spMk id="3" creationId="{3C302D66-7688-4310-A310-F59BF0345403}"/>
          </ac:spMkLst>
        </pc:spChg>
      </pc:sldChg>
      <pc:sldChg chg="modSp new del mod">
        <pc:chgData name="Nguyen, Tung22147565" userId="df770f6a-2b99-4e50-913b-200bf48d8739" providerId="ADAL" clId="{E3D81CFE-B33C-43F8-804F-9C45E660FA02}" dt="2020-06-22T12:25:16.807" v="6565" actId="47"/>
        <pc:sldMkLst>
          <pc:docMk/>
          <pc:sldMk cId="2557303213" sldId="271"/>
        </pc:sldMkLst>
        <pc:spChg chg="mod">
          <ac:chgData name="Nguyen, Tung22147565" userId="df770f6a-2b99-4e50-913b-200bf48d8739" providerId="ADAL" clId="{E3D81CFE-B33C-43F8-804F-9C45E660FA02}" dt="2020-06-22T10:01:29.456" v="4362" actId="20577"/>
          <ac:spMkLst>
            <pc:docMk/>
            <pc:sldMk cId="2557303213" sldId="271"/>
            <ac:spMk id="2" creationId="{7878B46D-4AE6-4F1E-9DC2-F37B5B06A699}"/>
          </ac:spMkLst>
        </pc:spChg>
      </pc:sldChg>
      <pc:sldChg chg="modSp new del mod">
        <pc:chgData name="Nguyen, Tung22147565" userId="df770f6a-2b99-4e50-913b-200bf48d8739" providerId="ADAL" clId="{E3D81CFE-B33C-43F8-804F-9C45E660FA02}" dt="2020-06-22T10:01:23.677" v="4351" actId="47"/>
        <pc:sldMkLst>
          <pc:docMk/>
          <pc:sldMk cId="4060097878" sldId="271"/>
        </pc:sldMkLst>
        <pc:spChg chg="mod">
          <ac:chgData name="Nguyen, Tung22147565" userId="df770f6a-2b99-4e50-913b-200bf48d8739" providerId="ADAL" clId="{E3D81CFE-B33C-43F8-804F-9C45E660FA02}" dt="2020-06-22T10:01:15.011" v="4350" actId="20577"/>
          <ac:spMkLst>
            <pc:docMk/>
            <pc:sldMk cId="4060097878" sldId="271"/>
            <ac:spMk id="2" creationId="{7D4C1E9A-D378-4FDC-BA4B-84582C5C770F}"/>
          </ac:spMkLst>
        </pc:spChg>
      </pc:sldChg>
      <pc:sldChg chg="modSp new mod">
        <pc:chgData name="Nguyen, Tung22147565" userId="df770f6a-2b99-4e50-913b-200bf48d8739" providerId="ADAL" clId="{E3D81CFE-B33C-43F8-804F-9C45E660FA02}" dt="2020-06-22T10:12:27.358" v="4407" actId="27636"/>
        <pc:sldMkLst>
          <pc:docMk/>
          <pc:sldMk cId="350251887" sldId="272"/>
        </pc:sldMkLst>
        <pc:spChg chg="mod">
          <ac:chgData name="Nguyen, Tung22147565" userId="df770f6a-2b99-4e50-913b-200bf48d8739" providerId="ADAL" clId="{E3D81CFE-B33C-43F8-804F-9C45E660FA02}" dt="2020-06-22T10:02:00.761" v="4401" actId="20577"/>
          <ac:spMkLst>
            <pc:docMk/>
            <pc:sldMk cId="350251887" sldId="272"/>
            <ac:spMk id="2" creationId="{91832D3A-D9E3-4B7F-9BD8-DC40D3498695}"/>
          </ac:spMkLst>
        </pc:spChg>
        <pc:spChg chg="mod">
          <ac:chgData name="Nguyen, Tung22147565" userId="df770f6a-2b99-4e50-913b-200bf48d8739" providerId="ADAL" clId="{E3D81CFE-B33C-43F8-804F-9C45E660FA02}" dt="2020-06-22T10:12:27.358" v="4407" actId="27636"/>
          <ac:spMkLst>
            <pc:docMk/>
            <pc:sldMk cId="350251887" sldId="272"/>
            <ac:spMk id="3" creationId="{35E7714F-60C5-43C4-9FC8-9FD99CA50FD2}"/>
          </ac:spMkLst>
        </pc:spChg>
      </pc:sldChg>
      <pc:sldChg chg="modSp new del mod">
        <pc:chgData name="Nguyen, Tung22147565" userId="df770f6a-2b99-4e50-913b-200bf48d8739" providerId="ADAL" clId="{E3D81CFE-B33C-43F8-804F-9C45E660FA02}" dt="2020-06-22T10:01:55.404" v="4390" actId="47"/>
        <pc:sldMkLst>
          <pc:docMk/>
          <pc:sldMk cId="1796668432" sldId="272"/>
        </pc:sldMkLst>
        <pc:spChg chg="mod">
          <ac:chgData name="Nguyen, Tung22147565" userId="df770f6a-2b99-4e50-913b-200bf48d8739" providerId="ADAL" clId="{E3D81CFE-B33C-43F8-804F-9C45E660FA02}" dt="2020-06-22T10:01:36.166" v="4373" actId="20577"/>
          <ac:spMkLst>
            <pc:docMk/>
            <pc:sldMk cId="1796668432" sldId="272"/>
            <ac:spMk id="2" creationId="{550D77DE-ED5B-4D7A-97AD-BF81A3218A19}"/>
          </ac:spMkLst>
        </pc:spChg>
        <pc:spChg chg="mod">
          <ac:chgData name="Nguyen, Tung22147565" userId="df770f6a-2b99-4e50-913b-200bf48d8739" providerId="ADAL" clId="{E3D81CFE-B33C-43F8-804F-9C45E660FA02}" dt="2020-06-22T10:01:48.835" v="4389" actId="20577"/>
          <ac:spMkLst>
            <pc:docMk/>
            <pc:sldMk cId="1796668432" sldId="272"/>
            <ac:spMk id="3" creationId="{89C24FEC-891A-4DF6-A732-F84C1FFEDA7F}"/>
          </ac:spMkLst>
        </pc:spChg>
      </pc:sldChg>
      <pc:sldChg chg="modSp new mod">
        <pc:chgData name="Nguyen, Tung22147565" userId="df770f6a-2b99-4e50-913b-200bf48d8739" providerId="ADAL" clId="{E3D81CFE-B33C-43F8-804F-9C45E660FA02}" dt="2020-06-22T11:29:43.045" v="5105" actId="20577"/>
        <pc:sldMkLst>
          <pc:docMk/>
          <pc:sldMk cId="1167203355" sldId="273"/>
        </pc:sldMkLst>
        <pc:spChg chg="mod">
          <ac:chgData name="Nguyen, Tung22147565" userId="df770f6a-2b99-4e50-913b-200bf48d8739" providerId="ADAL" clId="{E3D81CFE-B33C-43F8-804F-9C45E660FA02}" dt="2020-06-22T11:14:40.136" v="4938" actId="20577"/>
          <ac:spMkLst>
            <pc:docMk/>
            <pc:sldMk cId="1167203355" sldId="273"/>
            <ac:spMk id="2" creationId="{76D9C36A-EE2F-415F-8F6D-7EB678603FC1}"/>
          </ac:spMkLst>
        </pc:spChg>
        <pc:spChg chg="mod">
          <ac:chgData name="Nguyen, Tung22147565" userId="df770f6a-2b99-4e50-913b-200bf48d8739" providerId="ADAL" clId="{E3D81CFE-B33C-43F8-804F-9C45E660FA02}" dt="2020-06-22T11:29:43.045" v="5105" actId="20577"/>
          <ac:spMkLst>
            <pc:docMk/>
            <pc:sldMk cId="1167203355" sldId="273"/>
            <ac:spMk id="3" creationId="{15BE2115-09A5-4810-A344-D1B762D008C6}"/>
          </ac:spMkLst>
        </pc:spChg>
      </pc:sldChg>
      <pc:sldChg chg="modSp new mod">
        <pc:chgData name="Nguyen, Tung22147565" userId="df770f6a-2b99-4e50-913b-200bf48d8739" providerId="ADAL" clId="{E3D81CFE-B33C-43F8-804F-9C45E660FA02}" dt="2020-06-22T17:22:02.012" v="6862" actId="20577"/>
        <pc:sldMkLst>
          <pc:docMk/>
          <pc:sldMk cId="673395203" sldId="274"/>
        </pc:sldMkLst>
        <pc:spChg chg="mod">
          <ac:chgData name="Nguyen, Tung22147565" userId="df770f6a-2b99-4e50-913b-200bf48d8739" providerId="ADAL" clId="{E3D81CFE-B33C-43F8-804F-9C45E660FA02}" dt="2020-06-22T11:30:42.642" v="5130" actId="20577"/>
          <ac:spMkLst>
            <pc:docMk/>
            <pc:sldMk cId="673395203" sldId="274"/>
            <ac:spMk id="2" creationId="{77934D01-596E-4D5B-8E86-C4F70BA1619B}"/>
          </ac:spMkLst>
        </pc:spChg>
        <pc:spChg chg="mod">
          <ac:chgData name="Nguyen, Tung22147565" userId="df770f6a-2b99-4e50-913b-200bf48d8739" providerId="ADAL" clId="{E3D81CFE-B33C-43F8-804F-9C45E660FA02}" dt="2020-06-22T17:22:02.012" v="6862" actId="20577"/>
          <ac:spMkLst>
            <pc:docMk/>
            <pc:sldMk cId="673395203" sldId="274"/>
            <ac:spMk id="3" creationId="{3AD56F08-BC4B-400B-84DA-E7CAFEA206A8}"/>
          </ac:spMkLst>
        </pc:spChg>
      </pc:sldChg>
      <pc:sldChg chg="modSp new mod">
        <pc:chgData name="Nguyen, Tung22147565" userId="df770f6a-2b99-4e50-913b-200bf48d8739" providerId="ADAL" clId="{E3D81CFE-B33C-43F8-804F-9C45E660FA02}" dt="2020-06-22T11:51:06.790" v="5872" actId="20577"/>
        <pc:sldMkLst>
          <pc:docMk/>
          <pc:sldMk cId="2723636784" sldId="275"/>
        </pc:sldMkLst>
        <pc:spChg chg="mod">
          <ac:chgData name="Nguyen, Tung22147565" userId="df770f6a-2b99-4e50-913b-200bf48d8739" providerId="ADAL" clId="{E3D81CFE-B33C-43F8-804F-9C45E660FA02}" dt="2020-06-22T11:35:49.670" v="5411" actId="20577"/>
          <ac:spMkLst>
            <pc:docMk/>
            <pc:sldMk cId="2723636784" sldId="275"/>
            <ac:spMk id="2" creationId="{BC8298C7-94A3-411B-B469-CF201BDBBC81}"/>
          </ac:spMkLst>
        </pc:spChg>
        <pc:spChg chg="mod">
          <ac:chgData name="Nguyen, Tung22147565" userId="df770f6a-2b99-4e50-913b-200bf48d8739" providerId="ADAL" clId="{E3D81CFE-B33C-43F8-804F-9C45E660FA02}" dt="2020-06-22T11:51:06.790" v="5872" actId="20577"/>
          <ac:spMkLst>
            <pc:docMk/>
            <pc:sldMk cId="2723636784" sldId="275"/>
            <ac:spMk id="3" creationId="{A46467C8-3AE9-4359-A54A-8C2DD883DB25}"/>
          </ac:spMkLst>
        </pc:spChg>
      </pc:sldChg>
      <pc:sldChg chg="addSp modSp new mod">
        <pc:chgData name="Nguyen, Tung22147565" userId="df770f6a-2b99-4e50-913b-200bf48d8739" providerId="ADAL" clId="{E3D81CFE-B33C-43F8-804F-9C45E660FA02}" dt="2020-06-22T15:59:02.022" v="6658" actId="20577"/>
        <pc:sldMkLst>
          <pc:docMk/>
          <pc:sldMk cId="3243275812" sldId="276"/>
        </pc:sldMkLst>
        <pc:spChg chg="mod">
          <ac:chgData name="Nguyen, Tung22147565" userId="df770f6a-2b99-4e50-913b-200bf48d8739" providerId="ADAL" clId="{E3D81CFE-B33C-43F8-804F-9C45E660FA02}" dt="2020-06-22T11:58:38.924" v="5951" actId="20577"/>
          <ac:spMkLst>
            <pc:docMk/>
            <pc:sldMk cId="3243275812" sldId="276"/>
            <ac:spMk id="2" creationId="{67641B0F-282A-40E7-99F7-A18F8A9ABAA2}"/>
          </ac:spMkLst>
        </pc:spChg>
        <pc:spChg chg="mod">
          <ac:chgData name="Nguyen, Tung22147565" userId="df770f6a-2b99-4e50-913b-200bf48d8739" providerId="ADAL" clId="{E3D81CFE-B33C-43F8-804F-9C45E660FA02}" dt="2020-06-22T15:59:02.022" v="6658" actId="20577"/>
          <ac:spMkLst>
            <pc:docMk/>
            <pc:sldMk cId="3243275812" sldId="276"/>
            <ac:spMk id="3" creationId="{31A69F19-1677-4D05-AD16-25F9860AB182}"/>
          </ac:spMkLst>
        </pc:spChg>
        <pc:picChg chg="add mod">
          <ac:chgData name="Nguyen, Tung22147565" userId="df770f6a-2b99-4e50-913b-200bf48d8739" providerId="ADAL" clId="{E3D81CFE-B33C-43F8-804F-9C45E660FA02}" dt="2020-06-22T11:57:28.509" v="5938" actId="1076"/>
          <ac:picMkLst>
            <pc:docMk/>
            <pc:sldMk cId="3243275812" sldId="276"/>
            <ac:picMk id="4" creationId="{85B01F39-B783-4068-A5C7-167E4F56F948}"/>
          </ac:picMkLst>
        </pc:picChg>
      </pc:sldChg>
      <pc:sldChg chg="addSp modSp new mod">
        <pc:chgData name="Nguyen, Tung22147565" userId="df770f6a-2b99-4e50-913b-200bf48d8739" providerId="ADAL" clId="{E3D81CFE-B33C-43F8-804F-9C45E660FA02}" dt="2020-06-22T17:31:25.853" v="6880" actId="20577"/>
        <pc:sldMkLst>
          <pc:docMk/>
          <pc:sldMk cId="1647352111" sldId="277"/>
        </pc:sldMkLst>
        <pc:spChg chg="mod">
          <ac:chgData name="Nguyen, Tung22147565" userId="df770f6a-2b99-4e50-913b-200bf48d8739" providerId="ADAL" clId="{E3D81CFE-B33C-43F8-804F-9C45E660FA02}" dt="2020-06-22T12:02:32.758" v="6046" actId="20577"/>
          <ac:spMkLst>
            <pc:docMk/>
            <pc:sldMk cId="1647352111" sldId="277"/>
            <ac:spMk id="2" creationId="{B336B900-803B-4253-9F45-7C7ABC1E7163}"/>
          </ac:spMkLst>
        </pc:spChg>
        <pc:spChg chg="mod">
          <ac:chgData name="Nguyen, Tung22147565" userId="df770f6a-2b99-4e50-913b-200bf48d8739" providerId="ADAL" clId="{E3D81CFE-B33C-43F8-804F-9C45E660FA02}" dt="2020-06-22T17:31:25.853" v="6880" actId="20577"/>
          <ac:spMkLst>
            <pc:docMk/>
            <pc:sldMk cId="1647352111" sldId="277"/>
            <ac:spMk id="3" creationId="{B01287C8-8C6B-4618-B458-54AB551CA2F9}"/>
          </ac:spMkLst>
        </pc:spChg>
        <pc:picChg chg="add mod">
          <ac:chgData name="Nguyen, Tung22147565" userId="df770f6a-2b99-4e50-913b-200bf48d8739" providerId="ADAL" clId="{E3D81CFE-B33C-43F8-804F-9C45E660FA02}" dt="2020-06-22T12:03:13.464" v="6067" actId="1076"/>
          <ac:picMkLst>
            <pc:docMk/>
            <pc:sldMk cId="1647352111" sldId="277"/>
            <ac:picMk id="4" creationId="{FDC5A1A4-C171-4EE8-B716-BE669EB5AB2F}"/>
          </ac:picMkLst>
        </pc:picChg>
        <pc:picChg chg="add mod">
          <ac:chgData name="Nguyen, Tung22147565" userId="df770f6a-2b99-4e50-913b-200bf48d8739" providerId="ADAL" clId="{E3D81CFE-B33C-43F8-804F-9C45E660FA02}" dt="2020-06-22T12:13:36.923" v="6200" actId="1076"/>
          <ac:picMkLst>
            <pc:docMk/>
            <pc:sldMk cId="1647352111" sldId="277"/>
            <ac:picMk id="6" creationId="{CBCCE24F-6E85-4CD8-8B15-87547516AD4A}"/>
          </ac:picMkLst>
        </pc:picChg>
      </pc:sldChg>
      <pc:sldChg chg="modSp new mod">
        <pc:chgData name="Nguyen, Tung22147565" userId="df770f6a-2b99-4e50-913b-200bf48d8739" providerId="ADAL" clId="{E3D81CFE-B33C-43F8-804F-9C45E660FA02}" dt="2020-06-22T15:45:44.284" v="6641" actId="20577"/>
        <pc:sldMkLst>
          <pc:docMk/>
          <pc:sldMk cId="906921110" sldId="278"/>
        </pc:sldMkLst>
        <pc:spChg chg="mod">
          <ac:chgData name="Nguyen, Tung22147565" userId="df770f6a-2b99-4e50-913b-200bf48d8739" providerId="ADAL" clId="{E3D81CFE-B33C-43F8-804F-9C45E660FA02}" dt="2020-06-22T12:23:08.057" v="6233" actId="20577"/>
          <ac:spMkLst>
            <pc:docMk/>
            <pc:sldMk cId="906921110" sldId="278"/>
            <ac:spMk id="2" creationId="{31E5DA92-D1EF-4897-89F0-6772E01714B9}"/>
          </ac:spMkLst>
        </pc:spChg>
        <pc:spChg chg="mod">
          <ac:chgData name="Nguyen, Tung22147565" userId="df770f6a-2b99-4e50-913b-200bf48d8739" providerId="ADAL" clId="{E3D81CFE-B33C-43F8-804F-9C45E660FA02}" dt="2020-06-22T15:45:44.284" v="6641" actId="20577"/>
          <ac:spMkLst>
            <pc:docMk/>
            <pc:sldMk cId="906921110" sldId="278"/>
            <ac:spMk id="3" creationId="{E37FF767-B927-4A0B-9D3F-CA2600E9064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8A87A34-81AB-432B-8DAE-1953F412C126}" type="datetimeFigureOut">
              <a:rPr lang="en-US" dirty="0"/>
              <a:t>6/22/2020</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6/22/2020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6/22/2020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6/22/2020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dirty="0"/>
              <a:t>6/22/2020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dirty="0"/>
              <a:t>6/22/2020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6/22/2020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6/22/2020</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6/22/2020</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www.jstor.org/stable/3695573.%20Accessed%2022%20June%20202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99683-0413-417B-B1E4-BE5C5445DA17}"/>
              </a:ext>
            </a:extLst>
          </p:cNvPr>
          <p:cNvSpPr>
            <a:spLocks noGrp="1"/>
          </p:cNvSpPr>
          <p:nvPr>
            <p:ph type="ctrTitle"/>
          </p:nvPr>
        </p:nvSpPr>
        <p:spPr/>
        <p:txBody>
          <a:bodyPr>
            <a:normAutofit fontScale="90000"/>
          </a:bodyPr>
          <a:lstStyle/>
          <a:p>
            <a:r>
              <a:rPr lang="en-US"/>
              <a:t>Multiple Response Categorical Variable (MRCV)</a:t>
            </a:r>
          </a:p>
        </p:txBody>
      </p:sp>
      <p:sp>
        <p:nvSpPr>
          <p:cNvPr id="3" name="Subtitle 2">
            <a:extLst>
              <a:ext uri="{FF2B5EF4-FFF2-40B4-BE49-F238E27FC236}">
                <a16:creationId xmlns:a16="http://schemas.microsoft.com/office/drawing/2014/main" id="{34004F57-EB1F-4D52-9545-F8B75761D4FC}"/>
              </a:ext>
            </a:extLst>
          </p:cNvPr>
          <p:cNvSpPr>
            <a:spLocks noGrp="1"/>
          </p:cNvSpPr>
          <p:nvPr>
            <p:ph type="subTitle" idx="1"/>
          </p:nvPr>
        </p:nvSpPr>
        <p:spPr/>
        <p:txBody>
          <a:bodyPr/>
          <a:lstStyle/>
          <a:p>
            <a:r>
              <a:rPr lang="en-US"/>
              <a:t>A test of Independence</a:t>
            </a:r>
          </a:p>
        </p:txBody>
      </p:sp>
    </p:spTree>
    <p:extLst>
      <p:ext uri="{BB962C8B-B14F-4D97-AF65-F5344CB8AC3E}">
        <p14:creationId xmlns:p14="http://schemas.microsoft.com/office/powerpoint/2010/main" val="4049853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298C7-94A3-411B-B469-CF201BDBBC81}"/>
              </a:ext>
            </a:extLst>
          </p:cNvPr>
          <p:cNvSpPr>
            <a:spLocks noGrp="1"/>
          </p:cNvSpPr>
          <p:nvPr>
            <p:ph type="title"/>
          </p:nvPr>
        </p:nvSpPr>
        <p:spPr/>
        <p:txBody>
          <a:bodyPr/>
          <a:lstStyle/>
          <a:p>
            <a:r>
              <a:rPr lang="en-US"/>
              <a:t>Bootstrap p-Value Combination Methods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46467C8-3AE9-4359-A54A-8C2DD883DB25}"/>
                  </a:ext>
                </a:extLst>
              </p:cNvPr>
              <p:cNvSpPr>
                <a:spLocks noGrp="1"/>
              </p:cNvSpPr>
              <p:nvPr>
                <p:ph idx="1"/>
              </p:nvPr>
            </p:nvSpPr>
            <p:spPr/>
            <p:txBody>
              <a:bodyPr/>
              <a:lstStyle/>
              <a:p>
                <a:r>
                  <a:rPr lang="en-US"/>
                  <a:t>Each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𝑋</m:t>
                        </m:r>
                      </m:e>
                      <m:sub>
                        <m:r>
                          <a:rPr lang="en-US" i="1">
                            <a:latin typeface="Cambria Math" panose="02040503050406030204" pitchFamily="18" charset="0"/>
                          </a:rPr>
                          <m:t>𝑆</m:t>
                        </m:r>
                        <m:r>
                          <a:rPr lang="en-US" i="1">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r>
                          <a:rPr lang="en-US" i="1">
                            <a:latin typeface="Cambria Math" panose="02040503050406030204" pitchFamily="18" charset="0"/>
                          </a:rPr>
                          <m:t>2</m:t>
                        </m:r>
                      </m:sup>
                    </m:sSubSup>
                    <m:r>
                      <a:rPr lang="en-US" i="1">
                        <a:latin typeface="Cambria Math" panose="02040503050406030204" pitchFamily="18" charset="0"/>
                      </a:rPr>
                      <m:t> </m:t>
                    </m:r>
                  </m:oMath>
                </a14:m>
                <a:r>
                  <a:rPr lang="en-US"/>
                  <a:t>gives a test of independence between each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oMath>
                </a14:m>
                <a:r>
                  <a:rPr lang="en-US"/>
                  <a:t> and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𝑗</m:t>
                        </m:r>
                      </m:sub>
                    </m:sSub>
                  </m:oMath>
                </a14:m>
                <a:r>
                  <a:rPr lang="en-US"/>
                  <a:t>.</a:t>
                </a:r>
              </a:p>
              <a:p>
                <a:r>
                  <a:rPr lang="en-US"/>
                  <a:t>P-value for each test is combined to form a new statistic,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𝑝</m:t>
                        </m:r>
                      </m:e>
                    </m:acc>
                  </m:oMath>
                </a14:m>
                <a:r>
                  <a:rPr lang="en-US"/>
                  <a:t> (either the product or the minimum p-values).</a:t>
                </a:r>
              </a:p>
              <a:p>
                <a:r>
                  <a:rPr lang="en-US"/>
                  <a:t>Similar bootstrap procedure to the non-parametric is applied</a:t>
                </a:r>
              </a:p>
              <a:p>
                <a:r>
                  <a:rPr lang="en-US"/>
                  <a:t>P-value for the test of independence for MRCVs is calculated using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𝐵</m:t>
                        </m:r>
                      </m:e>
                      <m:sup>
                        <m:r>
                          <a:rPr lang="en-US" i="1">
                            <a:latin typeface="Cambria Math" panose="02040503050406030204" pitchFamily="18" charset="0"/>
                          </a:rPr>
                          <m:t>−1</m:t>
                        </m:r>
                      </m:sup>
                    </m:sSup>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𝑏</m:t>
                        </m:r>
                      </m:sub>
                      <m:sup/>
                      <m:e>
                        <m:r>
                          <a:rPr lang="en-US" i="1">
                            <a:latin typeface="Cambria Math" panose="02040503050406030204" pitchFamily="18" charset="0"/>
                          </a:rPr>
                          <m:t>𝐼</m:t>
                        </m:r>
                        <m:r>
                          <a:rPr lang="en-US" i="1">
                            <a:latin typeface="Cambria Math" panose="02040503050406030204" pitchFamily="18" charset="0"/>
                          </a:rPr>
                          <m:t>(</m:t>
                        </m:r>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r>
                                  <a:rPr lang="en-US" i="1">
                                    <a:latin typeface="Cambria Math" panose="02040503050406030204" pitchFamily="18" charset="0"/>
                                  </a:rPr>
                                  <m:t>∗</m:t>
                                </m:r>
                              </m:e>
                            </m:acc>
                          </m:e>
                          <m:sub>
                            <m:r>
                              <a:rPr lang="en-US" b="0" i="1" smtClean="0">
                                <a:latin typeface="Cambria Math" panose="02040503050406030204" pitchFamily="18" charset="0"/>
                              </a:rPr>
                              <m:t>𝑏</m:t>
                            </m:r>
                          </m:sub>
                        </m:sSub>
                        <m:r>
                          <a:rPr lang="en-US" i="1">
                            <a:latin typeface="Cambria Math" panose="02040503050406030204" pitchFamily="18" charset="0"/>
                            <a:ea typeface="Cambria Math" panose="02040503050406030204" pitchFamily="18" charset="0"/>
                          </a:rPr>
                          <m:t>≥ </m:t>
                        </m:r>
                      </m:e>
                    </m:nary>
                  </m:oMath>
                </a14:m>
                <a:r>
                  <a:rPr lang="en-US"/>
                  <a:t> </a:t>
                </a:r>
                <a14:m>
                  <m:oMath xmlns:m="http://schemas.openxmlformats.org/officeDocument/2006/math">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sup/>
                    </m:sSubSup>
                    <m:r>
                      <a:rPr lang="en-US" i="1">
                        <a:latin typeface="Cambria Math" panose="02040503050406030204" pitchFamily="18" charset="0"/>
                      </a:rPr>
                      <m:t>)</m:t>
                    </m:r>
                  </m:oMath>
                </a14:m>
                <a:r>
                  <a:rPr lang="en-US"/>
                  <a:t>, </a:t>
                </a:r>
              </a:p>
              <a:p>
                <a:pPr lvl="1"/>
                <a:r>
                  <a:rPr lang="en-US"/>
                  <a:t>Where B is the number of resamples taken</a:t>
                </a:r>
              </a:p>
              <a:p>
                <a:pPr lvl="1"/>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r>
                              <a:rPr lang="en-US" i="1">
                                <a:latin typeface="Cambria Math" panose="02040503050406030204" pitchFamily="18" charset="0"/>
                              </a:rPr>
                              <m:t>∗</m:t>
                            </m:r>
                          </m:e>
                        </m:acc>
                      </m:e>
                      <m:sub>
                        <m:r>
                          <a:rPr lang="en-US" i="1">
                            <a:latin typeface="Cambria Math" panose="02040503050406030204" pitchFamily="18" charset="0"/>
                          </a:rPr>
                          <m:t>𝑏</m:t>
                        </m:r>
                      </m:sub>
                    </m:sSub>
                  </m:oMath>
                </a14:m>
                <a:r>
                  <a:rPr lang="en-US"/>
                  <a:t> is the combined p-value for the </a:t>
                </a:r>
                <a:r>
                  <a:rPr lang="en-US" err="1"/>
                  <a:t>bth</a:t>
                </a:r>
                <a:r>
                  <a:rPr lang="en-US"/>
                  <a:t> resample.</a:t>
                </a:r>
              </a:p>
              <a:p>
                <a:endParaRPr lang="en-US"/>
              </a:p>
            </p:txBody>
          </p:sp>
        </mc:Choice>
        <mc:Fallback>
          <p:sp>
            <p:nvSpPr>
              <p:cNvPr id="3" name="Content Placeholder 2">
                <a:extLst>
                  <a:ext uri="{FF2B5EF4-FFF2-40B4-BE49-F238E27FC236}">
                    <a16:creationId xmlns:a16="http://schemas.microsoft.com/office/drawing/2014/main" id="{A46467C8-3AE9-4359-A54A-8C2DD883DB25}"/>
                  </a:ext>
                </a:extLst>
              </p:cNvPr>
              <p:cNvSpPr>
                <a:spLocks noGrp="1" noRot="1" noChangeAspect="1" noMove="1" noResize="1" noEditPoints="1" noAdjustHandles="1" noChangeArrowheads="1" noChangeShapeType="1" noTextEdit="1"/>
              </p:cNvSpPr>
              <p:nvPr>
                <p:ph idx="1"/>
              </p:nvPr>
            </p:nvSpPr>
            <p:spPr>
              <a:blipFill>
                <a:blip r:embed="rId2"/>
                <a:stretch>
                  <a:fillRect l="-571" r="-889"/>
                </a:stretch>
              </a:blipFill>
            </p:spPr>
            <p:txBody>
              <a:bodyPr/>
              <a:lstStyle/>
              <a:p>
                <a:r>
                  <a:rPr lang="en-US">
                    <a:noFill/>
                  </a:rPr>
                  <a:t> </a:t>
                </a:r>
              </a:p>
            </p:txBody>
          </p:sp>
        </mc:Fallback>
      </mc:AlternateContent>
    </p:spTree>
    <p:extLst>
      <p:ext uri="{BB962C8B-B14F-4D97-AF65-F5344CB8AC3E}">
        <p14:creationId xmlns:p14="http://schemas.microsoft.com/office/powerpoint/2010/main" val="2723636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C3816-835B-4848-AB4F-EBF67960A50E}"/>
              </a:ext>
            </a:extLst>
          </p:cNvPr>
          <p:cNvSpPr>
            <a:spLocks noGrp="1"/>
          </p:cNvSpPr>
          <p:nvPr>
            <p:ph type="title"/>
          </p:nvPr>
        </p:nvSpPr>
        <p:spPr/>
        <p:txBody>
          <a:bodyPr/>
          <a:lstStyle/>
          <a:p>
            <a:r>
              <a:rPr lang="en-US"/>
              <a:t>MRCV Tests of Independence</a:t>
            </a:r>
          </a:p>
        </p:txBody>
      </p:sp>
      <p:sp>
        <p:nvSpPr>
          <p:cNvPr id="3" name="Content Placeholder 2">
            <a:extLst>
              <a:ext uri="{FF2B5EF4-FFF2-40B4-BE49-F238E27FC236}">
                <a16:creationId xmlns:a16="http://schemas.microsoft.com/office/drawing/2014/main" id="{F3CD7633-B510-4195-BE68-F92A900675AE}"/>
              </a:ext>
            </a:extLst>
          </p:cNvPr>
          <p:cNvSpPr>
            <a:spLocks noGrp="1"/>
          </p:cNvSpPr>
          <p:nvPr>
            <p:ph idx="1"/>
          </p:nvPr>
        </p:nvSpPr>
        <p:spPr/>
        <p:txBody>
          <a:bodyPr/>
          <a:lstStyle/>
          <a:p>
            <a:r>
              <a:rPr lang="en-US"/>
              <a:t>Existing methods are not appropriate for the research data</a:t>
            </a:r>
          </a:p>
          <a:p>
            <a:pPr lvl="1"/>
            <a:r>
              <a:rPr lang="en-US"/>
              <a:t>The research data only contains information when a respondent gives information about their choice of alternative therapy.</a:t>
            </a:r>
          </a:p>
          <a:p>
            <a:pPr lvl="2"/>
            <a:r>
              <a:rPr lang="en-US" err="1"/>
              <a:t>E.g</a:t>
            </a:r>
            <a:r>
              <a:rPr lang="en-US"/>
              <a:t>:  A respondent chooses massage as a choice of therapy, they can be influenced by their friends, family, doctor, other or not. However, if they do not choose massage as their choice of therapy, no information about the recommendation sources was provided. </a:t>
            </a:r>
          </a:p>
          <a:p>
            <a:pPr lvl="1"/>
            <a:r>
              <a:rPr lang="en-US"/>
              <a:t>Therefore, the invariant Pearson statistic is not appropriate.</a:t>
            </a:r>
          </a:p>
          <a:p>
            <a:pPr lvl="1"/>
            <a:r>
              <a:rPr lang="en-US"/>
              <a:t>We propose a modified Pearson statistic.</a:t>
            </a:r>
          </a:p>
          <a:p>
            <a:pPr marL="914400" lvl="2" indent="0">
              <a:buNone/>
            </a:pPr>
            <a:endParaRPr lang="en-US"/>
          </a:p>
        </p:txBody>
      </p:sp>
    </p:spTree>
    <p:extLst>
      <p:ext uri="{BB962C8B-B14F-4D97-AF65-F5344CB8AC3E}">
        <p14:creationId xmlns:p14="http://schemas.microsoft.com/office/powerpoint/2010/main" val="868276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9DD73-BE31-4611-8118-2440ADAF5395}"/>
              </a:ext>
            </a:extLst>
          </p:cNvPr>
          <p:cNvSpPr>
            <a:spLocks noGrp="1"/>
          </p:cNvSpPr>
          <p:nvPr>
            <p:ph type="ctrTitle"/>
          </p:nvPr>
        </p:nvSpPr>
        <p:spPr/>
        <p:txBody>
          <a:bodyPr/>
          <a:lstStyle/>
          <a:p>
            <a:r>
              <a:rPr lang="en-US"/>
              <a:t>Modified Pearson Statistic</a:t>
            </a:r>
          </a:p>
        </p:txBody>
      </p:sp>
      <p:sp>
        <p:nvSpPr>
          <p:cNvPr id="3" name="Subtitle 2">
            <a:extLst>
              <a:ext uri="{FF2B5EF4-FFF2-40B4-BE49-F238E27FC236}">
                <a16:creationId xmlns:a16="http://schemas.microsoft.com/office/drawing/2014/main" id="{48C2A20A-4FE0-41D7-A329-A4A7EE394865}"/>
              </a:ext>
            </a:extLst>
          </p:cNvPr>
          <p:cNvSpPr>
            <a:spLocks noGrp="1"/>
          </p:cNvSpPr>
          <p:nvPr>
            <p:ph type="subTitle" idx="1"/>
          </p:nvPr>
        </p:nvSpPr>
        <p:spPr/>
        <p:txBody>
          <a:bodyPr/>
          <a:lstStyle/>
          <a:p>
            <a:r>
              <a:rPr lang="en-US"/>
              <a:t>Proposed methods for association test</a:t>
            </a:r>
          </a:p>
        </p:txBody>
      </p:sp>
    </p:spTree>
    <p:extLst>
      <p:ext uri="{BB962C8B-B14F-4D97-AF65-F5344CB8AC3E}">
        <p14:creationId xmlns:p14="http://schemas.microsoft.com/office/powerpoint/2010/main" val="440457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E2E9F-7093-4136-A5FE-F96D0B180FF2}"/>
              </a:ext>
            </a:extLst>
          </p:cNvPr>
          <p:cNvSpPr>
            <a:spLocks noGrp="1"/>
          </p:cNvSpPr>
          <p:nvPr>
            <p:ph type="title"/>
          </p:nvPr>
        </p:nvSpPr>
        <p:spPr/>
        <p:txBody>
          <a:bodyPr/>
          <a:lstStyle/>
          <a:p>
            <a:r>
              <a:rPr lang="en-US"/>
              <a:t>Modified Pearson Statistic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A83A304-6A80-45A7-BD54-CDE3CD46A37C}"/>
                  </a:ext>
                </a:extLst>
              </p:cNvPr>
              <p:cNvSpPr>
                <a:spLocks noGrp="1"/>
              </p:cNvSpPr>
              <p:nvPr>
                <p:ph idx="1"/>
              </p:nvPr>
            </p:nvSpPr>
            <p:spPr/>
            <p:txBody>
              <a:bodyPr/>
              <a:lstStyle/>
              <a:p>
                <a:r>
                  <a:rPr lang="en-US"/>
                  <a:t>Modified Pearson Statistic:</a:t>
                </a:r>
              </a:p>
              <a:p>
                <a:pPr lvl="1"/>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𝑋</m:t>
                        </m:r>
                      </m:e>
                      <m:sub>
                        <m:r>
                          <a:rPr lang="en-US" i="1">
                            <a:latin typeface="Cambria Math" panose="02040503050406030204" pitchFamily="18" charset="0"/>
                          </a:rPr>
                          <m:t>𝑠</m:t>
                        </m:r>
                      </m:sub>
                      <m:sup>
                        <m:r>
                          <a:rPr lang="en-US" i="1">
                            <a:latin typeface="Cambria Math" panose="02040503050406030204" pitchFamily="18" charset="0"/>
                          </a:rPr>
                          <m:t>2</m:t>
                        </m:r>
                      </m:sup>
                    </m:sSubSup>
                  </m:oMath>
                </a14:m>
                <a:r>
                  <a:rPr lang="en-US"/>
                  <a:t>=</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𝑋</m:t>
                        </m:r>
                      </m:e>
                      <m:sub>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1,1</m:t>
                            </m:r>
                          </m:sub>
                        </m:sSub>
                      </m:sub>
                      <m:sup>
                        <m:r>
                          <a:rPr lang="en-US" i="1">
                            <a:latin typeface="Cambria Math" panose="02040503050406030204" pitchFamily="18" charset="0"/>
                          </a:rPr>
                          <m:t>2</m:t>
                        </m:r>
                      </m:sup>
                    </m:sSubSup>
                  </m:oMath>
                </a14:m>
                <a:r>
                  <a:rPr lang="en-US"/>
                  <a:t>+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𝑋</m:t>
                        </m:r>
                      </m:e>
                      <m:sub>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1,0</m:t>
                            </m:r>
                          </m:sub>
                        </m:sSub>
                      </m:sub>
                      <m:sup>
                        <m:r>
                          <a:rPr lang="en-US" i="1">
                            <a:latin typeface="Cambria Math" panose="02040503050406030204" pitchFamily="18" charset="0"/>
                          </a:rPr>
                          <m:t>2</m:t>
                        </m:r>
                      </m:sup>
                    </m:sSubSup>
                  </m:oMath>
                </a14:m>
                <a:endParaRPr lang="en-US"/>
              </a:p>
              <a:p>
                <a:pPr lvl="1"/>
                <a:r>
                  <a:rPr lang="en-US"/>
                  <a:t>The modified statistics only accounts for the case when alternative therapies are specified</a:t>
                </a:r>
              </a:p>
              <a:p>
                <a:pPr lvl="1"/>
                <a:r>
                  <a:rPr lang="en-US"/>
                  <a:t>In addition, SPMI tests will be carried out using Non-Parametric Bootstrap p-Value Method as they provide the most consistent performance in </a:t>
                </a:r>
                <a:r>
                  <a:rPr lang="en-US" err="1"/>
                  <a:t>Bilder</a:t>
                </a:r>
                <a:r>
                  <a:rPr lang="en-US"/>
                  <a:t> and </a:t>
                </a:r>
                <a:r>
                  <a:rPr lang="en-US" err="1"/>
                  <a:t>Loughin</a:t>
                </a:r>
                <a:r>
                  <a:rPr lang="en-US"/>
                  <a:t> (2004).</a:t>
                </a:r>
              </a:p>
              <a:p>
                <a:pPr lvl="1"/>
                <a:endParaRPr lang="en-US"/>
              </a:p>
            </p:txBody>
          </p:sp>
        </mc:Choice>
        <mc:Fallback>
          <p:sp>
            <p:nvSpPr>
              <p:cNvPr id="3" name="Content Placeholder 2">
                <a:extLst>
                  <a:ext uri="{FF2B5EF4-FFF2-40B4-BE49-F238E27FC236}">
                    <a16:creationId xmlns:a16="http://schemas.microsoft.com/office/drawing/2014/main" id="{3A83A304-6A80-45A7-BD54-CDE3CD46A37C}"/>
                  </a:ext>
                </a:extLst>
              </p:cNvPr>
              <p:cNvSpPr>
                <a:spLocks noGrp="1" noRot="1" noChangeAspect="1" noMove="1" noResize="1" noEditPoints="1" noAdjustHandles="1" noChangeArrowheads="1" noChangeShapeType="1" noTextEdit="1"/>
              </p:cNvSpPr>
              <p:nvPr>
                <p:ph idx="1"/>
              </p:nvPr>
            </p:nvSpPr>
            <p:spPr>
              <a:blipFill>
                <a:blip r:embed="rId2"/>
                <a:stretch>
                  <a:fillRect l="-571" r="-190"/>
                </a:stretch>
              </a:blipFill>
            </p:spPr>
            <p:txBody>
              <a:bodyPr/>
              <a:lstStyle/>
              <a:p>
                <a:r>
                  <a:rPr lang="en-US">
                    <a:noFill/>
                  </a:rPr>
                  <a:t> </a:t>
                </a:r>
              </a:p>
            </p:txBody>
          </p:sp>
        </mc:Fallback>
      </mc:AlternateContent>
    </p:spTree>
    <p:extLst>
      <p:ext uri="{BB962C8B-B14F-4D97-AF65-F5344CB8AC3E}">
        <p14:creationId xmlns:p14="http://schemas.microsoft.com/office/powerpoint/2010/main" val="1549043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6B900-803B-4253-9F45-7C7ABC1E7163}"/>
              </a:ext>
            </a:extLst>
          </p:cNvPr>
          <p:cNvSpPr>
            <a:spLocks noGrp="1"/>
          </p:cNvSpPr>
          <p:nvPr>
            <p:ph type="title"/>
          </p:nvPr>
        </p:nvSpPr>
        <p:spPr/>
        <p:txBody>
          <a:bodyPr/>
          <a:lstStyle/>
          <a:p>
            <a:r>
              <a:rPr lang="en-US"/>
              <a:t>Modified Pearson Statistic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01287C8-8C6B-4618-B458-54AB551CA2F9}"/>
                  </a:ext>
                </a:extLst>
              </p:cNvPr>
              <p:cNvSpPr>
                <a:spLocks noGrp="1"/>
              </p:cNvSpPr>
              <p:nvPr>
                <p:ph idx="1"/>
              </p:nvPr>
            </p:nvSpPr>
            <p:spPr/>
            <p:txBody>
              <a:bodyPr/>
              <a:lstStyle/>
              <a:p>
                <a:r>
                  <a:rPr lang="en-US">
                    <a:latin typeface="Cambria Math" panose="02040503050406030204" pitchFamily="18" charset="0"/>
                  </a:rPr>
                  <a:t>Research Data: </a:t>
                </a:r>
              </a:p>
              <a:p>
                <a:endParaRPr lang="en-US">
                  <a:latin typeface="Cambria Math" panose="02040503050406030204" pitchFamily="18" charset="0"/>
                </a:endParaRPr>
              </a:p>
              <a:p>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𝑋</m:t>
                        </m:r>
                      </m:e>
                      <m:sub>
                        <m:r>
                          <a:rPr lang="en-US" i="1">
                            <a:latin typeface="Cambria Math" panose="02040503050406030204" pitchFamily="18" charset="0"/>
                          </a:rPr>
                          <m:t>𝑀</m:t>
                        </m:r>
                      </m:sub>
                      <m:sup>
                        <m:r>
                          <a:rPr lang="en-US" i="1">
                            <a:latin typeface="Cambria Math" panose="02040503050406030204" pitchFamily="18" charset="0"/>
                          </a:rPr>
                          <m:t>2</m:t>
                        </m:r>
                      </m:sup>
                    </m:sSubSup>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 </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𝑟</m:t>
                        </m:r>
                      </m:sup>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𝑐</m:t>
                            </m:r>
                          </m:sup>
                          <m:e>
                            <m:f>
                              <m:fPr>
                                <m:ctrlPr>
                                  <a:rPr lang="en-US" i="1">
                                    <a:latin typeface="Cambria Math" panose="02040503050406030204" pitchFamily="18" charset="0"/>
                                  </a:rPr>
                                </m:ctrlPr>
                              </m:fPr>
                              <m:num>
                                <m:r>
                                  <a:rPr lang="en-US" i="1">
                                    <a:latin typeface="Cambria Math" panose="02040503050406030204" pitchFamily="18" charset="0"/>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𝜋</m:t>
                                            </m:r>
                                          </m:e>
                                        </m:acc>
                                      </m:e>
                                      <m:sub>
                                        <m:r>
                                          <a:rPr lang="en-US" i="1">
                                            <a:latin typeface="Cambria Math" panose="02040503050406030204" pitchFamily="18" charset="0"/>
                                            <a:ea typeface="Cambria Math" panose="02040503050406030204" pitchFamily="18" charset="0"/>
                                          </a:rPr>
                                          <m:t>𝑖𝑗</m:t>
                                        </m:r>
                                      </m:sub>
                                    </m:sSub>
                                    <m:r>
                                      <a:rPr lang="en-US" i="1">
                                        <a:latin typeface="Cambria Math" panose="02040503050406030204" pitchFamily="18" charset="0"/>
                                      </a:rPr>
                                      <m:t> −</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𝜋</m:t>
                                            </m:r>
                                          </m:e>
                                        </m:acc>
                                      </m:e>
                                      <m:sub>
                                        <m:r>
                                          <a:rPr lang="en-US" i="1">
                                            <a:latin typeface="Cambria Math" panose="02040503050406030204" pitchFamily="18" charset="0"/>
                                          </a:rPr>
                                          <m:t>𝑖</m:t>
                                        </m:r>
                                        <m:r>
                                          <a:rPr lang="en-US" i="1">
                                            <a:latin typeface="Cambria Math" panose="02040503050406030204" pitchFamily="18" charset="0"/>
                                          </a:rPr>
                                          <m:t>.</m:t>
                                        </m:r>
                                      </m:sub>
                                    </m:sSub>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𝜋</m:t>
                                            </m:r>
                                          </m:e>
                                        </m:acc>
                                      </m:e>
                                      <m: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𝑗</m:t>
                                        </m:r>
                                      </m:sub>
                                    </m:sSub>
                                    <m:r>
                                      <a:rPr lang="en-US" i="1">
                                        <a:latin typeface="Cambria Math" panose="02040503050406030204" pitchFamily="18" charset="0"/>
                                      </a:rPr>
                                      <m:t>)</m:t>
                                    </m:r>
                                  </m:e>
                                  <m:sup>
                                    <m:r>
                                      <a:rPr lang="en-US" i="1">
                                        <a:latin typeface="Cambria Math" panose="02040503050406030204" pitchFamily="18" charset="0"/>
                                      </a:rPr>
                                      <m:t>2</m:t>
                                    </m:r>
                                  </m:sup>
                                </m:sSup>
                              </m:num>
                              <m:den>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𝜋</m:t>
                                        </m:r>
                                      </m:e>
                                    </m:acc>
                                  </m:e>
                                  <m:sub>
                                    <m:r>
                                      <a:rPr lang="en-US" i="1">
                                        <a:latin typeface="Cambria Math" panose="02040503050406030204" pitchFamily="18" charset="0"/>
                                      </a:rPr>
                                      <m:t>𝑖</m:t>
                                    </m:r>
                                    <m:r>
                                      <a:rPr lang="en-US" i="1">
                                        <a:latin typeface="Cambria Math" panose="02040503050406030204" pitchFamily="18" charset="0"/>
                                      </a:rPr>
                                      <m:t>.</m:t>
                                    </m:r>
                                  </m:sub>
                                </m:sSub>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𝜋</m:t>
                                        </m:r>
                                      </m:e>
                                    </m:acc>
                                  </m:e>
                                  <m: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𝑗</m:t>
                                    </m:r>
                                  </m:sub>
                                </m:sSub>
                              </m:den>
                            </m:f>
                          </m:e>
                        </m:nary>
                      </m:e>
                    </m:nary>
                    <m:r>
                      <a:rPr lang="en-US">
                        <a:latin typeface="Cambria Math" panose="02040503050406030204" pitchFamily="18" charset="0"/>
                        <a:ea typeface="Cambria Math" panose="02040503050406030204" pitchFamily="18" charset="0"/>
                      </a:rPr>
                      <m:t>, </m:t>
                    </m:r>
                  </m:oMath>
                </a14:m>
                <a:r>
                  <a:rPr lang="en-US"/>
                  <a:t> </a:t>
                </a:r>
                <a:endParaRPr lang="en-US" i="1">
                  <a:latin typeface="Cambria Math" panose="02040503050406030204" pitchFamily="18" charset="0"/>
                </a:endParaRPr>
              </a:p>
              <a:p>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𝑋</m:t>
                        </m:r>
                      </m:e>
                      <m:sub>
                        <m:r>
                          <a:rPr lang="en-US" i="1">
                            <a:latin typeface="Cambria Math" panose="02040503050406030204" pitchFamily="18" charset="0"/>
                          </a:rPr>
                          <m:t>𝑠</m:t>
                        </m:r>
                      </m:sub>
                      <m:sup>
                        <m:r>
                          <a:rPr lang="en-US" i="1">
                            <a:latin typeface="Cambria Math" panose="02040503050406030204" pitchFamily="18" charset="0"/>
                          </a:rPr>
                          <m:t>2</m:t>
                        </m:r>
                      </m:sup>
                    </m:sSubSup>
                  </m:oMath>
                </a14:m>
                <a:r>
                  <a:rPr lang="en-US"/>
                  <a:t>=</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𝑋</m:t>
                        </m:r>
                      </m:e>
                      <m:sub>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1,1</m:t>
                            </m:r>
                          </m:sub>
                        </m:sSub>
                      </m:sub>
                      <m:sup>
                        <m:r>
                          <a:rPr lang="en-US" i="1">
                            <a:latin typeface="Cambria Math" panose="02040503050406030204" pitchFamily="18" charset="0"/>
                          </a:rPr>
                          <m:t>2</m:t>
                        </m:r>
                      </m:sup>
                    </m:sSubSup>
                  </m:oMath>
                </a14:m>
                <a:r>
                  <a:rPr lang="en-US"/>
                  <a:t>+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𝑋</m:t>
                        </m:r>
                      </m:e>
                      <m:sub>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1,0</m:t>
                            </m:r>
                          </m:sub>
                        </m:sSub>
                      </m:sub>
                      <m:sup>
                        <m:r>
                          <a:rPr lang="en-US" i="1">
                            <a:latin typeface="Cambria Math" panose="02040503050406030204" pitchFamily="18" charset="0"/>
                          </a:rPr>
                          <m:t>2</m:t>
                        </m:r>
                      </m:sup>
                    </m:sSubSup>
                  </m:oMath>
                </a14:m>
                <a:endParaRPr lang="en-US"/>
              </a:p>
              <a:p>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𝜋</m:t>
                            </m:r>
                          </m:e>
                        </m:acc>
                      </m:e>
                      <m:sub>
                        <m:r>
                          <a:rPr lang="en-US" b="0" i="1" smtClean="0">
                            <a:latin typeface="Cambria Math" panose="02040503050406030204" pitchFamily="18" charset="0"/>
                            <a:ea typeface="Cambria Math" panose="02040503050406030204" pitchFamily="18" charset="0"/>
                          </a:rPr>
                          <m:t>22</m:t>
                        </m:r>
                      </m:sub>
                    </m:sSub>
                  </m:oMath>
                </a14:m>
                <a:r>
                  <a:rPr lang="en-US"/>
                  <a:t> = 1/3,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𝜋</m:t>
                            </m:r>
                          </m:e>
                        </m:acc>
                      </m:e>
                      <m:sub>
                        <m:r>
                          <a:rPr lang="en-US" b="0" i="1" smtClean="0">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m:t>
                        </m:r>
                      </m:sub>
                    </m:sSub>
                    <m:r>
                      <a:rPr lang="en-US" i="1">
                        <a:latin typeface="Cambria Math" panose="02040503050406030204" pitchFamily="18" charset="0"/>
                      </a:rPr>
                      <m:t> </m:t>
                    </m:r>
                  </m:oMath>
                </a14:m>
                <a:r>
                  <a:rPr lang="en-US"/>
                  <a:t>= 1/3, </a:t>
                </a:r>
                <a14:m>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𝜋</m:t>
                            </m:r>
                          </m:e>
                        </m:acc>
                      </m:e>
                      <m: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2</m:t>
                        </m:r>
                      </m:sub>
                    </m:sSub>
                    <m:r>
                      <a:rPr lang="en-US" i="1">
                        <a:latin typeface="Cambria Math" panose="02040503050406030204" pitchFamily="18" charset="0"/>
                      </a:rPr>
                      <m:t> </m:t>
                    </m:r>
                  </m:oMath>
                </a14:m>
                <a:r>
                  <a:rPr lang="en-US"/>
                  <a:t>= 5/(2*3)=5/6.</a:t>
                </a:r>
              </a:p>
              <a:p>
                <a:endParaRPr lang="en-US"/>
              </a:p>
              <a:p>
                <a:endParaRPr lang="en-US"/>
              </a:p>
            </p:txBody>
          </p:sp>
        </mc:Choice>
        <mc:Fallback>
          <p:sp>
            <p:nvSpPr>
              <p:cNvPr id="3" name="Content Placeholder 2">
                <a:extLst>
                  <a:ext uri="{FF2B5EF4-FFF2-40B4-BE49-F238E27FC236}">
                    <a16:creationId xmlns:a16="http://schemas.microsoft.com/office/drawing/2014/main" id="{B01287C8-8C6B-4618-B458-54AB551CA2F9}"/>
                  </a:ext>
                </a:extLst>
              </p:cNvPr>
              <p:cNvSpPr>
                <a:spLocks noGrp="1" noRot="1" noChangeAspect="1" noMove="1" noResize="1" noEditPoints="1" noAdjustHandles="1" noChangeArrowheads="1" noChangeShapeType="1" noTextEdit="1"/>
              </p:cNvSpPr>
              <p:nvPr>
                <p:ph idx="1"/>
              </p:nvPr>
            </p:nvSpPr>
            <p:spPr>
              <a:blipFill>
                <a:blip r:embed="rId2"/>
                <a:stretch>
                  <a:fillRect l="-571" t="-353"/>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FDC5A1A4-C171-4EE8-B716-BE669EB5AB2F}"/>
              </a:ext>
            </a:extLst>
          </p:cNvPr>
          <p:cNvPicPr>
            <a:picLocks noChangeAspect="1"/>
          </p:cNvPicPr>
          <p:nvPr/>
        </p:nvPicPr>
        <p:blipFill>
          <a:blip r:embed="rId3"/>
          <a:stretch>
            <a:fillRect/>
          </a:stretch>
        </p:blipFill>
        <p:spPr>
          <a:xfrm>
            <a:off x="3497858" y="2015732"/>
            <a:ext cx="5510716" cy="459811"/>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CBCCE24F-6E85-4CD8-8B15-87547516AD4A}"/>
              </a:ext>
            </a:extLst>
          </p:cNvPr>
          <p:cNvPicPr>
            <a:picLocks noChangeAspect="1"/>
          </p:cNvPicPr>
          <p:nvPr/>
        </p:nvPicPr>
        <p:blipFill>
          <a:blip r:embed="rId4"/>
          <a:stretch>
            <a:fillRect/>
          </a:stretch>
        </p:blipFill>
        <p:spPr>
          <a:xfrm>
            <a:off x="4980294" y="2475543"/>
            <a:ext cx="5510716" cy="698524"/>
          </a:xfrm>
          <a:prstGeom prst="rect">
            <a:avLst/>
          </a:prstGeom>
        </p:spPr>
      </p:pic>
    </p:spTree>
    <p:extLst>
      <p:ext uri="{BB962C8B-B14F-4D97-AF65-F5344CB8AC3E}">
        <p14:creationId xmlns:p14="http://schemas.microsoft.com/office/powerpoint/2010/main" val="1647352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E352A-7907-4EA5-85FB-7C2218E9A689}"/>
              </a:ext>
            </a:extLst>
          </p:cNvPr>
          <p:cNvSpPr>
            <a:spLocks noGrp="1"/>
          </p:cNvSpPr>
          <p:nvPr>
            <p:ph type="ctrTitle"/>
          </p:nvPr>
        </p:nvSpPr>
        <p:spPr/>
        <p:txBody>
          <a:bodyPr/>
          <a:lstStyle/>
          <a:p>
            <a:r>
              <a:rPr lang="en-US"/>
              <a:t>Simulation experiments </a:t>
            </a:r>
          </a:p>
        </p:txBody>
      </p:sp>
      <p:sp>
        <p:nvSpPr>
          <p:cNvPr id="3" name="Subtitle 2">
            <a:extLst>
              <a:ext uri="{FF2B5EF4-FFF2-40B4-BE49-F238E27FC236}">
                <a16:creationId xmlns:a16="http://schemas.microsoft.com/office/drawing/2014/main" id="{0517FBD5-533B-4C1C-9D74-0051B16ED7EB}"/>
              </a:ext>
            </a:extLst>
          </p:cNvPr>
          <p:cNvSpPr>
            <a:spLocks noGrp="1"/>
          </p:cNvSpPr>
          <p:nvPr>
            <p:ph type="subTitle" idx="1"/>
          </p:nvPr>
        </p:nvSpPr>
        <p:spPr/>
        <p:txBody>
          <a:bodyPr/>
          <a:lstStyle/>
          <a:p>
            <a:r>
              <a:rPr lang="en-US"/>
              <a:t>Type I Error and Power experiments on simulated data</a:t>
            </a:r>
          </a:p>
        </p:txBody>
      </p:sp>
    </p:spTree>
    <p:extLst>
      <p:ext uri="{BB962C8B-B14F-4D97-AF65-F5344CB8AC3E}">
        <p14:creationId xmlns:p14="http://schemas.microsoft.com/office/powerpoint/2010/main" val="18063934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961B1-C390-448D-9137-A2B7A4A8936D}"/>
              </a:ext>
            </a:extLst>
          </p:cNvPr>
          <p:cNvSpPr>
            <a:spLocks noGrp="1"/>
          </p:cNvSpPr>
          <p:nvPr>
            <p:ph type="title"/>
          </p:nvPr>
        </p:nvSpPr>
        <p:spPr/>
        <p:txBody>
          <a:bodyPr/>
          <a:lstStyle/>
          <a:p>
            <a:r>
              <a:rPr lang="en-US"/>
              <a:t>Simulation Setting</a:t>
            </a:r>
          </a:p>
        </p:txBody>
      </p:sp>
      <p:sp>
        <p:nvSpPr>
          <p:cNvPr id="3" name="Content Placeholder 2">
            <a:extLst>
              <a:ext uri="{FF2B5EF4-FFF2-40B4-BE49-F238E27FC236}">
                <a16:creationId xmlns:a16="http://schemas.microsoft.com/office/drawing/2014/main" id="{A409DBF9-1A00-418C-A8D7-711F779E9B6C}"/>
              </a:ext>
            </a:extLst>
          </p:cNvPr>
          <p:cNvSpPr>
            <a:spLocks noGrp="1"/>
          </p:cNvSpPr>
          <p:nvPr>
            <p:ph idx="1"/>
          </p:nvPr>
        </p:nvSpPr>
        <p:spPr/>
        <p:txBody>
          <a:bodyPr>
            <a:normAutofit fontScale="70000" lnSpcReduction="20000"/>
          </a:bodyPr>
          <a:lstStyle/>
          <a:p>
            <a:r>
              <a:rPr lang="en-US"/>
              <a:t>We performed SPMI tests on two randomly selected </a:t>
            </a:r>
            <a:r>
              <a:rPr lang="en-US" err="1"/>
              <a:t>Ws</a:t>
            </a:r>
            <a:r>
              <a:rPr lang="en-US"/>
              <a:t> and Ys</a:t>
            </a:r>
          </a:p>
          <a:p>
            <a:r>
              <a:rPr lang="en-US"/>
              <a:t>Type I error:</a:t>
            </a:r>
          </a:p>
          <a:p>
            <a:pPr lvl="1"/>
            <a:r>
              <a:rPr lang="en-US"/>
              <a:t>We perform SPMI tests for two random values of each variable, W = (W1, W2) and Y = (Y1, Y2). To simulate data under SPMI we set the odds ratio OR = 2 (denoting weak dependence) with P(W) = (0.4, 0.6) and P(Y) = (0.2, 0.3). </a:t>
            </a:r>
          </a:p>
          <a:p>
            <a:r>
              <a:rPr lang="en-US"/>
              <a:t>Power:</a:t>
            </a:r>
          </a:p>
          <a:p>
            <a:pPr lvl="1"/>
            <a:r>
              <a:rPr lang="en-US"/>
              <a:t>Similar to Type I Error setting, SPMI tests were performed for both W and Y randomly selected. P(W) = (0.4, 0.6) stays the same. However, P(Y) = (0.2, 0.3) when W1 = 1 and P(Y) = (0.2, 0.8) when W2 = 1.  We’ll refer to this experiment as Power setting 1.</a:t>
            </a:r>
          </a:p>
          <a:p>
            <a:pPr lvl="1"/>
            <a:r>
              <a:rPr lang="en-US"/>
              <a:t>Another power test is carried out with P(Y) = (0.2, 0.3) when W1 = 1 and P(Y) = (0.2, 0.5) when W2 = 1. This setting will be referred as Power setting 2 . </a:t>
            </a:r>
          </a:p>
          <a:p>
            <a:r>
              <a:rPr lang="en-US"/>
              <a:t>Simulated Data:</a:t>
            </a:r>
          </a:p>
          <a:p>
            <a:pPr lvl="1"/>
            <a:r>
              <a:rPr lang="en-US"/>
              <a:t>500 simulated datasets were created for each experiment using the simulation setting specified above. The procedure to generate each dataset follows the Gange algorithm (1995).</a:t>
            </a:r>
          </a:p>
          <a:p>
            <a:pPr marL="457200" lvl="1" indent="0">
              <a:buNone/>
            </a:pPr>
            <a:endParaRPr lang="en-US"/>
          </a:p>
          <a:p>
            <a:pPr lvl="1"/>
            <a:endParaRPr lang="en-US"/>
          </a:p>
        </p:txBody>
      </p:sp>
    </p:spTree>
    <p:extLst>
      <p:ext uri="{BB962C8B-B14F-4D97-AF65-F5344CB8AC3E}">
        <p14:creationId xmlns:p14="http://schemas.microsoft.com/office/powerpoint/2010/main" val="22840670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597D7-627D-4928-9BA5-7B9D5FFFB6B0}"/>
              </a:ext>
            </a:extLst>
          </p:cNvPr>
          <p:cNvSpPr>
            <a:spLocks noGrp="1"/>
          </p:cNvSpPr>
          <p:nvPr>
            <p:ph type="title"/>
          </p:nvPr>
        </p:nvSpPr>
        <p:spPr/>
        <p:txBody>
          <a:bodyPr/>
          <a:lstStyle/>
          <a:p>
            <a:r>
              <a:rPr lang="en-US"/>
              <a:t>Type I Error Results</a:t>
            </a:r>
          </a:p>
        </p:txBody>
      </p:sp>
      <p:sp>
        <p:nvSpPr>
          <p:cNvPr id="3" name="Content Placeholder 2">
            <a:extLst>
              <a:ext uri="{FF2B5EF4-FFF2-40B4-BE49-F238E27FC236}">
                <a16:creationId xmlns:a16="http://schemas.microsoft.com/office/drawing/2014/main" id="{5734DD15-CD30-49B9-A4D0-FEA280C01371}"/>
              </a:ext>
            </a:extLst>
          </p:cNvPr>
          <p:cNvSpPr>
            <a:spLocks noGrp="1"/>
          </p:cNvSpPr>
          <p:nvPr>
            <p:ph idx="1"/>
          </p:nvPr>
        </p:nvSpPr>
        <p:spPr/>
        <p:txBody>
          <a:bodyPr/>
          <a:lstStyle/>
          <a:p>
            <a:r>
              <a:rPr lang="en-US"/>
              <a:t>As previously mentioned, Non-parametric Bootstrap Method was selected due to its stability. 1999 bootstrapped datasets were generated for each of the 500 simulated datasets. </a:t>
            </a:r>
          </a:p>
          <a:p>
            <a:r>
              <a:rPr lang="en-US"/>
              <a:t>The results show that Type I error is 0. We fail to reject the null hypothesis for all the simulated datasets.</a:t>
            </a:r>
          </a:p>
          <a:p>
            <a:endParaRPr lang="en-US"/>
          </a:p>
        </p:txBody>
      </p:sp>
    </p:spTree>
    <p:extLst>
      <p:ext uri="{BB962C8B-B14F-4D97-AF65-F5344CB8AC3E}">
        <p14:creationId xmlns:p14="http://schemas.microsoft.com/office/powerpoint/2010/main" val="532523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7F7CB-4892-4FA8-92AD-785FB3353E85}"/>
              </a:ext>
            </a:extLst>
          </p:cNvPr>
          <p:cNvSpPr>
            <a:spLocks noGrp="1"/>
          </p:cNvSpPr>
          <p:nvPr>
            <p:ph type="title"/>
          </p:nvPr>
        </p:nvSpPr>
        <p:spPr/>
        <p:txBody>
          <a:bodyPr/>
          <a:lstStyle/>
          <a:p>
            <a:r>
              <a:rPr lang="en-US"/>
              <a:t>Power</a:t>
            </a:r>
          </a:p>
        </p:txBody>
      </p:sp>
      <p:sp>
        <p:nvSpPr>
          <p:cNvPr id="3" name="Content Placeholder 2">
            <a:extLst>
              <a:ext uri="{FF2B5EF4-FFF2-40B4-BE49-F238E27FC236}">
                <a16:creationId xmlns:a16="http://schemas.microsoft.com/office/drawing/2014/main" id="{62CD39FD-272C-455C-8E58-96AB79834B81}"/>
              </a:ext>
            </a:extLst>
          </p:cNvPr>
          <p:cNvSpPr>
            <a:spLocks noGrp="1"/>
          </p:cNvSpPr>
          <p:nvPr>
            <p:ph idx="1"/>
          </p:nvPr>
        </p:nvSpPr>
        <p:spPr/>
        <p:txBody>
          <a:bodyPr/>
          <a:lstStyle/>
          <a:p>
            <a:r>
              <a:rPr lang="en-US"/>
              <a:t>Similar to Type I error bootstrapping procedure, 1994 bootstrapped datasets were generated for each dataset of the 500 simulated datasets.</a:t>
            </a:r>
          </a:p>
          <a:p>
            <a:r>
              <a:rPr lang="en-US"/>
              <a:t>For Power setting 1, the power is 1.0. We reject the null hypothesis all the time.</a:t>
            </a:r>
          </a:p>
          <a:p>
            <a:r>
              <a:rPr lang="en-US"/>
              <a:t>For Power setting 2, the power is 0.412. We reject the null hypothesis 41.2% of the time. This result is expected as the marginal probability settings for Power setting 1is higher than setting 2, denoting stronger association. </a:t>
            </a:r>
          </a:p>
        </p:txBody>
      </p:sp>
    </p:spTree>
    <p:extLst>
      <p:ext uri="{BB962C8B-B14F-4D97-AF65-F5344CB8AC3E}">
        <p14:creationId xmlns:p14="http://schemas.microsoft.com/office/powerpoint/2010/main" val="1324285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958F7-9E42-4938-859B-4901E70E0B59}"/>
              </a:ext>
            </a:extLst>
          </p:cNvPr>
          <p:cNvSpPr>
            <a:spLocks noGrp="1"/>
          </p:cNvSpPr>
          <p:nvPr>
            <p:ph type="ctrTitle"/>
          </p:nvPr>
        </p:nvSpPr>
        <p:spPr/>
        <p:txBody>
          <a:bodyPr/>
          <a:lstStyle/>
          <a:p>
            <a:r>
              <a:rPr lang="en-US"/>
              <a:t>Real data analysis</a:t>
            </a:r>
          </a:p>
        </p:txBody>
      </p:sp>
      <p:sp>
        <p:nvSpPr>
          <p:cNvPr id="3" name="Subtitle 2">
            <a:extLst>
              <a:ext uri="{FF2B5EF4-FFF2-40B4-BE49-F238E27FC236}">
                <a16:creationId xmlns:a16="http://schemas.microsoft.com/office/drawing/2014/main" id="{3C302D66-7688-4310-A310-F59BF0345403}"/>
              </a:ext>
            </a:extLst>
          </p:cNvPr>
          <p:cNvSpPr>
            <a:spLocks noGrp="1"/>
          </p:cNvSpPr>
          <p:nvPr>
            <p:ph type="subTitle" idx="1"/>
          </p:nvPr>
        </p:nvSpPr>
        <p:spPr/>
        <p:txBody>
          <a:bodyPr/>
          <a:lstStyle/>
          <a:p>
            <a:r>
              <a:rPr lang="en-US"/>
              <a:t>Result Report</a:t>
            </a:r>
          </a:p>
        </p:txBody>
      </p:sp>
    </p:spTree>
    <p:extLst>
      <p:ext uri="{BB962C8B-B14F-4D97-AF65-F5344CB8AC3E}">
        <p14:creationId xmlns:p14="http://schemas.microsoft.com/office/powerpoint/2010/main" val="2422100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8088D-E316-4897-97D0-499C53B5B959}"/>
              </a:ext>
            </a:extLst>
          </p:cNvPr>
          <p:cNvSpPr>
            <a:spLocks noGrp="1"/>
          </p:cNvSpPr>
          <p:nvPr>
            <p:ph type="title"/>
          </p:nvPr>
        </p:nvSpPr>
        <p:spPr/>
        <p:txBody>
          <a:bodyPr/>
          <a:lstStyle/>
          <a:p>
            <a:r>
              <a:rPr lang="en-US"/>
              <a:t>MRCV</a:t>
            </a:r>
          </a:p>
        </p:txBody>
      </p:sp>
      <p:sp>
        <p:nvSpPr>
          <p:cNvPr id="3" name="Content Placeholder 2">
            <a:extLst>
              <a:ext uri="{FF2B5EF4-FFF2-40B4-BE49-F238E27FC236}">
                <a16:creationId xmlns:a16="http://schemas.microsoft.com/office/drawing/2014/main" id="{A2292945-1841-407D-89FF-78536FC6C778}"/>
              </a:ext>
            </a:extLst>
          </p:cNvPr>
          <p:cNvSpPr>
            <a:spLocks noGrp="1"/>
          </p:cNvSpPr>
          <p:nvPr>
            <p:ph idx="1"/>
          </p:nvPr>
        </p:nvSpPr>
        <p:spPr/>
        <p:txBody>
          <a:bodyPr>
            <a:normAutofit fontScale="85000" lnSpcReduction="10000"/>
          </a:bodyPr>
          <a:lstStyle/>
          <a:p>
            <a:r>
              <a:rPr lang="en-US"/>
              <a:t>Surveys that allow respondents to ‘pick any’ or ‘choose all that apply’</a:t>
            </a:r>
          </a:p>
          <a:p>
            <a:pPr lvl="1"/>
            <a:r>
              <a:rPr lang="en-US" err="1"/>
              <a:t>E.g</a:t>
            </a:r>
            <a:r>
              <a:rPr lang="en-US"/>
              <a:t>:  </a:t>
            </a:r>
          </a:p>
          <a:p>
            <a:pPr lvl="2"/>
            <a:r>
              <a:rPr lang="en-US"/>
              <a:t>What waste methods do farmers use?  (Lagoon, Pit, Natural Drainage, Holding tank)</a:t>
            </a:r>
          </a:p>
          <a:p>
            <a:pPr lvl="2"/>
            <a:r>
              <a:rPr lang="en-US"/>
              <a:t>What contaminant do they use? (Nitrogen, </a:t>
            </a:r>
            <a:r>
              <a:rPr lang="en-US" err="1"/>
              <a:t>Phosphrous</a:t>
            </a:r>
            <a:r>
              <a:rPr lang="en-US"/>
              <a:t>, Salt)</a:t>
            </a:r>
          </a:p>
          <a:p>
            <a:pPr lvl="2"/>
            <a:r>
              <a:rPr lang="en-US"/>
              <a:t>Data structure : let Ys represent waste methods and </a:t>
            </a:r>
            <a:r>
              <a:rPr lang="en-US" err="1"/>
              <a:t>Ws</a:t>
            </a:r>
            <a:r>
              <a:rPr lang="en-US"/>
              <a:t> contaminant</a:t>
            </a:r>
          </a:p>
          <a:p>
            <a:pPr lvl="2"/>
            <a:endParaRPr lang="en-US"/>
          </a:p>
          <a:p>
            <a:r>
              <a:rPr lang="en-US"/>
              <a:t>Traditional methods are not appropriate</a:t>
            </a:r>
          </a:p>
          <a:p>
            <a:pPr lvl="1"/>
            <a:r>
              <a:rPr lang="en-US"/>
              <a:t>Respondents’ responses can be up to the maximum of available options</a:t>
            </a:r>
          </a:p>
          <a:p>
            <a:pPr lvl="1"/>
            <a:r>
              <a:rPr lang="en-US"/>
              <a:t>Tests of independence assumes independence of unique option in each variable</a:t>
            </a:r>
          </a:p>
          <a:p>
            <a:pPr lvl="2"/>
            <a:r>
              <a:rPr lang="en-US" err="1"/>
              <a:t>E.g</a:t>
            </a:r>
            <a:r>
              <a:rPr lang="en-US"/>
              <a:t>: refer back to the waste methods above, traditional tests of independence assumes independence among lagoon, pit, natural drainage and holding tank. </a:t>
            </a:r>
          </a:p>
        </p:txBody>
      </p:sp>
      <p:pic>
        <p:nvPicPr>
          <p:cNvPr id="4" name="Picture 3">
            <a:extLst>
              <a:ext uri="{FF2B5EF4-FFF2-40B4-BE49-F238E27FC236}">
                <a16:creationId xmlns:a16="http://schemas.microsoft.com/office/drawing/2014/main" id="{DA26CFF9-C982-4692-908C-F0FB8E8F2927}"/>
              </a:ext>
            </a:extLst>
          </p:cNvPr>
          <p:cNvPicPr>
            <a:picLocks noChangeAspect="1"/>
          </p:cNvPicPr>
          <p:nvPr/>
        </p:nvPicPr>
        <p:blipFill>
          <a:blip r:embed="rId2"/>
          <a:stretch>
            <a:fillRect/>
          </a:stretch>
        </p:blipFill>
        <p:spPr>
          <a:xfrm>
            <a:off x="7828305" y="3318932"/>
            <a:ext cx="2385882" cy="546124"/>
          </a:xfrm>
          <a:prstGeom prst="rect">
            <a:avLst/>
          </a:prstGeom>
        </p:spPr>
      </p:pic>
    </p:spTree>
    <p:extLst>
      <p:ext uri="{BB962C8B-B14F-4D97-AF65-F5344CB8AC3E}">
        <p14:creationId xmlns:p14="http://schemas.microsoft.com/office/powerpoint/2010/main" val="8802897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100CB-FEC5-4BFE-A9E3-04E86DB10FF2}"/>
              </a:ext>
            </a:extLst>
          </p:cNvPr>
          <p:cNvSpPr>
            <a:spLocks noGrp="1"/>
          </p:cNvSpPr>
          <p:nvPr>
            <p:ph type="title"/>
          </p:nvPr>
        </p:nvSpPr>
        <p:spPr/>
        <p:txBody>
          <a:bodyPr/>
          <a:lstStyle/>
          <a:p>
            <a:r>
              <a:rPr lang="en-US"/>
              <a:t>Are Top 3 alternative choices and recommendation sources independent?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62BEE35-E946-499E-856C-A0E2D18D075E}"/>
                  </a:ext>
                </a:extLst>
              </p:cNvPr>
              <p:cNvSpPr>
                <a:spLocks noGrp="1"/>
              </p:cNvSpPr>
              <p:nvPr>
                <p:ph idx="1"/>
              </p:nvPr>
            </p:nvSpPr>
            <p:spPr/>
            <p:txBody>
              <a:bodyPr/>
              <a:lstStyle/>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0</m:t>
                        </m:r>
                      </m:sub>
                    </m:sSub>
                    <m:r>
                      <a:rPr lang="en-US" i="1">
                        <a:latin typeface="Cambria Math" panose="02040503050406030204" pitchFamily="18" charset="0"/>
                      </a:rPr>
                      <m:t>:</m:t>
                    </m:r>
                  </m:oMath>
                </a14:m>
                <a:r>
                  <a:rPr lang="en-US"/>
                  <a:t> There is no association between top 3 alternative therapies and recommendation sources</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1</m:t>
                        </m:r>
                      </m:sub>
                    </m:sSub>
                    <m:r>
                      <a:rPr lang="en-US" i="1">
                        <a:latin typeface="Cambria Math" panose="02040503050406030204" pitchFamily="18" charset="0"/>
                      </a:rPr>
                      <m:t>:</m:t>
                    </m:r>
                  </m:oMath>
                </a14:m>
                <a:r>
                  <a:rPr lang="en-US"/>
                  <a:t> There is association between them</a:t>
                </a:r>
              </a:p>
              <a:p>
                <a:r>
                  <a:rPr lang="en-US"/>
                  <a:t>Similarly to the bootstrapping procedure in the simulated experiments, 1999 bootstrapped datasets were generated from the research data. The p-value is 0. We reject the null hypothesis at the 0.05 significant level. </a:t>
                </a:r>
              </a:p>
            </p:txBody>
          </p:sp>
        </mc:Choice>
        <mc:Fallback>
          <p:sp>
            <p:nvSpPr>
              <p:cNvPr id="3" name="Content Placeholder 2">
                <a:extLst>
                  <a:ext uri="{FF2B5EF4-FFF2-40B4-BE49-F238E27FC236}">
                    <a16:creationId xmlns:a16="http://schemas.microsoft.com/office/drawing/2014/main" id="{262BEE35-E946-499E-856C-A0E2D18D075E}"/>
                  </a:ext>
                </a:extLst>
              </p:cNvPr>
              <p:cNvSpPr>
                <a:spLocks noGrp="1" noRot="1" noChangeAspect="1" noMove="1" noResize="1" noEditPoints="1" noAdjustHandles="1" noChangeArrowheads="1" noChangeShapeType="1" noTextEdit="1"/>
              </p:cNvSpPr>
              <p:nvPr>
                <p:ph idx="1"/>
              </p:nvPr>
            </p:nvSpPr>
            <p:spPr>
              <a:blipFill>
                <a:blip r:embed="rId2"/>
                <a:stretch>
                  <a:fillRect l="-571"/>
                </a:stretch>
              </a:blipFill>
            </p:spPr>
            <p:txBody>
              <a:bodyPr/>
              <a:lstStyle/>
              <a:p>
                <a:r>
                  <a:rPr lang="en-US">
                    <a:noFill/>
                  </a:rPr>
                  <a:t> </a:t>
                </a:r>
              </a:p>
            </p:txBody>
          </p:sp>
        </mc:Fallback>
      </mc:AlternateContent>
    </p:spTree>
    <p:extLst>
      <p:ext uri="{BB962C8B-B14F-4D97-AF65-F5344CB8AC3E}">
        <p14:creationId xmlns:p14="http://schemas.microsoft.com/office/powerpoint/2010/main" val="4765086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5DA92-D1EF-4897-89F0-6772E01714B9}"/>
              </a:ext>
            </a:extLst>
          </p:cNvPr>
          <p:cNvSpPr>
            <a:spLocks noGrp="1"/>
          </p:cNvSpPr>
          <p:nvPr>
            <p:ph type="title"/>
          </p:nvPr>
        </p:nvSpPr>
        <p:spPr/>
        <p:txBody>
          <a:bodyPr/>
          <a:lstStyle/>
          <a:p>
            <a:r>
              <a:rPr lang="en-US"/>
              <a:t>Conclusion</a:t>
            </a:r>
          </a:p>
        </p:txBody>
      </p:sp>
      <p:sp>
        <p:nvSpPr>
          <p:cNvPr id="3" name="Content Placeholder 2">
            <a:extLst>
              <a:ext uri="{FF2B5EF4-FFF2-40B4-BE49-F238E27FC236}">
                <a16:creationId xmlns:a16="http://schemas.microsoft.com/office/drawing/2014/main" id="{E37FF767-B927-4A0B-9D3F-CA2600E90647}"/>
              </a:ext>
            </a:extLst>
          </p:cNvPr>
          <p:cNvSpPr>
            <a:spLocks noGrp="1"/>
          </p:cNvSpPr>
          <p:nvPr>
            <p:ph idx="1"/>
          </p:nvPr>
        </p:nvSpPr>
        <p:spPr/>
        <p:txBody>
          <a:bodyPr/>
          <a:lstStyle/>
          <a:p>
            <a:r>
              <a:rPr lang="en-US"/>
              <a:t>Traditional tests of independence are not appropriate for MRCVs</a:t>
            </a:r>
          </a:p>
          <a:p>
            <a:r>
              <a:rPr lang="en-US"/>
              <a:t>Existing SPMI tests are not applicable to the research data </a:t>
            </a:r>
          </a:p>
          <a:p>
            <a:r>
              <a:rPr lang="en-US"/>
              <a:t>Proposed Modified Pearson statistics produce relatively good Type I error and power for simulated data.</a:t>
            </a:r>
          </a:p>
          <a:p>
            <a:r>
              <a:rPr lang="en-US"/>
              <a:t>The test of independence for the two interested variables show they are not independent.</a:t>
            </a:r>
          </a:p>
        </p:txBody>
      </p:sp>
    </p:spTree>
    <p:extLst>
      <p:ext uri="{BB962C8B-B14F-4D97-AF65-F5344CB8AC3E}">
        <p14:creationId xmlns:p14="http://schemas.microsoft.com/office/powerpoint/2010/main" val="9069211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32D3A-D9E3-4B7F-9BD8-DC40D3498695}"/>
              </a:ext>
            </a:extLst>
          </p:cNvPr>
          <p:cNvSpPr>
            <a:spLocks noGrp="1"/>
          </p:cNvSpPr>
          <p:nvPr>
            <p:ph type="title"/>
          </p:nvPr>
        </p:nvSpPr>
        <p:spPr/>
        <p:txBody>
          <a:bodyPr/>
          <a:lstStyle/>
          <a:p>
            <a:r>
              <a:rPr lang="en-US"/>
              <a:t>References</a:t>
            </a:r>
          </a:p>
        </p:txBody>
      </p:sp>
      <p:sp>
        <p:nvSpPr>
          <p:cNvPr id="3" name="Content Placeholder 2">
            <a:extLst>
              <a:ext uri="{FF2B5EF4-FFF2-40B4-BE49-F238E27FC236}">
                <a16:creationId xmlns:a16="http://schemas.microsoft.com/office/drawing/2014/main" id="{35E7714F-60C5-43C4-9FC8-9FD99CA50FD2}"/>
              </a:ext>
            </a:extLst>
          </p:cNvPr>
          <p:cNvSpPr>
            <a:spLocks noGrp="1"/>
          </p:cNvSpPr>
          <p:nvPr>
            <p:ph idx="1"/>
          </p:nvPr>
        </p:nvSpPr>
        <p:spPr/>
        <p:txBody>
          <a:bodyPr>
            <a:normAutofit lnSpcReduction="10000"/>
          </a:bodyPr>
          <a:lstStyle/>
          <a:p>
            <a:r>
              <a:rPr lang="en-US" err="1"/>
              <a:t>Bilder</a:t>
            </a:r>
            <a:r>
              <a:rPr lang="en-US"/>
              <a:t>, Christopher R., and Thomas M. </a:t>
            </a:r>
            <a:r>
              <a:rPr lang="en-US" err="1"/>
              <a:t>Loughin</a:t>
            </a:r>
            <a:r>
              <a:rPr lang="en-US"/>
              <a:t>. “Testing for Marginal Independence between Two Categorical Variables with Multiple Responses.” </a:t>
            </a:r>
            <a:r>
              <a:rPr lang="en-US" i="1"/>
              <a:t>Biometrics</a:t>
            </a:r>
            <a:r>
              <a:rPr lang="en-US"/>
              <a:t>, vol. 60, no. 1, 2004, pp. 241–248. </a:t>
            </a:r>
            <a:r>
              <a:rPr lang="en-US" i="1"/>
              <a:t>JSTOR</a:t>
            </a:r>
            <a:r>
              <a:rPr lang="en-US"/>
              <a:t>, </a:t>
            </a:r>
            <a:r>
              <a:rPr lang="en-US">
                <a:hlinkClick r:id="rId2"/>
              </a:rPr>
              <a:t>www.jstor.org/stable/3695573. Accessed 22 June 2020</a:t>
            </a:r>
            <a:r>
              <a:rPr lang="en-US"/>
              <a:t>.</a:t>
            </a:r>
          </a:p>
          <a:p>
            <a:r>
              <a:rPr lang="en-US"/>
              <a:t>Gange, Stephen J. “Generating Multivariate Categorical Variates Using the Iterative Proportional Fitting Algorithm.” </a:t>
            </a:r>
            <a:r>
              <a:rPr lang="en-US" i="1"/>
              <a:t>The American Statistician</a:t>
            </a:r>
            <a:r>
              <a:rPr lang="en-US"/>
              <a:t>, vol. 49, no. 2, 1995, pp. 134–138. </a:t>
            </a:r>
            <a:r>
              <a:rPr lang="en-US" i="1"/>
              <a:t>JSTOR</a:t>
            </a:r>
            <a:r>
              <a:rPr lang="en-US"/>
              <a:t>, www.jstor.org/stable/2684626. Accessed 22 June 2020.</a:t>
            </a:r>
          </a:p>
          <a:p>
            <a:r>
              <a:rPr lang="en-US" err="1"/>
              <a:t>Nataliea</a:t>
            </a:r>
            <a:r>
              <a:rPr lang="en-US"/>
              <a:t>., </a:t>
            </a:r>
            <a:r>
              <a:rPr lang="en-US" err="1"/>
              <a:t>Koziol</a:t>
            </a:r>
            <a:r>
              <a:rPr lang="en-US"/>
              <a:t>, and </a:t>
            </a:r>
            <a:r>
              <a:rPr lang="en-US" err="1"/>
              <a:t>Bilder</a:t>
            </a:r>
            <a:r>
              <a:rPr lang="en-US"/>
              <a:t> </a:t>
            </a:r>
            <a:r>
              <a:rPr lang="en-US" err="1"/>
              <a:t>Christopherr</a:t>
            </a:r>
            <a:r>
              <a:rPr lang="en-US"/>
              <a:t>. “MRCV: A Package for Analyzing Categorical Variables with Multiple Response Options.” </a:t>
            </a:r>
            <a:r>
              <a:rPr lang="en-US" i="1"/>
              <a:t>The R Journal</a:t>
            </a:r>
            <a:r>
              <a:rPr lang="en-US"/>
              <a:t>, vol. 6, no. 1, 2014, p. 144., doi:10.32614/rj-2014-014.</a:t>
            </a:r>
          </a:p>
          <a:p>
            <a:endParaRPr lang="en-US"/>
          </a:p>
        </p:txBody>
      </p:sp>
    </p:spTree>
    <p:extLst>
      <p:ext uri="{BB962C8B-B14F-4D97-AF65-F5344CB8AC3E}">
        <p14:creationId xmlns:p14="http://schemas.microsoft.com/office/powerpoint/2010/main" val="350251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FE569-1488-403F-8071-76930A92149D}"/>
              </a:ext>
            </a:extLst>
          </p:cNvPr>
          <p:cNvSpPr>
            <a:spLocks noGrp="1"/>
          </p:cNvSpPr>
          <p:nvPr>
            <p:ph type="title"/>
          </p:nvPr>
        </p:nvSpPr>
        <p:spPr/>
        <p:txBody>
          <a:bodyPr>
            <a:normAutofit/>
          </a:bodyPr>
          <a:lstStyle/>
          <a:p>
            <a:r>
              <a:rPr lang="en-US" sz="6600"/>
              <a:t>Data Structure</a:t>
            </a:r>
          </a:p>
        </p:txBody>
      </p:sp>
      <p:sp>
        <p:nvSpPr>
          <p:cNvPr id="3" name="Text Placeholder 2">
            <a:extLst>
              <a:ext uri="{FF2B5EF4-FFF2-40B4-BE49-F238E27FC236}">
                <a16:creationId xmlns:a16="http://schemas.microsoft.com/office/drawing/2014/main" id="{F8B6584F-6975-4F7A-B6A0-421A9042CE39}"/>
              </a:ext>
            </a:extLst>
          </p:cNvPr>
          <p:cNvSpPr>
            <a:spLocks noGrp="1"/>
          </p:cNvSpPr>
          <p:nvPr>
            <p:ph type="body" idx="1"/>
          </p:nvPr>
        </p:nvSpPr>
        <p:spPr/>
        <p:txBody>
          <a:bodyPr>
            <a:normAutofit/>
          </a:bodyPr>
          <a:lstStyle/>
          <a:p>
            <a:r>
              <a:rPr lang="en-US" sz="2400"/>
              <a:t>The structure of the research data</a:t>
            </a:r>
          </a:p>
        </p:txBody>
      </p:sp>
    </p:spTree>
    <p:extLst>
      <p:ext uri="{BB962C8B-B14F-4D97-AF65-F5344CB8AC3E}">
        <p14:creationId xmlns:p14="http://schemas.microsoft.com/office/powerpoint/2010/main" val="274674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51462-9B58-44AC-A2AC-FDF03E768F6E}"/>
              </a:ext>
            </a:extLst>
          </p:cNvPr>
          <p:cNvSpPr>
            <a:spLocks noGrp="1"/>
          </p:cNvSpPr>
          <p:nvPr>
            <p:ph type="title"/>
          </p:nvPr>
        </p:nvSpPr>
        <p:spPr/>
        <p:txBody>
          <a:bodyPr/>
          <a:lstStyle/>
          <a:p>
            <a:r>
              <a:rPr lang="en-US"/>
              <a:t>Data Structure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8C7FD53-6086-432F-B0F5-8610D4ED7099}"/>
                  </a:ext>
                </a:extLst>
              </p:cNvPr>
              <p:cNvSpPr>
                <a:spLocks noGrp="1"/>
              </p:cNvSpPr>
              <p:nvPr>
                <p:ph idx="1"/>
              </p:nvPr>
            </p:nvSpPr>
            <p:spPr/>
            <p:txBody>
              <a:bodyPr>
                <a:normAutofit fontScale="92500" lnSpcReduction="10000"/>
              </a:bodyPr>
              <a:lstStyle/>
              <a:p>
                <a:r>
                  <a:rPr lang="en-US"/>
                  <a:t>The 2012 National Health Interview Survey</a:t>
                </a:r>
              </a:p>
              <a:p>
                <a:pPr lvl="1"/>
                <a:r>
                  <a:rPr lang="en-US"/>
                  <a:t>Top 3 alternative therapies: </a:t>
                </a:r>
              </a:p>
              <a:p>
                <a:pPr lvl="2"/>
                <a:r>
                  <a:rPr lang="en-US"/>
                  <a:t>Respondents can list up to 3 alternative therapies out of 16 choices (</a:t>
                </a:r>
                <a:r>
                  <a:rPr lang="en-US" err="1"/>
                  <a:t>e.g</a:t>
                </a:r>
                <a:r>
                  <a:rPr lang="en-US"/>
                  <a:t>: massage, yoga, </a:t>
                </a:r>
                <a:r>
                  <a:rPr lang="en-US" err="1"/>
                  <a:t>etc</a:t>
                </a:r>
                <a:r>
                  <a:rPr lang="en-US"/>
                  <a:t>)</a:t>
                </a:r>
              </a:p>
              <a:p>
                <a:pPr lvl="1"/>
                <a:r>
                  <a:rPr lang="en-US"/>
                  <a:t>Recommendation sources:</a:t>
                </a:r>
              </a:p>
              <a:p>
                <a:pPr lvl="2"/>
                <a:r>
                  <a:rPr lang="en-US"/>
                  <a:t>Respondents can list up to 4 recommendation sources (</a:t>
                </a:r>
                <a:r>
                  <a:rPr lang="en-US" err="1"/>
                  <a:t>e.g</a:t>
                </a:r>
                <a:r>
                  <a:rPr lang="en-US"/>
                  <a:t>: family, doctor, friends, </a:t>
                </a:r>
                <a:r>
                  <a:rPr lang="en-US" err="1"/>
                  <a:t>etc</a:t>
                </a:r>
                <a:r>
                  <a:rPr lang="en-US"/>
                  <a:t>)</a:t>
                </a:r>
              </a:p>
              <a:p>
                <a:pPr lvl="1"/>
                <a:r>
                  <a:rPr lang="en-US"/>
                  <a:t>Data Structure: </a:t>
                </a:r>
              </a:p>
              <a:p>
                <a:pPr lvl="2"/>
                <a:endParaRPr lang="en-US"/>
              </a:p>
              <a:p>
                <a:pPr lvl="1"/>
                <a:r>
                  <a:rPr lang="en-US"/>
                  <a:t>Hypothesis:</a:t>
                </a:r>
              </a:p>
              <a:p>
                <a:pPr lvl="2"/>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m:t>
                    </m:r>
                  </m:oMath>
                </a14:m>
                <a:r>
                  <a:rPr lang="en-US"/>
                  <a:t> There is no association between top 3 alternative therapies and recommendation sources</a:t>
                </a:r>
              </a:p>
              <a:p>
                <a:pPr lvl="2"/>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a14:m>
                <a:r>
                  <a:rPr lang="en-US"/>
                  <a:t> There is association between them</a:t>
                </a:r>
              </a:p>
              <a:p>
                <a:pPr lvl="2"/>
                <a:endParaRPr lang="en-US"/>
              </a:p>
              <a:p>
                <a:pPr marL="457200" lvl="1" indent="0">
                  <a:buNone/>
                </a:pPr>
                <a:endParaRPr lang="en-US"/>
              </a:p>
            </p:txBody>
          </p:sp>
        </mc:Choice>
        <mc:Fallback>
          <p:sp>
            <p:nvSpPr>
              <p:cNvPr id="3" name="Content Placeholder 2">
                <a:extLst>
                  <a:ext uri="{FF2B5EF4-FFF2-40B4-BE49-F238E27FC236}">
                    <a16:creationId xmlns:a16="http://schemas.microsoft.com/office/drawing/2014/main" id="{E8C7FD53-6086-432F-B0F5-8610D4ED7099}"/>
                  </a:ext>
                </a:extLst>
              </p:cNvPr>
              <p:cNvSpPr>
                <a:spLocks noGrp="1" noRot="1" noChangeAspect="1" noMove="1" noResize="1" noEditPoints="1" noAdjustHandles="1" noChangeArrowheads="1" noChangeShapeType="1" noTextEdit="1"/>
              </p:cNvSpPr>
              <p:nvPr>
                <p:ph idx="1"/>
              </p:nvPr>
            </p:nvSpPr>
            <p:spPr>
              <a:blipFill>
                <a:blip r:embed="rId2"/>
                <a:stretch>
                  <a:fillRect l="-444" t="-530"/>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776412D9-FD5A-46A3-9393-0CCCE39927A7}"/>
              </a:ext>
            </a:extLst>
          </p:cNvPr>
          <p:cNvPicPr>
            <a:picLocks noChangeAspect="1"/>
          </p:cNvPicPr>
          <p:nvPr/>
        </p:nvPicPr>
        <p:blipFill>
          <a:blip r:embed="rId3"/>
          <a:stretch>
            <a:fillRect/>
          </a:stretch>
        </p:blipFill>
        <p:spPr>
          <a:xfrm>
            <a:off x="3749879" y="3826785"/>
            <a:ext cx="5510716" cy="459811"/>
          </a:xfrm>
          <a:prstGeom prst="rect">
            <a:avLst/>
          </a:prstGeom>
        </p:spPr>
      </p:pic>
    </p:spTree>
    <p:extLst>
      <p:ext uri="{BB962C8B-B14F-4D97-AF65-F5344CB8AC3E}">
        <p14:creationId xmlns:p14="http://schemas.microsoft.com/office/powerpoint/2010/main" val="3579171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A2EE7-A043-42B4-8793-14028C03429C}"/>
              </a:ext>
            </a:extLst>
          </p:cNvPr>
          <p:cNvSpPr>
            <a:spLocks noGrp="1"/>
          </p:cNvSpPr>
          <p:nvPr>
            <p:ph type="ctrTitle"/>
          </p:nvPr>
        </p:nvSpPr>
        <p:spPr/>
        <p:txBody>
          <a:bodyPr/>
          <a:lstStyle/>
          <a:p>
            <a:r>
              <a:rPr lang="en-US"/>
              <a:t>MRCV Tests of Independence</a:t>
            </a:r>
          </a:p>
        </p:txBody>
      </p:sp>
      <p:sp>
        <p:nvSpPr>
          <p:cNvPr id="3" name="Subtitle 2">
            <a:extLst>
              <a:ext uri="{FF2B5EF4-FFF2-40B4-BE49-F238E27FC236}">
                <a16:creationId xmlns:a16="http://schemas.microsoft.com/office/drawing/2014/main" id="{DA5B7A93-432F-45B0-BD08-6A3D03858853}"/>
              </a:ext>
            </a:extLst>
          </p:cNvPr>
          <p:cNvSpPr>
            <a:spLocks noGrp="1"/>
          </p:cNvSpPr>
          <p:nvPr>
            <p:ph type="subTitle" idx="1"/>
          </p:nvPr>
        </p:nvSpPr>
        <p:spPr/>
        <p:txBody>
          <a:bodyPr/>
          <a:lstStyle/>
          <a:p>
            <a:r>
              <a:rPr lang="en-US"/>
              <a:t>Existing tests for MRCV</a:t>
            </a:r>
          </a:p>
        </p:txBody>
      </p:sp>
    </p:spTree>
    <p:extLst>
      <p:ext uri="{BB962C8B-B14F-4D97-AF65-F5344CB8AC3E}">
        <p14:creationId xmlns:p14="http://schemas.microsoft.com/office/powerpoint/2010/main" val="3820863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B6995-EA63-472B-BEE8-2EA1A05626C1}"/>
              </a:ext>
            </a:extLst>
          </p:cNvPr>
          <p:cNvSpPr>
            <a:spLocks noGrp="1"/>
          </p:cNvSpPr>
          <p:nvPr>
            <p:ph type="title"/>
          </p:nvPr>
        </p:nvSpPr>
        <p:spPr/>
        <p:txBody>
          <a:bodyPr/>
          <a:lstStyle/>
          <a:p>
            <a:r>
              <a:rPr lang="en-US"/>
              <a:t>MRCV Tests of Independence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8B62F95-8E44-40E0-BD37-B683A25BEBA4}"/>
                  </a:ext>
                </a:extLst>
              </p:cNvPr>
              <p:cNvSpPr>
                <a:spLocks noGrp="1"/>
              </p:cNvSpPr>
              <p:nvPr>
                <p:ph idx="1"/>
              </p:nvPr>
            </p:nvSpPr>
            <p:spPr/>
            <p:txBody>
              <a:bodyPr>
                <a:normAutofit fontScale="70000" lnSpcReduction="20000"/>
              </a:bodyPr>
              <a:lstStyle/>
              <a:p>
                <a:r>
                  <a:rPr lang="en-US"/>
                  <a:t>The test of independence for MRCV is called simultaneous pairwise marginal independence (SPMI) test. </a:t>
                </a:r>
              </a:p>
              <a:p>
                <a:r>
                  <a:rPr lang="en-US"/>
                  <a:t>Intuitive Pearson Statistic:</a:t>
                </a:r>
              </a:p>
              <a:p>
                <a:pPr lvl="1"/>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𝑋</m:t>
                        </m:r>
                      </m:e>
                      <m:sub>
                        <m:r>
                          <a:rPr lang="en-US" i="1">
                            <a:latin typeface="Cambria Math" panose="02040503050406030204" pitchFamily="18" charset="0"/>
                          </a:rPr>
                          <m:t>𝑀</m:t>
                        </m:r>
                      </m:sub>
                      <m:sup>
                        <m:r>
                          <a:rPr lang="en-US" i="1">
                            <a:latin typeface="Cambria Math" panose="02040503050406030204" pitchFamily="18" charset="0"/>
                          </a:rPr>
                          <m:t>2</m:t>
                        </m:r>
                      </m:sup>
                    </m:sSubSup>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 </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𝑟</m:t>
                        </m:r>
                      </m:sup>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𝑐</m:t>
                            </m:r>
                          </m:sup>
                          <m:e>
                            <m:f>
                              <m:fPr>
                                <m:ctrlPr>
                                  <a:rPr lang="en-US" i="1">
                                    <a:latin typeface="Cambria Math" panose="02040503050406030204" pitchFamily="18" charset="0"/>
                                  </a:rPr>
                                </m:ctrlPr>
                              </m:fPr>
                              <m:num>
                                <m:r>
                                  <a:rPr lang="en-US" i="1">
                                    <a:latin typeface="Cambria Math" panose="02040503050406030204" pitchFamily="18" charset="0"/>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𝜋</m:t>
                                            </m:r>
                                          </m:e>
                                        </m:acc>
                                      </m:e>
                                      <m:sub>
                                        <m:r>
                                          <a:rPr lang="en-US" i="1">
                                            <a:latin typeface="Cambria Math" panose="02040503050406030204" pitchFamily="18" charset="0"/>
                                            <a:ea typeface="Cambria Math" panose="02040503050406030204" pitchFamily="18" charset="0"/>
                                          </a:rPr>
                                          <m:t>𝑖𝑗</m:t>
                                        </m:r>
                                      </m:sub>
                                    </m:sSub>
                                    <m:r>
                                      <a:rPr lang="en-US" i="1">
                                        <a:latin typeface="Cambria Math" panose="02040503050406030204" pitchFamily="18" charset="0"/>
                                      </a:rPr>
                                      <m:t> −</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𝜋</m:t>
                                            </m:r>
                                          </m:e>
                                        </m:acc>
                                      </m:e>
                                      <m:sub>
                                        <m:r>
                                          <a:rPr lang="en-US" i="1">
                                            <a:latin typeface="Cambria Math" panose="02040503050406030204" pitchFamily="18" charset="0"/>
                                          </a:rPr>
                                          <m:t>𝑖</m:t>
                                        </m:r>
                                        <m:r>
                                          <a:rPr lang="en-US" i="1">
                                            <a:latin typeface="Cambria Math" panose="02040503050406030204" pitchFamily="18" charset="0"/>
                                          </a:rPr>
                                          <m:t>.</m:t>
                                        </m:r>
                                      </m:sub>
                                    </m:sSub>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𝜋</m:t>
                                            </m:r>
                                          </m:e>
                                        </m:acc>
                                      </m:e>
                                      <m: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𝑗</m:t>
                                        </m:r>
                                      </m:sub>
                                    </m:sSub>
                                    <m:r>
                                      <a:rPr lang="en-US" i="1">
                                        <a:latin typeface="Cambria Math" panose="02040503050406030204" pitchFamily="18" charset="0"/>
                                      </a:rPr>
                                      <m:t>)</m:t>
                                    </m:r>
                                  </m:e>
                                  <m:sup>
                                    <m:r>
                                      <a:rPr lang="en-US" i="1">
                                        <a:latin typeface="Cambria Math" panose="02040503050406030204" pitchFamily="18" charset="0"/>
                                      </a:rPr>
                                      <m:t>2</m:t>
                                    </m:r>
                                  </m:sup>
                                </m:sSup>
                              </m:num>
                              <m:den>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𝜋</m:t>
                                        </m:r>
                                      </m:e>
                                    </m:acc>
                                  </m:e>
                                  <m:sub>
                                    <m:r>
                                      <a:rPr lang="en-US" i="1">
                                        <a:latin typeface="Cambria Math" panose="02040503050406030204" pitchFamily="18" charset="0"/>
                                      </a:rPr>
                                      <m:t>𝑖</m:t>
                                    </m:r>
                                    <m:r>
                                      <a:rPr lang="en-US" i="1">
                                        <a:latin typeface="Cambria Math" panose="02040503050406030204" pitchFamily="18" charset="0"/>
                                      </a:rPr>
                                      <m:t>.</m:t>
                                    </m:r>
                                  </m:sub>
                                </m:sSub>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𝜋</m:t>
                                        </m:r>
                                      </m:e>
                                    </m:acc>
                                  </m:e>
                                  <m: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𝑗</m:t>
                                    </m:r>
                                  </m:sub>
                                </m:sSub>
                              </m:den>
                            </m:f>
                          </m:e>
                        </m:nary>
                      </m:e>
                    </m:nary>
                    <m:r>
                      <a:rPr lang="en-US" b="0" i="0" smtClean="0">
                        <a:latin typeface="Cambria Math" panose="02040503050406030204" pitchFamily="18" charset="0"/>
                        <a:ea typeface="Cambria Math" panose="02040503050406030204" pitchFamily="18" charset="0"/>
                      </a:rPr>
                      <m:t>, </m:t>
                    </m:r>
                  </m:oMath>
                </a14:m>
                <a:r>
                  <a:rPr lang="en-US"/>
                  <a:t> </a:t>
                </a:r>
              </a:p>
              <a:p>
                <a:pPr lvl="2"/>
                <a:r>
                  <a:rPr lang="en-US"/>
                  <a:t>r = # of unique values of  W, c = # of unique values of Y</a:t>
                </a:r>
              </a:p>
              <a:p>
                <a:pPr lvl="2"/>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𝜋</m:t>
                            </m:r>
                          </m:e>
                        </m:acc>
                      </m:e>
                      <m:sub>
                        <m:r>
                          <a:rPr lang="en-US" i="1">
                            <a:latin typeface="Cambria Math" panose="02040503050406030204" pitchFamily="18" charset="0"/>
                          </a:rPr>
                          <m:t>𝑖</m:t>
                        </m:r>
                        <m:r>
                          <a:rPr lang="en-US" i="1">
                            <a:latin typeface="Cambria Math" panose="02040503050406030204" pitchFamily="18" charset="0"/>
                          </a:rPr>
                          <m:t>.</m:t>
                        </m:r>
                      </m:sub>
                    </m:sSub>
                  </m:oMath>
                </a14:m>
                <a:r>
                  <a:rPr lang="en-US"/>
                  <a:t> is the proportion of respondents that select </a:t>
                </a:r>
                <a:r>
                  <a:rPr lang="en-US" err="1"/>
                  <a:t>i</a:t>
                </a:r>
                <a:r>
                  <a:rPr lang="en-US"/>
                  <a:t> as one of their top alternative therapies</a:t>
                </a:r>
              </a:p>
              <a:p>
                <a:r>
                  <a:rPr lang="en-US"/>
                  <a:t>Invariant Pearson Statistic:</a:t>
                </a:r>
              </a:p>
              <a:p>
                <a:pPr lvl="1"/>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𝑋</m:t>
                        </m:r>
                      </m:e>
                      <m:sub>
                        <m:r>
                          <a:rPr lang="en-US" b="0" i="1" smtClean="0">
                            <a:latin typeface="Cambria Math" panose="02040503050406030204" pitchFamily="18" charset="0"/>
                          </a:rPr>
                          <m:t>𝑠</m:t>
                        </m:r>
                      </m:sub>
                      <m:sup>
                        <m:r>
                          <a:rPr lang="en-US" i="1">
                            <a:latin typeface="Cambria Math" panose="02040503050406030204" pitchFamily="18" charset="0"/>
                          </a:rPr>
                          <m:t>2</m:t>
                        </m:r>
                      </m:sup>
                    </m:sSubSup>
                  </m:oMath>
                </a14:m>
                <a:r>
                  <a:rPr lang="en-US"/>
                  <a:t>=</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𝑋</m:t>
                        </m:r>
                      </m:e>
                      <m:sub>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1,1</m:t>
                            </m:r>
                          </m:sub>
                        </m:sSub>
                      </m:sub>
                      <m:sup>
                        <m:r>
                          <a:rPr lang="en-US" i="1">
                            <a:latin typeface="Cambria Math" panose="02040503050406030204" pitchFamily="18" charset="0"/>
                          </a:rPr>
                          <m:t>2</m:t>
                        </m:r>
                      </m:sup>
                    </m:sSubSup>
                  </m:oMath>
                </a14:m>
                <a:r>
                  <a:rPr lang="en-US"/>
                  <a:t>+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𝑋</m:t>
                        </m:r>
                      </m:e>
                      <m:sub>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b="0" i="1" smtClean="0">
                                <a:latin typeface="Cambria Math" panose="02040503050406030204" pitchFamily="18" charset="0"/>
                              </a:rPr>
                              <m:t>0</m:t>
                            </m:r>
                            <m:r>
                              <a:rPr lang="en-US" i="1">
                                <a:latin typeface="Cambria Math" panose="02040503050406030204" pitchFamily="18" charset="0"/>
                              </a:rPr>
                              <m:t>,1</m:t>
                            </m:r>
                          </m:sub>
                        </m:sSub>
                      </m:sub>
                      <m:sup>
                        <m:r>
                          <a:rPr lang="en-US" i="1">
                            <a:latin typeface="Cambria Math" panose="02040503050406030204" pitchFamily="18" charset="0"/>
                          </a:rPr>
                          <m:t>2</m:t>
                        </m:r>
                      </m:sup>
                    </m:sSubSup>
                    <m:r>
                      <a:rPr lang="en-US" i="1">
                        <a:latin typeface="Cambria Math" panose="02040503050406030204" pitchFamily="18" charset="0"/>
                      </a:rPr>
                      <m:t> </m:t>
                    </m:r>
                  </m:oMath>
                </a14:m>
                <a:r>
                  <a:rPr lang="en-US"/>
                  <a:t>+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𝑋</m:t>
                        </m:r>
                      </m:e>
                      <m:sub>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1,</m:t>
                            </m:r>
                            <m:r>
                              <a:rPr lang="en-US" b="0" i="1" smtClean="0">
                                <a:latin typeface="Cambria Math" panose="02040503050406030204" pitchFamily="18" charset="0"/>
                              </a:rPr>
                              <m:t>0</m:t>
                            </m:r>
                          </m:sub>
                        </m:sSub>
                      </m:sub>
                      <m:sup>
                        <m:r>
                          <a:rPr lang="en-US" i="1">
                            <a:latin typeface="Cambria Math" panose="02040503050406030204" pitchFamily="18" charset="0"/>
                          </a:rPr>
                          <m:t>2</m:t>
                        </m:r>
                      </m:sup>
                    </m:sSubSup>
                  </m:oMath>
                </a14:m>
                <a:r>
                  <a:rPr lang="en-US"/>
                  <a:t>+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𝑋</m:t>
                        </m:r>
                      </m:e>
                      <m:sub>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b="0" i="1" smtClean="0">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rPr>
                              <m:t>0</m:t>
                            </m:r>
                          </m:sub>
                        </m:sSub>
                      </m:sub>
                      <m:sup>
                        <m:r>
                          <a:rPr lang="en-US" i="1">
                            <a:latin typeface="Cambria Math" panose="02040503050406030204" pitchFamily="18" charset="0"/>
                          </a:rPr>
                          <m:t>2</m:t>
                        </m:r>
                      </m:sup>
                    </m:sSubSup>
                  </m:oMath>
                </a14:m>
                <a:endParaRPr lang="en-US"/>
              </a:p>
              <a:p>
                <a:r>
                  <a:rPr lang="en-US"/>
                  <a:t>3 existing methods: Revolves around the invariant Pearson statistic</a:t>
                </a:r>
              </a:p>
              <a:p>
                <a:pPr lvl="1"/>
                <a:r>
                  <a:rPr lang="en-US"/>
                  <a:t>First and Second-Order Adjustments</a:t>
                </a:r>
              </a:p>
              <a:p>
                <a:pPr lvl="1"/>
                <a:r>
                  <a:rPr lang="en-US"/>
                  <a:t>Non-parametric Bootstrap</a:t>
                </a:r>
              </a:p>
              <a:p>
                <a:pPr lvl="1"/>
                <a:r>
                  <a:rPr lang="en-US"/>
                  <a:t>Bootstrap p-Value Combination Methods</a:t>
                </a:r>
              </a:p>
            </p:txBody>
          </p:sp>
        </mc:Choice>
        <mc:Fallback>
          <p:sp>
            <p:nvSpPr>
              <p:cNvPr id="3" name="Content Placeholder 2">
                <a:extLst>
                  <a:ext uri="{FF2B5EF4-FFF2-40B4-BE49-F238E27FC236}">
                    <a16:creationId xmlns:a16="http://schemas.microsoft.com/office/drawing/2014/main" id="{F8B62F95-8E44-40E0-BD37-B683A25BEBA4}"/>
                  </a:ext>
                </a:extLst>
              </p:cNvPr>
              <p:cNvSpPr>
                <a:spLocks noGrp="1" noRot="1" noChangeAspect="1" noMove="1" noResize="1" noEditPoints="1" noAdjustHandles="1" noChangeArrowheads="1" noChangeShapeType="1" noTextEdit="1"/>
              </p:cNvSpPr>
              <p:nvPr>
                <p:ph idx="1"/>
              </p:nvPr>
            </p:nvSpPr>
            <p:spPr>
              <a:blipFill>
                <a:blip r:embed="rId2"/>
                <a:stretch>
                  <a:fillRect l="-63" t="-353"/>
                </a:stretch>
              </a:blipFill>
            </p:spPr>
            <p:txBody>
              <a:bodyPr/>
              <a:lstStyle/>
              <a:p>
                <a:r>
                  <a:rPr lang="en-US">
                    <a:noFill/>
                  </a:rPr>
                  <a:t> </a:t>
                </a:r>
              </a:p>
            </p:txBody>
          </p:sp>
        </mc:Fallback>
      </mc:AlternateContent>
    </p:spTree>
    <p:extLst>
      <p:ext uri="{BB962C8B-B14F-4D97-AF65-F5344CB8AC3E}">
        <p14:creationId xmlns:p14="http://schemas.microsoft.com/office/powerpoint/2010/main" val="1998163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41B0F-282A-40E7-99F7-A18F8A9ABAA2}"/>
              </a:ext>
            </a:extLst>
          </p:cNvPr>
          <p:cNvSpPr>
            <a:spLocks noGrp="1"/>
          </p:cNvSpPr>
          <p:nvPr>
            <p:ph type="title"/>
          </p:nvPr>
        </p:nvSpPr>
        <p:spPr/>
        <p:txBody>
          <a:bodyPr/>
          <a:lstStyle/>
          <a:p>
            <a:r>
              <a:rPr lang="en-US"/>
              <a:t>Invariant Pearson Statistic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1A69F19-1677-4D05-AD16-25F9860AB182}"/>
                  </a:ext>
                </a:extLst>
              </p:cNvPr>
              <p:cNvSpPr>
                <a:spLocks noGrp="1"/>
              </p:cNvSpPr>
              <p:nvPr>
                <p:ph idx="1"/>
              </p:nvPr>
            </p:nvSpPr>
            <p:spPr/>
            <p:txBody>
              <a:bodyPr/>
              <a:lstStyle/>
              <a:p>
                <a:r>
                  <a:rPr lang="en-US"/>
                  <a:t>Farmer data:</a:t>
                </a:r>
              </a:p>
              <a:p>
                <a:pPr lvl="1"/>
                <a:endParaRPr lang="en-US"/>
              </a:p>
              <a:p>
                <a:pPr lvl="1"/>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𝑋</m:t>
                        </m:r>
                      </m:e>
                      <m:sub>
                        <m:r>
                          <a:rPr lang="en-US" i="1">
                            <a:latin typeface="Cambria Math" panose="02040503050406030204" pitchFamily="18" charset="0"/>
                          </a:rPr>
                          <m:t>𝑀</m:t>
                        </m:r>
                      </m:sub>
                      <m:sup>
                        <m:r>
                          <a:rPr lang="en-US" i="1">
                            <a:latin typeface="Cambria Math" panose="02040503050406030204" pitchFamily="18" charset="0"/>
                          </a:rPr>
                          <m:t>2</m:t>
                        </m:r>
                      </m:sup>
                    </m:sSubSup>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 </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𝑟</m:t>
                        </m:r>
                      </m:sup>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𝑐</m:t>
                            </m:r>
                          </m:sup>
                          <m:e>
                            <m:f>
                              <m:fPr>
                                <m:ctrlPr>
                                  <a:rPr lang="en-US" i="1">
                                    <a:latin typeface="Cambria Math" panose="02040503050406030204" pitchFamily="18" charset="0"/>
                                  </a:rPr>
                                </m:ctrlPr>
                              </m:fPr>
                              <m:num>
                                <m:r>
                                  <a:rPr lang="en-US" i="1">
                                    <a:latin typeface="Cambria Math" panose="02040503050406030204" pitchFamily="18" charset="0"/>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𝜋</m:t>
                                            </m:r>
                                          </m:e>
                                        </m:acc>
                                      </m:e>
                                      <m:sub>
                                        <m:r>
                                          <a:rPr lang="en-US" i="1">
                                            <a:latin typeface="Cambria Math" panose="02040503050406030204" pitchFamily="18" charset="0"/>
                                            <a:ea typeface="Cambria Math" panose="02040503050406030204" pitchFamily="18" charset="0"/>
                                          </a:rPr>
                                          <m:t>𝑖𝑗</m:t>
                                        </m:r>
                                      </m:sub>
                                    </m:sSub>
                                    <m:r>
                                      <a:rPr lang="en-US" i="1">
                                        <a:latin typeface="Cambria Math" panose="02040503050406030204" pitchFamily="18" charset="0"/>
                                      </a:rPr>
                                      <m:t> −</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𝜋</m:t>
                                            </m:r>
                                          </m:e>
                                        </m:acc>
                                      </m:e>
                                      <m:sub>
                                        <m:r>
                                          <a:rPr lang="en-US" i="1">
                                            <a:latin typeface="Cambria Math" panose="02040503050406030204" pitchFamily="18" charset="0"/>
                                          </a:rPr>
                                          <m:t>𝑖</m:t>
                                        </m:r>
                                        <m:r>
                                          <a:rPr lang="en-US" i="1">
                                            <a:latin typeface="Cambria Math" panose="02040503050406030204" pitchFamily="18" charset="0"/>
                                          </a:rPr>
                                          <m:t>.</m:t>
                                        </m:r>
                                      </m:sub>
                                    </m:sSub>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𝜋</m:t>
                                            </m:r>
                                          </m:e>
                                        </m:acc>
                                      </m:e>
                                      <m: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𝑗</m:t>
                                        </m:r>
                                      </m:sub>
                                    </m:sSub>
                                    <m:r>
                                      <a:rPr lang="en-US" i="1">
                                        <a:latin typeface="Cambria Math" panose="02040503050406030204" pitchFamily="18" charset="0"/>
                                      </a:rPr>
                                      <m:t>)</m:t>
                                    </m:r>
                                  </m:e>
                                  <m:sup>
                                    <m:r>
                                      <a:rPr lang="en-US" i="1">
                                        <a:latin typeface="Cambria Math" panose="02040503050406030204" pitchFamily="18" charset="0"/>
                                      </a:rPr>
                                      <m:t>2</m:t>
                                    </m:r>
                                  </m:sup>
                                </m:sSup>
                              </m:num>
                              <m:den>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𝜋</m:t>
                                        </m:r>
                                      </m:e>
                                    </m:acc>
                                  </m:e>
                                  <m:sub>
                                    <m:r>
                                      <a:rPr lang="en-US" i="1">
                                        <a:latin typeface="Cambria Math" panose="02040503050406030204" pitchFamily="18" charset="0"/>
                                      </a:rPr>
                                      <m:t>𝑖</m:t>
                                    </m:r>
                                    <m:r>
                                      <a:rPr lang="en-US" i="1">
                                        <a:latin typeface="Cambria Math" panose="02040503050406030204" pitchFamily="18" charset="0"/>
                                      </a:rPr>
                                      <m:t>.</m:t>
                                    </m:r>
                                  </m:sub>
                                </m:sSub>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𝜋</m:t>
                                        </m:r>
                                      </m:e>
                                    </m:acc>
                                  </m:e>
                                  <m: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𝑗</m:t>
                                    </m:r>
                                  </m:sub>
                                </m:sSub>
                              </m:den>
                            </m:f>
                          </m:e>
                        </m:nary>
                      </m:e>
                    </m:nary>
                    <m:r>
                      <a:rPr lang="en-US">
                        <a:latin typeface="Cambria Math" panose="02040503050406030204" pitchFamily="18" charset="0"/>
                        <a:ea typeface="Cambria Math" panose="02040503050406030204" pitchFamily="18" charset="0"/>
                      </a:rPr>
                      <m:t>, </m:t>
                    </m:r>
                  </m:oMath>
                </a14:m>
                <a:r>
                  <a:rPr lang="en-US"/>
                  <a:t> </a:t>
                </a:r>
              </a:p>
              <a:p>
                <a:pPr lvl="2"/>
                <a:r>
                  <a:rPr lang="en-US"/>
                  <a:t>r = # of unique values of  W, c = # of unique values of Y</a:t>
                </a:r>
              </a:p>
              <a:p>
                <a:pPr lvl="2"/>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𝜋</m:t>
                            </m:r>
                          </m:e>
                        </m:acc>
                      </m:e>
                      <m:sub>
                        <m:r>
                          <a:rPr lang="en-US" i="1">
                            <a:latin typeface="Cambria Math" panose="02040503050406030204" pitchFamily="18" charset="0"/>
                          </a:rPr>
                          <m:t>𝑖</m:t>
                        </m:r>
                        <m:r>
                          <a:rPr lang="en-US" i="1">
                            <a:latin typeface="Cambria Math" panose="02040503050406030204" pitchFamily="18" charset="0"/>
                          </a:rPr>
                          <m:t>.</m:t>
                        </m:r>
                      </m:sub>
                    </m:sSub>
                  </m:oMath>
                </a14:m>
                <a:r>
                  <a:rPr lang="en-US"/>
                  <a:t> is the proportion of respondents that select </a:t>
                </a:r>
                <a:r>
                  <a:rPr lang="en-US" err="1"/>
                  <a:t>i</a:t>
                </a:r>
                <a:r>
                  <a:rPr lang="en-US"/>
                  <a:t> as one of their waste methods</a:t>
                </a:r>
              </a:p>
              <a:p>
                <a:pPr lvl="1"/>
                <a:r>
                  <a:rPr lang="en-US"/>
                  <a:t>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𝑋</m:t>
                        </m:r>
                      </m:e>
                      <m:sub>
                        <m:r>
                          <a:rPr lang="en-US" i="1">
                            <a:latin typeface="Cambria Math" panose="02040503050406030204" pitchFamily="18" charset="0"/>
                          </a:rPr>
                          <m:t>𝑠</m:t>
                        </m:r>
                      </m:sub>
                      <m:sup>
                        <m:r>
                          <a:rPr lang="en-US" i="1">
                            <a:latin typeface="Cambria Math" panose="02040503050406030204" pitchFamily="18" charset="0"/>
                          </a:rPr>
                          <m:t>2</m:t>
                        </m:r>
                      </m:sup>
                    </m:sSubSup>
                  </m:oMath>
                </a14:m>
                <a:r>
                  <a:rPr lang="en-US"/>
                  <a:t>=</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𝑋</m:t>
                        </m:r>
                      </m:e>
                      <m:sub>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1,1</m:t>
                            </m:r>
                          </m:sub>
                        </m:sSub>
                      </m:sub>
                      <m:sup>
                        <m:r>
                          <a:rPr lang="en-US" i="1">
                            <a:latin typeface="Cambria Math" panose="02040503050406030204" pitchFamily="18" charset="0"/>
                          </a:rPr>
                          <m:t>2</m:t>
                        </m:r>
                      </m:sup>
                    </m:sSubSup>
                  </m:oMath>
                </a14:m>
                <a:r>
                  <a:rPr lang="en-US"/>
                  <a:t>+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𝑋</m:t>
                        </m:r>
                      </m:e>
                      <m:sub>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0,1</m:t>
                            </m:r>
                          </m:sub>
                        </m:sSub>
                      </m:sub>
                      <m:sup>
                        <m:r>
                          <a:rPr lang="en-US" i="1">
                            <a:latin typeface="Cambria Math" panose="02040503050406030204" pitchFamily="18" charset="0"/>
                          </a:rPr>
                          <m:t>2</m:t>
                        </m:r>
                      </m:sup>
                    </m:sSubSup>
                    <m:r>
                      <a:rPr lang="en-US" i="1">
                        <a:latin typeface="Cambria Math" panose="02040503050406030204" pitchFamily="18" charset="0"/>
                      </a:rPr>
                      <m:t> </m:t>
                    </m:r>
                  </m:oMath>
                </a14:m>
                <a:r>
                  <a:rPr lang="en-US"/>
                  <a:t>+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𝑋</m:t>
                        </m:r>
                      </m:e>
                      <m:sub>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1,0</m:t>
                            </m:r>
                          </m:sub>
                        </m:sSub>
                      </m:sub>
                      <m:sup>
                        <m:r>
                          <a:rPr lang="en-US" i="1">
                            <a:latin typeface="Cambria Math" panose="02040503050406030204" pitchFamily="18" charset="0"/>
                          </a:rPr>
                          <m:t>2</m:t>
                        </m:r>
                      </m:sup>
                    </m:sSubSup>
                  </m:oMath>
                </a14:m>
                <a:r>
                  <a:rPr lang="en-US"/>
                  <a:t>+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𝑋</m:t>
                        </m:r>
                      </m:e>
                      <m:sub>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0,0</m:t>
                            </m:r>
                          </m:sub>
                        </m:sSub>
                      </m:sub>
                      <m:sup>
                        <m:r>
                          <a:rPr lang="en-US" i="1">
                            <a:latin typeface="Cambria Math" panose="02040503050406030204" pitchFamily="18" charset="0"/>
                          </a:rPr>
                          <m:t>2</m:t>
                        </m:r>
                      </m:sup>
                    </m:sSubSup>
                  </m:oMath>
                </a14:m>
                <a:endParaRPr lang="en-US"/>
              </a:p>
              <a:p>
                <a:pPr lvl="2"/>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𝜋</m:t>
                            </m:r>
                          </m:e>
                        </m:acc>
                      </m:e>
                      <m:sub>
                        <m:r>
                          <a:rPr lang="en-US" b="0" i="1" smtClean="0">
                            <a:latin typeface="Cambria Math" panose="02040503050406030204" pitchFamily="18" charset="0"/>
                            <a:ea typeface="Cambria Math" panose="02040503050406030204" pitchFamily="18" charset="0"/>
                          </a:rPr>
                          <m:t>11</m:t>
                        </m:r>
                      </m:sub>
                    </m:sSub>
                  </m:oMath>
                </a14:m>
                <a:r>
                  <a:rPr lang="en-US"/>
                  <a:t> = 0,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𝜋</m:t>
                            </m:r>
                          </m:e>
                        </m:acc>
                      </m:e>
                      <m:sub>
                        <m:r>
                          <a:rPr lang="en-US" b="0" i="1" smtClean="0">
                            <a:latin typeface="Cambria Math" panose="02040503050406030204" pitchFamily="18" charset="0"/>
                            <a:ea typeface="Cambria Math" panose="02040503050406030204" pitchFamily="18" charset="0"/>
                          </a:rPr>
                          <m:t>1.</m:t>
                        </m:r>
                      </m:sub>
                    </m:sSub>
                    <m:r>
                      <a:rPr lang="en-US" i="1">
                        <a:latin typeface="Cambria Math" panose="02040503050406030204" pitchFamily="18" charset="0"/>
                      </a:rPr>
                      <m:t> </m:t>
                    </m:r>
                  </m:oMath>
                </a14:m>
                <a:r>
                  <a:rPr lang="en-US"/>
                  <a:t>= 0,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𝜋</m:t>
                            </m:r>
                          </m:e>
                        </m:acc>
                      </m:e>
                      <m:sub>
                        <m:r>
                          <a:rPr lang="en-US" b="0" i="1" smtClean="0">
                            <a:latin typeface="Cambria Math" panose="02040503050406030204" pitchFamily="18" charset="0"/>
                            <a:ea typeface="Cambria Math" panose="02040503050406030204" pitchFamily="18" charset="0"/>
                          </a:rPr>
                          <m:t>.1</m:t>
                        </m:r>
                      </m:sub>
                    </m:sSub>
                    <m:r>
                      <a:rPr lang="en-US" i="1">
                        <a:latin typeface="Cambria Math" panose="02040503050406030204" pitchFamily="18" charset="0"/>
                      </a:rPr>
                      <m:t> </m:t>
                    </m:r>
                  </m:oMath>
                </a14:m>
                <a:r>
                  <a:rPr lang="en-US"/>
                  <a:t>= 0. Similarly we can calculate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𝜋</m:t>
                            </m:r>
                          </m:e>
                        </m:acc>
                      </m:e>
                      <m:sub>
                        <m:r>
                          <a:rPr lang="en-US" b="0" i="1" smtClean="0">
                            <a:latin typeface="Cambria Math" panose="02040503050406030204" pitchFamily="18" charset="0"/>
                            <a:ea typeface="Cambria Math" panose="02040503050406030204" pitchFamily="18" charset="0"/>
                          </a:rPr>
                          <m:t>𝑖𝑗</m:t>
                        </m:r>
                      </m:sub>
                    </m:sSub>
                  </m:oMath>
                </a14:m>
                <a:r>
                  <a:rPr lang="en-US"/>
                  <a:t> for </a:t>
                </a:r>
                <a:r>
                  <a:rPr lang="en-US" err="1"/>
                  <a:t>i</a:t>
                </a:r>
                <a:r>
                  <a:rPr lang="en-US"/>
                  <a:t> = 1,2,3 while j = 1,2,3,4</a:t>
                </a:r>
              </a:p>
            </p:txBody>
          </p:sp>
        </mc:Choice>
        <mc:Fallback>
          <p:sp>
            <p:nvSpPr>
              <p:cNvPr id="3" name="Content Placeholder 2">
                <a:extLst>
                  <a:ext uri="{FF2B5EF4-FFF2-40B4-BE49-F238E27FC236}">
                    <a16:creationId xmlns:a16="http://schemas.microsoft.com/office/drawing/2014/main" id="{31A69F19-1677-4D05-AD16-25F9860AB182}"/>
                  </a:ext>
                </a:extLst>
              </p:cNvPr>
              <p:cNvSpPr>
                <a:spLocks noGrp="1" noRot="1" noChangeAspect="1" noMove="1" noResize="1" noEditPoints="1" noAdjustHandles="1" noChangeArrowheads="1" noChangeShapeType="1" noTextEdit="1"/>
              </p:cNvSpPr>
              <p:nvPr>
                <p:ph idx="1"/>
              </p:nvPr>
            </p:nvSpPr>
            <p:spPr>
              <a:blipFill>
                <a:blip r:embed="rId2"/>
                <a:stretch>
                  <a:fillRect l="-571"/>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85B01F39-B783-4068-A5C7-167E4F56F948}"/>
              </a:ext>
            </a:extLst>
          </p:cNvPr>
          <p:cNvPicPr>
            <a:picLocks noChangeAspect="1"/>
          </p:cNvPicPr>
          <p:nvPr/>
        </p:nvPicPr>
        <p:blipFill>
          <a:blip r:embed="rId3"/>
          <a:stretch>
            <a:fillRect/>
          </a:stretch>
        </p:blipFill>
        <p:spPr>
          <a:xfrm>
            <a:off x="3353287" y="2155150"/>
            <a:ext cx="2385882" cy="546124"/>
          </a:xfrm>
          <a:prstGeom prst="rect">
            <a:avLst/>
          </a:prstGeom>
        </p:spPr>
      </p:pic>
    </p:spTree>
    <p:extLst>
      <p:ext uri="{BB962C8B-B14F-4D97-AF65-F5344CB8AC3E}">
        <p14:creationId xmlns:p14="http://schemas.microsoft.com/office/powerpoint/2010/main" val="3243275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9C36A-EE2F-415F-8F6D-7EB678603FC1}"/>
              </a:ext>
            </a:extLst>
          </p:cNvPr>
          <p:cNvSpPr>
            <a:spLocks noGrp="1"/>
          </p:cNvSpPr>
          <p:nvPr>
            <p:ph type="title"/>
          </p:nvPr>
        </p:nvSpPr>
        <p:spPr/>
        <p:txBody>
          <a:bodyPr/>
          <a:lstStyle/>
          <a:p>
            <a:r>
              <a:rPr lang="en-US"/>
              <a:t>First and Second-Order </a:t>
            </a:r>
            <a:r>
              <a:rPr lang="en-US" err="1"/>
              <a:t>ADjustments</a:t>
            </a:r>
            <a:endParaRPr lang="en-US"/>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BE2115-09A5-4810-A344-D1B762D008C6}"/>
                  </a:ext>
                </a:extLst>
              </p:cNvPr>
              <p:cNvSpPr>
                <a:spLocks noGrp="1"/>
              </p:cNvSpPr>
              <p:nvPr>
                <p:ph idx="1"/>
              </p:nvPr>
            </p:nvSpPr>
            <p:spPr/>
            <p:txBody>
              <a:bodyPr/>
              <a:lstStyle/>
              <a:p>
                <a:r>
                  <a:rPr lang="en-US"/>
                  <a:t>Applicable to situation without simple random sampling</a:t>
                </a:r>
              </a:p>
              <a:p>
                <a:r>
                  <a:rPr lang="en-US"/>
                  <a:t>Modify the Pearson statistic to have the same asymptotic expectation and variance as a </a:t>
                </a:r>
                <a14:m>
                  <m:oMath xmlns:m="http://schemas.openxmlformats.org/officeDocument/2006/math">
                    <m:sSup>
                      <m:sSupPr>
                        <m:ctrlPr>
                          <a:rPr lang="en-US"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𝜒</m:t>
                        </m:r>
                      </m:e>
                      <m:sup>
                        <m:r>
                          <a:rPr lang="en-US" b="0" i="1" smtClean="0">
                            <a:latin typeface="Cambria Math" panose="02040503050406030204" pitchFamily="18" charset="0"/>
                            <a:ea typeface="Cambria Math" panose="02040503050406030204" pitchFamily="18" charset="0"/>
                          </a:rPr>
                          <m:t>2</m:t>
                        </m:r>
                      </m:sup>
                    </m:sSup>
                  </m:oMath>
                </a14:m>
                <a:r>
                  <a:rPr lang="en-US"/>
                  <a:t> random variable</a:t>
                </a:r>
              </a:p>
            </p:txBody>
          </p:sp>
        </mc:Choice>
        <mc:Fallback>
          <p:sp>
            <p:nvSpPr>
              <p:cNvPr id="3" name="Content Placeholder 2">
                <a:extLst>
                  <a:ext uri="{FF2B5EF4-FFF2-40B4-BE49-F238E27FC236}">
                    <a16:creationId xmlns:a16="http://schemas.microsoft.com/office/drawing/2014/main" id="{15BE2115-09A5-4810-A344-D1B762D008C6}"/>
                  </a:ext>
                </a:extLst>
              </p:cNvPr>
              <p:cNvSpPr>
                <a:spLocks noGrp="1" noRot="1" noChangeAspect="1" noMove="1" noResize="1" noEditPoints="1" noAdjustHandles="1" noChangeArrowheads="1" noChangeShapeType="1" noTextEdit="1"/>
              </p:cNvSpPr>
              <p:nvPr>
                <p:ph idx="1"/>
              </p:nvPr>
            </p:nvSpPr>
            <p:spPr>
              <a:blipFill>
                <a:blip r:embed="rId2"/>
                <a:stretch>
                  <a:fillRect l="-571"/>
                </a:stretch>
              </a:blipFill>
            </p:spPr>
            <p:txBody>
              <a:bodyPr/>
              <a:lstStyle/>
              <a:p>
                <a:r>
                  <a:rPr lang="en-US">
                    <a:noFill/>
                  </a:rPr>
                  <a:t> </a:t>
                </a:r>
              </a:p>
            </p:txBody>
          </p:sp>
        </mc:Fallback>
      </mc:AlternateContent>
    </p:spTree>
    <p:extLst>
      <p:ext uri="{BB962C8B-B14F-4D97-AF65-F5344CB8AC3E}">
        <p14:creationId xmlns:p14="http://schemas.microsoft.com/office/powerpoint/2010/main" val="1167203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34D01-596E-4D5B-8E86-C4F70BA1619B}"/>
              </a:ext>
            </a:extLst>
          </p:cNvPr>
          <p:cNvSpPr>
            <a:spLocks noGrp="1"/>
          </p:cNvSpPr>
          <p:nvPr>
            <p:ph type="title"/>
          </p:nvPr>
        </p:nvSpPr>
        <p:spPr/>
        <p:txBody>
          <a:bodyPr/>
          <a:lstStyle/>
          <a:p>
            <a:r>
              <a:rPr lang="en-US"/>
              <a:t>Non-parametric bootstrap</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AD56F08-BC4B-400B-84DA-E7CAFEA206A8}"/>
                  </a:ext>
                </a:extLst>
              </p:cNvPr>
              <p:cNvSpPr>
                <a:spLocks noGrp="1"/>
              </p:cNvSpPr>
              <p:nvPr>
                <p:ph idx="1"/>
              </p:nvPr>
            </p:nvSpPr>
            <p:spPr/>
            <p:txBody>
              <a:bodyPr/>
              <a:lstStyle/>
              <a:p>
                <a:r>
                  <a:rPr lang="en-US"/>
                  <a:t>Ws and Ys are independently resampled with replacement from the data set. </a:t>
                </a:r>
              </a:p>
              <a:p>
                <a:r>
                  <a:rPr lang="en-US"/>
                  <a:t>P-value is calculated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𝐵</m:t>
                        </m:r>
                      </m:e>
                      <m:sup>
                        <m:r>
                          <a:rPr lang="en-US" b="0" i="1" smtClean="0">
                            <a:latin typeface="Cambria Math" panose="02040503050406030204" pitchFamily="18" charset="0"/>
                          </a:rPr>
                          <m:t>−1</m:t>
                        </m:r>
                      </m:sup>
                    </m:sSup>
                    <m:nary>
                      <m:naryPr>
                        <m:chr m:val="∑"/>
                        <m:limLoc m:val="subSup"/>
                        <m:supHide m:val="on"/>
                        <m:ctrlPr>
                          <a:rPr lang="en-US" i="1" smtClean="0">
                            <a:latin typeface="Cambria Math" panose="02040503050406030204" pitchFamily="18" charset="0"/>
                          </a:rPr>
                        </m:ctrlPr>
                      </m:naryPr>
                      <m:sub>
                        <m:r>
                          <m:rPr>
                            <m:brk m:alnAt="9"/>
                          </m:rPr>
                          <a:rPr lang="en-US" b="0" i="1" smtClean="0">
                            <a:latin typeface="Cambria Math" panose="02040503050406030204" pitchFamily="18" charset="0"/>
                          </a:rPr>
                          <m:t>𝑏</m:t>
                        </m:r>
                      </m:sub>
                      <m:sup/>
                      <m:e>
                        <m:r>
                          <a:rPr lang="en-US" b="0" i="1" smtClean="0">
                            <a:latin typeface="Cambria Math" panose="02040503050406030204" pitchFamily="18" charset="0"/>
                          </a:rPr>
                          <m:t>𝐼</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𝑋</m:t>
                            </m:r>
                          </m:e>
                          <m:sub>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𝑏</m:t>
                            </m:r>
                          </m:sub>
                          <m:sup>
                            <m:r>
                              <a:rPr lang="en-US" b="0" i="1" smtClean="0">
                                <a:latin typeface="Cambria Math" panose="02040503050406030204" pitchFamily="18" charset="0"/>
                              </a:rPr>
                              <m:t>2∗</m:t>
                            </m:r>
                          </m:sup>
                        </m:sSubSup>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 </m:t>
                        </m:r>
                      </m:e>
                    </m:nary>
                  </m:oMath>
                </a14:m>
                <a:r>
                  <a:rPr lang="en-US"/>
                  <a:t>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𝑋</m:t>
                        </m:r>
                      </m:e>
                      <m:sub>
                        <m:r>
                          <a:rPr lang="en-US" i="1">
                            <a:latin typeface="Cambria Math" panose="02040503050406030204" pitchFamily="18" charset="0"/>
                          </a:rPr>
                          <m:t>𝑆</m:t>
                        </m:r>
                      </m:sub>
                      <m:sup>
                        <m:r>
                          <a:rPr lang="en-US" i="1">
                            <a:latin typeface="Cambria Math" panose="02040503050406030204" pitchFamily="18" charset="0"/>
                          </a:rPr>
                          <m:t>2</m:t>
                        </m:r>
                      </m:sup>
                    </m:sSubSup>
                    <m:r>
                      <a:rPr lang="en-US" b="0" i="1" smtClean="0">
                        <a:latin typeface="Cambria Math" panose="02040503050406030204" pitchFamily="18" charset="0"/>
                      </a:rPr>
                      <m:t>)</m:t>
                    </m:r>
                  </m:oMath>
                </a14:m>
                <a:r>
                  <a:rPr lang="en-US"/>
                  <a:t>, </a:t>
                </a:r>
                <a:endParaRPr lang="en-US" i="1">
                  <a:latin typeface="Cambria Math" panose="02040503050406030204" pitchFamily="18" charset="0"/>
                </a:endParaRPr>
              </a:p>
              <a:p>
                <a:pPr lvl="1"/>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𝑋</m:t>
                        </m:r>
                      </m:e>
                      <m:sub>
                        <m:r>
                          <a:rPr lang="en-US" i="1">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𝑏</m:t>
                        </m:r>
                      </m:sub>
                      <m:sup>
                        <m:r>
                          <a:rPr lang="en-US" i="1">
                            <a:latin typeface="Cambria Math" panose="02040503050406030204" pitchFamily="18" charset="0"/>
                          </a:rPr>
                          <m:t>2∗</m:t>
                        </m:r>
                      </m:sup>
                    </m:sSubSup>
                    <m:r>
                      <a:rPr lang="en-US" b="0" i="1" smtClean="0">
                        <a:latin typeface="Cambria Math" panose="02040503050406030204" pitchFamily="18" charset="0"/>
                      </a:rPr>
                      <m:t> </m:t>
                    </m:r>
                  </m:oMath>
                </a14:m>
                <a:r>
                  <a:rPr lang="en-US"/>
                  <a:t>is the </a:t>
                </a:r>
                <a:r>
                  <a:rPr lang="en-US" err="1"/>
                  <a:t>bth</a:t>
                </a:r>
                <a:r>
                  <a:rPr lang="en-US"/>
                  <a:t> sample invariant Pearson statistic</a:t>
                </a:r>
              </a:p>
              <a:p>
                <a:pPr lvl="1"/>
                <a:r>
                  <a:rPr lang="en-US"/>
                  <a:t>B is the number of resamples taken</a:t>
                </a:r>
              </a:p>
            </p:txBody>
          </p:sp>
        </mc:Choice>
        <mc:Fallback>
          <p:sp>
            <p:nvSpPr>
              <p:cNvPr id="3" name="Content Placeholder 2">
                <a:extLst>
                  <a:ext uri="{FF2B5EF4-FFF2-40B4-BE49-F238E27FC236}">
                    <a16:creationId xmlns:a16="http://schemas.microsoft.com/office/drawing/2014/main" id="{3AD56F08-BC4B-400B-84DA-E7CAFEA206A8}"/>
                  </a:ext>
                </a:extLst>
              </p:cNvPr>
              <p:cNvSpPr>
                <a:spLocks noGrp="1" noRot="1" noChangeAspect="1" noMove="1" noResize="1" noEditPoints="1" noAdjustHandles="1" noChangeArrowheads="1" noChangeShapeType="1" noTextEdit="1"/>
              </p:cNvSpPr>
              <p:nvPr>
                <p:ph idx="1"/>
              </p:nvPr>
            </p:nvSpPr>
            <p:spPr>
              <a:blipFill>
                <a:blip r:embed="rId2"/>
                <a:stretch>
                  <a:fillRect l="-571"/>
                </a:stretch>
              </a:blipFill>
            </p:spPr>
            <p:txBody>
              <a:bodyPr/>
              <a:lstStyle/>
              <a:p>
                <a:r>
                  <a:rPr lang="en-US">
                    <a:noFill/>
                  </a:rPr>
                  <a:t> </a:t>
                </a:r>
              </a:p>
            </p:txBody>
          </p:sp>
        </mc:Fallback>
      </mc:AlternateContent>
    </p:spTree>
    <p:extLst>
      <p:ext uri="{BB962C8B-B14F-4D97-AF65-F5344CB8AC3E}">
        <p14:creationId xmlns:p14="http://schemas.microsoft.com/office/powerpoint/2010/main" val="67339520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211A2898EC4954DB2DFFF47B5B0D41E" ma:contentTypeVersion="13" ma:contentTypeDescription="Create a new document." ma:contentTypeScope="" ma:versionID="1421c9004b82459740f3aac3e4573058">
  <xsd:schema xmlns:xsd="http://www.w3.org/2001/XMLSchema" xmlns:xs="http://www.w3.org/2001/XMLSchema" xmlns:p="http://schemas.microsoft.com/office/2006/metadata/properties" xmlns:ns3="5e5e4bbe-1c51-4b58-9e9f-c2c5bb523c53" xmlns:ns4="87b24c2d-4da9-43ce-8954-912acfd26e4a" targetNamespace="http://schemas.microsoft.com/office/2006/metadata/properties" ma:root="true" ma:fieldsID="a5b9db9ebb0a9d9d8411ae7970c77c3a" ns3:_="" ns4:_="">
    <xsd:import namespace="5e5e4bbe-1c51-4b58-9e9f-c2c5bb523c53"/>
    <xsd:import namespace="87b24c2d-4da9-43ce-8954-912acfd26e4a"/>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5e4bbe-1c51-4b58-9e9f-c2c5bb523c5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7b24c2d-4da9-43ce-8954-912acfd26e4a"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FD6E250-B0B9-4200-A209-BB3A34C63EFE}">
  <ds:schemaRefs>
    <ds:schemaRef ds:uri="http://schemas.microsoft.com/sharepoint/v3/contenttype/forms"/>
  </ds:schemaRefs>
</ds:datastoreItem>
</file>

<file path=customXml/itemProps2.xml><?xml version="1.0" encoding="utf-8"?>
<ds:datastoreItem xmlns:ds="http://schemas.openxmlformats.org/officeDocument/2006/customXml" ds:itemID="{5DF2E810-C7C1-4E3C-ADDA-A5E1D321C8E8}">
  <ds:schemaRefs>
    <ds:schemaRef ds:uri="5e5e4bbe-1c51-4b58-9e9f-c2c5bb523c53"/>
    <ds:schemaRef ds:uri="87b24c2d-4da9-43ce-8954-912acfd26e4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6D3A03A-993F-4A1B-883B-BA7427347BD5}">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TM10001114[[fn=Gallery]]</Template>
  <Application>Microsoft Office PowerPoint</Application>
  <PresentationFormat>Widescreen</PresentationFormat>
  <Slides>22</Slides>
  <Notes>0</Notes>
  <HiddenSlides>0</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Gallery</vt:lpstr>
      <vt:lpstr>Multiple Response Categorical Variable (MRCV)</vt:lpstr>
      <vt:lpstr>MRCV</vt:lpstr>
      <vt:lpstr>Data Structure</vt:lpstr>
      <vt:lpstr>Data Structure</vt:lpstr>
      <vt:lpstr>MRCV Tests of Independence</vt:lpstr>
      <vt:lpstr>MRCV Tests of Independence</vt:lpstr>
      <vt:lpstr>Invariant Pearson Statistic</vt:lpstr>
      <vt:lpstr>First and Second-Order ADjustments</vt:lpstr>
      <vt:lpstr>Non-parametric bootstrap</vt:lpstr>
      <vt:lpstr>Bootstrap p-Value Combination Methods</vt:lpstr>
      <vt:lpstr>MRCV Tests of Independence</vt:lpstr>
      <vt:lpstr>Modified Pearson Statistic</vt:lpstr>
      <vt:lpstr>Modified Pearson Statistic</vt:lpstr>
      <vt:lpstr>Modified Pearson Statistic</vt:lpstr>
      <vt:lpstr>Simulation experiments </vt:lpstr>
      <vt:lpstr>Simulation Setting</vt:lpstr>
      <vt:lpstr>Type I Error Results</vt:lpstr>
      <vt:lpstr>Power</vt:lpstr>
      <vt:lpstr>Real data analysis</vt:lpstr>
      <vt:lpstr>Are Top 3 alternative choices and recommendation sources independent? </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Response Categorical Variable (MRCV)</dc:title>
  <dc:creator>Tung Nguyen</dc:creator>
  <cp:revision>1</cp:revision>
  <dcterms:created xsi:type="dcterms:W3CDTF">2020-06-21T19:28:40Z</dcterms:created>
  <dcterms:modified xsi:type="dcterms:W3CDTF">2020-06-22T17:38:04Z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0x0101005211A2898EC4954DB2DFFF47B5B0D41E</vt:lpwstr>
  </property>
</Properties>
</file>