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6" r:id="rId31"/>
    <p:sldId id="297" r:id="rId32"/>
    <p:sldId id="283" r:id="rId33"/>
    <p:sldId id="291" r:id="rId34"/>
    <p:sldId id="293" r:id="rId35"/>
    <p:sldId id="284" r:id="rId36"/>
    <p:sldId id="286" r:id="rId37"/>
    <p:sldId id="285" r:id="rId38"/>
    <p:sldId id="287" r:id="rId39"/>
    <p:sldId id="288" r:id="rId40"/>
    <p:sldId id="300" r:id="rId41"/>
    <p:sldId id="295" r:id="rId42"/>
    <p:sldId id="298" r:id="rId43"/>
    <p:sldId id="289" r:id="rId44"/>
    <p:sldId id="292" r:id="rId45"/>
    <p:sldId id="29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4E45-7F72-43B5-81F5-999BB011BDEC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DAA07-B2B4-49F2-A892-827CB68E9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37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199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DMRichR</a:t>
            </a:r>
            <a:endParaRPr lang="en-CA" dirty="0"/>
          </a:p>
          <a:p>
            <a:r>
              <a:rPr lang="en-CA" dirty="0"/>
              <a:t>Check for RNA by mapping to specific sites, compare with methylation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88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list of top genes?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Check if 0 means in the gene or TSS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64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GO/KEGG Fisher combined methylation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63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GO/KEGG Fisher combined methylation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30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Transcription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15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Reactome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6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mitocarta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DAA07-B2B4-49F2-A892-827CB68E964C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75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BB4B-BF6C-4121-A0BE-C7D6D7EA4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EFBB9-BC4D-4D1F-B673-7769E1138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EDC7-8164-45B3-BDE2-E1571529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F3AA-46D7-4CA0-B897-ABC5CBE3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194B-0DE3-4493-8C0F-EAFFFF00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806CDFA-D87D-46D9-B2E5-B1E0F4142B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0" t="15640" r="54706" b="13813"/>
          <a:stretch/>
        </p:blipFill>
        <p:spPr>
          <a:xfrm>
            <a:off x="155448" y="122618"/>
            <a:ext cx="1088384" cy="1059116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091C90C-2BCA-4C4A-9878-A515531CD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6" t="15710" r="9289" b="15937"/>
          <a:stretch/>
        </p:blipFill>
        <p:spPr>
          <a:xfrm>
            <a:off x="10969566" y="91757"/>
            <a:ext cx="1066986" cy="11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25FF-BA16-4A7D-94E6-D1AECFD3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D2260-96BF-4FAC-A4FE-36F5341C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F805D-631B-4F04-A860-E464B138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52CF-81C7-4FBC-AE68-95D3A171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E506-51F3-44A2-B51F-D72E5095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18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87C10-38A0-4068-BB4C-454DAC09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B4545-28A6-4386-B666-04BE54521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5129-88A4-4321-BAF3-A28CED18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D5C5-CCE9-42B4-ADA2-F5AD676D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5794-574E-4E46-8920-C7FB2B59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60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F63C-F4F4-45C1-983D-2C957B56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32" y="365125"/>
            <a:ext cx="9725734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E5D8-C0CE-43D3-B26D-07F0FB6E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E1A4-07F6-435A-A579-3A422CCC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37D2-9301-47BB-80E5-E8B881C5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57DB-45ED-4372-B832-EB3ABBA4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12B6245-B42F-4414-9A52-C0E532DBC6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0" t="15640" r="54706" b="13813"/>
          <a:stretch/>
        </p:blipFill>
        <p:spPr>
          <a:xfrm>
            <a:off x="155448" y="122618"/>
            <a:ext cx="1088384" cy="1059116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EC46833-8905-45FD-AE1E-57CA26A20B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6" t="15710" r="9289" b="15937"/>
          <a:stretch/>
        </p:blipFill>
        <p:spPr>
          <a:xfrm>
            <a:off x="10969566" y="91757"/>
            <a:ext cx="1066986" cy="11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2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F2F9-6577-456C-8A56-30106251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F15F-4634-495A-927B-1EF3F886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C5C7-99FA-4123-BB32-5781A933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2C37-CABB-4CDB-8657-34596C36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EF95-762F-4E8D-B260-73C721F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9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5E5C-9AE2-49E5-9350-A2E61421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32" y="365125"/>
            <a:ext cx="9725734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3F01-B940-4F73-B0B3-60FC31B92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32F6B-E6F2-4BCD-92BD-2CAA9B280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7E075-7E00-40EA-822F-52067182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833D5-CFAE-4DF5-84FF-99AE5F8D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91A5-29DD-404C-B514-5E79312E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D319C9A-3FC6-44E4-A4CC-154101281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6" t="15710" r="9289" b="15937"/>
          <a:stretch/>
        </p:blipFill>
        <p:spPr>
          <a:xfrm>
            <a:off x="10969566" y="91757"/>
            <a:ext cx="1066986" cy="1137983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BC1A583-4FA9-40C1-A59E-44D326E3A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0" t="15640" r="54706" b="13813"/>
          <a:stretch/>
        </p:blipFill>
        <p:spPr>
          <a:xfrm>
            <a:off x="155448" y="136525"/>
            <a:ext cx="1088384" cy="1059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51E7C4-2FF1-4811-9152-A80C3DBDB312}"/>
              </a:ext>
            </a:extLst>
          </p:cNvPr>
          <p:cNvSpPr txBox="1"/>
          <p:nvPr userDrawn="1"/>
        </p:nvSpPr>
        <p:spPr>
          <a:xfrm>
            <a:off x="155448" y="6352143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4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6241-E5ED-46DF-91CF-2EF92A5A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5ACB-BAE5-4AC0-AC23-857D28E3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E6946-E89D-45B6-AEA0-2A7E4FCE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DE31A-37A2-443B-BEBF-0B69636BF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60521-9BB9-4B5E-919C-0C7741024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0E592-9146-4DCD-94C8-38DA8DF4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F0973-DC04-4713-AE0B-A0AE2881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4AE01-4776-438B-92E4-EFB2A38F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2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6FA3-951F-4660-93BC-CFC79F54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7ECED-E2F6-4CB7-8EA7-6848D4DA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BAC5-FCD4-4350-ABE8-AA060994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F678F-ED4F-44DA-B26D-87009DF2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85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62AA9-D88B-4190-B386-0D7518BF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C2565-D57E-4252-8849-B4E9423F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33961-A9B5-4A1A-A273-1FBB943F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90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38BE-953D-4AF6-ADAC-1B316AFC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7A0B-26D7-4A2B-BE27-2B761AF1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B0CC2-E314-4ECD-AF65-E1FF8D84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F5D63-2C61-4E7F-9DE9-ED774FEA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1F686-9766-41EB-9D33-AD115CB3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E5D18-5704-4A4E-A448-78A4F68B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72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529D-5581-49AB-A097-4C193A6B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D8D09-4AFC-4C66-88F0-03C859D79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5BCE8-2E75-4828-9776-9A2EA1B5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A65E1-3996-454C-BCDC-07AF63A6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8F84-BBFD-4C7F-AA83-1705BB44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E7A6C-C950-488E-8668-938A2E3E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1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17E5-63A4-4E21-998B-83F42962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094F7-80BF-4F89-8B3A-096B11A3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E1C2-67B0-470D-8145-81BF4F26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792F-E93B-4B14-BF92-01F35633C93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E782-D163-4FA1-972F-161739468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290D-37BA-40F7-B5DF-8EE7ED727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20B8-D890-413C-A0A4-B93946F8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25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FE1B-DDF2-472D-B971-CA9AE71CD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58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Effect of Mitochondrial DNA Variation on the Nuclear Epigenome and Transcriptome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091DB-9113-4D11-B12E-FCEAF9A10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123"/>
            <a:ext cx="9144000" cy="1655762"/>
          </a:xfrm>
        </p:spPr>
        <p:txBody>
          <a:bodyPr/>
          <a:lstStyle/>
          <a:p>
            <a:r>
              <a:rPr lang="en-CA" dirty="0"/>
              <a:t>Tyler Nagano</a:t>
            </a:r>
          </a:p>
          <a:p>
            <a:r>
              <a:rPr lang="en-CA" dirty="0"/>
              <a:t>Castellani Lab</a:t>
            </a:r>
          </a:p>
          <a:p>
            <a:r>
              <a:rPr lang="en-CA" dirty="0"/>
              <a:t>April 6</a:t>
            </a:r>
            <a:r>
              <a:rPr lang="en-CA" baseline="30000" dirty="0"/>
              <a:t>th</a:t>
            </a:r>
            <a:r>
              <a:rPr lang="en-CA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16587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0A2A-DD62-45FC-ACF3-2E3085BD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008E-0CD4-41B2-9329-80986E40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b="1" dirty="0"/>
              <a:t>Hypothesis:</a:t>
            </a:r>
            <a:endParaRPr lang="en-CA" sz="3200" dirty="0"/>
          </a:p>
          <a:p>
            <a:r>
              <a:rPr lang="en-US" sz="2800" i="1" dirty="0"/>
              <a:t>In vitro </a:t>
            </a:r>
            <a:r>
              <a:rPr lang="en-US" sz="2800" dirty="0"/>
              <a:t>reduction of mtDNA-CN leads to differentially methylated sites/regions and differential gene expression in shared genes and biological pathways which mediate the effect of mtDNA-CN on disease</a:t>
            </a:r>
            <a:endParaRPr lang="en-CA" sz="2800" dirty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D17D6-EC38-432A-804A-3B1B8B57F2E2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Objectives and Hypothesis</a:t>
            </a:r>
          </a:p>
        </p:txBody>
      </p:sp>
    </p:spTree>
    <p:extLst>
      <p:ext uri="{BB962C8B-B14F-4D97-AF65-F5344CB8AC3E}">
        <p14:creationId xmlns:p14="http://schemas.microsoft.com/office/powerpoint/2010/main" val="329925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0A2A-DD62-45FC-ACF3-2E3085BD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008E-0CD4-41B2-9329-80986E40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b="1" dirty="0"/>
              <a:t>Objectives:</a:t>
            </a:r>
            <a:endParaRPr lang="en-CA" sz="3200" dirty="0"/>
          </a:p>
          <a:p>
            <a:r>
              <a:rPr lang="en-CA" sz="2800" dirty="0"/>
              <a:t>Analyze data generated from cell model to determine differentially methylated sites and differential gene expression</a:t>
            </a:r>
          </a:p>
          <a:p>
            <a:r>
              <a:rPr lang="en-CA" dirty="0"/>
              <a:t>Integrate results of methylation and gene expression analyses to find overlapping pathways and genes</a:t>
            </a:r>
            <a:endParaRPr lang="en-CA" sz="2800" dirty="0"/>
          </a:p>
          <a:p>
            <a:r>
              <a:rPr lang="en-CA" sz="2800" dirty="0"/>
              <a:t>Perform functional enrichment analyses on significant results to discover relevant biological mechanisms</a:t>
            </a:r>
          </a:p>
          <a:p>
            <a:pPr lvl="1"/>
            <a:r>
              <a:rPr lang="en-CA" dirty="0"/>
              <a:t>Functional Enrichments</a:t>
            </a:r>
          </a:p>
          <a:p>
            <a:pPr lvl="1"/>
            <a:r>
              <a:rPr lang="en-CA" dirty="0"/>
              <a:t>Feature Overrepresentation</a:t>
            </a: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D17D6-EC38-432A-804A-3B1B8B57F2E2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Objectives and Hypothesis</a:t>
            </a:r>
          </a:p>
        </p:txBody>
      </p:sp>
    </p:spTree>
    <p:extLst>
      <p:ext uri="{BB962C8B-B14F-4D97-AF65-F5344CB8AC3E}">
        <p14:creationId xmlns:p14="http://schemas.microsoft.com/office/powerpoint/2010/main" val="332850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7D2B-EDA5-4C64-A633-540C3D6F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6B4C-F115-42FD-9D95-E137913B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Cell Line Model Generation</a:t>
            </a:r>
          </a:p>
          <a:p>
            <a:r>
              <a:rPr lang="en-US" b="1" dirty="0"/>
              <a:t>EPIC Array and RNA Seq Overview</a:t>
            </a:r>
          </a:p>
          <a:p>
            <a:r>
              <a:rPr lang="en-CA" b="1" dirty="0"/>
              <a:t>Methylation Preprocessing and Analysis</a:t>
            </a:r>
          </a:p>
          <a:p>
            <a:r>
              <a:rPr lang="en-CA" b="1" dirty="0"/>
              <a:t>RNA Seq Preprocessing and Analysis</a:t>
            </a:r>
          </a:p>
          <a:p>
            <a:r>
              <a:rPr lang="en-CA" b="1" dirty="0"/>
              <a:t>Integration Analyses of Gene Expression and Methylation</a:t>
            </a:r>
          </a:p>
          <a:p>
            <a:r>
              <a:rPr lang="en-CA" b="1" dirty="0"/>
              <a:t>Functional Enrichment Analyses</a:t>
            </a:r>
          </a:p>
          <a:p>
            <a:pPr lvl="1"/>
            <a:r>
              <a:rPr lang="en-CA" b="1" dirty="0"/>
              <a:t>Network and Pathway Analysis</a:t>
            </a:r>
          </a:p>
          <a:p>
            <a:pPr lvl="1"/>
            <a:r>
              <a:rPr lang="en-CA" b="1" dirty="0"/>
              <a:t>Feature Overrepresentation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127C6-A1B5-42A3-9B6C-24B6FA6FE0AC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29467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BB7A-657F-426F-AC28-9F4973BB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 Model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4DD3-BEAC-4EC2-A2FB-F7A7DA76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235"/>
            <a:ext cx="10515600" cy="4351338"/>
          </a:xfrm>
        </p:spPr>
        <p:txBody>
          <a:bodyPr/>
          <a:lstStyle/>
          <a:p>
            <a:r>
              <a:rPr lang="en-CA" dirty="0"/>
              <a:t>Human Embryonic Kidney (HEK293) with mitochondrial transcription factor A (TFAM) heterozygous knockout performed 3 times independently</a:t>
            </a:r>
          </a:p>
          <a:p>
            <a:r>
              <a:rPr lang="en-CA" dirty="0"/>
              <a:t>TFAM is a nuclear encoded protein essential for mtDNA transcription and regulates mtDNA-CN</a:t>
            </a:r>
          </a:p>
          <a:p>
            <a:r>
              <a:rPr lang="en-CA" dirty="0"/>
              <a:t>TFAM knockout (KO) 5-fold reduction in RNA expression and 18-fold reduction in mtDNA-CN compared to negative controls (NC)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B4FD1-876C-4BBF-AF1E-856AAB33D4A9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BC38C-EC24-40BE-84EC-BBEEFC65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59" y="4479452"/>
            <a:ext cx="6161970" cy="2347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90C6E-83AC-4027-ABF3-73C3407D919D}"/>
              </a:ext>
            </a:extLst>
          </p:cNvPr>
          <p:cNvSpPr txBox="1"/>
          <p:nvPr/>
        </p:nvSpPr>
        <p:spPr>
          <a:xfrm>
            <a:off x="8457171" y="6457890"/>
            <a:ext cx="3598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CA" sz="1800" dirty="0"/>
              <a:t>(Castellani et al., 2020)</a:t>
            </a:r>
          </a:p>
        </p:txBody>
      </p:sp>
    </p:spTree>
    <p:extLst>
      <p:ext uri="{BB962C8B-B14F-4D97-AF65-F5344CB8AC3E}">
        <p14:creationId xmlns:p14="http://schemas.microsoft.com/office/powerpoint/2010/main" val="170781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0DEE-04C0-4596-A757-D710A55C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EPIC Microarray – Methylation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A9B6-B986-45BD-9859-45407600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0870" cy="4351338"/>
          </a:xfrm>
        </p:spPr>
        <p:txBody>
          <a:bodyPr/>
          <a:lstStyle/>
          <a:p>
            <a:r>
              <a:rPr lang="en-US" dirty="0"/>
              <a:t>Illumina Infinium EPIC </a:t>
            </a:r>
            <a:r>
              <a:rPr lang="en-US" dirty="0" err="1"/>
              <a:t>BeadChip</a:t>
            </a:r>
            <a:r>
              <a:rPr lang="en-US" dirty="0"/>
              <a:t> hybridized to TFAM KO and NC to measure methylation</a:t>
            </a:r>
          </a:p>
          <a:p>
            <a:r>
              <a:rPr lang="en-US" dirty="0"/>
              <a:t>6 samples (3 KO and 3 NC) sequenced twice at two different time points (N=6)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310F2-FAEC-4B24-95FD-6D9148447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"/>
          <a:stretch/>
        </p:blipFill>
        <p:spPr>
          <a:xfrm>
            <a:off x="5275781" y="3325814"/>
            <a:ext cx="5693785" cy="2192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A9D99-5999-4163-838A-6E16A845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44" y="2383985"/>
            <a:ext cx="4734257" cy="941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B8E1B-F3A5-465F-A568-3ADB4EEC70E9}"/>
              </a:ext>
            </a:extLst>
          </p:cNvPr>
          <p:cNvSpPr txBox="1"/>
          <p:nvPr/>
        </p:nvSpPr>
        <p:spPr>
          <a:xfrm>
            <a:off x="5755544" y="5807242"/>
            <a:ext cx="521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Heterozygous Knockout (1 of 2 copies) of TFAM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D6B20-C30E-45FE-BBE1-F617096E8882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88487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D74-0816-47CE-895F-B3AF71DB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RNA-Seq – Gene Expression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2B89-3C4B-4F31-A4BB-D48E7087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2081" cy="4351338"/>
          </a:xfrm>
        </p:spPr>
        <p:txBody>
          <a:bodyPr/>
          <a:lstStyle/>
          <a:p>
            <a:r>
              <a:rPr lang="en-CA" dirty="0"/>
              <a:t>TFAM KO and NC cell lines RNA extracted using </a:t>
            </a:r>
            <a:r>
              <a:rPr lang="en-CA" dirty="0" err="1"/>
              <a:t>AllPrep</a:t>
            </a:r>
            <a:r>
              <a:rPr lang="en-CA" dirty="0"/>
              <a:t> DNA/RNA Mini Kit RNA-Seq </a:t>
            </a:r>
          </a:p>
          <a:p>
            <a:r>
              <a:rPr lang="en-CA" dirty="0"/>
              <a:t>qPCR used to quantify gene expression</a:t>
            </a:r>
          </a:p>
          <a:p>
            <a:r>
              <a:rPr lang="en-CA" dirty="0"/>
              <a:t>6 samples (3 KO and 3 NC) sequenced using RNA-Seq twice at same point in time (N=6)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6D358-624E-4440-81BE-48C0EE83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89" y="1341448"/>
            <a:ext cx="4470944" cy="5295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F3614-AB31-4B6A-998B-3EAEC5DBED40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6901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5892-D1A9-4D85-8E7F-6E6AC23A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Differentially Methylated Site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44F1-FA6A-46D7-AB3C-7535AA01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raw .</a:t>
            </a:r>
            <a:r>
              <a:rPr lang="en-US" dirty="0" err="1"/>
              <a:t>idat</a:t>
            </a:r>
            <a:r>
              <a:rPr lang="en-US" dirty="0"/>
              <a:t> Files from EPIC Array into beta values using </a:t>
            </a:r>
            <a:r>
              <a:rPr lang="en-US" dirty="0" err="1"/>
              <a:t>Minfi</a:t>
            </a:r>
            <a:endParaRPr lang="en-US" dirty="0"/>
          </a:p>
          <a:p>
            <a:pPr lvl="1"/>
            <a:r>
              <a:rPr lang="en-US" dirty="0"/>
              <a:t>Beta: amount of methylation at CpG site</a:t>
            </a:r>
          </a:p>
          <a:p>
            <a:pPr lvl="1"/>
            <a:r>
              <a:rPr lang="en-US" dirty="0"/>
              <a:t>Perform quality control, preprocessing and normalization</a:t>
            </a:r>
          </a:p>
          <a:p>
            <a:pPr lvl="2"/>
            <a:r>
              <a:rPr lang="en-US" dirty="0"/>
              <a:t>Detection p-value, </a:t>
            </a:r>
            <a:r>
              <a:rPr lang="en-US" dirty="0" err="1"/>
              <a:t>Pidsley</a:t>
            </a:r>
            <a:r>
              <a:rPr lang="en-US" dirty="0"/>
              <a:t> cross-reactive probes, SNPs</a:t>
            </a:r>
          </a:p>
          <a:p>
            <a:pPr lvl="1"/>
            <a:r>
              <a:rPr lang="en-US" dirty="0"/>
              <a:t>Samples with &gt;0.15 difference in mean negative control beta value between runs removed</a:t>
            </a:r>
          </a:p>
          <a:p>
            <a:r>
              <a:rPr lang="en-CA" dirty="0"/>
              <a:t>Linear Regression using </a:t>
            </a:r>
            <a:r>
              <a:rPr lang="en-CA" dirty="0" err="1"/>
              <a:t>DMPFinder</a:t>
            </a:r>
            <a:r>
              <a:rPr lang="en-CA" dirty="0"/>
              <a:t>: mtDNA-CN from qPCR as independent variable and methylation as dependent variable</a:t>
            </a:r>
          </a:p>
          <a:p>
            <a:pPr lvl="1"/>
            <a:r>
              <a:rPr lang="en-US" dirty="0"/>
              <a:t>Significance Threshold (EWAS): p &lt; 1e-7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24921-E402-4AE7-890E-EC9BC1877F41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3519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C796-9B6B-4C5A-848F-4B2A5C6A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Differentially Methylated Region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C6A2-B8D0-45F9-9A7C-F4740391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Same preprocessing and quality control as differentially methylated site analysis</a:t>
            </a:r>
          </a:p>
          <a:p>
            <a:r>
              <a:rPr lang="en-CA" dirty="0"/>
              <a:t>Linear Regression in DMRcate: Treatment Status (KO vs NC) as independent variable and methylation as dependent variable</a:t>
            </a:r>
          </a:p>
          <a:p>
            <a:pPr lvl="1"/>
            <a:r>
              <a:rPr lang="en-US" dirty="0"/>
              <a:t>Adjust for Batch as a fixed effect</a:t>
            </a:r>
          </a:p>
          <a:p>
            <a:pPr lvl="1"/>
            <a:r>
              <a:rPr lang="en-US" dirty="0"/>
              <a:t>Significance threshold (EWAS) p &lt; 1e-7</a:t>
            </a:r>
          </a:p>
          <a:p>
            <a:pPr lvl="1"/>
            <a:r>
              <a:rPr lang="en-US" dirty="0"/>
              <a:t>Region: Defined as minimum 10 CpGs with at most 1000 nucleotides between each CpG in the region</a:t>
            </a:r>
          </a:p>
          <a:p>
            <a:pPr lvl="1"/>
            <a:r>
              <a:rPr lang="en-US" dirty="0"/>
              <a:t>Mean beta shift between KO and NC &lt; 0.05</a:t>
            </a:r>
          </a:p>
          <a:p>
            <a:pPr lvl="1"/>
            <a:r>
              <a:rPr lang="en-US" dirty="0"/>
              <a:t>Significance threshold for regions p &lt; 1.17e-5 using Bonferroni correction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97E39-04FF-445A-B273-0B9FCD7A8F3B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8377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65A4-EFE3-4747-B9E7-0B01EB0F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RNA-Seq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0108-F9E6-4ED1-8668-25DB5866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5168"/>
            <a:ext cx="10838935" cy="5276335"/>
          </a:xfrm>
        </p:spPr>
        <p:txBody>
          <a:bodyPr>
            <a:normAutofit/>
          </a:bodyPr>
          <a:lstStyle/>
          <a:p>
            <a:r>
              <a:rPr lang="en-CA" dirty="0"/>
              <a:t>Process Raw RNA-Seq FASTQ files using </a:t>
            </a:r>
            <a:r>
              <a:rPr lang="en-CA" dirty="0" err="1"/>
              <a:t>Kallisto</a:t>
            </a:r>
            <a:endParaRPr lang="en-CA" dirty="0"/>
          </a:p>
          <a:p>
            <a:pPr lvl="1"/>
            <a:r>
              <a:rPr lang="en-CA" dirty="0"/>
              <a:t>Pseudo-align sequences to reference to generate estimated transcript counts</a:t>
            </a:r>
          </a:p>
          <a:p>
            <a:pPr lvl="2"/>
            <a:r>
              <a:rPr lang="en-CA" dirty="0"/>
              <a:t>Bootstrap 100 times to account for uncertainties in counts</a:t>
            </a:r>
          </a:p>
          <a:p>
            <a:pPr lvl="1"/>
            <a:r>
              <a:rPr lang="en-CA" dirty="0"/>
              <a:t>Take max count of transcript isoform of gene to convert to gene counts</a:t>
            </a:r>
          </a:p>
          <a:p>
            <a:r>
              <a:rPr lang="en-CA" dirty="0"/>
              <a:t>Perform RNA-Seq analysis using </a:t>
            </a:r>
            <a:r>
              <a:rPr lang="en-CA" dirty="0" err="1"/>
              <a:t>EdgeR</a:t>
            </a:r>
            <a:endParaRPr lang="en-CA" dirty="0"/>
          </a:p>
          <a:p>
            <a:pPr lvl="1"/>
            <a:r>
              <a:rPr lang="en-CA" dirty="0"/>
              <a:t>Uses Trimmed Mean of m-values (TMM) to scale for effective library size</a:t>
            </a:r>
          </a:p>
          <a:p>
            <a:pPr lvl="1"/>
            <a:r>
              <a:rPr lang="en-CA" dirty="0"/>
              <a:t>Filters genes with &lt; 15 raw count across all samples </a:t>
            </a:r>
          </a:p>
          <a:p>
            <a:pPr lvl="1"/>
            <a:r>
              <a:rPr lang="en-CA" dirty="0"/>
              <a:t>Filter genes with &lt; 0.5 CPM average across samples meeting CPM cut off</a:t>
            </a:r>
          </a:p>
          <a:p>
            <a:pPr lvl="1"/>
            <a:r>
              <a:rPr lang="en-CA" dirty="0"/>
              <a:t>Maximize negative binomial likelihood using weighted empirical bayes to model</a:t>
            </a:r>
          </a:p>
          <a:p>
            <a:pPr lvl="1"/>
            <a:r>
              <a:rPr lang="en-CA" dirty="0"/>
              <a:t>Likelihood Ratio Test between observed model and null model</a:t>
            </a:r>
          </a:p>
          <a:p>
            <a:pPr lvl="2"/>
            <a:r>
              <a:rPr lang="en-CA" dirty="0"/>
              <a:t>Adjusts for batch as fixed effect</a:t>
            </a:r>
          </a:p>
          <a:p>
            <a:pPr lvl="2"/>
            <a:r>
              <a:rPr lang="en-CA" dirty="0"/>
              <a:t>Remove genes with </a:t>
            </a:r>
            <a:r>
              <a:rPr lang="en-CA" dirty="0" err="1"/>
              <a:t>logFC</a:t>
            </a:r>
            <a:r>
              <a:rPr lang="en-CA" dirty="0"/>
              <a:t> &lt; +/-2</a:t>
            </a:r>
          </a:p>
          <a:p>
            <a:pPr lvl="2"/>
            <a:r>
              <a:rPr lang="en-CA" dirty="0"/>
              <a:t>Significance threshold p &lt; 3.53e-6 using a Bonferroni correction</a:t>
            </a:r>
          </a:p>
          <a:p>
            <a:pPr lvl="1"/>
            <a:endParaRPr lang="en-CA" dirty="0"/>
          </a:p>
          <a:p>
            <a:pPr lvl="2"/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5A514-E17C-4F1B-9C0A-DBE9E320773F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79243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4B1-86B3-44ED-8FB5-BDB7E2EC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Integrate Methylation and Gene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7E79-74E9-4165-9A11-BD47AADB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36"/>
            <a:ext cx="10515600" cy="515142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Methylation data: </a:t>
            </a:r>
          </a:p>
          <a:p>
            <a:pPr lvl="1"/>
            <a:r>
              <a:rPr lang="en-CA" dirty="0"/>
              <a:t>Significant </a:t>
            </a:r>
            <a:r>
              <a:rPr lang="en-CA" dirty="0" err="1"/>
              <a:t>CpGs</a:t>
            </a:r>
            <a:r>
              <a:rPr lang="en-CA" dirty="0"/>
              <a:t> from differentially methylated site analysis</a:t>
            </a:r>
          </a:p>
          <a:p>
            <a:r>
              <a:rPr lang="en-CA" dirty="0"/>
              <a:t>Gene Expression data:</a:t>
            </a:r>
          </a:p>
          <a:p>
            <a:pPr lvl="1"/>
            <a:r>
              <a:rPr lang="en-CA" dirty="0"/>
              <a:t>Gene counts from significant genes in </a:t>
            </a:r>
            <a:r>
              <a:rPr lang="en-CA" dirty="0" err="1"/>
              <a:t>EdgeR</a:t>
            </a:r>
            <a:endParaRPr lang="en-CA" dirty="0"/>
          </a:p>
          <a:p>
            <a:r>
              <a:rPr lang="en-CA" dirty="0"/>
              <a:t>Identify inverse correlations between methylation and gene expression using ELMER</a:t>
            </a:r>
          </a:p>
          <a:p>
            <a:pPr lvl="1"/>
            <a:r>
              <a:rPr lang="en-CA" dirty="0"/>
              <a:t>Compare each probe to nearest 20 genes (10 upstream, 10 downstream)</a:t>
            </a:r>
          </a:p>
          <a:p>
            <a:pPr lvl="1"/>
            <a:r>
              <a:rPr lang="en-CA" dirty="0"/>
              <a:t>Test each pair using a one-sided Mann-Whitney U test for difference in methylation expression between KO and NC</a:t>
            </a:r>
          </a:p>
          <a:p>
            <a:pPr lvl="1"/>
            <a:r>
              <a:rPr lang="en-CA" dirty="0"/>
              <a:t>Remove probes &lt; 1Mb from transcriptional start site of gene</a:t>
            </a:r>
          </a:p>
          <a:p>
            <a:pPr lvl="1"/>
            <a:r>
              <a:rPr lang="en-CA" dirty="0"/>
              <a:t>Gene-Probe pair significance threshold: False Discovery Rate (FDR) &lt; 0.01</a:t>
            </a:r>
          </a:p>
          <a:p>
            <a:pPr lvl="1"/>
            <a:r>
              <a:rPr lang="en-CA" dirty="0"/>
              <a:t>Test for difference in gene expression between using Student’s T test</a:t>
            </a:r>
          </a:p>
          <a:p>
            <a:pPr lvl="1"/>
            <a:r>
              <a:rPr lang="en-CA" dirty="0"/>
              <a:t>Gene expression significance threshold: p &lt; 0.001</a:t>
            </a: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0163E-4CDD-49B1-8C74-10314D5AF88D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46100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A66B-DA6B-4E84-A5D5-1AEA7A1C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7FDB-47EF-40D2-B6CF-132AEFA0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Background and Rationale</a:t>
            </a:r>
          </a:p>
          <a:p>
            <a:r>
              <a:rPr lang="en-CA" b="1" dirty="0"/>
              <a:t>Objectives and Hypothesis</a:t>
            </a:r>
          </a:p>
          <a:p>
            <a:r>
              <a:rPr lang="en-CA" b="1" dirty="0"/>
              <a:t>Methods</a:t>
            </a:r>
          </a:p>
          <a:p>
            <a:r>
              <a:rPr lang="en-CA" b="1" dirty="0"/>
              <a:t>Results</a:t>
            </a:r>
          </a:p>
          <a:p>
            <a:r>
              <a:rPr lang="en-CA" b="1" dirty="0"/>
              <a:t>Discussion and Future Steps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81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4038-A333-4092-9E01-4A8BC846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Enrichment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CB33-370F-4A41-8B68-FD5BBC54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812"/>
          </a:xfrm>
        </p:spPr>
        <p:txBody>
          <a:bodyPr>
            <a:normAutofit/>
          </a:bodyPr>
          <a:lstStyle/>
          <a:p>
            <a:r>
              <a:rPr lang="en-US" dirty="0"/>
              <a:t>Find overrepresentation of functional groups and pathways </a:t>
            </a:r>
          </a:p>
          <a:p>
            <a:pPr lvl="1"/>
            <a:r>
              <a:rPr lang="en-US" dirty="0"/>
              <a:t>Map differentially methylated sites/regions and differentially expressed genes to gene groups and pathways using the Gene Ontology (GO) and Kyoto Encyclopedia of Genes and Genomes (KEGG) databases using </a:t>
            </a:r>
            <a:r>
              <a:rPr lang="en-US" dirty="0" err="1"/>
              <a:t>missMethyl</a:t>
            </a:r>
            <a:r>
              <a:rPr lang="en-US" dirty="0"/>
              <a:t> and </a:t>
            </a:r>
            <a:r>
              <a:rPr lang="en-US" dirty="0" err="1"/>
              <a:t>limma</a:t>
            </a:r>
            <a:endParaRPr lang="en-US" dirty="0"/>
          </a:p>
          <a:p>
            <a:r>
              <a:rPr lang="en-US" dirty="0"/>
              <a:t>Combine results of methylation and gene expression pathway analyses using Fisher’s combined probability test for meta-analysis</a:t>
            </a:r>
          </a:p>
          <a:p>
            <a:pPr lvl="1"/>
            <a:r>
              <a:rPr lang="en-US" dirty="0"/>
              <a:t>Remove all with p &lt; 0.05 in either methylation or gene expression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2AF41-EEAD-48F2-80C3-71F989303C4D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414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8609-44CE-4408-8153-552F76D8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Enrichment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0073-845F-4F7B-BEEA-F5E8E130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 additional analyses to check for overrepresentation of functional groups</a:t>
            </a:r>
          </a:p>
          <a:p>
            <a:pPr lvl="1"/>
            <a:r>
              <a:rPr lang="en-US" dirty="0" err="1"/>
              <a:t>MsigDB</a:t>
            </a:r>
            <a:r>
              <a:rPr lang="en-US" dirty="0"/>
              <a:t>: </a:t>
            </a:r>
            <a:r>
              <a:rPr lang="en-US" dirty="0" err="1"/>
              <a:t>Reactome</a:t>
            </a:r>
            <a:r>
              <a:rPr lang="en-US" dirty="0"/>
              <a:t> pathways and Transcription factor groups</a:t>
            </a:r>
          </a:p>
          <a:p>
            <a:pPr lvl="1"/>
            <a:r>
              <a:rPr lang="en-US" dirty="0" err="1"/>
              <a:t>MitoCarta</a:t>
            </a:r>
            <a:r>
              <a:rPr lang="en-US" dirty="0"/>
              <a:t>: Mitochondrial Proteins and Pathways</a:t>
            </a:r>
          </a:p>
          <a:p>
            <a:pPr lvl="1"/>
            <a:r>
              <a:rPr lang="en-US" dirty="0"/>
              <a:t>Use student’s T test on genes in functional group compared to genes out of functional groups</a:t>
            </a:r>
          </a:p>
          <a:p>
            <a:pPr lvl="1"/>
            <a:r>
              <a:rPr lang="en-US" dirty="0"/>
              <a:t>Combine results using Fisher’s combined probability test for meta-analysis</a:t>
            </a:r>
          </a:p>
          <a:p>
            <a:pPr lvl="2"/>
            <a:r>
              <a:rPr lang="en-US" dirty="0"/>
              <a:t>Remove all with p &lt; 0.05 in either methylation or gene expression</a:t>
            </a:r>
          </a:p>
          <a:p>
            <a:r>
              <a:rPr lang="en-CA" dirty="0"/>
              <a:t>Perform enrichment testing for CpG and gene region annotations of methylation and gene expression data using </a:t>
            </a:r>
            <a:r>
              <a:rPr lang="en-CA" dirty="0" err="1"/>
              <a:t>DMRichR</a:t>
            </a:r>
            <a:endParaRPr lang="en-CA" dirty="0"/>
          </a:p>
          <a:p>
            <a:pPr lvl="1"/>
            <a:r>
              <a:rPr lang="en-CA" dirty="0"/>
              <a:t>Use Fisher’s Exact test to test for overrepresentation of features</a:t>
            </a:r>
          </a:p>
          <a:p>
            <a:pPr lvl="1"/>
            <a:r>
              <a:rPr lang="en-CA" dirty="0"/>
              <a:t>Significance threshold: FDR &lt; 0.05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F243D-57CA-4EA0-BDAC-E559724AF207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422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59BF-03F1-440E-8B28-2711FC64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EFCB-D498-4EAC-B930-3D6D8E7A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Differentially Methylated Sites Analysis</a:t>
            </a:r>
          </a:p>
          <a:p>
            <a:r>
              <a:rPr lang="en-CA" b="1" dirty="0"/>
              <a:t>Differentially Methylated Regions Analysis</a:t>
            </a:r>
          </a:p>
          <a:p>
            <a:r>
              <a:rPr lang="en-CA" b="1" dirty="0"/>
              <a:t>Differentially Expressed Genes Analysis</a:t>
            </a:r>
          </a:p>
          <a:p>
            <a:r>
              <a:rPr lang="en-CA" b="1" dirty="0"/>
              <a:t>ELMER Integration Analysis</a:t>
            </a:r>
          </a:p>
          <a:p>
            <a:r>
              <a:rPr lang="en-CA" b="1" dirty="0"/>
              <a:t>Functional Enrichment Analyses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AF2CF-1B90-4BF6-8ABD-4E5E5A3DAF89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520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3630-24EA-4AC3-A5C5-C43623A3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Differentially Methylated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D598-CA72-4C07-8932-893183C7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21" y="1690688"/>
            <a:ext cx="6867376" cy="4351338"/>
          </a:xfrm>
        </p:spPr>
        <p:txBody>
          <a:bodyPr/>
          <a:lstStyle/>
          <a:p>
            <a:r>
              <a:rPr lang="en-CA" dirty="0"/>
              <a:t>After normalization and quality control 769026 probes remain</a:t>
            </a:r>
          </a:p>
          <a:p>
            <a:r>
              <a:rPr lang="en-CA" dirty="0"/>
              <a:t>Linear regression mtDNA-CN from qPCR as independent variable and methylation as dependent variable</a:t>
            </a:r>
          </a:p>
          <a:p>
            <a:r>
              <a:rPr lang="en-CA" dirty="0"/>
              <a:t>4242 sites differentially methylated p &lt; 1e-7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92B8E-55A1-40C5-AE43-4C599D69E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 r="2048" b="4434"/>
          <a:stretch/>
        </p:blipFill>
        <p:spPr>
          <a:xfrm>
            <a:off x="159563" y="4397551"/>
            <a:ext cx="7504430" cy="2328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5470F-3FE0-41A5-886C-410011ED0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351" y="1206630"/>
            <a:ext cx="3831251" cy="2864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4A963F-7153-47A5-83CF-90442D46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351" y="4071061"/>
            <a:ext cx="3831252" cy="2786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C989EF-E50B-4A1B-91A3-79E4C2CD4025}"/>
              </a:ext>
            </a:extLst>
          </p:cNvPr>
          <p:cNvSpPr txBox="1"/>
          <p:nvPr/>
        </p:nvSpPr>
        <p:spPr>
          <a:xfrm>
            <a:off x="8423820" y="837298"/>
            <a:ext cx="12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Top 2 </a:t>
            </a:r>
            <a:r>
              <a:rPr lang="en-CA" dirty="0" err="1"/>
              <a:t>CpGs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D5220-6ECF-4430-9C3C-1631F004BB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994"/>
          <a:stretch/>
        </p:blipFill>
        <p:spPr>
          <a:xfrm>
            <a:off x="9560050" y="591176"/>
            <a:ext cx="1105852" cy="615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7912D-02A3-4B49-8648-CB6484518AA9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34AAB-CE10-485D-B385-A6BB1C5EF0BF}"/>
              </a:ext>
            </a:extLst>
          </p:cNvPr>
          <p:cNvSpPr txBox="1"/>
          <p:nvPr/>
        </p:nvSpPr>
        <p:spPr>
          <a:xfrm>
            <a:off x="7242772" y="6355534"/>
            <a:ext cx="5911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66595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92CD-8754-4753-9BE0-74DDB377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Differentially Methylated Region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44F9-A925-412A-A4CA-00F2AE5E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7" y="1825625"/>
            <a:ext cx="3181540" cy="4351338"/>
          </a:xfrm>
        </p:spPr>
        <p:txBody>
          <a:bodyPr/>
          <a:lstStyle/>
          <a:p>
            <a:r>
              <a:rPr lang="en-US" dirty="0"/>
              <a:t>Linear model with treatment status as independent variable and methylation as dependent variable</a:t>
            </a:r>
          </a:p>
          <a:p>
            <a:r>
              <a:rPr lang="en-CA" dirty="0"/>
              <a:t>228 differentially methylated regions p &lt; 1.17e-5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56D80-E057-4696-BA98-8C0E229C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56" y="1608342"/>
            <a:ext cx="4141937" cy="2348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D7468B-6F31-426A-917E-9556E3F4D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873" y="1608342"/>
            <a:ext cx="4093047" cy="2348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E91334-DEF6-43CF-9941-C4EE9C713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456" y="4133831"/>
            <a:ext cx="4141936" cy="2312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9EA0F3-CBCC-4F01-9CAC-AC3982712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873" y="4133831"/>
            <a:ext cx="4093047" cy="19885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7EAB1F-A450-4F68-B41A-6DBF67464182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6220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BB3F-3A67-4291-98A4-19EEB654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Differentially Expressed Genes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9B9B-81B6-429C-A55E-483238F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filtering and normalization 14149 genes remain</a:t>
            </a:r>
          </a:p>
          <a:p>
            <a:r>
              <a:rPr lang="en-CA" dirty="0"/>
              <a:t>Likelihood Ratio Test between observed model and null model</a:t>
            </a:r>
          </a:p>
          <a:p>
            <a:r>
              <a:rPr lang="en-CA" dirty="0"/>
              <a:t>179 genes differentially expressed p &lt; 3.53e-6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2E29C-7E17-45F1-8CB2-2B8F0D241B55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pic>
        <p:nvPicPr>
          <p:cNvPr id="8" name="Picture 7" descr="A group of people in a line&#10;&#10;Description automatically generated with low confidence">
            <a:extLst>
              <a:ext uri="{FF2B5EF4-FFF2-40B4-BE49-F238E27FC236}">
                <a16:creationId xmlns:a16="http://schemas.microsoft.com/office/drawing/2014/main" id="{C52F3D5C-3859-4A8A-B751-E4711F6F5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0" y="3429000"/>
            <a:ext cx="10515600" cy="3153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D807B7-7CDF-4508-8179-23FFC28C656D}"/>
              </a:ext>
            </a:extLst>
          </p:cNvPr>
          <p:cNvSpPr txBox="1"/>
          <p:nvPr/>
        </p:nvSpPr>
        <p:spPr>
          <a:xfrm>
            <a:off x="10646875" y="6020554"/>
            <a:ext cx="618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120543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2561-8FD0-4686-ADBD-A38AA017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4DB4-9C35-4EAE-9348-E3C29FF9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9436" cy="4351338"/>
          </a:xfrm>
        </p:spPr>
        <p:txBody>
          <a:bodyPr/>
          <a:lstStyle/>
          <a:p>
            <a:r>
              <a:rPr lang="en-CA" dirty="0"/>
              <a:t>Tested 35347 gene-probe pairs</a:t>
            </a:r>
          </a:p>
          <a:p>
            <a:r>
              <a:rPr lang="en-CA" dirty="0"/>
              <a:t>314 gene probe pairs meet significance thresholds and distance filters</a:t>
            </a:r>
          </a:p>
          <a:p>
            <a:pPr lvl="1"/>
            <a:r>
              <a:rPr lang="en-CA" dirty="0"/>
              <a:t>45 unique genes and 286 probes</a:t>
            </a:r>
          </a:p>
          <a:p>
            <a:pPr lvl="1"/>
            <a:r>
              <a:rPr lang="en-CA" dirty="0"/>
              <a:t>70 pairs have probe at transcriptional start 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020CC-CC24-42C6-A19A-9C4B7E2ACF24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654798C-944E-489E-95A8-00DC7A2BFE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7"/>
          <a:stretch/>
        </p:blipFill>
        <p:spPr>
          <a:xfrm>
            <a:off x="6686224" y="298763"/>
            <a:ext cx="3046251" cy="642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55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474F-0774-4ADB-82A4-77DB59A4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33" y="228825"/>
            <a:ext cx="9725734" cy="1325563"/>
          </a:xfrm>
        </p:spPr>
        <p:txBody>
          <a:bodyPr/>
          <a:lstStyle/>
          <a:p>
            <a:r>
              <a:rPr lang="en-CA" dirty="0"/>
              <a:t>Integration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987FA-62C1-45CB-97D7-AC5AA1A5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79" y="1206521"/>
            <a:ext cx="4376050" cy="292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AD07E-F8E7-4FED-8036-27919377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52" y="1290626"/>
            <a:ext cx="3822874" cy="2755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DF9D8-78AC-4EF8-B6FD-6B7F20DD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351" y="4065408"/>
            <a:ext cx="3822875" cy="2665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822864-E87D-4F1F-BC48-71836ABF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579" y="4130101"/>
            <a:ext cx="4376050" cy="26117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4AFDAB-87E3-4E99-BE00-5AF61B38B4B0}"/>
              </a:ext>
            </a:extLst>
          </p:cNvPr>
          <p:cNvSpPr txBox="1"/>
          <p:nvPr/>
        </p:nvSpPr>
        <p:spPr>
          <a:xfrm>
            <a:off x="6095999" y="1478885"/>
            <a:ext cx="177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EIF4EBP3 is an initiation factor prevents assembly of EIF4E which is the rate limiter of protein synthesis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8610F-EAE3-4CF8-8849-285668E01B5E}"/>
              </a:ext>
            </a:extLst>
          </p:cNvPr>
          <p:cNvSpPr txBox="1"/>
          <p:nvPr/>
        </p:nvSpPr>
        <p:spPr>
          <a:xfrm>
            <a:off x="126749" y="1837853"/>
            <a:ext cx="167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GABRB1 is a subunit of GABA</a:t>
            </a:r>
            <a:r>
              <a:rPr lang="en-CA" baseline="-25000" dirty="0"/>
              <a:t>A</a:t>
            </a:r>
            <a:r>
              <a:rPr lang="en-CA" dirty="0"/>
              <a:t> Receptor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BAD95-0AB4-4241-8E92-D2A53B65E2FB}"/>
              </a:ext>
            </a:extLst>
          </p:cNvPr>
          <p:cNvSpPr txBox="1"/>
          <p:nvPr/>
        </p:nvSpPr>
        <p:spPr>
          <a:xfrm>
            <a:off x="121370" y="4221804"/>
            <a:ext cx="1989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ABCD1 is an ATP-binding cassette transporter for very long chain fatty acid (VLCFA)-CoA from the cytosol to the peroxisome 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CAA29-B232-4501-8163-F137145B3AAA}"/>
              </a:ext>
            </a:extLst>
          </p:cNvPr>
          <p:cNvSpPr txBox="1"/>
          <p:nvPr/>
        </p:nvSpPr>
        <p:spPr>
          <a:xfrm>
            <a:off x="5914417" y="4221804"/>
            <a:ext cx="1673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SFRP2 is most differentially expressed gene; acts </a:t>
            </a:r>
            <a:r>
              <a:rPr lang="en-US" sz="1800" dirty="0">
                <a:effectLst/>
                <a:latin typeface="Calibri" panose="020F0502020204030204" pitchFamily="34" charset="0"/>
              </a:rPr>
              <a:t>as soluble modulators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Wnt</a:t>
            </a:r>
            <a:r>
              <a:rPr lang="en-US" sz="1800" dirty="0">
                <a:effectLst/>
                <a:latin typeface="Calibri" panose="020F0502020204030204" pitchFamily="34" charset="0"/>
              </a:rPr>
              <a:t> signaling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551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7897-D34D-44A7-9CB5-8270B92D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6DAE-6EE4-4BA9-83F7-7B8991EE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C8EC6-2B16-4A1E-800E-92A69EE9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331" y="104099"/>
            <a:ext cx="5291749" cy="3535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87AA5-F49C-4C6C-9176-37204F2A1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48" y="3608963"/>
            <a:ext cx="5391331" cy="3217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EFE22-374D-45C8-8CCD-06EAEE57A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099"/>
            <a:ext cx="5291749" cy="3504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3345C-7D0F-4A9B-85AC-F36C573A2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608963"/>
            <a:ext cx="5291748" cy="32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15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865-6CE4-4980-B9A9-462FE8B6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GO/KEGG Methylation Site and RNA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3F99A-535D-492D-A577-0A37DB1E47E5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pic>
        <p:nvPicPr>
          <p:cNvPr id="15" name="Content Placeholder 1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9B5AECD-96F8-4D12-A3C5-D2EDA299E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/>
          <a:stretch/>
        </p:blipFill>
        <p:spPr>
          <a:xfrm>
            <a:off x="446224" y="1489496"/>
            <a:ext cx="5033727" cy="4999172"/>
          </a:xfr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4E1479FC-0DC9-407C-A650-7DDA32C329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8061" b="15061"/>
          <a:stretch/>
        </p:blipFill>
        <p:spPr>
          <a:xfrm>
            <a:off x="5890791" y="2317686"/>
            <a:ext cx="5854985" cy="26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442D-8DD1-475C-897C-33E58168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F292-F46E-4909-8B5C-AAD0081A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 Unicode MS"/>
              </a:rPr>
              <a:t>Mitochondria Function, DNA and Copy Number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 Unicode MS"/>
              </a:rPr>
              <a:t>Nuclear Epigenome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 Unicode MS"/>
              </a:rPr>
              <a:t>Mitochondria Effect on the Nuclear Epigenome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 Unicode MS"/>
              </a:rPr>
              <a:t>mtDNA-CN as biomarker of disease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8C157-01DE-4930-BC38-4DB2DA824986}"/>
              </a:ext>
            </a:extLst>
          </p:cNvPr>
          <p:cNvSpPr txBox="1"/>
          <p:nvPr/>
        </p:nvSpPr>
        <p:spPr>
          <a:xfrm>
            <a:off x="135924" y="6488668"/>
            <a:ext cx="158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666837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D8E7-EBE7-444F-A674-37031434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KEGG GABAergic Synapse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F4BE3A-B2C8-4961-91F9-BE2436E10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" y="1688423"/>
            <a:ext cx="6085849" cy="4483788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DD560D2-8EA7-4D29-AEF8-A3F8F1EFD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02" y="1688424"/>
            <a:ext cx="6085848" cy="4483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85A23-F43F-4F73-B6CF-2AF6D40AAA9C}"/>
              </a:ext>
            </a:extLst>
          </p:cNvPr>
          <p:cNvSpPr txBox="1"/>
          <p:nvPr/>
        </p:nvSpPr>
        <p:spPr>
          <a:xfrm>
            <a:off x="977774" y="6400800"/>
            <a:ext cx="105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Methylation Site (left) and RNA (right). GABA A gene hypermethylated and under expressed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40CC4D-E517-4B72-8EC9-430F47495AF7}"/>
              </a:ext>
            </a:extLst>
          </p:cNvPr>
          <p:cNvSpPr/>
          <p:nvPr/>
        </p:nvSpPr>
        <p:spPr>
          <a:xfrm>
            <a:off x="5311302" y="4212076"/>
            <a:ext cx="609664" cy="45720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56D046-8D06-4B8C-AB8E-4761519B9A33}"/>
              </a:ext>
            </a:extLst>
          </p:cNvPr>
          <p:cNvSpPr/>
          <p:nvPr/>
        </p:nvSpPr>
        <p:spPr>
          <a:xfrm>
            <a:off x="11260178" y="4142707"/>
            <a:ext cx="725240" cy="59593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DB955-C5B0-42F4-BA6C-B226685B7CCA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6714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8B25-A2F1-48B5-9B52-CE68050A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KEGG Protein Digestion and Absorption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D36FC5C6-6ACA-41FC-BB48-2229D35CD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" y="1391228"/>
            <a:ext cx="5948313" cy="4908255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77BF7A0D-0672-4585-A2B0-797A5FCC7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1227"/>
            <a:ext cx="5948313" cy="4908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9C290A-2690-4630-8F2A-51DB591E2F49}"/>
              </a:ext>
            </a:extLst>
          </p:cNvPr>
          <p:cNvSpPr txBox="1"/>
          <p:nvPr/>
        </p:nvSpPr>
        <p:spPr>
          <a:xfrm>
            <a:off x="977774" y="6400800"/>
            <a:ext cx="105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Methylation Site (left) and RNA (right). Peptidase gene hypomethylated and over expressed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9799C0-9CCC-4735-82ED-46A5263870D7}"/>
              </a:ext>
            </a:extLst>
          </p:cNvPr>
          <p:cNvSpPr/>
          <p:nvPr/>
        </p:nvSpPr>
        <p:spPr>
          <a:xfrm>
            <a:off x="2942376" y="3429000"/>
            <a:ext cx="615636" cy="48209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A8CAD9-F589-4583-A236-A64CE65ECEE1}"/>
              </a:ext>
            </a:extLst>
          </p:cNvPr>
          <p:cNvSpPr/>
          <p:nvPr/>
        </p:nvSpPr>
        <p:spPr>
          <a:xfrm>
            <a:off x="8941806" y="3429000"/>
            <a:ext cx="615636" cy="48209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AD1EB-3C04-4435-ABEA-987B8D0DC105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2333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865-6CE4-4980-B9A9-462FE8B6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GO/KEGG Methylation Region and RNA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A916447B-C8AF-4C2F-A2A1-753673A99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/>
          <a:stretch/>
        </p:blipFill>
        <p:spPr>
          <a:xfrm>
            <a:off x="546767" y="1367072"/>
            <a:ext cx="4812884" cy="5109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110CC-0F59-4302-8ADD-6468F55053B7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5C9B5C2-6E94-4617-9129-B6E9D695CF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t="7706" b="23148"/>
          <a:stretch/>
        </p:blipFill>
        <p:spPr>
          <a:xfrm>
            <a:off x="5697647" y="2359378"/>
            <a:ext cx="6143689" cy="253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06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865-6CE4-4980-B9A9-462FE8B6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200" dirty="0"/>
              <a:t>Functional Enrichment – Transcription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A6345-87E5-49EB-A829-F94150BCEA03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3B0B9865-3A43-424C-9AFD-1E242FE3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"/>
          <a:stretch/>
        </p:blipFill>
        <p:spPr>
          <a:xfrm>
            <a:off x="340371" y="1842637"/>
            <a:ext cx="4461048" cy="3626962"/>
          </a:xfr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9530C42A-AB9B-4AC7-8387-7A09F721A9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"/>
          <a:stretch/>
        </p:blipFill>
        <p:spPr>
          <a:xfrm>
            <a:off x="6096000" y="1197203"/>
            <a:ext cx="5960076" cy="2713783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9C6AB01E-3F77-4AE3-8294-5548CFFB04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3"/>
          <a:stretch/>
        </p:blipFill>
        <p:spPr>
          <a:xfrm>
            <a:off x="6096000" y="3910985"/>
            <a:ext cx="5960076" cy="29284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E3894D-7D1C-4CA7-A634-90F03F4AC527}"/>
              </a:ext>
            </a:extLst>
          </p:cNvPr>
          <p:cNvSpPr txBox="1"/>
          <p:nvPr/>
        </p:nvSpPr>
        <p:spPr>
          <a:xfrm>
            <a:off x="661967" y="5621548"/>
            <a:ext cx="38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Fisher Combined Methylation and RNA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DE314-4C33-4560-AB66-19578876377F}"/>
              </a:ext>
            </a:extLst>
          </p:cNvPr>
          <p:cNvSpPr txBox="1"/>
          <p:nvPr/>
        </p:nvSpPr>
        <p:spPr>
          <a:xfrm>
            <a:off x="4801419" y="2556564"/>
            <a:ext cx="139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Methylation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5480A-D9D2-4FF6-B2A8-1B579B4750C0}"/>
              </a:ext>
            </a:extLst>
          </p:cNvPr>
          <p:cNvSpPr txBox="1"/>
          <p:nvPr/>
        </p:nvSpPr>
        <p:spPr>
          <a:xfrm>
            <a:off x="5177106" y="5005889"/>
            <a:ext cx="63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RNA</a:t>
            </a:r>
          </a:p>
        </p:txBody>
      </p:sp>
    </p:spTree>
    <p:extLst>
      <p:ext uri="{BB962C8B-B14F-4D97-AF65-F5344CB8AC3E}">
        <p14:creationId xmlns:p14="http://schemas.microsoft.com/office/powerpoint/2010/main" val="3087843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865-6CE4-4980-B9A9-462FE8B6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Enrichment - </a:t>
            </a:r>
            <a:r>
              <a:rPr lang="en-CA" dirty="0" err="1"/>
              <a:t>Reactome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F55B9-36CB-40CD-BC71-D5CA2C4F3835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67E0D2D3-6EE0-49AA-A7AE-D302A76A1C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8" b="32173"/>
          <a:stretch/>
        </p:blipFill>
        <p:spPr>
          <a:xfrm>
            <a:off x="2005055" y="4311767"/>
            <a:ext cx="9560745" cy="2029790"/>
          </a:xfrm>
          <a:prstGeom prst="rect">
            <a:avLst/>
          </a:prstGeom>
        </p:spPr>
      </p:pic>
      <p:pic>
        <p:nvPicPr>
          <p:cNvPr id="16" name="Content Placeholder 15" descr="Table&#10;&#10;Description automatically generated">
            <a:extLst>
              <a:ext uri="{FF2B5EF4-FFF2-40B4-BE49-F238E27FC236}">
                <a16:creationId xmlns:a16="http://schemas.microsoft.com/office/drawing/2014/main" id="{8C14E450-D6B8-494F-9ABA-73F9BD8F7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1690927" y="1386923"/>
            <a:ext cx="10189003" cy="277773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D1821B-4FB6-4EE5-A3D5-33585B00343D}"/>
              </a:ext>
            </a:extLst>
          </p:cNvPr>
          <p:cNvSpPr txBox="1"/>
          <p:nvPr/>
        </p:nvSpPr>
        <p:spPr>
          <a:xfrm>
            <a:off x="135924" y="2298695"/>
            <a:ext cx="155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Methylation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972F9-5971-419E-BCB0-97D83F63C726}"/>
              </a:ext>
            </a:extLst>
          </p:cNvPr>
          <p:cNvSpPr txBox="1"/>
          <p:nvPr/>
        </p:nvSpPr>
        <p:spPr>
          <a:xfrm>
            <a:off x="514571" y="5141996"/>
            <a:ext cx="63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RNA</a:t>
            </a:r>
          </a:p>
        </p:txBody>
      </p:sp>
    </p:spTree>
    <p:extLst>
      <p:ext uri="{BB962C8B-B14F-4D97-AF65-F5344CB8AC3E}">
        <p14:creationId xmlns:p14="http://schemas.microsoft.com/office/powerpoint/2010/main" val="4243447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865-6CE4-4980-B9A9-462FE8B6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Enrichment - </a:t>
            </a:r>
            <a:r>
              <a:rPr lang="en-CA" dirty="0" err="1"/>
              <a:t>MitoCarta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868C4-F169-4A50-B33C-F48D715C9C92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0BCAF8E3-24E4-49DB-A188-15BE40F55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" b="40840"/>
          <a:stretch/>
        </p:blipFill>
        <p:spPr>
          <a:xfrm>
            <a:off x="1577715" y="1885362"/>
            <a:ext cx="9036570" cy="2403834"/>
          </a:xfr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45EC9559-29A4-4F32-B942-532AE346C3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4" b="76127"/>
          <a:stretch/>
        </p:blipFill>
        <p:spPr>
          <a:xfrm>
            <a:off x="1577715" y="4483870"/>
            <a:ext cx="9036570" cy="821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0021F2-42DA-4BD3-8788-D3BFCBD0B39C}"/>
              </a:ext>
            </a:extLst>
          </p:cNvPr>
          <p:cNvSpPr txBox="1"/>
          <p:nvPr/>
        </p:nvSpPr>
        <p:spPr>
          <a:xfrm>
            <a:off x="135924" y="2830136"/>
            <a:ext cx="155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Methylation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94F80-0B9A-42C8-B021-E6F4C7FF7B9B}"/>
              </a:ext>
            </a:extLst>
          </p:cNvPr>
          <p:cNvSpPr txBox="1"/>
          <p:nvPr/>
        </p:nvSpPr>
        <p:spPr>
          <a:xfrm>
            <a:off x="496464" y="4710075"/>
            <a:ext cx="63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RNA</a:t>
            </a:r>
          </a:p>
        </p:txBody>
      </p:sp>
    </p:spTree>
    <p:extLst>
      <p:ext uri="{BB962C8B-B14F-4D97-AF65-F5344CB8AC3E}">
        <p14:creationId xmlns:p14="http://schemas.microsoft.com/office/powerpoint/2010/main" val="3474923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865-6CE4-4980-B9A9-462FE8B6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Overrepresentation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32AD6-6081-4B0B-A66B-485EFC8F1F86}"/>
              </a:ext>
            </a:extLst>
          </p:cNvPr>
          <p:cNvSpPr txBox="1"/>
          <p:nvPr/>
        </p:nvSpPr>
        <p:spPr>
          <a:xfrm>
            <a:off x="970155" y="6373198"/>
            <a:ext cx="1108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* Indicate FDR &lt;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BB18B-271B-4FC0-A257-4DB1D25B81A0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B7573A28-B123-460B-9AB2-F757744D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/>
          <a:stretch/>
        </p:blipFill>
        <p:spPr>
          <a:xfrm>
            <a:off x="9040388" y="284580"/>
            <a:ext cx="2879238" cy="64887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424F6E-8438-4EE2-AF3E-C89F9818F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4" y="1524722"/>
            <a:ext cx="8342607" cy="48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6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7E8F-6889-462D-9FB4-A9B6984D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Overrepresentation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E037-5FDA-4F1B-93DF-B0C36C6A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F4BA5-00F6-4398-B279-452B707B10EC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81AB3-9C3E-44DC-989D-A94F05E8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99" y="1452154"/>
            <a:ext cx="7733731" cy="4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05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5CF1-2A71-4511-B033-CDED2DBC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9D89-1A71-44D8-A5CD-4CFF83A0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EIF4EBP3 expression is inversely related to DNA methylation</a:t>
            </a:r>
          </a:p>
          <a:p>
            <a:pPr lvl="1"/>
            <a:r>
              <a:rPr lang="en-CA" dirty="0"/>
              <a:t>Binds to EIF4E to prevent formation of EIF4F which recognizes the 7-methylguanosine cap at 5’ end of mRNA to initiate translation</a:t>
            </a:r>
          </a:p>
          <a:p>
            <a:pPr lvl="1"/>
            <a:r>
              <a:rPr lang="en-CA" dirty="0"/>
              <a:t>Decreased EIF4EBP3; Increased EIF4E; Increased EIF4F leads to global increased protein synthesis; also increased tumorigenesis and metastasis (cancer)</a:t>
            </a:r>
          </a:p>
          <a:p>
            <a:r>
              <a:rPr lang="en-CA" dirty="0"/>
              <a:t>CXCL12 expression inversely related to DNA methylation</a:t>
            </a:r>
          </a:p>
          <a:p>
            <a:pPr lvl="1"/>
            <a:r>
              <a:rPr lang="en-CA" dirty="0"/>
              <a:t>mtDNA-CN reduction demethylates </a:t>
            </a:r>
            <a:r>
              <a:rPr lang="en-CA" dirty="0" err="1"/>
              <a:t>CpGs</a:t>
            </a:r>
            <a:r>
              <a:rPr lang="en-CA" dirty="0"/>
              <a:t> causing CXCL12 to be expressed; can bind to CXCR4 which impacts a variety of cell functions</a:t>
            </a:r>
          </a:p>
          <a:p>
            <a:pPr lvl="1"/>
            <a:r>
              <a:rPr lang="en-CA" dirty="0"/>
              <a:t>Tissues (e.g. lung) with high expression is linked to metastasis of cancers containing CXCR4 to these tissues</a:t>
            </a:r>
          </a:p>
          <a:p>
            <a:r>
              <a:rPr lang="en-CA" dirty="0"/>
              <a:t>Many Zinc Finger Genes significant; Zinc Finger proteins important in regulation of transcription</a:t>
            </a:r>
          </a:p>
          <a:p>
            <a:pPr lvl="1"/>
            <a:r>
              <a:rPr lang="en-CA" dirty="0"/>
              <a:t>ZNF257, ZNF385D, ZNF486, ZNF492, ZNF595, ZNF625, ZNF66, ZNF681, ZNF737, ZNF81, ZNF83, ZNF85, ZNF91</a:t>
            </a: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A69BE-30D2-49B0-B57C-CEC7AE7B003E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50421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782-93C5-4BC7-B1EB-9AD43EBA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4C61-0DBD-4E32-9061-5B74A72B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152"/>
            <a:ext cx="10515600" cy="5479848"/>
          </a:xfrm>
        </p:spPr>
        <p:txBody>
          <a:bodyPr/>
          <a:lstStyle/>
          <a:p>
            <a:r>
              <a:rPr lang="en-CA" dirty="0"/>
              <a:t>5 of 179 significant genes are related to mitochondria</a:t>
            </a:r>
          </a:p>
          <a:p>
            <a:r>
              <a:rPr lang="en-CA" dirty="0"/>
              <a:t>ABCD1: only significant mitochondria gene from integration analysis</a:t>
            </a:r>
          </a:p>
          <a:p>
            <a:pPr lvl="1"/>
            <a:r>
              <a:rPr lang="en-CA" dirty="0"/>
              <a:t>ATP-binding cassette transporter; moves very long chain fatty acid-CoA (VLCFA-CoA) from cytosol to peroxisome</a:t>
            </a:r>
          </a:p>
          <a:p>
            <a:pPr lvl="1"/>
            <a:r>
              <a:rPr lang="en-CA" dirty="0"/>
              <a:t>Important in X-linked adrenoleukodystrophy</a:t>
            </a:r>
          </a:p>
          <a:p>
            <a:r>
              <a:rPr lang="en-CA" dirty="0"/>
              <a:t>Chromatin States and Histones:</a:t>
            </a:r>
          </a:p>
          <a:p>
            <a:pPr lvl="1"/>
            <a:r>
              <a:rPr lang="en-CA" dirty="0"/>
              <a:t>H3K27me3 (</a:t>
            </a:r>
            <a:r>
              <a:rPr lang="en-CA" dirty="0" err="1"/>
              <a:t>polycomb</a:t>
            </a:r>
            <a:r>
              <a:rPr lang="en-CA" dirty="0"/>
              <a:t> repression) and H3K9me3 (heterochromatin)</a:t>
            </a:r>
          </a:p>
          <a:p>
            <a:pPr lvl="2"/>
            <a:r>
              <a:rPr lang="en-CA" dirty="0"/>
              <a:t>Both hypermethylated; leads to decreased transcription</a:t>
            </a:r>
          </a:p>
          <a:p>
            <a:pPr lvl="1"/>
            <a:r>
              <a:rPr lang="en-CA" dirty="0"/>
              <a:t>H3K4me3 (active promoters) and H3K36me3 (gene bodies)</a:t>
            </a:r>
          </a:p>
          <a:p>
            <a:pPr lvl="2"/>
            <a:r>
              <a:rPr lang="en-CA" dirty="0"/>
              <a:t>Both hypomethylated; decreased transcription of genes</a:t>
            </a:r>
          </a:p>
          <a:p>
            <a:pPr lvl="2"/>
            <a:r>
              <a:rPr lang="en-CA" dirty="0"/>
              <a:t>Decreased methylation of gene bodies associated with genes that change expression during aging</a:t>
            </a:r>
          </a:p>
          <a:p>
            <a:pPr lvl="1"/>
            <a:r>
              <a:rPr lang="en-CA" dirty="0"/>
              <a:t>RIOX1: demethylates H3K4me3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E9CD3-29C3-4896-B5A5-D0A9DF64D9E9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5830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E021-C3FF-4819-8924-B3DDBC38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Mitochondrial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22C2-9B7F-4F4F-96FC-35504E84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9182" cy="4351338"/>
          </a:xfrm>
        </p:spPr>
        <p:txBody>
          <a:bodyPr/>
          <a:lstStyle/>
          <a:p>
            <a:r>
              <a:rPr lang="en-US" dirty="0"/>
              <a:t>Vital for energy metabolism:</a:t>
            </a:r>
          </a:p>
          <a:p>
            <a:pPr lvl="1"/>
            <a:r>
              <a:rPr lang="en-US" dirty="0"/>
              <a:t>Oxidative Phosphorylation</a:t>
            </a:r>
          </a:p>
          <a:p>
            <a:r>
              <a:rPr lang="en-US" dirty="0"/>
              <a:t>Programmed Cell Death</a:t>
            </a:r>
          </a:p>
          <a:p>
            <a:pPr lvl="1"/>
            <a:r>
              <a:rPr lang="en-US" dirty="0"/>
              <a:t>Apoptosis</a:t>
            </a:r>
          </a:p>
          <a:p>
            <a:r>
              <a:rPr lang="en-US" dirty="0"/>
              <a:t>Mitochondria (mt) dysfunction known to be important in rare diseases and many age-related chronic diseases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473C2-FB92-43DF-AF90-1FA89E1D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698" y="1825625"/>
            <a:ext cx="4999182" cy="355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B418F-D53B-477F-B77F-373919B8560A}"/>
              </a:ext>
            </a:extLst>
          </p:cNvPr>
          <p:cNvSpPr txBox="1"/>
          <p:nvPr/>
        </p:nvSpPr>
        <p:spPr>
          <a:xfrm>
            <a:off x="135924" y="6488668"/>
            <a:ext cx="158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691934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062C-4B5E-40B1-8B1C-4E80E897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FB7E-0E47-4B17-A7E2-68243792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991"/>
          </a:xfrm>
        </p:spPr>
        <p:txBody>
          <a:bodyPr>
            <a:normAutofit/>
          </a:bodyPr>
          <a:lstStyle/>
          <a:p>
            <a:r>
              <a:rPr lang="en-CA" dirty="0"/>
              <a:t>Overrepresented KEGG Pathways using Fisher’s Combined</a:t>
            </a:r>
          </a:p>
          <a:p>
            <a:pPr lvl="1"/>
            <a:r>
              <a:rPr lang="en-CA" dirty="0"/>
              <a:t>GABAergic Synapse</a:t>
            </a:r>
          </a:p>
          <a:p>
            <a:pPr lvl="1"/>
            <a:r>
              <a:rPr lang="en-CA" dirty="0"/>
              <a:t>Nicotine Addiction</a:t>
            </a:r>
          </a:p>
          <a:p>
            <a:pPr lvl="1"/>
            <a:r>
              <a:rPr lang="en-CA" dirty="0"/>
              <a:t>Morphine Addiction</a:t>
            </a:r>
          </a:p>
          <a:p>
            <a:pPr lvl="1"/>
            <a:r>
              <a:rPr lang="en-CA" dirty="0"/>
              <a:t>Neuro-Active Ligand Receptor Interaction</a:t>
            </a:r>
          </a:p>
          <a:p>
            <a:pPr lvl="1"/>
            <a:r>
              <a:rPr lang="en-CA" dirty="0"/>
              <a:t>Protein Digestion and Absorption</a:t>
            </a:r>
          </a:p>
          <a:p>
            <a:pPr lvl="1"/>
            <a:r>
              <a:rPr lang="en-CA" dirty="0"/>
              <a:t>Retrograde Endocannabinoid Signaling</a:t>
            </a:r>
          </a:p>
          <a:p>
            <a:r>
              <a:rPr lang="en-CA" dirty="0"/>
              <a:t>Genes in the above pathways may have importance in facilitating the effect that mtDNA-CN has on nDNA methylation</a:t>
            </a:r>
          </a:p>
          <a:p>
            <a:pPr lvl="1"/>
            <a:r>
              <a:rPr lang="en-CA" dirty="0"/>
              <a:t>The KEGG </a:t>
            </a:r>
            <a:r>
              <a:rPr lang="en-CA" dirty="0" err="1"/>
              <a:t>Orthology</a:t>
            </a:r>
            <a:r>
              <a:rPr lang="en-CA" dirty="0"/>
              <a:t> database demonstrates that GABBR gene is in all of the pathways above except Protein Digestion and Absorption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67E0B-BEE0-4A4E-A6A0-E127C7EACE60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388602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5CF1-2A71-4511-B033-CDED2DBC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9D89-1A71-44D8-A5CD-4CFF83A0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Within the GABAergic Synapse and Protein Digestion and Absorption pathways there is an inverse relationship between methylation and gene expression for the GABA</a:t>
            </a:r>
            <a:r>
              <a:rPr lang="en-US" baseline="-25000" dirty="0"/>
              <a:t>A</a:t>
            </a:r>
            <a:r>
              <a:rPr lang="en-US" dirty="0"/>
              <a:t> and Peptidase genes respectively</a:t>
            </a:r>
          </a:p>
          <a:p>
            <a:pPr lvl="1"/>
            <a:r>
              <a:rPr lang="en-US" dirty="0"/>
              <a:t>GABA</a:t>
            </a:r>
            <a:r>
              <a:rPr lang="en-US" baseline="-25000" dirty="0"/>
              <a:t>A</a:t>
            </a:r>
            <a:r>
              <a:rPr lang="en-US" dirty="0"/>
              <a:t> is under expressed; Peptidase is over expressed in KO</a:t>
            </a:r>
          </a:p>
          <a:p>
            <a:pPr lvl="1"/>
            <a:r>
              <a:rPr lang="en-US" dirty="0"/>
              <a:t>GO groups demonstrate that GABA related genes are overrepresented </a:t>
            </a:r>
          </a:p>
          <a:p>
            <a:pPr lvl="2"/>
            <a:r>
              <a:rPr lang="pt-BR" dirty="0"/>
              <a:t>GABRA2, GABRB1, GABRB3, GABRE, GABRG1</a:t>
            </a:r>
            <a:endParaRPr lang="en-US" dirty="0"/>
          </a:p>
          <a:p>
            <a:pPr lvl="1"/>
            <a:r>
              <a:rPr lang="en-US" dirty="0"/>
              <a:t>Peptidase helps to break down exogenous proteins (e.g. dietary protein) into amino acids. One amino acid is glutamate which is the precursor to GABA</a:t>
            </a:r>
          </a:p>
          <a:p>
            <a:r>
              <a:rPr lang="en-US" dirty="0"/>
              <a:t>Integration analysis demonstrates multiple subunits of GABA</a:t>
            </a:r>
            <a:r>
              <a:rPr lang="en-US" baseline="-25000" dirty="0"/>
              <a:t>A</a:t>
            </a:r>
            <a:r>
              <a:rPr lang="en-US" dirty="0"/>
              <a:t> receptor have inverse relationship with methylation</a:t>
            </a:r>
          </a:p>
          <a:p>
            <a:r>
              <a:rPr lang="en-US" dirty="0"/>
              <a:t>GABA</a:t>
            </a:r>
            <a:r>
              <a:rPr lang="en-US" baseline="-25000" dirty="0"/>
              <a:t>A</a:t>
            </a:r>
            <a:r>
              <a:rPr lang="en-US" dirty="0"/>
              <a:t> Receptor may facilitate the effect mtDNA-CN has on nDNA methylation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A69BE-30D2-49B0-B57C-CEC7AE7B003E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11014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05FF-1496-4C59-810A-0C285E88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DC26-5031-4C15-A7FD-FFC6022A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961"/>
          </a:xfrm>
        </p:spPr>
        <p:txBody>
          <a:bodyPr>
            <a:normAutofit/>
          </a:bodyPr>
          <a:lstStyle/>
          <a:p>
            <a:r>
              <a:rPr lang="en-CA" dirty="0"/>
              <a:t>WGCNA: weighted correlation network analysis (Mandatory)</a:t>
            </a:r>
          </a:p>
          <a:p>
            <a:pPr lvl="1"/>
            <a:r>
              <a:rPr lang="en-CA" dirty="0"/>
              <a:t>To find clusters of highly correlated genes related to mtDNA-CN</a:t>
            </a:r>
          </a:p>
          <a:p>
            <a:r>
              <a:rPr lang="en-CA" dirty="0"/>
              <a:t>Motif Enrichment – Meme Suite Tools (Optional)</a:t>
            </a:r>
          </a:p>
          <a:p>
            <a:pPr lvl="1"/>
            <a:r>
              <a:rPr lang="en-CA" dirty="0"/>
              <a:t>Map all </a:t>
            </a:r>
            <a:r>
              <a:rPr lang="en-CA" dirty="0" err="1"/>
              <a:t>CpGs</a:t>
            </a:r>
            <a:r>
              <a:rPr lang="en-CA" dirty="0"/>
              <a:t> to genes; take 1000 bp sequences upstream of start of the gene from reference genome</a:t>
            </a:r>
          </a:p>
          <a:p>
            <a:pPr lvl="1"/>
            <a:r>
              <a:rPr lang="en-CA" dirty="0"/>
              <a:t>Use STREME to determine enriched motifs between genes associated to significant </a:t>
            </a:r>
            <a:r>
              <a:rPr lang="en-CA" dirty="0" err="1"/>
              <a:t>CpGs</a:t>
            </a:r>
            <a:r>
              <a:rPr lang="en-CA" dirty="0"/>
              <a:t> and the rest of the genes</a:t>
            </a:r>
          </a:p>
          <a:p>
            <a:r>
              <a:rPr lang="en-CA" dirty="0"/>
              <a:t>Further analyses using different cell line as model with TFAM knockout to determine tissue specific differences for mtDNA-CN effect on nDNA methylation and disease</a:t>
            </a: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F4584-E11A-4A86-9753-83015DF1699D}"/>
              </a:ext>
            </a:extLst>
          </p:cNvPr>
          <p:cNvSpPr txBox="1"/>
          <p:nvPr/>
        </p:nvSpPr>
        <p:spPr>
          <a:xfrm>
            <a:off x="135924" y="6488668"/>
            <a:ext cx="253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Future Steps</a:t>
            </a:r>
          </a:p>
        </p:txBody>
      </p:sp>
    </p:spTree>
    <p:extLst>
      <p:ext uri="{BB962C8B-B14F-4D97-AF65-F5344CB8AC3E}">
        <p14:creationId xmlns:p14="http://schemas.microsoft.com/office/powerpoint/2010/main" val="109607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A1B-441C-4743-A5B6-FD6540D5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Mitochondrial 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234B-35C2-49B8-84D2-7B276D5E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084" cy="4351338"/>
          </a:xfrm>
        </p:spPr>
        <p:txBody>
          <a:bodyPr/>
          <a:lstStyle/>
          <a:p>
            <a:r>
              <a:rPr lang="en-CA" dirty="0"/>
              <a:t>Mitochondrial genome: </a:t>
            </a:r>
          </a:p>
          <a:p>
            <a:pPr lvl="1"/>
            <a:r>
              <a:rPr lang="en-CA" dirty="0"/>
              <a:t>Circular, 16.6 </a:t>
            </a:r>
            <a:r>
              <a:rPr lang="en-CA" dirty="0" err="1"/>
              <a:t>Kb</a:t>
            </a:r>
            <a:r>
              <a:rPr lang="en-CA" dirty="0"/>
              <a:t> in length</a:t>
            </a:r>
          </a:p>
          <a:p>
            <a:pPr lvl="1"/>
            <a:r>
              <a:rPr lang="en-CA" dirty="0"/>
              <a:t>Encodes 37 genes </a:t>
            </a:r>
          </a:p>
          <a:p>
            <a:pPr lvl="2"/>
            <a:r>
              <a:rPr lang="en-CA" dirty="0"/>
              <a:t>13 proteins, 22 tRNAs, 2 rRNAs</a:t>
            </a:r>
          </a:p>
          <a:p>
            <a:pPr lvl="1"/>
            <a:r>
              <a:rPr lang="en-CA" dirty="0"/>
              <a:t>Inherited maternally</a:t>
            </a:r>
          </a:p>
          <a:p>
            <a:r>
              <a:rPr lang="en-CA" dirty="0"/>
              <a:t>Depending on cell type:</a:t>
            </a:r>
          </a:p>
          <a:p>
            <a:pPr lvl="1"/>
            <a:r>
              <a:rPr lang="en-CA" dirty="0"/>
              <a:t>2-10 copies of mtDNA per cell </a:t>
            </a:r>
          </a:p>
          <a:p>
            <a:pPr lvl="1"/>
            <a:r>
              <a:rPr lang="en-CA" dirty="0"/>
              <a:t>10s to 1000s mt per cell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E9E3F-CA6A-4B37-B0B8-D2906408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62" y="1690688"/>
            <a:ext cx="4459704" cy="4169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7B82D-696A-4879-BB2D-B17C78A8A30B}"/>
              </a:ext>
            </a:extLst>
          </p:cNvPr>
          <p:cNvSpPr txBox="1"/>
          <p:nvPr/>
        </p:nvSpPr>
        <p:spPr>
          <a:xfrm>
            <a:off x="135924" y="6488668"/>
            <a:ext cx="158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78783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2BBF-240E-4F50-B7B2-6C5EC7EC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Mitochondrial DNA Copy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708D-809E-410D-86E3-157DBA11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Mitochondrial DNA copy number is number of mitochondrial genomes per cell</a:t>
            </a:r>
          </a:p>
          <a:p>
            <a:r>
              <a:rPr lang="en-US" dirty="0"/>
              <a:t>Variation between individuals</a:t>
            </a:r>
          </a:p>
          <a:p>
            <a:pPr lvl="1"/>
            <a:r>
              <a:rPr lang="en-US" dirty="0"/>
              <a:t>Declines with age</a:t>
            </a:r>
          </a:p>
          <a:p>
            <a:pPr lvl="1"/>
            <a:r>
              <a:rPr lang="en-US" dirty="0"/>
              <a:t>Higher in women</a:t>
            </a:r>
          </a:p>
          <a:p>
            <a:r>
              <a:rPr lang="en-US" dirty="0"/>
              <a:t>mtDNA-CN indirectly measures mitochondrial function</a:t>
            </a:r>
          </a:p>
          <a:p>
            <a:r>
              <a:rPr lang="en-US" dirty="0"/>
              <a:t>Predictor of all-cause mortality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CD6A-D9D9-46C1-9B3D-BE86A16C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72" y="1502707"/>
            <a:ext cx="4129795" cy="4990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2ACEE-65CF-418A-9F27-FF2C85BF799F}"/>
              </a:ext>
            </a:extLst>
          </p:cNvPr>
          <p:cNvSpPr txBox="1"/>
          <p:nvPr/>
        </p:nvSpPr>
        <p:spPr>
          <a:xfrm>
            <a:off x="135924" y="6488668"/>
            <a:ext cx="158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C0B9F-F5F6-4F22-9592-2B8C4B363159}"/>
              </a:ext>
            </a:extLst>
          </p:cNvPr>
          <p:cNvSpPr txBox="1"/>
          <p:nvPr/>
        </p:nvSpPr>
        <p:spPr>
          <a:xfrm>
            <a:off x="8457171" y="6457890"/>
            <a:ext cx="3598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CA" sz="1800" dirty="0"/>
              <a:t>(</a:t>
            </a:r>
            <a:r>
              <a:rPr lang="en-CA" dirty="0" err="1"/>
              <a:t>Ashar</a:t>
            </a:r>
            <a:r>
              <a:rPr lang="en-CA" sz="1800" dirty="0"/>
              <a:t> et al., 2015)</a:t>
            </a:r>
          </a:p>
        </p:txBody>
      </p:sp>
    </p:spTree>
    <p:extLst>
      <p:ext uri="{BB962C8B-B14F-4D97-AF65-F5344CB8AC3E}">
        <p14:creationId xmlns:p14="http://schemas.microsoft.com/office/powerpoint/2010/main" val="199257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9BA5-0A49-4AA9-8508-C55A5E52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Nuclear Epigenome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7718-281B-4C2F-A1CB-27A90301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1218"/>
          </a:xfrm>
        </p:spPr>
        <p:txBody>
          <a:bodyPr>
            <a:normAutofit/>
          </a:bodyPr>
          <a:lstStyle/>
          <a:p>
            <a:r>
              <a:rPr lang="en-CA" dirty="0"/>
              <a:t>Post-translational modifications: phosphorylation, histone acetylation, methylation</a:t>
            </a:r>
          </a:p>
          <a:p>
            <a:pPr lvl="1"/>
            <a:r>
              <a:rPr lang="en-CA" dirty="0"/>
              <a:t>epigenetic marks are heritable</a:t>
            </a:r>
          </a:p>
          <a:p>
            <a:r>
              <a:rPr lang="en-CA" dirty="0"/>
              <a:t>Helps to dynamically regulates gene expression in response to the environment</a:t>
            </a:r>
          </a:p>
          <a:p>
            <a:r>
              <a:rPr lang="en-CA" dirty="0"/>
              <a:t>DNA methylation most common epigenetic mark</a:t>
            </a:r>
          </a:p>
          <a:p>
            <a:pPr lvl="1"/>
            <a:r>
              <a:rPr lang="en-CA" dirty="0"/>
              <a:t>Located at CG dinucleotides called </a:t>
            </a:r>
            <a:r>
              <a:rPr lang="en-CA" dirty="0" err="1"/>
              <a:t>CpGs</a:t>
            </a:r>
            <a:r>
              <a:rPr lang="en-CA" dirty="0"/>
              <a:t>; clusters called CpG islands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BF661-69B6-47A2-BCC5-C148B1C40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0" b="13402"/>
          <a:stretch/>
        </p:blipFill>
        <p:spPr>
          <a:xfrm>
            <a:off x="2251403" y="4787642"/>
            <a:ext cx="6583678" cy="1863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52AC8-8F4D-43E1-93BA-174F5A01966F}"/>
              </a:ext>
            </a:extLst>
          </p:cNvPr>
          <p:cNvSpPr txBox="1"/>
          <p:nvPr/>
        </p:nvSpPr>
        <p:spPr>
          <a:xfrm>
            <a:off x="135924" y="6488668"/>
            <a:ext cx="158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40429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9656-D4AF-48BC-BC7E-8705F670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32" y="365125"/>
            <a:ext cx="9790752" cy="1325563"/>
          </a:xfrm>
        </p:spPr>
        <p:txBody>
          <a:bodyPr/>
          <a:lstStyle/>
          <a:p>
            <a:r>
              <a:rPr lang="en-CA" dirty="0"/>
              <a:t>Mitochondrial Effect on Nuclear Epigenome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4DBD-09AF-42B9-9509-B83D6BA3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326"/>
            <a:ext cx="10515600" cy="3611348"/>
          </a:xfrm>
        </p:spPr>
        <p:txBody>
          <a:bodyPr/>
          <a:lstStyle/>
          <a:p>
            <a:r>
              <a:rPr lang="en-CA" dirty="0"/>
              <a:t>mtDNA and nuclear DNA (nDNA) bi-directional communication</a:t>
            </a:r>
          </a:p>
          <a:p>
            <a:pPr lvl="1"/>
            <a:r>
              <a:rPr lang="en-CA" dirty="0"/>
              <a:t>Essential to cell function; disruptions contribute to many diseases</a:t>
            </a:r>
          </a:p>
          <a:p>
            <a:r>
              <a:rPr lang="en-CA" dirty="0"/>
              <a:t>mtDNA-CN regulates nuclear gene expression via nDNA methylation (Castellani et al., 2020)</a:t>
            </a:r>
          </a:p>
          <a:p>
            <a:r>
              <a:rPr lang="en-CA" dirty="0"/>
              <a:t>Previous studies show that mtDNA has effects on nDNA methylation</a:t>
            </a:r>
          </a:p>
          <a:p>
            <a:pPr lvl="1"/>
            <a:r>
              <a:rPr lang="en-CA" dirty="0"/>
              <a:t>Identical nDNA; different mtDNA show differences in methylation and gene expression in mice (Vivian et al., 2017)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D723F-0798-4880-94BB-27B8FA4B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17" y="4609070"/>
            <a:ext cx="6587766" cy="207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D080B-8416-48DF-BC34-FEC04B395E72}"/>
              </a:ext>
            </a:extLst>
          </p:cNvPr>
          <p:cNvSpPr txBox="1"/>
          <p:nvPr/>
        </p:nvSpPr>
        <p:spPr>
          <a:xfrm>
            <a:off x="135924" y="6488668"/>
            <a:ext cx="158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72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5C43-4B39-483D-8CCA-C97A3C2F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32" y="365125"/>
            <a:ext cx="9667184" cy="1325563"/>
          </a:xfrm>
        </p:spPr>
        <p:txBody>
          <a:bodyPr/>
          <a:lstStyle/>
          <a:p>
            <a:r>
              <a:rPr lang="en-CA" dirty="0"/>
              <a:t>mtDNA-CN Biomarker of Age-Related Diseases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AF25-801E-49EA-B163-993010B3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9032" cy="4351338"/>
          </a:xfrm>
        </p:spPr>
        <p:txBody>
          <a:bodyPr/>
          <a:lstStyle/>
          <a:p>
            <a:r>
              <a:rPr lang="en-CA" dirty="0"/>
              <a:t>mtDNA-CN is a biomarker of mitochondrial function</a:t>
            </a:r>
          </a:p>
          <a:p>
            <a:r>
              <a:rPr lang="en-CA" dirty="0"/>
              <a:t>Many age-related chronic diseases associated with reduced mt function</a:t>
            </a:r>
          </a:p>
          <a:p>
            <a:r>
              <a:rPr lang="en-CA" dirty="0"/>
              <a:t>Can estimate levels of mtDNA-CN via DNA in blood samples</a:t>
            </a:r>
          </a:p>
          <a:p>
            <a:r>
              <a:rPr lang="en-CA" dirty="0"/>
              <a:t>mtDNA-CN become clinical diagnostic tool to screen for many age-related diseases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F1FF8-7DDE-42DC-8D16-9DB358494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0"/>
          <a:stretch/>
        </p:blipFill>
        <p:spPr>
          <a:xfrm>
            <a:off x="6630329" y="1416985"/>
            <a:ext cx="5021481" cy="4943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0D34F-BF18-411A-8754-F4A6673C66CF}"/>
              </a:ext>
            </a:extLst>
          </p:cNvPr>
          <p:cNvSpPr txBox="1"/>
          <p:nvPr/>
        </p:nvSpPr>
        <p:spPr>
          <a:xfrm>
            <a:off x="135924" y="6488668"/>
            <a:ext cx="158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highlight>
                  <a:srgbClr val="800080"/>
                </a:highligh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8958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1CAF195943D2459E9581F135C50E8F" ma:contentTypeVersion="0" ma:contentTypeDescription="Create a new document." ma:contentTypeScope="" ma:versionID="dd6ce2d991b823eb825c89751e5cb26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a39339e925de13101159ff7da5551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33A6D8-B76A-4CD0-ADEF-A112DE4F41F2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6A352A-B45B-43A1-81DA-5A54F63DF4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7404AD-3A09-49F6-90A4-3AB903668E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2065</Words>
  <Application>Microsoft Office PowerPoint</Application>
  <PresentationFormat>Widescreen</PresentationFormat>
  <Paragraphs>302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Effect of Mitochondrial DNA Variation on the Nuclear Epigenome and Transcriptome</vt:lpstr>
      <vt:lpstr>Outline</vt:lpstr>
      <vt:lpstr>Background and Rationale</vt:lpstr>
      <vt:lpstr>Mitochondrial Function</vt:lpstr>
      <vt:lpstr>Mitochondrial DNA</vt:lpstr>
      <vt:lpstr>Mitochondrial DNA Copy Number</vt:lpstr>
      <vt:lpstr>Nuclear Epigenome</vt:lpstr>
      <vt:lpstr>Mitochondrial Effect on Nuclear Epigenome</vt:lpstr>
      <vt:lpstr>mtDNA-CN Biomarker of Age-Related Diseases</vt:lpstr>
      <vt:lpstr>Objectives and Hypothesis</vt:lpstr>
      <vt:lpstr>Objectives and Hypothesis</vt:lpstr>
      <vt:lpstr>Methods</vt:lpstr>
      <vt:lpstr>Cell Model Generation</vt:lpstr>
      <vt:lpstr>EPIC Microarray – Methylation Data</vt:lpstr>
      <vt:lpstr>RNA-Seq – Gene Expression Data</vt:lpstr>
      <vt:lpstr>Differentially Methylated Site Analysis</vt:lpstr>
      <vt:lpstr>Differentially Methylated Region Analysis</vt:lpstr>
      <vt:lpstr>RNA-Seq Analysis</vt:lpstr>
      <vt:lpstr>Integrate Methylation and Gene Expression</vt:lpstr>
      <vt:lpstr>Functional Enrichment Analyses</vt:lpstr>
      <vt:lpstr>Functional Enrichment Analysis</vt:lpstr>
      <vt:lpstr>Results</vt:lpstr>
      <vt:lpstr>Differentially Methylated Sites</vt:lpstr>
      <vt:lpstr>Differentially Methylated Region Analysis</vt:lpstr>
      <vt:lpstr>Differentially Expressed Genes Analysis</vt:lpstr>
      <vt:lpstr>Integration Analysis</vt:lpstr>
      <vt:lpstr>Integration Analysis</vt:lpstr>
      <vt:lpstr>PowerPoint Presentation</vt:lpstr>
      <vt:lpstr>GO/KEGG Methylation Site and RNA</vt:lpstr>
      <vt:lpstr>KEGG GABAergic Synapse</vt:lpstr>
      <vt:lpstr>KEGG Protein Digestion and Absorption</vt:lpstr>
      <vt:lpstr>GO/KEGG Methylation Region and RNA</vt:lpstr>
      <vt:lpstr>Functional Enrichment – Transcription Factor</vt:lpstr>
      <vt:lpstr>Functional Enrichment - Reactome</vt:lpstr>
      <vt:lpstr>Functional Enrichment - MitoCarta</vt:lpstr>
      <vt:lpstr>Feature Overrepresentation</vt:lpstr>
      <vt:lpstr>Feature Overrepresentation</vt:lpstr>
      <vt:lpstr>Discussion</vt:lpstr>
      <vt:lpstr>Discussion</vt:lpstr>
      <vt:lpstr>Discussion</vt:lpstr>
      <vt:lpstr>Discussion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Mitochondrial DNA Variation on the Nuclear Epigenome and Transcriptom</dc:title>
  <dc:creator>tyler nagano</dc:creator>
  <cp:lastModifiedBy>tyler nagano</cp:lastModifiedBy>
  <cp:revision>21</cp:revision>
  <dcterms:created xsi:type="dcterms:W3CDTF">2022-04-03T17:20:47Z</dcterms:created>
  <dcterms:modified xsi:type="dcterms:W3CDTF">2022-04-19T22:43:04Z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0x010100FB1CAF195943D2459E9581F135C50E8F</vt:lpwstr>
  </property>
</Properties>
</file>