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9" d="100"/>
          <a:sy n="189" d="100"/>
        </p:scale>
        <p:origin x="485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7BF87-3928-59F8-6DEE-FD817A526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0ECC81-BD0D-CC25-132E-F5EB007D5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89A37F-E496-E6C7-5F69-1F8E2A73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8A6A-045B-48E6-9303-618EB99424FD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E15720-5D79-22D0-46FE-992CD46D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0F4CB-2FAF-C992-1609-F73EF3AA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528-ABEE-42C1-90CA-CC3542994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6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9C5C2-E35A-04BC-1A3A-4A13A04D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166F0D-3B1E-69B5-B39C-CDF9B6D53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9D4882-1E2B-4D09-21A8-4459A648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8A6A-045B-48E6-9303-618EB99424FD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EDDA6F-F992-935A-D575-23842000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0737E9-1D39-73D8-BB7A-9AC1E45E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528-ABEE-42C1-90CA-CC3542994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31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E9C7E4D-326B-ED13-470E-06908C071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2E7D7A-220E-FAC4-83EA-1B542B26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72B34E-290C-CF67-1478-F36E51E9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8A6A-045B-48E6-9303-618EB99424FD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F0E79D-0768-615C-0FB1-C1CD8E44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E5A3E3-44EE-9EC3-506A-91054203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528-ABEE-42C1-90CA-CC3542994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98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F8D412-252F-AA9F-0377-211F2DD34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D50599-76B4-3B21-1D5F-DC55E0A3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7E5DC8-2FEB-D1EF-0167-6E51AD56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8A6A-045B-48E6-9303-618EB99424FD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B59A6D-9884-1C3F-C4E9-FF6FC086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97CEEA-19C1-0A5D-64E9-8D5AF443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528-ABEE-42C1-90CA-CC3542994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49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8841BD-A45A-2469-21FC-764FCA38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E2BA2A-3D7D-5B98-5920-EBEBDB0BE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02F44A-29FF-9B14-DBB0-2DE5C163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8A6A-045B-48E6-9303-618EB99424FD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809CD0-33A4-8E12-88A2-EFB7FF44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4BFBF9-5096-769F-2FA5-4629FA1D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528-ABEE-42C1-90CA-CC3542994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43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C28D89-4947-3A6E-2786-6541A053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227078-1112-4DB4-FAEA-BF89DD745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9DE8B4-2A17-1953-2B03-6551E2F6E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B677D7-5E4B-C752-1ED1-8F70B559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8A6A-045B-48E6-9303-618EB99424FD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B3F76C-4A26-B57D-D182-A20E66BC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CD209B-869B-1B5A-4413-94B1FD05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528-ABEE-42C1-90CA-CC3542994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18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99202F-28A4-F0D0-E767-86598A6A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A4F886-16A7-1D7C-260E-DAC425487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AB10AA-7705-7CAD-B5FE-D1EA72D58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C99092-9D37-A111-B5A7-EAA743367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90E5235-5ADE-ED6F-3680-BA0816A55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313EEE-76AB-33FD-9A2F-7D9F8D31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8A6A-045B-48E6-9303-618EB99424FD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289ED1D-8637-8F3A-DB02-73347A77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D48550-18D5-FF97-BC8D-B15644EF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528-ABEE-42C1-90CA-CC3542994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75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61AF0E-34DB-B9B2-E860-5BC05D26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CA444F7-DF98-20C9-AF81-221D38AA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8A6A-045B-48E6-9303-618EB99424FD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C3FE7B-6C4C-B745-5A0E-886C2CDB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70FF486-CE74-DE79-208F-86FA0778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528-ABEE-42C1-90CA-CC3542994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46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0B7B429-EA84-48CE-80F8-CABF6A32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8A6A-045B-48E6-9303-618EB99424FD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3F0AF2-57C4-E1E0-F415-6604D487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1ED8D2-ECEB-D35C-6010-FCB8A72E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528-ABEE-42C1-90CA-CC3542994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99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923AE-204D-C48E-425F-9258E9DB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8B0969-714A-E9AE-63A0-FC525A963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B9ECA2-EB85-C4E0-ECD1-0EF3D96A2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51D1B6-C39A-6293-7288-832F0D40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8A6A-045B-48E6-9303-618EB99424FD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C4DA20-BCF6-741F-ED96-EDB7289A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8E3F67-0E62-6DD5-425A-A09C8C11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528-ABEE-42C1-90CA-CC3542994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13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A336EC-66A3-4229-6C97-11D560A7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7D370F-1768-B873-815C-8AD93E0B1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1E4279-FC51-3425-0908-EEE3A4E54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B6A269-3242-90EA-BE72-660719C7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8A6A-045B-48E6-9303-618EB99424FD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54C7F1-60A3-6F0C-6E13-A7FB2E41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8B8EE7-576B-9A2B-B93E-E903E581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F528-ABEE-42C1-90CA-CC3542994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56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50D465-710D-AFDF-8B8F-C1A4A4C9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95A632-9593-429D-9278-3824D8F1D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36FB6F-458F-F36F-98F0-1DB7754FB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B8A6A-045B-48E6-9303-618EB99424FD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41BC36-33F9-76FF-996D-11B0F7AAE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470177-4DE0-4214-739F-7C74C6E80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F528-ABEE-42C1-90CA-CC3542994D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84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opencascade.org/doc/occt-7.7.0/refman/html/class_geom2d___curve.html" TargetMode="External"/><Relationship Id="rId2" Type="http://schemas.openxmlformats.org/officeDocument/2006/relationships/hyperlink" Target="https://dev.opencascade.org/doc/occt-7.7.0/refman/html/_standard___handle_8hxx.html#a464f2f86d5d805f03f4e3c9beb007e40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hyperlink" Target="https://dev.opencascade.org/doc/occt-7.7.0/refman/html/classgp___pnt.html" TargetMode="External"/><Relationship Id="rId4" Type="http://schemas.openxmlformats.org/officeDocument/2006/relationships/hyperlink" Target="https://dev.opencascade.org/doc/occt-7.7.0/refman/html/class_geom___surfac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2CBF93-F689-96E2-F77B-050029DFA367}"/>
              </a:ext>
            </a:extLst>
          </p:cNvPr>
          <p:cNvSpPr txBox="1"/>
          <p:nvPr/>
        </p:nvSpPr>
        <p:spPr>
          <a:xfrm>
            <a:off x="501706" y="372234"/>
            <a:ext cx="19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h</a:t>
            </a:r>
            <a:r>
              <a:rPr kumimoji="1" lang="en-US" altLang="ja-JP" dirty="0" err="1"/>
              <a:t>elix_edge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EDC2C8C-3704-30E0-6E10-F2B3AB2E5559}"/>
              </a:ext>
            </a:extLst>
          </p:cNvPr>
          <p:cNvCxnSpPr/>
          <p:nvPr/>
        </p:nvCxnSpPr>
        <p:spPr>
          <a:xfrm flipV="1">
            <a:off x="1569855" y="1711465"/>
            <a:ext cx="0" cy="2739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21F2ACB-1D9A-6000-2747-67D6443FF4AF}"/>
              </a:ext>
            </a:extLst>
          </p:cNvPr>
          <p:cNvCxnSpPr>
            <a:cxnSpLocks/>
          </p:cNvCxnSpPr>
          <p:nvPr/>
        </p:nvCxnSpPr>
        <p:spPr>
          <a:xfrm>
            <a:off x="1569855" y="4450619"/>
            <a:ext cx="33541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201FDF5-27B5-6B42-1787-B021C9498638}"/>
              </a:ext>
            </a:extLst>
          </p:cNvPr>
          <p:cNvSpPr txBox="1"/>
          <p:nvPr/>
        </p:nvSpPr>
        <p:spPr>
          <a:xfrm>
            <a:off x="4924003" y="4450619"/>
            <a:ext cx="299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u</a:t>
            </a:r>
            <a:endParaRPr kumimoji="1" lang="ja-JP" altLang="en-US" sz="10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C64562D-DAB4-C4D2-5235-4596C66927E4}"/>
              </a:ext>
            </a:extLst>
          </p:cNvPr>
          <p:cNvSpPr txBox="1"/>
          <p:nvPr/>
        </p:nvSpPr>
        <p:spPr>
          <a:xfrm>
            <a:off x="1270449" y="1457548"/>
            <a:ext cx="299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v</a:t>
            </a:r>
            <a:endParaRPr kumimoji="1" lang="ja-JP" altLang="en-US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A1B920A-2ADA-632D-B8DE-942746FE0D5D}"/>
              </a:ext>
            </a:extLst>
          </p:cNvPr>
          <p:cNvSpPr txBox="1"/>
          <p:nvPr/>
        </p:nvSpPr>
        <p:spPr>
          <a:xfrm>
            <a:off x="6166131" y="372234"/>
            <a:ext cx="5478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Cylinder</a:t>
            </a:r>
            <a:r>
              <a:rPr lang="ja-JP" altLang="en-US" dirty="0"/>
              <a:t>上の</a:t>
            </a:r>
            <a:r>
              <a:rPr lang="en-US" altLang="ja-JP" dirty="0" err="1"/>
              <a:t>uv</a:t>
            </a:r>
            <a:r>
              <a:rPr lang="en-US" altLang="ja-JP" dirty="0"/>
              <a:t>-parameter</a:t>
            </a:r>
            <a:r>
              <a:rPr lang="ja-JP" altLang="en-US" dirty="0"/>
              <a:t>を</a:t>
            </a:r>
            <a:r>
              <a:rPr lang="en-US" altLang="ja-JP" dirty="0"/>
              <a:t>[0,0] -&gt; [1,1]</a:t>
            </a:r>
            <a:r>
              <a:rPr lang="ja-JP" altLang="en-US" dirty="0"/>
              <a:t>に直線的に移動した場合、螺旋の</a:t>
            </a:r>
            <a:r>
              <a:rPr lang="en-US" altLang="ja-JP" dirty="0"/>
              <a:t>3D</a:t>
            </a:r>
            <a:r>
              <a:rPr lang="ja-JP" altLang="en-US" dirty="0"/>
              <a:t>曲線が得られる。</a:t>
            </a:r>
            <a:endParaRPr lang="en-US" altLang="ja-JP" dirty="0"/>
          </a:p>
          <a:p>
            <a:r>
              <a:rPr lang="ja-JP" altLang="en-US" dirty="0"/>
              <a:t>これを拡張し、任意の</a:t>
            </a:r>
            <a:r>
              <a:rPr lang="en-US" altLang="ja-JP" dirty="0" err="1"/>
              <a:t>uv</a:t>
            </a:r>
            <a:r>
              <a:rPr lang="en-US" altLang="ja-JP" dirty="0"/>
              <a:t>-parameter</a:t>
            </a:r>
            <a:r>
              <a:rPr lang="ja-JP" altLang="en-US" dirty="0"/>
              <a:t>付け可能な</a:t>
            </a:r>
            <a:r>
              <a:rPr lang="en-US" altLang="ja-JP" dirty="0"/>
              <a:t>(</a:t>
            </a:r>
            <a:r>
              <a:rPr lang="ja-JP" altLang="en-US" dirty="0"/>
              <a:t>周期</a:t>
            </a:r>
            <a:r>
              <a:rPr lang="en-US" altLang="ja-JP" dirty="0"/>
              <a:t>)</a:t>
            </a:r>
            <a:r>
              <a:rPr lang="ja-JP" altLang="en-US" dirty="0"/>
              <a:t>曲面の</a:t>
            </a:r>
            <a:r>
              <a:rPr lang="en-US" altLang="ja-JP" dirty="0" err="1"/>
              <a:t>uv</a:t>
            </a:r>
            <a:r>
              <a:rPr lang="en-US" altLang="ja-JP" dirty="0"/>
              <a:t>-parameter</a:t>
            </a:r>
            <a:r>
              <a:rPr lang="ja-JP" altLang="en-US" dirty="0"/>
              <a:t>を直線的に動かして得られる曲線の算出方法をまとめる。</a:t>
            </a:r>
            <a:endParaRPr kumimoji="1" lang="ja-JP" altLang="en-US" dirty="0"/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BFC366EB-703D-CFD8-2832-76CCCD7DC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992872"/>
              </p:ext>
            </p:extLst>
          </p:nvPr>
        </p:nvGraphicFramePr>
        <p:xfrm>
          <a:off x="6271328" y="2056375"/>
          <a:ext cx="4268495" cy="838200"/>
        </p:xfrm>
        <a:graphic>
          <a:graphicData uri="http://schemas.openxmlformats.org/drawingml/2006/table">
            <a:tbl>
              <a:tblPr/>
              <a:tblGrid>
                <a:gridCol w="1947003">
                  <a:extLst>
                    <a:ext uri="{9D8B030D-6E8A-4147-A177-3AD203B41FA5}">
                      <a16:colId xmlns:a16="http://schemas.microsoft.com/office/drawing/2014/main" val="13323124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3864045"/>
                    </a:ext>
                  </a:extLst>
                </a:gridCol>
                <a:gridCol w="1777500">
                  <a:extLst>
                    <a:ext uri="{9D8B030D-6E8A-4147-A177-3AD203B41FA5}">
                      <a16:colId xmlns:a16="http://schemas.microsoft.com/office/drawing/2014/main" val="2641148690"/>
                    </a:ext>
                  </a:extLst>
                </a:gridCol>
                <a:gridCol w="335712">
                  <a:extLst>
                    <a:ext uri="{9D8B030D-6E8A-4147-A177-3AD203B41FA5}">
                      <a16:colId xmlns:a16="http://schemas.microsoft.com/office/drawing/2014/main" val="1436770633"/>
                    </a:ext>
                  </a:extLst>
                </a:gridCol>
              </a:tblGrid>
              <a:tr h="136556">
                <a:tc>
                  <a:txBody>
                    <a:bodyPr/>
                    <a:lstStyle/>
                    <a:p>
                      <a:pPr fontAlgn="b"/>
                      <a:r>
                        <a:rPr lang="en-US" sz="500" b="0" dirty="0" err="1">
                          <a:effectLst/>
                        </a:rPr>
                        <a:t>BRepBuilderAPI_MakeEdge</a:t>
                      </a:r>
                      <a:r>
                        <a:rPr lang="en-US" sz="500" b="0" dirty="0">
                          <a:effectLst/>
                        </a:rPr>
                        <a:t>::</a:t>
                      </a:r>
                      <a:r>
                        <a:rPr lang="en-US" sz="500" b="0" dirty="0" err="1">
                          <a:effectLst/>
                        </a:rPr>
                        <a:t>BRepBuilderAPI_MakeEdge</a:t>
                      </a:r>
                      <a:endParaRPr lang="en-US" sz="500" b="0" dirty="0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altLang="ja-JP" sz="500" dirty="0">
                          <a:effectLst/>
                        </a:rPr>
                        <a:t>(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500" dirty="0">
                          <a:effectLst/>
                        </a:rPr>
                        <a:t>const </a:t>
                      </a:r>
                      <a:r>
                        <a:rPr lang="en-US" sz="500" b="1" u="none" strike="noStrike" dirty="0">
                          <a:solidFill>
                            <a:srgbClr val="3D578C"/>
                          </a:solidFill>
                          <a:effectLst/>
                          <a:hlinkClick r:id="rId2"/>
                        </a:rPr>
                        <a:t>Handle</a:t>
                      </a:r>
                      <a:r>
                        <a:rPr lang="en-US" sz="500" dirty="0">
                          <a:effectLst/>
                        </a:rPr>
                        <a:t>&lt; </a:t>
                      </a:r>
                      <a:r>
                        <a:rPr lang="en-US" sz="500" b="1" u="none" strike="noStrike" dirty="0">
                          <a:solidFill>
                            <a:srgbClr val="3D578C"/>
                          </a:solidFill>
                          <a:effectLst/>
                          <a:hlinkClick r:id="rId3"/>
                        </a:rPr>
                        <a:t>Geom2d_Curve</a:t>
                      </a:r>
                      <a:r>
                        <a:rPr lang="en-US" sz="500" dirty="0">
                          <a:effectLst/>
                        </a:rPr>
                        <a:t> &gt; &amp; 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500" i="0">
                          <a:solidFill>
                            <a:srgbClr val="602020"/>
                          </a:solidFill>
                          <a:effectLst/>
                        </a:rPr>
                        <a:t>L</a:t>
                      </a:r>
                      <a:r>
                        <a:rPr lang="en-US" sz="500">
                          <a:solidFill>
                            <a:srgbClr val="602020"/>
                          </a:solidFill>
                          <a:effectLst/>
                        </a:rPr>
                        <a:t>,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402198"/>
                  </a:ext>
                </a:extLst>
              </a:tr>
              <a:tr h="136556">
                <a:tc>
                  <a:txBody>
                    <a:bodyPr/>
                    <a:lstStyle/>
                    <a:p>
                      <a:pPr algn="r" fontAlgn="b"/>
                      <a:endParaRPr lang="ja-JP" altLang="en-US" sz="500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ja-JP" altLang="en-US" sz="500" dirty="0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500" dirty="0">
                          <a:effectLst/>
                        </a:rPr>
                        <a:t>const </a:t>
                      </a:r>
                      <a:r>
                        <a:rPr lang="en-US" sz="500" b="1" u="none" strike="noStrike" dirty="0">
                          <a:solidFill>
                            <a:srgbClr val="3D578C"/>
                          </a:solidFill>
                          <a:effectLst/>
                          <a:hlinkClick r:id="rId2"/>
                        </a:rPr>
                        <a:t>Handle</a:t>
                      </a:r>
                      <a:r>
                        <a:rPr lang="en-US" sz="500" dirty="0">
                          <a:effectLst/>
                        </a:rPr>
                        <a:t>&lt; </a:t>
                      </a:r>
                      <a:r>
                        <a:rPr lang="en-US" sz="500" b="1" u="none" strike="noStrike" dirty="0" err="1">
                          <a:solidFill>
                            <a:srgbClr val="3D578C"/>
                          </a:solidFill>
                          <a:effectLst/>
                          <a:hlinkClick r:id="rId4"/>
                        </a:rPr>
                        <a:t>Geom_Surface</a:t>
                      </a:r>
                      <a:r>
                        <a:rPr lang="en-US" sz="500" dirty="0">
                          <a:effectLst/>
                        </a:rPr>
                        <a:t> &gt; &amp; 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500" i="0">
                          <a:solidFill>
                            <a:srgbClr val="602020"/>
                          </a:solidFill>
                          <a:effectLst/>
                        </a:rPr>
                        <a:t>S</a:t>
                      </a:r>
                      <a:r>
                        <a:rPr lang="en-US" sz="500">
                          <a:solidFill>
                            <a:srgbClr val="602020"/>
                          </a:solidFill>
                          <a:effectLst/>
                        </a:rPr>
                        <a:t>,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35623"/>
                  </a:ext>
                </a:extLst>
              </a:tr>
              <a:tr h="136556">
                <a:tc>
                  <a:txBody>
                    <a:bodyPr/>
                    <a:lstStyle/>
                    <a:p>
                      <a:pPr algn="r" fontAlgn="b"/>
                      <a:endParaRPr lang="ja-JP" altLang="en-US" sz="500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ja-JP" altLang="en-US" sz="500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500" dirty="0">
                          <a:effectLst/>
                        </a:rPr>
                        <a:t>const </a:t>
                      </a:r>
                      <a:r>
                        <a:rPr lang="en-US" sz="500" b="1" u="none" strike="noStrike" dirty="0" err="1">
                          <a:solidFill>
                            <a:srgbClr val="3D578C"/>
                          </a:solidFill>
                          <a:effectLst/>
                          <a:hlinkClick r:id="rId5"/>
                        </a:rPr>
                        <a:t>gp_Pnt</a:t>
                      </a:r>
                      <a:r>
                        <a:rPr lang="en-US" sz="500" dirty="0">
                          <a:effectLst/>
                        </a:rPr>
                        <a:t> &amp; 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500" i="0" dirty="0">
                          <a:solidFill>
                            <a:srgbClr val="602020"/>
                          </a:solidFill>
                          <a:effectLst/>
                        </a:rPr>
                        <a:t>P1</a:t>
                      </a:r>
                      <a:r>
                        <a:rPr lang="en-US" sz="500" dirty="0">
                          <a:solidFill>
                            <a:srgbClr val="602020"/>
                          </a:solidFill>
                          <a:effectLst/>
                        </a:rPr>
                        <a:t>,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255781"/>
                  </a:ext>
                </a:extLst>
              </a:tr>
              <a:tr h="136556">
                <a:tc>
                  <a:txBody>
                    <a:bodyPr/>
                    <a:lstStyle/>
                    <a:p>
                      <a:pPr algn="r" fontAlgn="b"/>
                      <a:endParaRPr lang="ja-JP" altLang="en-US" sz="500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ja-JP" altLang="en-US" sz="500"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500">
                          <a:effectLst/>
                        </a:rPr>
                        <a:t>const </a:t>
                      </a:r>
                      <a:r>
                        <a:rPr lang="en-US" sz="500" b="1" u="none" strike="noStrike">
                          <a:solidFill>
                            <a:srgbClr val="3D578C"/>
                          </a:solidFill>
                          <a:effectLst/>
                          <a:hlinkClick r:id="rId5"/>
                        </a:rPr>
                        <a:t>gp_Pnt</a:t>
                      </a:r>
                      <a:r>
                        <a:rPr lang="en-US" sz="500">
                          <a:effectLst/>
                        </a:rPr>
                        <a:t> &amp; 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500" i="0" dirty="0">
                          <a:solidFill>
                            <a:srgbClr val="602020"/>
                          </a:solidFill>
                          <a:effectLst/>
                        </a:rPr>
                        <a:t>P2</a:t>
                      </a:r>
                      <a:r>
                        <a:rPr lang="en-US" sz="500" dirty="0">
                          <a:solidFill>
                            <a:srgbClr val="602020"/>
                          </a:solidFill>
                          <a:effectLst/>
                        </a:rPr>
                        <a:t> 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897160"/>
                  </a:ext>
                </a:extLst>
              </a:tr>
              <a:tr h="136556">
                <a:tc>
                  <a:txBody>
                    <a:bodyPr/>
                    <a:lstStyle/>
                    <a:p>
                      <a:pPr algn="l" fontAlgn="b"/>
                      <a:endParaRPr lang="ja-JP" altLang="en-US" sz="500" b="0" i="0">
                        <a:solidFill>
                          <a:srgbClr val="253555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500" b="0" i="0">
                          <a:solidFill>
                            <a:srgbClr val="253555"/>
                          </a:solidFill>
                          <a:effectLst/>
                          <a:latin typeface="Roboto" panose="02000000000000000000" pitchFamily="2" charset="0"/>
                        </a:rPr>
                        <a:t>)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5F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500" dirty="0"/>
                    </a:p>
                  </a:txBody>
                  <a:tcP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81688157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E924005-4C5D-2A3C-F1B6-274F7DD57622}"/>
              </a:ext>
            </a:extLst>
          </p:cNvPr>
          <p:cNvSpPr txBox="1"/>
          <p:nvPr/>
        </p:nvSpPr>
        <p:spPr>
          <a:xfrm>
            <a:off x="6271328" y="3081042"/>
            <a:ext cx="54783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Geom2d_Curve</a:t>
            </a:r>
            <a:r>
              <a:rPr kumimoji="1" lang="ja-JP" altLang="en-US" dirty="0"/>
              <a:t>を</a:t>
            </a:r>
            <a:r>
              <a:rPr kumimoji="1" lang="en-US" altLang="ja-JP" dirty="0"/>
              <a:t>UV-Parameter</a:t>
            </a:r>
            <a:r>
              <a:rPr kumimoji="1" lang="ja-JP" altLang="en-US" dirty="0"/>
              <a:t>として与え、</a:t>
            </a:r>
            <a:r>
              <a:rPr kumimoji="1" lang="en-US" altLang="ja-JP" dirty="0"/>
              <a:t>P1,P2</a:t>
            </a:r>
            <a:r>
              <a:rPr kumimoji="1" lang="ja-JP" altLang="en-US" dirty="0"/>
              <a:t>で</a:t>
            </a:r>
            <a:r>
              <a:rPr kumimoji="1" lang="en-US" altLang="ja-JP" dirty="0"/>
              <a:t>Surface</a:t>
            </a:r>
            <a:r>
              <a:rPr kumimoji="1" lang="ja-JP" altLang="en-US" dirty="0"/>
              <a:t>上の</a:t>
            </a:r>
            <a:r>
              <a:rPr kumimoji="1" lang="en-US" altLang="ja-JP" dirty="0"/>
              <a:t>UV-Parameter</a:t>
            </a:r>
            <a:r>
              <a:rPr kumimoji="1" lang="ja-JP" altLang="en-US" dirty="0"/>
              <a:t>の範囲を与える</a:t>
            </a:r>
            <a:r>
              <a:rPr kumimoji="1" lang="en-US" altLang="ja-JP" dirty="0"/>
              <a:t>Geom2D_Curve</a:t>
            </a:r>
            <a:r>
              <a:rPr kumimoji="1" lang="ja-JP" altLang="en-US" dirty="0"/>
              <a:t>を</a:t>
            </a:r>
            <a:r>
              <a:rPr kumimoji="1" lang="en-US" altLang="ja-JP" dirty="0"/>
              <a:t>Geom2d_Line</a:t>
            </a:r>
            <a:r>
              <a:rPr kumimoji="1" lang="ja-JP" altLang="en-US" dirty="0"/>
              <a:t>で与えれば、</a:t>
            </a:r>
            <a:r>
              <a:rPr kumimoji="1" lang="en-US" altLang="ja-JP" dirty="0"/>
              <a:t>Cylinder</a:t>
            </a:r>
            <a:r>
              <a:rPr kumimoji="1" lang="ja-JP" altLang="en-US" dirty="0"/>
              <a:t>上では螺旋となる。</a:t>
            </a:r>
            <a:endParaRPr kumimoji="1" lang="en-US" altLang="ja-JP" dirty="0"/>
          </a:p>
          <a:p>
            <a:r>
              <a:rPr kumimoji="1" lang="ja-JP" altLang="en-US" dirty="0"/>
              <a:t>このとき、</a:t>
            </a:r>
            <a:r>
              <a:rPr kumimoji="1" lang="en-US" altLang="ja-JP" dirty="0"/>
              <a:t>Geom2d_Line</a:t>
            </a:r>
            <a:r>
              <a:rPr kumimoji="1" lang="ja-JP" altLang="en-US" dirty="0"/>
              <a:t>の</a:t>
            </a:r>
            <a:r>
              <a:rPr kumimoji="1" lang="en-US" altLang="ja-JP" dirty="0"/>
              <a:t>Direction</a:t>
            </a:r>
            <a:r>
              <a:rPr kumimoji="1" lang="ja-JP" altLang="en-US" dirty="0"/>
              <a:t>を</a:t>
            </a:r>
            <a:r>
              <a:rPr kumimoji="1" lang="en-US" altLang="ja-JP" dirty="0"/>
              <a:t>(1,1)</a:t>
            </a:r>
            <a:r>
              <a:rPr kumimoji="1" lang="ja-JP" altLang="en-US" dirty="0"/>
              <a:t>で与えると、</a:t>
            </a:r>
            <a:r>
              <a:rPr kumimoji="1" lang="en-US" altLang="ja-JP" dirty="0"/>
              <a:t>Cylinder</a:t>
            </a:r>
            <a:r>
              <a:rPr kumimoji="1" lang="ja-JP" altLang="en-US" dirty="0"/>
              <a:t>の</a:t>
            </a:r>
            <a:r>
              <a:rPr kumimoji="1" lang="en-US" altLang="ja-JP" dirty="0"/>
              <a:t>UV</a:t>
            </a:r>
            <a:r>
              <a:rPr kumimoji="1" lang="ja-JP" altLang="en-US" dirty="0"/>
              <a:t>各々の</a:t>
            </a:r>
            <a:r>
              <a:rPr kumimoji="1" lang="en-US" altLang="ja-JP" dirty="0"/>
              <a:t>1</a:t>
            </a:r>
            <a:r>
              <a:rPr lang="ja-JP" altLang="en-US" dirty="0"/>
              <a:t>周期分を動く。</a:t>
            </a:r>
            <a:endParaRPr lang="en-US" altLang="ja-JP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606CEE8-9260-E604-93AD-47924977B522}"/>
              </a:ext>
            </a:extLst>
          </p:cNvPr>
          <p:cNvCxnSpPr>
            <a:cxnSpLocks/>
          </p:cNvCxnSpPr>
          <p:nvPr/>
        </p:nvCxnSpPr>
        <p:spPr>
          <a:xfrm>
            <a:off x="1569855" y="2225310"/>
            <a:ext cx="2338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CA3CE7A-521A-3B3A-E376-03A09EBC9B91}"/>
              </a:ext>
            </a:extLst>
          </p:cNvPr>
          <p:cNvCxnSpPr>
            <a:cxnSpLocks/>
          </p:cNvCxnSpPr>
          <p:nvPr/>
        </p:nvCxnSpPr>
        <p:spPr>
          <a:xfrm flipV="1">
            <a:off x="3908453" y="2225310"/>
            <a:ext cx="0" cy="222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9D8CC1E-5D2F-A9E1-C65C-CD2D39EB3104}"/>
              </a:ext>
            </a:extLst>
          </p:cNvPr>
          <p:cNvCxnSpPr>
            <a:cxnSpLocks/>
          </p:cNvCxnSpPr>
          <p:nvPr/>
        </p:nvCxnSpPr>
        <p:spPr>
          <a:xfrm flipH="1" flipV="1">
            <a:off x="3908452" y="1428244"/>
            <a:ext cx="1" cy="7970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4480E78-8655-FAAA-1331-A9DB496C9188}"/>
              </a:ext>
            </a:extLst>
          </p:cNvPr>
          <p:cNvCxnSpPr>
            <a:cxnSpLocks/>
          </p:cNvCxnSpPr>
          <p:nvPr/>
        </p:nvCxnSpPr>
        <p:spPr>
          <a:xfrm>
            <a:off x="3908451" y="2225310"/>
            <a:ext cx="78493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DFC42FB-78DC-5696-9C59-AA609875DE17}"/>
              </a:ext>
            </a:extLst>
          </p:cNvPr>
          <p:cNvSpPr txBox="1"/>
          <p:nvPr/>
        </p:nvSpPr>
        <p:spPr>
          <a:xfrm>
            <a:off x="3696034" y="4451347"/>
            <a:ext cx="704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(2*pi, 0)</a:t>
            </a:r>
            <a:endParaRPr kumimoji="1" lang="ja-JP" altLang="en-US" sz="105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2488782-3B87-BBA6-3196-4105E9048419}"/>
              </a:ext>
            </a:extLst>
          </p:cNvPr>
          <p:cNvSpPr txBox="1"/>
          <p:nvPr/>
        </p:nvSpPr>
        <p:spPr>
          <a:xfrm>
            <a:off x="865845" y="2098352"/>
            <a:ext cx="704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(0, 1)</a:t>
            </a:r>
            <a:endParaRPr kumimoji="1" lang="ja-JP" altLang="en-US" sz="105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8EEB63C-DAA5-B63A-6495-D2E34D4A3004}"/>
              </a:ext>
            </a:extLst>
          </p:cNvPr>
          <p:cNvSpPr txBox="1"/>
          <p:nvPr/>
        </p:nvSpPr>
        <p:spPr>
          <a:xfrm>
            <a:off x="3908449" y="1966620"/>
            <a:ext cx="704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(2*pi, 1)</a:t>
            </a:r>
            <a:endParaRPr kumimoji="1" lang="ja-JP" altLang="en-US" sz="105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F58D0AA-B79D-0BEB-FDBA-4F0F5EBED03A}"/>
              </a:ext>
            </a:extLst>
          </p:cNvPr>
          <p:cNvCxnSpPr>
            <a:cxnSpLocks/>
          </p:cNvCxnSpPr>
          <p:nvPr/>
        </p:nvCxnSpPr>
        <p:spPr>
          <a:xfrm flipV="1">
            <a:off x="1569854" y="2220536"/>
            <a:ext cx="2338595" cy="22300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045D706-498E-29D9-3898-2BF0EF7D0321}"/>
              </a:ext>
            </a:extLst>
          </p:cNvPr>
          <p:cNvSpPr txBox="1"/>
          <p:nvPr/>
        </p:nvSpPr>
        <p:spPr>
          <a:xfrm>
            <a:off x="3541267" y="2411503"/>
            <a:ext cx="20442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Geom2d_Line((0,0), (1,1))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F7205B-76E9-421B-0757-2A28BFDE511B}"/>
              </a:ext>
            </a:extLst>
          </p:cNvPr>
          <p:cNvCxnSpPr>
            <a:cxnSpLocks/>
          </p:cNvCxnSpPr>
          <p:nvPr/>
        </p:nvCxnSpPr>
        <p:spPr>
          <a:xfrm flipV="1">
            <a:off x="1569850" y="2215763"/>
            <a:ext cx="1169301" cy="221814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B6B6F08-9B41-281E-6401-9DED50B6D126}"/>
              </a:ext>
            </a:extLst>
          </p:cNvPr>
          <p:cNvSpPr txBox="1"/>
          <p:nvPr/>
        </p:nvSpPr>
        <p:spPr>
          <a:xfrm>
            <a:off x="2584053" y="1976168"/>
            <a:ext cx="704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(pi, 1)</a:t>
            </a:r>
            <a:endParaRPr kumimoji="1" lang="ja-JP" altLang="en-US" sz="105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4371DC9-0825-9BE4-8612-7E492FB7A15D}"/>
              </a:ext>
            </a:extLst>
          </p:cNvPr>
          <p:cNvSpPr txBox="1"/>
          <p:nvPr/>
        </p:nvSpPr>
        <p:spPr>
          <a:xfrm>
            <a:off x="1610815" y="2357042"/>
            <a:ext cx="18323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solidFill>
                  <a:srgbClr val="92D050"/>
                </a:solidFill>
              </a:rPr>
              <a:t>Geom2d_Line((0,0), (2,1))</a:t>
            </a:r>
            <a:endParaRPr kumimoji="1" lang="ja-JP" altLang="en-US" sz="1050" dirty="0">
              <a:solidFill>
                <a:srgbClr val="92D050"/>
              </a:solidFill>
            </a:endParaRP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7B950DF4-28DA-F20B-A5FC-0D502AE72BBB}"/>
              </a:ext>
            </a:extLst>
          </p:cNvPr>
          <p:cNvCxnSpPr>
            <a:cxnSpLocks/>
          </p:cNvCxnSpPr>
          <p:nvPr/>
        </p:nvCxnSpPr>
        <p:spPr>
          <a:xfrm flipV="1">
            <a:off x="2704090" y="2825419"/>
            <a:ext cx="2090441" cy="10466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889995D-E73F-FA87-4687-B08695443779}"/>
              </a:ext>
            </a:extLst>
          </p:cNvPr>
          <p:cNvSpPr txBox="1"/>
          <p:nvPr/>
        </p:nvSpPr>
        <p:spPr>
          <a:xfrm>
            <a:off x="3320426" y="3084108"/>
            <a:ext cx="8577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(2*pi, 0.5)</a:t>
            </a:r>
            <a:endParaRPr kumimoji="1" lang="ja-JP" altLang="en-US" sz="1050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6DF4EE2-6A91-22F5-77F0-D7211D7E14C3}"/>
              </a:ext>
            </a:extLst>
          </p:cNvPr>
          <p:cNvCxnSpPr>
            <a:cxnSpLocks/>
          </p:cNvCxnSpPr>
          <p:nvPr/>
        </p:nvCxnSpPr>
        <p:spPr>
          <a:xfrm flipV="1">
            <a:off x="2682510" y="2194770"/>
            <a:ext cx="45842" cy="2255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4BE5930-180A-F3BF-B950-F26E9C9993A0}"/>
              </a:ext>
            </a:extLst>
          </p:cNvPr>
          <p:cNvSpPr txBox="1"/>
          <p:nvPr/>
        </p:nvSpPr>
        <p:spPr>
          <a:xfrm>
            <a:off x="4055618" y="3117041"/>
            <a:ext cx="20442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solidFill>
                  <a:srgbClr val="00B050"/>
                </a:solidFill>
              </a:rPr>
              <a:t>Geom2d_Line((pi,0.5), (1,0.5))</a:t>
            </a:r>
            <a:endParaRPr kumimoji="1" lang="ja-JP" altLang="en-US" sz="1050" dirty="0">
              <a:solidFill>
                <a:srgbClr val="00B050"/>
              </a:solidFill>
            </a:endParaRPr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FFB4EB7C-FE9B-5C59-A8A0-811E9E49EE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0567" y="4957181"/>
            <a:ext cx="4586872" cy="163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2CBF93-F689-96E2-F77B-050029DFA367}"/>
              </a:ext>
            </a:extLst>
          </p:cNvPr>
          <p:cNvSpPr txBox="1"/>
          <p:nvPr/>
        </p:nvSpPr>
        <p:spPr>
          <a:xfrm>
            <a:off x="501706" y="372234"/>
            <a:ext cx="190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h</a:t>
            </a:r>
            <a:r>
              <a:rPr kumimoji="1" lang="en-US" altLang="ja-JP" dirty="0" err="1"/>
              <a:t>elix_edge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EDC2C8C-3704-30E0-6E10-F2B3AB2E5559}"/>
              </a:ext>
            </a:extLst>
          </p:cNvPr>
          <p:cNvCxnSpPr/>
          <p:nvPr/>
        </p:nvCxnSpPr>
        <p:spPr>
          <a:xfrm flipV="1">
            <a:off x="1569855" y="1711465"/>
            <a:ext cx="0" cy="2739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21F2ACB-1D9A-6000-2747-67D6443FF4AF}"/>
              </a:ext>
            </a:extLst>
          </p:cNvPr>
          <p:cNvCxnSpPr>
            <a:cxnSpLocks/>
          </p:cNvCxnSpPr>
          <p:nvPr/>
        </p:nvCxnSpPr>
        <p:spPr>
          <a:xfrm>
            <a:off x="1569855" y="4450619"/>
            <a:ext cx="33541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201FDF5-27B5-6B42-1787-B021C9498638}"/>
              </a:ext>
            </a:extLst>
          </p:cNvPr>
          <p:cNvSpPr txBox="1"/>
          <p:nvPr/>
        </p:nvSpPr>
        <p:spPr>
          <a:xfrm>
            <a:off x="4924003" y="4450619"/>
            <a:ext cx="299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u</a:t>
            </a:r>
            <a:endParaRPr kumimoji="1" lang="ja-JP" altLang="en-US" sz="10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C64562D-DAB4-C4D2-5235-4596C66927E4}"/>
              </a:ext>
            </a:extLst>
          </p:cNvPr>
          <p:cNvSpPr txBox="1"/>
          <p:nvPr/>
        </p:nvSpPr>
        <p:spPr>
          <a:xfrm>
            <a:off x="1270449" y="1457548"/>
            <a:ext cx="299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v</a:t>
            </a:r>
            <a:endParaRPr kumimoji="1" lang="ja-JP" altLang="en-US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A1B920A-2ADA-632D-B8DE-942746FE0D5D}"/>
              </a:ext>
            </a:extLst>
          </p:cNvPr>
          <p:cNvSpPr txBox="1"/>
          <p:nvPr/>
        </p:nvSpPr>
        <p:spPr>
          <a:xfrm>
            <a:off x="6166130" y="372234"/>
            <a:ext cx="57170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Cylinder</a:t>
            </a:r>
            <a:r>
              <a:rPr lang="ja-JP" altLang="en-US" dirty="0"/>
              <a:t>上の</a:t>
            </a:r>
            <a:r>
              <a:rPr lang="en-US" altLang="ja-JP" dirty="0" err="1"/>
              <a:t>uv</a:t>
            </a:r>
            <a:r>
              <a:rPr lang="en-US" altLang="ja-JP" dirty="0"/>
              <a:t>-parameter</a:t>
            </a:r>
            <a:r>
              <a:rPr lang="ja-JP" altLang="en-US" dirty="0"/>
              <a:t>を</a:t>
            </a:r>
            <a:r>
              <a:rPr lang="en-US" altLang="ja-JP" dirty="0"/>
              <a:t>[0,0] -&gt; [1,1]</a:t>
            </a:r>
            <a:r>
              <a:rPr lang="ja-JP" altLang="en-US" dirty="0"/>
              <a:t>に直線的に移動した場合、螺旋の</a:t>
            </a:r>
            <a:r>
              <a:rPr lang="en-US" altLang="ja-JP" dirty="0"/>
              <a:t>3D</a:t>
            </a:r>
            <a:r>
              <a:rPr lang="ja-JP" altLang="en-US" dirty="0"/>
              <a:t>曲線が得られる。</a:t>
            </a:r>
            <a:endParaRPr lang="en-US" altLang="ja-JP" dirty="0"/>
          </a:p>
          <a:p>
            <a:endParaRPr lang="en-US" altLang="ja-JP" dirty="0"/>
          </a:p>
          <a:p>
            <a:pPr marL="342900" indent="-342900">
              <a:buAutoNum type="arabicPeriod"/>
            </a:pPr>
            <a:r>
              <a:rPr lang="ja-JP" altLang="en-US" dirty="0"/>
              <a:t>直線以外に動き</a:t>
            </a:r>
            <a:r>
              <a:rPr lang="en-US" altLang="ja-JP" dirty="0"/>
              <a:t>(</a:t>
            </a:r>
            <a:r>
              <a:rPr lang="ja-JP" altLang="en-US" dirty="0"/>
              <a:t>円周等</a:t>
            </a:r>
            <a:r>
              <a:rPr lang="en-US" altLang="ja-JP" dirty="0"/>
              <a:t>)</a:t>
            </a:r>
            <a:r>
              <a:rPr lang="ja-JP" altLang="en-US" dirty="0"/>
              <a:t>をした場合の曲線</a:t>
            </a:r>
            <a:endParaRPr lang="en-US" altLang="ja-JP" dirty="0"/>
          </a:p>
          <a:p>
            <a:pPr marL="342900" indent="-342900">
              <a:buAutoNum type="arabicPeriod"/>
            </a:pPr>
            <a:r>
              <a:rPr lang="en-US" altLang="ja-JP" dirty="0"/>
              <a:t>Curve/Surface</a:t>
            </a:r>
            <a:r>
              <a:rPr lang="ja-JP" altLang="en-US" dirty="0"/>
              <a:t>の周期性をどのように確保するか</a:t>
            </a:r>
            <a:endParaRPr lang="en-US" altLang="ja-JP" dirty="0"/>
          </a:p>
          <a:p>
            <a:pPr marL="800100" lvl="1" indent="-342900">
              <a:buAutoNum type="arabicPeriod"/>
            </a:pPr>
            <a:r>
              <a:rPr lang="ja-JP" altLang="en-US" dirty="0"/>
              <a:t>与える</a:t>
            </a:r>
            <a:r>
              <a:rPr lang="en-US" altLang="ja-JP" dirty="0"/>
              <a:t>UV-Parameter</a:t>
            </a:r>
            <a:r>
              <a:rPr lang="ja-JP" altLang="en-US" dirty="0"/>
              <a:t>を</a:t>
            </a:r>
            <a:r>
              <a:rPr lang="en-US" altLang="ja-JP" dirty="0"/>
              <a:t>[0,1]</a:t>
            </a:r>
            <a:r>
              <a:rPr lang="ja-JP" altLang="en-US" dirty="0"/>
              <a:t>を超えて与える場合、周期性があるか、定義範囲を超えないように数値を与える必要がある</a:t>
            </a:r>
            <a:endParaRPr lang="en-US" altLang="ja-JP" dirty="0"/>
          </a:p>
          <a:p>
            <a:pPr marL="800100" lvl="1" indent="-342900">
              <a:buAutoNum type="arabicPeriod"/>
            </a:pPr>
            <a:r>
              <a:rPr lang="en-US" altLang="ja-JP" dirty="0" err="1"/>
              <a:t>OpenCASCADE</a:t>
            </a:r>
            <a:r>
              <a:rPr lang="ja-JP" altLang="en-US" dirty="0"/>
              <a:t>上で任意の周期関数を使った</a:t>
            </a:r>
            <a:r>
              <a:rPr lang="en-US" altLang="ja-JP" dirty="0"/>
              <a:t>Surface</a:t>
            </a:r>
            <a:r>
              <a:rPr lang="ja-JP" altLang="en-US" dirty="0"/>
              <a:t>の定義が出来る</a:t>
            </a:r>
            <a:r>
              <a:rPr lang="ja-JP" altLang="en-US"/>
              <a:t>か？</a:t>
            </a:r>
            <a:endParaRPr lang="en-US" altLang="ja-JP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606CEE8-9260-E604-93AD-47924977B522}"/>
              </a:ext>
            </a:extLst>
          </p:cNvPr>
          <p:cNvCxnSpPr>
            <a:cxnSpLocks/>
          </p:cNvCxnSpPr>
          <p:nvPr/>
        </p:nvCxnSpPr>
        <p:spPr>
          <a:xfrm>
            <a:off x="1569855" y="2225310"/>
            <a:ext cx="2338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CA3CE7A-521A-3B3A-E376-03A09EBC9B91}"/>
              </a:ext>
            </a:extLst>
          </p:cNvPr>
          <p:cNvCxnSpPr>
            <a:cxnSpLocks/>
          </p:cNvCxnSpPr>
          <p:nvPr/>
        </p:nvCxnSpPr>
        <p:spPr>
          <a:xfrm flipV="1">
            <a:off x="3908453" y="2225310"/>
            <a:ext cx="0" cy="222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9D8CC1E-5D2F-A9E1-C65C-CD2D39EB3104}"/>
              </a:ext>
            </a:extLst>
          </p:cNvPr>
          <p:cNvCxnSpPr>
            <a:cxnSpLocks/>
          </p:cNvCxnSpPr>
          <p:nvPr/>
        </p:nvCxnSpPr>
        <p:spPr>
          <a:xfrm flipH="1" flipV="1">
            <a:off x="3908452" y="1428244"/>
            <a:ext cx="1" cy="79706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4480E78-8655-FAAA-1331-A9DB496C9188}"/>
              </a:ext>
            </a:extLst>
          </p:cNvPr>
          <p:cNvCxnSpPr>
            <a:cxnSpLocks/>
          </p:cNvCxnSpPr>
          <p:nvPr/>
        </p:nvCxnSpPr>
        <p:spPr>
          <a:xfrm>
            <a:off x="3908451" y="2225310"/>
            <a:ext cx="78493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DFC42FB-78DC-5696-9C59-AA609875DE17}"/>
              </a:ext>
            </a:extLst>
          </p:cNvPr>
          <p:cNvSpPr txBox="1"/>
          <p:nvPr/>
        </p:nvSpPr>
        <p:spPr>
          <a:xfrm>
            <a:off x="3696034" y="4451347"/>
            <a:ext cx="704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(2*pi, 0)</a:t>
            </a:r>
            <a:endParaRPr kumimoji="1" lang="ja-JP" altLang="en-US" sz="105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2488782-3B87-BBA6-3196-4105E9048419}"/>
              </a:ext>
            </a:extLst>
          </p:cNvPr>
          <p:cNvSpPr txBox="1"/>
          <p:nvPr/>
        </p:nvSpPr>
        <p:spPr>
          <a:xfrm>
            <a:off x="865845" y="2098352"/>
            <a:ext cx="704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(0, 1)</a:t>
            </a:r>
            <a:endParaRPr kumimoji="1" lang="ja-JP" altLang="en-US" sz="105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8EEB63C-DAA5-B63A-6495-D2E34D4A3004}"/>
              </a:ext>
            </a:extLst>
          </p:cNvPr>
          <p:cNvSpPr txBox="1"/>
          <p:nvPr/>
        </p:nvSpPr>
        <p:spPr>
          <a:xfrm>
            <a:off x="3908449" y="1966620"/>
            <a:ext cx="7040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(2*pi, 1)</a:t>
            </a:r>
            <a:endParaRPr kumimoji="1" lang="ja-JP" altLang="en-US" sz="105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F58D0AA-B79D-0BEB-FDBA-4F0F5EBED03A}"/>
              </a:ext>
            </a:extLst>
          </p:cNvPr>
          <p:cNvCxnSpPr>
            <a:cxnSpLocks/>
          </p:cNvCxnSpPr>
          <p:nvPr/>
        </p:nvCxnSpPr>
        <p:spPr>
          <a:xfrm flipV="1">
            <a:off x="1569854" y="2220536"/>
            <a:ext cx="2338595" cy="22300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弧 1">
            <a:extLst>
              <a:ext uri="{FF2B5EF4-FFF2-40B4-BE49-F238E27FC236}">
                <a16:creationId xmlns:a16="http://schemas.microsoft.com/office/drawing/2014/main" id="{078630D0-D4FD-B2F0-6474-4740582C0D88}"/>
              </a:ext>
            </a:extLst>
          </p:cNvPr>
          <p:cNvSpPr/>
          <p:nvPr/>
        </p:nvSpPr>
        <p:spPr>
          <a:xfrm>
            <a:off x="2103928" y="2716536"/>
            <a:ext cx="1270446" cy="1238082"/>
          </a:xfrm>
          <a:prstGeom prst="arc">
            <a:avLst>
              <a:gd name="adj1" fmla="val 6963771"/>
              <a:gd name="adj2" fmla="val 3824894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09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346</Words>
  <Application>Microsoft Office PowerPoint</Application>
  <PresentationFormat>ワイド画面</PresentationFormat>
  <Paragraphs>38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Roboto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 Nakai</dc:creator>
  <cp:lastModifiedBy>Taku Nakai</cp:lastModifiedBy>
  <cp:revision>16</cp:revision>
  <dcterms:created xsi:type="dcterms:W3CDTF">2023-11-15T06:58:41Z</dcterms:created>
  <dcterms:modified xsi:type="dcterms:W3CDTF">2023-11-15T07:36:02Z</dcterms:modified>
</cp:coreProperties>
</file>