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03" r:id="rId1"/>
  </p:sldMasterIdLst>
  <p:notesMasterIdLst>
    <p:notesMasterId r:id="rId26"/>
  </p:notesMasterIdLst>
  <p:sldIdLst>
    <p:sldId id="256" r:id="rId2"/>
    <p:sldId id="257" r:id="rId3"/>
    <p:sldId id="275" r:id="rId4"/>
    <p:sldId id="259" r:id="rId5"/>
    <p:sldId id="276" r:id="rId6"/>
    <p:sldId id="277" r:id="rId7"/>
    <p:sldId id="271" r:id="rId8"/>
    <p:sldId id="279" r:id="rId9"/>
    <p:sldId id="282" r:id="rId10"/>
    <p:sldId id="278" r:id="rId11"/>
    <p:sldId id="260" r:id="rId12"/>
    <p:sldId id="298" r:id="rId13"/>
    <p:sldId id="299" r:id="rId14"/>
    <p:sldId id="302" r:id="rId15"/>
    <p:sldId id="284" r:id="rId16"/>
    <p:sldId id="303" r:id="rId17"/>
    <p:sldId id="289" r:id="rId18"/>
    <p:sldId id="290" r:id="rId19"/>
    <p:sldId id="293" r:id="rId20"/>
    <p:sldId id="292" r:id="rId21"/>
    <p:sldId id="295" r:id="rId22"/>
    <p:sldId id="297" r:id="rId23"/>
    <p:sldId id="304" r:id="rId24"/>
    <p:sldId id="29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EZ DIAZ DIEGO" initials="GDD" lastIdx="30" clrIdx="0">
    <p:extLst>
      <p:ext uri="{19B8F6BF-5375-455C-9EA6-DF929625EA0E}">
        <p15:presenceInfo xmlns:p15="http://schemas.microsoft.com/office/powerpoint/2012/main" userId="S::diego.gonzalez.diaz@usc.es::dd070ef2-93bf-445e-b192-ccc735ec4a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50"/>
  </p:normalViewPr>
  <p:slideViewPr>
    <p:cSldViewPr snapToGrid="0" snapToObjects="1">
      <p:cViewPr varScale="1">
        <p:scale>
          <a:sx n="156" d="100"/>
          <a:sy n="156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2T18:12:50.805" idx="27">
    <p:pos x="10" y="10"/>
    <p:text>swarm parameters include all. You might want to use here drift-diffusion parameters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53FB-5C5B-F242-88AB-F1ECCA9EA783}" type="datetimeFigureOut">
              <a:rPr lang="en-US" smtClean="0"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FD2EA-2DF3-4C4F-B611-009AF023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4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FD2EA-2DF3-4C4F-B611-009AF0233D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1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AB043A-4A0A-A946-82D6-BC3B53D2644A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67393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AE98-06F8-4445-9D3A-F9D1277F611F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59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DE3F-B0F9-4849-A48D-F31E8D314894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2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E3CDD-9BE9-0446-A574-5A900F265BDD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-1152959" y="6394392"/>
            <a:ext cx="1596292" cy="404614"/>
          </a:xfrm>
        </p:spPr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7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AD632A-F900-C84D-AFC8-0F605025423F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66156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DDED1-EB14-BC41-8B96-8E6A8FAAA12C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47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34A3A-54E2-E841-9D5E-74708EF94194}" type="datetime1">
              <a:rPr lang="en-US" smtClean="0"/>
              <a:t>10/5/20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FF6DC-B401-AE4F-BBE6-FE0CE91C229A}" type="datetime1">
              <a:rPr lang="en-US" smtClean="0"/>
              <a:t>10/5/20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3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D36C-7BE9-5940-B514-27F4AB5E3F5D}" type="datetime1">
              <a:rPr lang="en-US" smtClean="0"/>
              <a:t>10/5/20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0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7CBC3B-0530-084B-AADA-6C9D5238A39E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5419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DB31F4-C781-DE46-81C3-5C1FEF28A0F4}" type="datetime1">
              <a:rPr lang="en-US" smtClean="0"/>
              <a:t>10/5/20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44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74E26AC-572D-F042-9E3A-C75DA94AD4DE}" type="datetime1">
              <a:rPr lang="en-US" smtClean="0"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0B44754-F946-6A44-81A9-0AF687AF8D7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2859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1" r:id="rId8"/>
    <p:sldLayoutId id="2147484212" r:id="rId9"/>
    <p:sldLayoutId id="2147484213" r:id="rId10"/>
    <p:sldLayoutId id="2147484214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TA-REST/PyGasMix" TargetMode="External"/><Relationship Id="rId2" Type="http://schemas.openxmlformats.org/officeDocument/2006/relationships/hyperlink" Target="https://github.com/UTA-REST/PyBoltz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7471-3B01-C04D-A493-89EA3D49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586" y="1475073"/>
            <a:ext cx="10420019" cy="2846896"/>
          </a:xfrm>
        </p:spPr>
        <p:txBody>
          <a:bodyPr>
            <a:noAutofit/>
          </a:bodyPr>
          <a:lstStyle/>
          <a:p>
            <a:r>
              <a:rPr lang="en-US" sz="4000" dirty="0"/>
              <a:t>A modern approach to </a:t>
            </a:r>
            <a:br>
              <a:rPr lang="en-US" sz="4000" dirty="0"/>
            </a:br>
            <a:r>
              <a:rPr lang="en-US" sz="4000" dirty="0"/>
              <a:t>electron transport: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crash course in </a:t>
            </a:r>
            <a:r>
              <a:rPr lang="en-US" sz="4000" dirty="0" err="1"/>
              <a:t>PYboltz</a:t>
            </a:r>
            <a:r>
              <a:rPr lang="en-US" sz="4000" dirty="0"/>
              <a:t>/</a:t>
            </a:r>
            <a:r>
              <a:rPr lang="en-US" sz="4000" dirty="0" err="1"/>
              <a:t>MagBoltz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6DB9D-C0A8-2B4E-856E-43A356D3266F}"/>
              </a:ext>
            </a:extLst>
          </p:cNvPr>
          <p:cNvSpPr txBox="1"/>
          <p:nvPr/>
        </p:nvSpPr>
        <p:spPr>
          <a:xfrm>
            <a:off x="1715453" y="4830734"/>
            <a:ext cx="8771571" cy="664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Arial"/>
              </a:rPr>
              <a:t>Austin D McDonald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95F90B-163A-6145-98F9-4ACF5EFA0434}"/>
              </a:ext>
            </a:extLst>
          </p:cNvPr>
          <p:cNvSpPr txBox="1"/>
          <p:nvPr/>
        </p:nvSpPr>
        <p:spPr>
          <a:xfrm>
            <a:off x="1715454" y="5452560"/>
            <a:ext cx="60001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Department of Physics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University of Texas at Arlington</a:t>
            </a:r>
          </a:p>
          <a:p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</a:rPr>
              <a:t>Harvard University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B6926-401A-AF4B-BB7A-2405209BF7B6}"/>
              </a:ext>
            </a:extLst>
          </p:cNvPr>
          <p:cNvCxnSpPr>
            <a:cxnSpLocks/>
          </p:cNvCxnSpPr>
          <p:nvPr/>
        </p:nvCxnSpPr>
        <p:spPr>
          <a:xfrm>
            <a:off x="1808788" y="5146615"/>
            <a:ext cx="428380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6046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PyBoltz</a:t>
            </a:r>
            <a:r>
              <a:rPr lang="en-US" dirty="0"/>
              <a:t> Structure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17007"/>
            <a:ext cx="7181850" cy="221218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PyBoltz</a:t>
            </a:r>
            <a:r>
              <a:rPr lang="en-US" dirty="0"/>
              <a:t> runs in 4-5 steps (depending if there are </a:t>
            </a:r>
            <a:r>
              <a:rPr lang="en-US" dirty="0" err="1"/>
              <a:t>townsend</a:t>
            </a:r>
            <a:r>
              <a:rPr lang="en-US" dirty="0"/>
              <a:t> calculations). These steps serve 3 basic functions,</a:t>
            </a:r>
          </a:p>
          <a:p>
            <a:pPr marL="0" indent="0">
              <a:buNone/>
            </a:pPr>
            <a:r>
              <a:rPr lang="en-US" dirty="0"/>
              <a:t>1) Load the gas and running parameters</a:t>
            </a:r>
          </a:p>
          <a:p>
            <a:pPr marL="0" indent="0">
              <a:buNone/>
            </a:pPr>
            <a:r>
              <a:rPr lang="en-US" dirty="0"/>
              <a:t>2) Setup the gas and find the upper electron energy</a:t>
            </a:r>
          </a:p>
          <a:p>
            <a:pPr marL="0" indent="0">
              <a:buNone/>
            </a:pPr>
            <a:r>
              <a:rPr lang="en-US" dirty="0"/>
              <a:t>3) Run the Monte-Carlo and output the swarm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2BC16-073B-B74A-8525-F0AA2F3AD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1234013"/>
            <a:ext cx="6460331" cy="1542524"/>
          </a:xfrm>
          <a:prstGeom prst="rect">
            <a:avLst/>
          </a:prstGeom>
        </p:spPr>
      </p:pic>
      <p:pic>
        <p:nvPicPr>
          <p:cNvPr id="10" name="PyBoltz_mov" descr="PyBoltz_mov">
            <a:hlinkClick r:id="" action="ppaction://media"/>
            <a:extLst>
              <a:ext uri="{FF2B5EF4-FFF2-40B4-BE49-F238E27FC236}">
                <a16:creationId xmlns:a16="http://schemas.microsoft.com/office/drawing/2014/main" id="{3E097B82-364C-E340-AAB9-A921E4E6141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801501" y="1105425"/>
            <a:ext cx="4369067" cy="496041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ED9C73-622B-B04B-9DC7-56825FA7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58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PyBoltz</a:t>
            </a:r>
            <a:r>
              <a:rPr lang="en-US" dirty="0"/>
              <a:t> Structure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D6DE-ECCE-924F-B018-A87692F9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4" y="1017270"/>
            <a:ext cx="5204156" cy="584073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7699DB3-1EF4-7646-B37B-ADAD6150F1C3}"/>
              </a:ext>
            </a:extLst>
          </p:cNvPr>
          <p:cNvSpPr txBox="1">
            <a:spLocks/>
          </p:cNvSpPr>
          <p:nvPr/>
        </p:nvSpPr>
        <p:spPr>
          <a:xfrm>
            <a:off x="778668" y="929283"/>
            <a:ext cx="2857501" cy="44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(Just to clarify the steps)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500D8846-2885-2444-8F75-2047EF7E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9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PyBoltz</a:t>
            </a:r>
            <a:r>
              <a:rPr lang="en-US" dirty="0"/>
              <a:t> Structure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68" y="1375768"/>
            <a:ext cx="5013661" cy="4703563"/>
          </a:xfrm>
        </p:spPr>
        <p:txBody>
          <a:bodyPr>
            <a:normAutofit/>
          </a:bodyPr>
          <a:lstStyle/>
          <a:p>
            <a:pPr marL="457200" indent="-457200">
              <a:buAutoNum type="arabicParenR"/>
            </a:pPr>
            <a:r>
              <a:rPr lang="en-US" sz="1800" dirty="0"/>
              <a:t>Set up the ”</a:t>
            </a:r>
            <a:r>
              <a:rPr lang="en-US" sz="1800" dirty="0" err="1"/>
              <a:t>MixObject</a:t>
            </a:r>
            <a:r>
              <a:rPr lang="en-US" sz="1800" dirty="0"/>
              <a:t>” which is a class of “</a:t>
            </a:r>
            <a:r>
              <a:rPr lang="en-US" sz="1800" dirty="0" err="1"/>
              <a:t>Gasmix</a:t>
            </a:r>
            <a:r>
              <a:rPr lang="en-US" sz="1800" dirty="0"/>
              <a:t>” that is in the Cross section </a:t>
            </a:r>
            <a:r>
              <a:rPr lang="en-US" sz="1800" dirty="0" err="1"/>
              <a:t>github</a:t>
            </a:r>
            <a:r>
              <a:rPr lang="en-US" sz="1800" dirty="0"/>
              <a:t>. This calculates the collision frequencies, which is based off the cross sections and is dependent of the max electron energy. (this happens in </a:t>
            </a:r>
            <a:r>
              <a:rPr lang="en-US" sz="1800" dirty="0" err="1"/>
              <a:t>Mixers.pyx</a:t>
            </a:r>
            <a:r>
              <a:rPr lang="en-US" sz="1800" dirty="0"/>
              <a:t>)</a:t>
            </a:r>
          </a:p>
          <a:p>
            <a:pPr marL="457200" indent="-457200">
              <a:buAutoNum type="arabicParenR"/>
            </a:pPr>
            <a:endParaRPr lang="en-US" sz="1800" dirty="0"/>
          </a:p>
          <a:p>
            <a:pPr marL="457200" indent="-457200">
              <a:buAutoNum type="arabicParenR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D6DE-ECCE-924F-B018-A87692F9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4" y="1017270"/>
            <a:ext cx="5204156" cy="584073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7699DB3-1EF4-7646-B37B-ADAD6150F1C3}"/>
              </a:ext>
            </a:extLst>
          </p:cNvPr>
          <p:cNvSpPr txBox="1">
            <a:spLocks/>
          </p:cNvSpPr>
          <p:nvPr/>
        </p:nvSpPr>
        <p:spPr>
          <a:xfrm>
            <a:off x="778668" y="929283"/>
            <a:ext cx="2857501" cy="44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(Just to clarify the steps)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C0D13F-BA05-6F4D-9076-12C16025C564}"/>
              </a:ext>
            </a:extLst>
          </p:cNvPr>
          <p:cNvSpPr/>
          <p:nvPr/>
        </p:nvSpPr>
        <p:spPr>
          <a:xfrm>
            <a:off x="6967735" y="990600"/>
            <a:ext cx="5224265" cy="1502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4D0D66-4794-D64B-AB4D-FF5687A417BA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5792331" y="1065710"/>
            <a:ext cx="1175404" cy="45829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E3D4FE8-0BD2-7549-B50F-1C1DED90D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82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PyBoltz</a:t>
            </a:r>
            <a:r>
              <a:rPr lang="en-US" dirty="0"/>
              <a:t> Structure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68" y="1375768"/>
            <a:ext cx="5013661" cy="4703563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1800" dirty="0"/>
              <a:t>Set up the ”</a:t>
            </a:r>
            <a:r>
              <a:rPr lang="en-US" sz="1800" dirty="0" err="1"/>
              <a:t>MixObject</a:t>
            </a:r>
            <a:r>
              <a:rPr lang="en-US" sz="1800" dirty="0"/>
              <a:t>” which is a class of “</a:t>
            </a:r>
            <a:r>
              <a:rPr lang="en-US" sz="1800" dirty="0" err="1"/>
              <a:t>Gasmix</a:t>
            </a:r>
            <a:r>
              <a:rPr lang="en-US" sz="1800" dirty="0"/>
              <a:t>” that is in the Cross section </a:t>
            </a:r>
            <a:r>
              <a:rPr lang="en-US" sz="1800" dirty="0" err="1"/>
              <a:t>github</a:t>
            </a:r>
            <a:r>
              <a:rPr lang="en-US" sz="1800" dirty="0"/>
              <a:t>. This calculates the collision frequencies, which is based off the cross sections and is dependent of the max electron energy. (this happens in </a:t>
            </a:r>
            <a:r>
              <a:rPr lang="en-US" sz="1800" dirty="0" err="1"/>
              <a:t>Mixers.pyx</a:t>
            </a:r>
            <a:r>
              <a:rPr lang="en-US" sz="1800" dirty="0"/>
              <a:t>)</a:t>
            </a:r>
          </a:p>
          <a:p>
            <a:pPr marL="457200" indent="-457200">
              <a:buAutoNum type="arabicParenR"/>
            </a:pPr>
            <a:r>
              <a:rPr lang="en-US" sz="1800" dirty="0"/>
              <a:t>Calculates the upper electron energy if not specified. Essentially runs a dummy MC function and if it goes out of energy range it increases the max energy and tries again.(</a:t>
            </a:r>
            <a:r>
              <a:rPr lang="en-US" sz="1800" dirty="0" err="1"/>
              <a:t>EnergyLimits.pyx</a:t>
            </a:r>
            <a:r>
              <a:rPr lang="en-US" sz="1800" dirty="0"/>
              <a:t>)</a:t>
            </a:r>
          </a:p>
          <a:p>
            <a:pPr marL="457200" indent="-457200">
              <a:buAutoNum type="arabicParenR"/>
            </a:pPr>
            <a:endParaRPr lang="en-US" sz="1800" dirty="0"/>
          </a:p>
          <a:p>
            <a:pPr marL="457200" indent="-457200">
              <a:buAutoNum type="arabicParenR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D6DE-ECCE-924F-B018-A87692F9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4" y="1017270"/>
            <a:ext cx="5204156" cy="584073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7699DB3-1EF4-7646-B37B-ADAD6150F1C3}"/>
              </a:ext>
            </a:extLst>
          </p:cNvPr>
          <p:cNvSpPr txBox="1">
            <a:spLocks/>
          </p:cNvSpPr>
          <p:nvPr/>
        </p:nvSpPr>
        <p:spPr>
          <a:xfrm>
            <a:off x="778668" y="929283"/>
            <a:ext cx="2857501" cy="44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(Just to clarify the steps)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4AFDDD-6937-0447-A1EB-D0700121D777}"/>
              </a:ext>
            </a:extLst>
          </p:cNvPr>
          <p:cNvSpPr/>
          <p:nvPr/>
        </p:nvSpPr>
        <p:spPr>
          <a:xfrm>
            <a:off x="6967735" y="1140819"/>
            <a:ext cx="5224265" cy="17063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C002E8-C93A-B744-8BD9-22B53CD54D99}"/>
              </a:ext>
            </a:extLst>
          </p:cNvPr>
          <p:cNvCxnSpPr>
            <a:cxnSpLocks/>
          </p:cNvCxnSpPr>
          <p:nvPr/>
        </p:nvCxnSpPr>
        <p:spPr>
          <a:xfrm flipH="1">
            <a:off x="5640098" y="1236341"/>
            <a:ext cx="1327637" cy="201195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45E68D-A68D-8E43-86CC-97C5786A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926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PyBoltz</a:t>
            </a:r>
            <a:r>
              <a:rPr lang="en-US" dirty="0"/>
              <a:t> Structure 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668" y="1375768"/>
            <a:ext cx="5013661" cy="4703563"/>
          </a:xfrm>
        </p:spPr>
        <p:txBody>
          <a:bodyPr>
            <a:noAutofit/>
          </a:bodyPr>
          <a:lstStyle/>
          <a:p>
            <a:pPr marL="457200" indent="-457200">
              <a:buAutoNum type="arabicParenR"/>
            </a:pPr>
            <a:r>
              <a:rPr lang="en-US" sz="1800" dirty="0"/>
              <a:t>Set up the ”</a:t>
            </a:r>
            <a:r>
              <a:rPr lang="en-US" sz="1800" dirty="0" err="1"/>
              <a:t>MixObject</a:t>
            </a:r>
            <a:r>
              <a:rPr lang="en-US" sz="1800" dirty="0"/>
              <a:t>” which is a class of “</a:t>
            </a:r>
            <a:r>
              <a:rPr lang="en-US" sz="1800" dirty="0" err="1"/>
              <a:t>Gasmix</a:t>
            </a:r>
            <a:r>
              <a:rPr lang="en-US" sz="1800" dirty="0"/>
              <a:t>” that is in the Cross section </a:t>
            </a:r>
            <a:r>
              <a:rPr lang="en-US" sz="1800" dirty="0" err="1"/>
              <a:t>github</a:t>
            </a:r>
            <a:r>
              <a:rPr lang="en-US" sz="1800" dirty="0"/>
              <a:t>. This calculates the collision frequencies, which is based off the cross sections and is dependent of the max electron energy. (this happens in </a:t>
            </a:r>
            <a:r>
              <a:rPr lang="en-US" sz="1800" dirty="0" err="1"/>
              <a:t>Mixers.pyx</a:t>
            </a:r>
            <a:r>
              <a:rPr lang="en-US" sz="1800" dirty="0"/>
              <a:t>)</a:t>
            </a:r>
          </a:p>
          <a:p>
            <a:pPr marL="457200" indent="-457200">
              <a:buAutoNum type="arabicParenR"/>
            </a:pPr>
            <a:r>
              <a:rPr lang="en-US" sz="1800" dirty="0"/>
              <a:t>Calculates the upper electron energy if not specified. Essentially runs a dummy MC function and if it goes out of energy range it increases the max energy and tries again.(</a:t>
            </a:r>
            <a:r>
              <a:rPr lang="en-US" sz="1800" dirty="0" err="1"/>
              <a:t>EnergyLimits.pyx</a:t>
            </a:r>
            <a:r>
              <a:rPr lang="en-US" sz="1800" dirty="0"/>
              <a:t>)</a:t>
            </a:r>
          </a:p>
          <a:p>
            <a:pPr marL="457200" indent="-457200">
              <a:buFont typeface="Franklin Gothic Book" panose="020B0503020102020204" pitchFamily="34" charset="0"/>
              <a:buAutoNum type="arabicParenR"/>
            </a:pPr>
            <a:r>
              <a:rPr lang="en-US" sz="1800" dirty="0"/>
              <a:t>The MC function which is based on the methods of Frasier and Mathieson utilizing </a:t>
            </a:r>
            <a:r>
              <a:rPr lang="en-US" sz="1800" dirty="0" err="1"/>
              <a:t>Skullerud’s</a:t>
            </a:r>
            <a:r>
              <a:rPr lang="en-US" sz="1800" dirty="0"/>
              <a:t> null collision method. (</a:t>
            </a:r>
            <a:r>
              <a:rPr lang="en-US" sz="1800" dirty="0" err="1"/>
              <a:t>MONTET.pyx</a:t>
            </a:r>
            <a:r>
              <a:rPr lang="en-US" sz="1800" dirty="0"/>
              <a:t> for this example)                 (Don’t worry well talk about this more!)</a:t>
            </a:r>
          </a:p>
          <a:p>
            <a:pPr marL="457200" indent="-457200">
              <a:buAutoNum type="arabicParenR"/>
            </a:pPr>
            <a:endParaRPr lang="en-US" sz="1800" dirty="0"/>
          </a:p>
          <a:p>
            <a:pPr marL="457200" indent="-457200">
              <a:buAutoNum type="arabicParenR"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76D6DE-ECCE-924F-B018-A87692F93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844" y="1017270"/>
            <a:ext cx="5204156" cy="5840730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07699DB3-1EF4-7646-B37B-ADAD6150F1C3}"/>
              </a:ext>
            </a:extLst>
          </p:cNvPr>
          <p:cNvSpPr txBox="1">
            <a:spLocks/>
          </p:cNvSpPr>
          <p:nvPr/>
        </p:nvSpPr>
        <p:spPr>
          <a:xfrm>
            <a:off x="778668" y="929283"/>
            <a:ext cx="2857501" cy="446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(Just to clarify the steps)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3AAD55-08DA-F84D-B9BD-EBD2D9E75246}"/>
              </a:ext>
            </a:extLst>
          </p:cNvPr>
          <p:cNvSpPr txBox="1"/>
          <p:nvPr/>
        </p:nvSpPr>
        <p:spPr>
          <a:xfrm>
            <a:off x="835818" y="5996226"/>
            <a:ext cx="504817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G. Fraser, E. Mathieson,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Nucl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Instrum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. Methods Phys. Res. A 247 (3) (1986) 92 544–565</a:t>
            </a:r>
          </a:p>
          <a:p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H. </a:t>
            </a:r>
            <a:r>
              <a:rPr lang="en-US" sz="1000" dirty="0" err="1">
                <a:solidFill>
                  <a:schemeClr val="accent2">
                    <a:lumMod val="75000"/>
                  </a:schemeClr>
                </a:solidFill>
              </a:rPr>
              <a:t>Skullerud</a:t>
            </a:r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, J. Phys. D: Appl. Phys. 1 (11) (1968) 1567 </a:t>
            </a:r>
          </a:p>
          <a:p>
            <a:r>
              <a:rPr lang="en-US" sz="10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endParaRPr 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8F0F68-E786-E744-A678-A87AA11325A1}"/>
              </a:ext>
            </a:extLst>
          </p:cNvPr>
          <p:cNvSpPr/>
          <p:nvPr/>
        </p:nvSpPr>
        <p:spPr>
          <a:xfrm>
            <a:off x="6967735" y="1314444"/>
            <a:ext cx="5223482" cy="54172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8C781-4D69-9344-90F6-753905006C61}"/>
              </a:ext>
            </a:extLst>
          </p:cNvPr>
          <p:cNvCxnSpPr>
            <a:cxnSpLocks/>
          </p:cNvCxnSpPr>
          <p:nvPr/>
        </p:nvCxnSpPr>
        <p:spPr>
          <a:xfrm flipH="1">
            <a:off x="5725877" y="3375522"/>
            <a:ext cx="1264597" cy="139148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26F939-3058-CC49-8A63-620DD682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23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Null Collision Method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3" y="975335"/>
            <a:ext cx="7866513" cy="5613583"/>
          </a:xfrm>
        </p:spPr>
        <p:txBody>
          <a:bodyPr>
            <a:normAutofit/>
          </a:bodyPr>
          <a:lstStyle/>
          <a:p>
            <a:r>
              <a:rPr lang="en-US" dirty="0"/>
              <a:t>The Simulation utilizes the null collision method to determine the time between real collisions.</a:t>
            </a:r>
          </a:p>
          <a:p>
            <a:pPr lvl="1"/>
            <a:r>
              <a:rPr lang="en-US" dirty="0"/>
              <a:t>This is done since the cross sections are velocity dependent and calculating the real time between collisions would involve a costly numerical integration. </a:t>
            </a:r>
          </a:p>
          <a:p>
            <a:r>
              <a:rPr lang="en-US" dirty="0"/>
              <a:t>Here the collision frequency is assumed higher than the real frequency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BE8BE-2377-BE41-94FE-B4284EAD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470" y="2862470"/>
            <a:ext cx="3995529" cy="399552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6FC15-A587-B74A-AAD9-230B3D18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46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Null Collision Method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3" y="975335"/>
            <a:ext cx="7866513" cy="5613583"/>
          </a:xfrm>
        </p:spPr>
        <p:txBody>
          <a:bodyPr>
            <a:normAutofit/>
          </a:bodyPr>
          <a:lstStyle/>
          <a:p>
            <a:r>
              <a:rPr lang="en-US" dirty="0"/>
              <a:t>The Simulation utilizes the null collision method to determine the time between real collisions.</a:t>
            </a:r>
          </a:p>
          <a:p>
            <a:pPr lvl="1"/>
            <a:r>
              <a:rPr lang="en-US" dirty="0"/>
              <a:t>This is done since the cross sections are velocity dependent and calculating the real time between collisions would involve a costly numerical integration. </a:t>
            </a:r>
          </a:p>
          <a:p>
            <a:r>
              <a:rPr lang="en-US" dirty="0"/>
              <a:t>Here the collision frequency is assumed higher than the real frequency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DEBE8BE-2377-BE41-94FE-B4284EAD6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470" y="2862470"/>
            <a:ext cx="3995529" cy="3995529"/>
          </a:xfrm>
          <a:prstGeom prst="rect">
            <a:avLst/>
          </a:prstGeom>
        </p:spPr>
      </p:pic>
      <p:sp>
        <p:nvSpPr>
          <p:cNvPr id="32" name="Rectangle 1031">
            <a:extLst>
              <a:ext uri="{FF2B5EF4-FFF2-40B4-BE49-F238E27FC236}">
                <a16:creationId xmlns:a16="http://schemas.microsoft.com/office/drawing/2014/main" id="{E0A48EDF-8674-6543-A6E1-C70D84CE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855" y="3574341"/>
            <a:ext cx="686828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sym typeface="Symbol" pitchFamily="2" charset="2"/>
              </a:rPr>
              <a:t>Picking a random collision time as prescribed by </a:t>
            </a:r>
            <a:r>
              <a:rPr lang="en-US" dirty="0" err="1"/>
              <a:t>Skullerud</a:t>
            </a:r>
            <a:r>
              <a:rPr lang="en-GB" altLang="en-US" dirty="0">
                <a:sym typeface="Symbol" pitchFamily="2" charset="2"/>
              </a:rPr>
              <a:t> </a:t>
            </a:r>
          </a:p>
          <a:p>
            <a:pPr marL="285750" indent="-285750"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sym typeface="Symbol" pitchFamily="2" charset="2"/>
              </a:rPr>
              <a:t>Randomly select velocity directions and calculate the energy post step</a:t>
            </a:r>
          </a:p>
          <a:p>
            <a:pPr marL="285750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sym typeface="Symbol" pitchFamily="2" charset="2"/>
              </a:rPr>
              <a:t>Compare collision frequency at that energy bin with random number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sym typeface="Symbol" pitchFamily="2" charset="2"/>
              </a:rPr>
              <a:t>If null collision add a new time to the counter and go again</a:t>
            </a:r>
          </a:p>
          <a:p>
            <a:pPr marL="742950" lvl="1" indent="-28575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altLang="en-US" dirty="0">
                <a:sym typeface="Symbol" pitchFamily="2" charset="2"/>
              </a:rPr>
              <a:t>If real collision calculate the velocity vectors and proceed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3092F6-82B6-C343-BEA8-BC0A42F16FB9}"/>
              </a:ext>
            </a:extLst>
          </p:cNvPr>
          <p:cNvSpPr/>
          <p:nvPr/>
        </p:nvSpPr>
        <p:spPr>
          <a:xfrm>
            <a:off x="1297855" y="3574341"/>
            <a:ext cx="6784261" cy="278221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3E9A3-4CB8-9F4B-A23F-CE057F85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0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aussian filter - Wikipedia">
            <a:extLst>
              <a:ext uri="{FF2B5EF4-FFF2-40B4-BE49-F238E27FC236}">
                <a16:creationId xmlns:a16="http://schemas.microsoft.com/office/drawing/2014/main" id="{569C5DB0-04F2-6246-893D-BD7569C70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865" y="2897633"/>
            <a:ext cx="2065602" cy="148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Calculating the Swarm Parameters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4" y="975335"/>
            <a:ext cx="7590846" cy="561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a method to efficiently determine the  time between real collisions, we need a way to determine the drift parameters etc.. </a:t>
            </a:r>
          </a:p>
          <a:p>
            <a:pPr marL="0" indent="0">
              <a:buNone/>
            </a:pPr>
            <a:r>
              <a:rPr lang="en-US" dirty="0"/>
              <a:t>An obvious way to do this is simulating several independent electrons. However, like determining the time to next collision this would be computationally costly.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3BE521C-DAC3-474A-B3BB-46B2B680B093}"/>
              </a:ext>
            </a:extLst>
          </p:cNvPr>
          <p:cNvCxnSpPr>
            <a:cxnSpLocks/>
          </p:cNvCxnSpPr>
          <p:nvPr/>
        </p:nvCxnSpPr>
        <p:spPr>
          <a:xfrm flipH="1">
            <a:off x="9978888" y="1339372"/>
            <a:ext cx="395491" cy="301399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A99C754-367A-6A4A-872D-F0C0A167E402}"/>
              </a:ext>
            </a:extLst>
          </p:cNvPr>
          <p:cNvCxnSpPr>
            <a:cxnSpLocks/>
          </p:cNvCxnSpPr>
          <p:nvPr/>
        </p:nvCxnSpPr>
        <p:spPr>
          <a:xfrm>
            <a:off x="9994127" y="1614265"/>
            <a:ext cx="7620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9374D7-7170-774C-B11A-F96E3738D153}"/>
              </a:ext>
            </a:extLst>
          </p:cNvPr>
          <p:cNvCxnSpPr>
            <a:cxnSpLocks/>
          </p:cNvCxnSpPr>
          <p:nvPr/>
        </p:nvCxnSpPr>
        <p:spPr>
          <a:xfrm flipH="1">
            <a:off x="9883471" y="1941746"/>
            <a:ext cx="202096" cy="1495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00FC99-AF85-6543-A6F7-FA277679E5E0}"/>
              </a:ext>
            </a:extLst>
          </p:cNvPr>
          <p:cNvCxnSpPr>
            <a:cxnSpLocks/>
          </p:cNvCxnSpPr>
          <p:nvPr/>
        </p:nvCxnSpPr>
        <p:spPr>
          <a:xfrm>
            <a:off x="9853967" y="2091344"/>
            <a:ext cx="178260" cy="22248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9838CE8-6A4F-1148-8CF8-9AF2AEFCFC87}"/>
              </a:ext>
            </a:extLst>
          </p:cNvPr>
          <p:cNvCxnSpPr>
            <a:cxnSpLocks/>
          </p:cNvCxnSpPr>
          <p:nvPr/>
        </p:nvCxnSpPr>
        <p:spPr>
          <a:xfrm>
            <a:off x="10058897" y="2307506"/>
            <a:ext cx="125730" cy="23441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DAF1B6D-284F-3746-8BBA-C6E511CD7949}"/>
              </a:ext>
            </a:extLst>
          </p:cNvPr>
          <p:cNvCxnSpPr>
            <a:cxnSpLocks/>
          </p:cNvCxnSpPr>
          <p:nvPr/>
        </p:nvCxnSpPr>
        <p:spPr>
          <a:xfrm flipV="1">
            <a:off x="10211297" y="2307506"/>
            <a:ext cx="204912" cy="23441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87DA5C5-8B4E-F244-981C-517872D869AF}"/>
              </a:ext>
            </a:extLst>
          </p:cNvPr>
          <p:cNvCxnSpPr>
            <a:cxnSpLocks/>
          </p:cNvCxnSpPr>
          <p:nvPr/>
        </p:nvCxnSpPr>
        <p:spPr>
          <a:xfrm>
            <a:off x="10442879" y="2307506"/>
            <a:ext cx="62865" cy="24103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1985A63-6B44-BD49-A6C8-A3A7DAFDDA28}"/>
              </a:ext>
            </a:extLst>
          </p:cNvPr>
          <p:cNvCxnSpPr>
            <a:cxnSpLocks/>
          </p:cNvCxnSpPr>
          <p:nvPr/>
        </p:nvCxnSpPr>
        <p:spPr>
          <a:xfrm>
            <a:off x="10532414" y="2541918"/>
            <a:ext cx="231582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5DFA34F-3C55-4D4E-9C24-58BCC9E743F5}"/>
              </a:ext>
            </a:extLst>
          </p:cNvPr>
          <p:cNvCxnSpPr>
            <a:cxnSpLocks/>
          </p:cNvCxnSpPr>
          <p:nvPr/>
        </p:nvCxnSpPr>
        <p:spPr>
          <a:xfrm flipH="1">
            <a:off x="10416209" y="2859971"/>
            <a:ext cx="374457" cy="22513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DB5B17-7FCD-FE49-AB79-F28A2646AD74}"/>
              </a:ext>
            </a:extLst>
          </p:cNvPr>
          <p:cNvCxnSpPr>
            <a:cxnSpLocks/>
          </p:cNvCxnSpPr>
          <p:nvPr/>
        </p:nvCxnSpPr>
        <p:spPr>
          <a:xfrm>
            <a:off x="10559084" y="1302027"/>
            <a:ext cx="383172" cy="19116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C4BEEB4-0B43-C741-B06E-6C4E21E3A7CC}"/>
              </a:ext>
            </a:extLst>
          </p:cNvPr>
          <p:cNvCxnSpPr>
            <a:cxnSpLocks/>
          </p:cNvCxnSpPr>
          <p:nvPr/>
        </p:nvCxnSpPr>
        <p:spPr>
          <a:xfrm>
            <a:off x="10968926" y="1486865"/>
            <a:ext cx="125730" cy="234412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70D99D7-6CF0-8948-AFB8-421B7EE5D6AD}"/>
              </a:ext>
            </a:extLst>
          </p:cNvPr>
          <p:cNvCxnSpPr>
            <a:cxnSpLocks/>
          </p:cNvCxnSpPr>
          <p:nvPr/>
        </p:nvCxnSpPr>
        <p:spPr>
          <a:xfrm flipV="1">
            <a:off x="11121326" y="1486865"/>
            <a:ext cx="204912" cy="23441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473FA3B-2F39-CA44-B228-85D745220506}"/>
              </a:ext>
            </a:extLst>
          </p:cNvPr>
          <p:cNvCxnSpPr>
            <a:cxnSpLocks/>
          </p:cNvCxnSpPr>
          <p:nvPr/>
        </p:nvCxnSpPr>
        <p:spPr>
          <a:xfrm>
            <a:off x="10469549" y="1322718"/>
            <a:ext cx="62865" cy="24103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9B1B75-0D3C-DB42-9F34-5A180FF96A59}"/>
              </a:ext>
            </a:extLst>
          </p:cNvPr>
          <p:cNvCxnSpPr>
            <a:cxnSpLocks/>
          </p:cNvCxnSpPr>
          <p:nvPr/>
        </p:nvCxnSpPr>
        <p:spPr>
          <a:xfrm>
            <a:off x="10559084" y="1557130"/>
            <a:ext cx="231582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F354D9-99B2-F04C-BBE7-CD923E2C4612}"/>
              </a:ext>
            </a:extLst>
          </p:cNvPr>
          <p:cNvCxnSpPr>
            <a:cxnSpLocks/>
          </p:cNvCxnSpPr>
          <p:nvPr/>
        </p:nvCxnSpPr>
        <p:spPr>
          <a:xfrm flipH="1">
            <a:off x="10442879" y="1875183"/>
            <a:ext cx="374457" cy="22513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93ECBF-D348-1A48-B52B-9D3EE4F4DCF3}"/>
              </a:ext>
            </a:extLst>
          </p:cNvPr>
          <p:cNvCxnSpPr>
            <a:cxnSpLocks/>
          </p:cNvCxnSpPr>
          <p:nvPr/>
        </p:nvCxnSpPr>
        <p:spPr>
          <a:xfrm>
            <a:off x="11327127" y="1492317"/>
            <a:ext cx="5654" cy="338006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55753CE-71FE-E740-B8C5-21A21110251E}"/>
              </a:ext>
            </a:extLst>
          </p:cNvPr>
          <p:cNvCxnSpPr>
            <a:cxnSpLocks/>
          </p:cNvCxnSpPr>
          <p:nvPr/>
        </p:nvCxnSpPr>
        <p:spPr>
          <a:xfrm>
            <a:off x="11359451" y="1823697"/>
            <a:ext cx="231582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1F972B-D52F-5245-80F1-DF8B8968A28C}"/>
              </a:ext>
            </a:extLst>
          </p:cNvPr>
          <p:cNvCxnSpPr>
            <a:cxnSpLocks/>
          </p:cNvCxnSpPr>
          <p:nvPr/>
        </p:nvCxnSpPr>
        <p:spPr>
          <a:xfrm flipH="1">
            <a:off x="11243247" y="2141750"/>
            <a:ext cx="374456" cy="225135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79A55C3-EA06-704B-92D4-0A1C72A1E907}"/>
              </a:ext>
            </a:extLst>
          </p:cNvPr>
          <p:cNvCxnSpPr/>
          <p:nvPr/>
        </p:nvCxnSpPr>
        <p:spPr>
          <a:xfrm flipH="1">
            <a:off x="10240728" y="2097970"/>
            <a:ext cx="18288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C40C12-096C-894F-91A9-5254E90C310F}"/>
              </a:ext>
            </a:extLst>
          </p:cNvPr>
          <p:cNvCxnSpPr>
            <a:cxnSpLocks/>
          </p:cNvCxnSpPr>
          <p:nvPr/>
        </p:nvCxnSpPr>
        <p:spPr>
          <a:xfrm>
            <a:off x="10255968" y="2389517"/>
            <a:ext cx="7620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C8C17B-783F-FC4D-8D83-A486978A5929}"/>
              </a:ext>
            </a:extLst>
          </p:cNvPr>
          <p:cNvCxnSpPr>
            <a:cxnSpLocks/>
          </p:cNvCxnSpPr>
          <p:nvPr/>
        </p:nvCxnSpPr>
        <p:spPr>
          <a:xfrm flipH="1">
            <a:off x="10145312" y="2716998"/>
            <a:ext cx="202096" cy="149598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CBF871-A291-A14B-A461-0032EAAA7777}"/>
              </a:ext>
            </a:extLst>
          </p:cNvPr>
          <p:cNvCxnSpPr/>
          <p:nvPr/>
        </p:nvCxnSpPr>
        <p:spPr>
          <a:xfrm flipH="1">
            <a:off x="9955177" y="2859970"/>
            <a:ext cx="18288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DDE925D-771E-FF41-A189-35D62280DE4A}"/>
              </a:ext>
            </a:extLst>
          </p:cNvPr>
          <p:cNvCxnSpPr>
            <a:cxnSpLocks/>
          </p:cNvCxnSpPr>
          <p:nvPr/>
        </p:nvCxnSpPr>
        <p:spPr>
          <a:xfrm flipH="1">
            <a:off x="11079416" y="2360665"/>
            <a:ext cx="18288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CED4E5-5355-7C40-B479-EA2F86012D9F}"/>
              </a:ext>
            </a:extLst>
          </p:cNvPr>
          <p:cNvCxnSpPr>
            <a:cxnSpLocks/>
          </p:cNvCxnSpPr>
          <p:nvPr/>
        </p:nvCxnSpPr>
        <p:spPr>
          <a:xfrm>
            <a:off x="11094656" y="2652212"/>
            <a:ext cx="76200" cy="318053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0244366-0E1A-8D43-98BC-74B6D80A94B1}"/>
              </a:ext>
            </a:extLst>
          </p:cNvPr>
          <p:cNvCxnSpPr>
            <a:cxnSpLocks/>
          </p:cNvCxnSpPr>
          <p:nvPr/>
        </p:nvCxnSpPr>
        <p:spPr>
          <a:xfrm>
            <a:off x="11186096" y="2979693"/>
            <a:ext cx="523538" cy="198330"/>
          </a:xfrm>
          <a:prstGeom prst="straightConnector1">
            <a:avLst/>
          </a:prstGeom>
          <a:ln w="25400">
            <a:solidFill>
              <a:schemeClr val="accent5">
                <a:lumMod val="75000"/>
              </a:schemeClr>
            </a:solidFill>
            <a:headEnd type="oval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5BE23-2FFA-D140-8AB5-D19C4843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Calculating the Swarm Parameters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74" y="975335"/>
            <a:ext cx="7590846" cy="5613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a method to efficiently determine the  time between real collisions, we need a way to determine the drift parameters etc.. </a:t>
            </a:r>
          </a:p>
          <a:p>
            <a:pPr marL="0" indent="0">
              <a:buNone/>
            </a:pPr>
            <a:r>
              <a:rPr lang="en-US" dirty="0"/>
              <a:t>An obvious way to do this is simulating several independent electrons. However, like determining the time to next collision this would be computationally costly. </a:t>
            </a:r>
          </a:p>
          <a:p>
            <a:pPr marL="0" indent="0">
              <a:buNone/>
            </a:pPr>
            <a:r>
              <a:rPr lang="en-US" dirty="0"/>
              <a:t>The MC function in </a:t>
            </a:r>
            <a:r>
              <a:rPr lang="en-US" dirty="0" err="1"/>
              <a:t>MagBoltz</a:t>
            </a:r>
            <a:r>
              <a:rPr lang="en-US" dirty="0"/>
              <a:t>/</a:t>
            </a:r>
            <a:r>
              <a:rPr lang="en-US" dirty="0" err="1"/>
              <a:t>PyBoltz</a:t>
            </a:r>
            <a:r>
              <a:rPr lang="en-US" dirty="0"/>
              <a:t> is based on the work of Frasier and Mathieson which utilizes a decorrelation length which allows one electron to mimic a swarm. </a:t>
            </a:r>
          </a:p>
          <a:p>
            <a:pPr marL="0" indent="0">
              <a:buNone/>
            </a:pPr>
            <a:r>
              <a:rPr lang="en-US" dirty="0"/>
              <a:t>This is done by looking back X collisions where X is large enough that the electron no longer has a correlation with that collision. (default for noble elements is 2 million, for others its 400 thousand)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A77B214-3356-4D48-8306-F111286370D9}"/>
              </a:ext>
            </a:extLst>
          </p:cNvPr>
          <p:cNvSpPr txBox="1">
            <a:spLocks/>
          </p:cNvSpPr>
          <p:nvPr/>
        </p:nvSpPr>
        <p:spPr>
          <a:xfrm>
            <a:off x="10970411" y="2275912"/>
            <a:ext cx="1207988" cy="114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e.g. M=6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1BDB99-8DA7-EF4C-92D2-9B074E52A931}"/>
              </a:ext>
            </a:extLst>
          </p:cNvPr>
          <p:cNvSpPr/>
          <p:nvPr/>
        </p:nvSpPr>
        <p:spPr>
          <a:xfrm>
            <a:off x="9459754" y="208923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083EB0-0848-944B-9550-6A558D888F87}"/>
              </a:ext>
            </a:extLst>
          </p:cNvPr>
          <p:cNvSpPr/>
          <p:nvPr/>
        </p:nvSpPr>
        <p:spPr>
          <a:xfrm>
            <a:off x="9708525" y="164899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1865BE-DCF7-AC48-AAEB-8FB7F54A877F}"/>
              </a:ext>
            </a:extLst>
          </p:cNvPr>
          <p:cNvSpPr/>
          <p:nvPr/>
        </p:nvSpPr>
        <p:spPr>
          <a:xfrm>
            <a:off x="9485526" y="2469813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95AD79-6F08-8045-923F-F004A8424E9F}"/>
              </a:ext>
            </a:extLst>
          </p:cNvPr>
          <p:cNvSpPr/>
          <p:nvPr/>
        </p:nvSpPr>
        <p:spPr>
          <a:xfrm>
            <a:off x="9950572" y="2240789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3821DC-77C2-194B-AE7C-667267FED076}"/>
              </a:ext>
            </a:extLst>
          </p:cNvPr>
          <p:cNvSpPr/>
          <p:nvPr/>
        </p:nvSpPr>
        <p:spPr>
          <a:xfrm>
            <a:off x="9786962" y="2832580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3FB353-8DE4-4043-B08E-C7945FE20B15}"/>
              </a:ext>
            </a:extLst>
          </p:cNvPr>
          <p:cNvSpPr/>
          <p:nvPr/>
        </p:nvSpPr>
        <p:spPr>
          <a:xfrm>
            <a:off x="9656970" y="3653395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A9E90B-490F-AB4E-BC6E-0AFCC18E6706}"/>
              </a:ext>
            </a:extLst>
          </p:cNvPr>
          <p:cNvSpPr/>
          <p:nvPr/>
        </p:nvSpPr>
        <p:spPr>
          <a:xfrm>
            <a:off x="9941667" y="355727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259FC9-0B28-224B-95A4-EC23FD426F81}"/>
              </a:ext>
            </a:extLst>
          </p:cNvPr>
          <p:cNvSpPr/>
          <p:nvPr/>
        </p:nvSpPr>
        <p:spPr>
          <a:xfrm>
            <a:off x="10276323" y="3307976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2E58D-2461-284E-B3CF-CA0701291862}"/>
              </a:ext>
            </a:extLst>
          </p:cNvPr>
          <p:cNvSpPr/>
          <p:nvPr/>
        </p:nvSpPr>
        <p:spPr>
          <a:xfrm>
            <a:off x="10276322" y="383240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5A181C-9893-4741-B2D4-289588C27140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9666354" y="1855598"/>
            <a:ext cx="77618" cy="26908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D84250-E584-0C4C-82E9-ABDA8AAA8062}"/>
              </a:ext>
            </a:extLst>
          </p:cNvPr>
          <p:cNvCxnSpPr>
            <a:cxnSpLocks/>
            <a:stCxn id="39" idx="7"/>
            <a:endCxn id="42" idx="2"/>
          </p:cNvCxnSpPr>
          <p:nvPr/>
        </p:nvCxnSpPr>
        <p:spPr>
          <a:xfrm>
            <a:off x="9666354" y="2124684"/>
            <a:ext cx="284218" cy="2371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454EA0-5115-7947-B5EC-73B00B890436}"/>
              </a:ext>
            </a:extLst>
          </p:cNvPr>
          <p:cNvCxnSpPr>
            <a:cxnSpLocks/>
            <a:stCxn id="42" idx="2"/>
            <a:endCxn id="41" idx="5"/>
          </p:cNvCxnSpPr>
          <p:nvPr/>
        </p:nvCxnSpPr>
        <p:spPr>
          <a:xfrm flipH="1">
            <a:off x="9692126" y="2361813"/>
            <a:ext cx="258446" cy="314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B5C8F-896E-6040-B13D-197A689FDF43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777994" y="3074627"/>
            <a:ext cx="129992" cy="5787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BDCC8A-DA6B-F64D-B3F2-AE42B2EAB213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9692126" y="2676413"/>
            <a:ext cx="85868" cy="9769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AEBD9D-5B52-E74E-BCFE-066DFCD5407E}"/>
              </a:ext>
            </a:extLst>
          </p:cNvPr>
          <p:cNvCxnSpPr>
            <a:cxnSpLocks/>
            <a:stCxn id="43" idx="4"/>
            <a:endCxn id="48" idx="2"/>
          </p:cNvCxnSpPr>
          <p:nvPr/>
        </p:nvCxnSpPr>
        <p:spPr>
          <a:xfrm>
            <a:off x="9907986" y="3074627"/>
            <a:ext cx="368337" cy="35437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6BC5E7-1DC1-2D42-BF2B-B2A42EDA5652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10183714" y="3678301"/>
            <a:ext cx="128055" cy="1895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42543-A873-E046-8A3C-6EA062E12FE4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183714" y="3429000"/>
            <a:ext cx="92609" cy="24930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65CB816-1475-5849-A274-533989763093}"/>
              </a:ext>
            </a:extLst>
          </p:cNvPr>
          <p:cNvSpPr/>
          <p:nvPr/>
        </p:nvSpPr>
        <p:spPr>
          <a:xfrm>
            <a:off x="10644660" y="1673670"/>
            <a:ext cx="363071" cy="17478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  <a:blipFill>
                <a:blip r:embed="rId2"/>
                <a:stretch>
                  <a:fillRect l="-142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  <a:blipFill>
                <a:blip r:embed="rId3"/>
                <a:stretch>
                  <a:fillRect l="-1299" t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59590-EA3C-D241-85E1-75DD1DCE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1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Calculating the Swarm Parameters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2272410" y="1201384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A77B214-3356-4D48-8306-F111286370D9}"/>
              </a:ext>
            </a:extLst>
          </p:cNvPr>
          <p:cNvSpPr txBox="1">
            <a:spLocks/>
          </p:cNvSpPr>
          <p:nvPr/>
        </p:nvSpPr>
        <p:spPr>
          <a:xfrm>
            <a:off x="10970411" y="2275912"/>
            <a:ext cx="1207988" cy="114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e.g. M=6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1BDB99-8DA7-EF4C-92D2-9B074E52A931}"/>
              </a:ext>
            </a:extLst>
          </p:cNvPr>
          <p:cNvSpPr/>
          <p:nvPr/>
        </p:nvSpPr>
        <p:spPr>
          <a:xfrm>
            <a:off x="9459754" y="208923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083EB0-0848-944B-9550-6A558D888F87}"/>
              </a:ext>
            </a:extLst>
          </p:cNvPr>
          <p:cNvSpPr/>
          <p:nvPr/>
        </p:nvSpPr>
        <p:spPr>
          <a:xfrm>
            <a:off x="9708525" y="164899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1865BE-DCF7-AC48-AAEB-8FB7F54A877F}"/>
              </a:ext>
            </a:extLst>
          </p:cNvPr>
          <p:cNvSpPr/>
          <p:nvPr/>
        </p:nvSpPr>
        <p:spPr>
          <a:xfrm>
            <a:off x="9485526" y="2469813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95AD79-6F08-8045-923F-F004A8424E9F}"/>
              </a:ext>
            </a:extLst>
          </p:cNvPr>
          <p:cNvSpPr/>
          <p:nvPr/>
        </p:nvSpPr>
        <p:spPr>
          <a:xfrm>
            <a:off x="9950572" y="2240789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3821DC-77C2-194B-AE7C-667267FED076}"/>
              </a:ext>
            </a:extLst>
          </p:cNvPr>
          <p:cNvSpPr/>
          <p:nvPr/>
        </p:nvSpPr>
        <p:spPr>
          <a:xfrm>
            <a:off x="9786962" y="2832580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3FB353-8DE4-4043-B08E-C7945FE20B15}"/>
              </a:ext>
            </a:extLst>
          </p:cNvPr>
          <p:cNvSpPr/>
          <p:nvPr/>
        </p:nvSpPr>
        <p:spPr>
          <a:xfrm>
            <a:off x="9656970" y="3653395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A9E90B-490F-AB4E-BC6E-0AFCC18E6706}"/>
              </a:ext>
            </a:extLst>
          </p:cNvPr>
          <p:cNvSpPr/>
          <p:nvPr/>
        </p:nvSpPr>
        <p:spPr>
          <a:xfrm>
            <a:off x="9941667" y="355727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259FC9-0B28-224B-95A4-EC23FD426F81}"/>
              </a:ext>
            </a:extLst>
          </p:cNvPr>
          <p:cNvSpPr/>
          <p:nvPr/>
        </p:nvSpPr>
        <p:spPr>
          <a:xfrm>
            <a:off x="10276323" y="3307976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2E58D-2461-284E-B3CF-CA0701291862}"/>
              </a:ext>
            </a:extLst>
          </p:cNvPr>
          <p:cNvSpPr/>
          <p:nvPr/>
        </p:nvSpPr>
        <p:spPr>
          <a:xfrm>
            <a:off x="10276322" y="383240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5A181C-9893-4741-B2D4-289588C27140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9666354" y="1855598"/>
            <a:ext cx="77618" cy="26908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D84250-E584-0C4C-82E9-ABDA8AAA8062}"/>
              </a:ext>
            </a:extLst>
          </p:cNvPr>
          <p:cNvCxnSpPr>
            <a:cxnSpLocks/>
            <a:stCxn id="39" idx="7"/>
            <a:endCxn id="42" idx="2"/>
          </p:cNvCxnSpPr>
          <p:nvPr/>
        </p:nvCxnSpPr>
        <p:spPr>
          <a:xfrm>
            <a:off x="9666354" y="2124684"/>
            <a:ext cx="284218" cy="2371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454EA0-5115-7947-B5EC-73B00B890436}"/>
              </a:ext>
            </a:extLst>
          </p:cNvPr>
          <p:cNvCxnSpPr>
            <a:cxnSpLocks/>
            <a:stCxn id="42" idx="2"/>
            <a:endCxn id="41" idx="5"/>
          </p:cNvCxnSpPr>
          <p:nvPr/>
        </p:nvCxnSpPr>
        <p:spPr>
          <a:xfrm flipH="1">
            <a:off x="9692126" y="2361813"/>
            <a:ext cx="258446" cy="314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B5C8F-896E-6040-B13D-197A689FDF43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777994" y="3074627"/>
            <a:ext cx="129992" cy="5787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BDCC8A-DA6B-F64D-B3F2-AE42B2EAB213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9692126" y="2676413"/>
            <a:ext cx="85868" cy="9769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AEBD9D-5B52-E74E-BCFE-066DFCD5407E}"/>
              </a:ext>
            </a:extLst>
          </p:cNvPr>
          <p:cNvCxnSpPr>
            <a:cxnSpLocks/>
            <a:stCxn id="43" idx="4"/>
            <a:endCxn id="48" idx="2"/>
          </p:cNvCxnSpPr>
          <p:nvPr/>
        </p:nvCxnSpPr>
        <p:spPr>
          <a:xfrm>
            <a:off x="9907986" y="3074627"/>
            <a:ext cx="368337" cy="35437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6BC5E7-1DC1-2D42-BF2B-B2A42EDA5652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10183714" y="3678301"/>
            <a:ext cx="128055" cy="1895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42543-A873-E046-8A3C-6EA062E12FE4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183714" y="3429000"/>
            <a:ext cx="92609" cy="24930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65CB816-1475-5849-A274-533989763093}"/>
              </a:ext>
            </a:extLst>
          </p:cNvPr>
          <p:cNvSpPr/>
          <p:nvPr/>
        </p:nvSpPr>
        <p:spPr>
          <a:xfrm>
            <a:off x="10644660" y="1673670"/>
            <a:ext cx="363071" cy="17478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  <a:blipFill>
                <a:blip r:embed="rId2"/>
                <a:stretch>
                  <a:fillRect l="-142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  <a:blipFill>
                <a:blip r:embed="rId3"/>
                <a:stretch>
                  <a:fillRect l="-1299" t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C1154F5-69CF-7C4F-BAEE-8AE57A21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347" y="1526857"/>
            <a:ext cx="4515820" cy="26114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5832CB-5631-6A43-B341-79CC17A3F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57" y="4281555"/>
            <a:ext cx="1559296" cy="545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BAAB76B-17F3-6B4D-A59A-675AE2412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117" y="4404112"/>
            <a:ext cx="1352727" cy="36268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CC114E-1C9D-184A-9A64-9923D6AE5122}"/>
              </a:ext>
            </a:extLst>
          </p:cNvPr>
          <p:cNvSpPr/>
          <p:nvPr/>
        </p:nvSpPr>
        <p:spPr>
          <a:xfrm>
            <a:off x="2995568" y="4322380"/>
            <a:ext cx="739076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90E7F-92D1-2544-9312-6CC203981E29}"/>
              </a:ext>
            </a:extLst>
          </p:cNvPr>
          <p:cNvSpPr/>
          <p:nvPr/>
        </p:nvSpPr>
        <p:spPr>
          <a:xfrm>
            <a:off x="4100355" y="4219762"/>
            <a:ext cx="330858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F2C5-4D26-6F4F-BF27-E1998234126A}"/>
              </a:ext>
            </a:extLst>
          </p:cNvPr>
          <p:cNvSpPr/>
          <p:nvPr/>
        </p:nvSpPr>
        <p:spPr>
          <a:xfrm>
            <a:off x="3569215" y="4626080"/>
            <a:ext cx="330858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4B0D0-B148-7042-9C8C-EE25D4A6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20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Development of </a:t>
            </a:r>
            <a:r>
              <a:rPr lang="en-US" dirty="0" err="1"/>
              <a:t>PyBoltz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21594"/>
            <a:ext cx="9601200" cy="50149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Refactored </a:t>
            </a:r>
            <a:r>
              <a:rPr lang="en-US" dirty="0" err="1"/>
              <a:t>MagBoltz</a:t>
            </a:r>
            <a:r>
              <a:rPr lang="en-US" dirty="0"/>
              <a:t> into a modern language for ease of development and understanding.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refactorized code retains the functionality of </a:t>
            </a:r>
            <a:r>
              <a:rPr lang="en-US" dirty="0" err="1"/>
              <a:t>MagBoltz</a:t>
            </a:r>
            <a:r>
              <a:rPr lang="en-US" dirty="0"/>
              <a:t>. However, it is done in an object oriented structure. Which eases the reading and future development.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comprehensive gas cross sections that </a:t>
            </a:r>
            <a:r>
              <a:rPr lang="en-US" dirty="0" err="1"/>
              <a:t>MagBoltz</a:t>
            </a:r>
            <a:r>
              <a:rPr lang="en-US" dirty="0"/>
              <a:t> is famous for (Thanks Steve!) have been extracted and implemented in there own </a:t>
            </a:r>
            <a:r>
              <a:rPr lang="en-US" dirty="0" err="1"/>
              <a:t>github</a:t>
            </a:r>
            <a:r>
              <a:rPr lang="en-US" dirty="0"/>
              <a:t>. This allows them to be used/developed independently of </a:t>
            </a:r>
            <a:r>
              <a:rPr lang="en-US" dirty="0" err="1"/>
              <a:t>MagBoltz</a:t>
            </a:r>
            <a:r>
              <a:rPr lang="en-US" dirty="0"/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0215E-D623-A146-87BD-6D3E00A8037C}"/>
              </a:ext>
            </a:extLst>
          </p:cNvPr>
          <p:cNvSpPr txBox="1"/>
          <p:nvPr/>
        </p:nvSpPr>
        <p:spPr>
          <a:xfrm>
            <a:off x="1371601" y="4729068"/>
            <a:ext cx="4336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PyBoltz</a:t>
            </a:r>
            <a:r>
              <a:rPr lang="en-US" dirty="0"/>
              <a:t>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2"/>
              </a:rPr>
              <a:t>https://github.com/UTA-REST/PyBoltz</a:t>
            </a:r>
            <a:endParaRPr lang="en-US" dirty="0"/>
          </a:p>
          <a:p>
            <a:endParaRPr lang="en-US" dirty="0"/>
          </a:p>
          <a:p>
            <a:r>
              <a:rPr lang="en-US" dirty="0"/>
              <a:t>Cross section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>
                <a:hlinkClick r:id="rId3"/>
              </a:rPr>
              <a:t>https://github.com/UTA-REST/PyGasMix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F76EB2-9E5A-F147-98D5-8869AB1DA289}"/>
              </a:ext>
            </a:extLst>
          </p:cNvPr>
          <p:cNvSpPr txBox="1"/>
          <p:nvPr/>
        </p:nvSpPr>
        <p:spPr>
          <a:xfrm>
            <a:off x="6586537" y="4895343"/>
            <a:ext cx="3688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get these both through pip! </a:t>
            </a:r>
          </a:p>
          <a:p>
            <a:r>
              <a:rPr lang="en-US" dirty="0"/>
              <a:t>Check out the </a:t>
            </a:r>
            <a:r>
              <a:rPr lang="en-US" dirty="0" err="1"/>
              <a:t>PyBoltz</a:t>
            </a:r>
            <a:r>
              <a:rPr lang="en-US" dirty="0"/>
              <a:t> README.</a:t>
            </a:r>
          </a:p>
          <a:p>
            <a:endParaRPr lang="en-US" dirty="0"/>
          </a:p>
          <a:p>
            <a:r>
              <a:rPr lang="en-US" dirty="0"/>
              <a:t>Also see the corresponding paper.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44D47C-9AC2-EA4C-AD96-E7629ABACCF8}"/>
              </a:ext>
            </a:extLst>
          </p:cNvPr>
          <p:cNvCxnSpPr>
            <a:cxnSpLocks/>
          </p:cNvCxnSpPr>
          <p:nvPr/>
        </p:nvCxnSpPr>
        <p:spPr>
          <a:xfrm flipH="1">
            <a:off x="5414963" y="5243514"/>
            <a:ext cx="1221582" cy="735805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7B69C9-A4EC-764D-A72D-7ECF791DCE6C}"/>
              </a:ext>
            </a:extLst>
          </p:cNvPr>
          <p:cNvCxnSpPr>
            <a:cxnSpLocks/>
          </p:cNvCxnSpPr>
          <p:nvPr/>
        </p:nvCxnSpPr>
        <p:spPr>
          <a:xfrm flipH="1" flipV="1">
            <a:off x="5261372" y="5150209"/>
            <a:ext cx="1375173" cy="93305"/>
          </a:xfrm>
          <a:prstGeom prst="straightConnector1">
            <a:avLst/>
          </a:prstGeom>
          <a:ln w="25400" cap="sq">
            <a:solidFill>
              <a:schemeClr val="tx1"/>
            </a:solidFill>
            <a:round/>
            <a:headEnd type="none" w="lg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9C21E7-B151-4A40-BE55-94E71FE3C4DD}"/>
              </a:ext>
            </a:extLst>
          </p:cNvPr>
          <p:cNvSpPr txBox="1"/>
          <p:nvPr/>
        </p:nvSpPr>
        <p:spPr>
          <a:xfrm>
            <a:off x="6172200" y="6032605"/>
            <a:ext cx="558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Al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Atoum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, B., 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</a:rPr>
              <a:t>Biagi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, S.F., González-Díaz, D., Jones, B.J.P. and McDonald, A.D., 2020. Electron transport in gaseous detectors with a Python-based Monte Carlo simulation code. </a:t>
            </a:r>
            <a:r>
              <a:rPr lang="en-US" sz="1200" i="1" dirty="0">
                <a:solidFill>
                  <a:schemeClr val="accent2">
                    <a:lumMod val="75000"/>
                  </a:schemeClr>
                </a:solidFill>
              </a:rPr>
              <a:t>Computer Physics Communications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, p.107357.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68D2E3-8A7D-4840-945A-5840C71D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5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Calculating the Swarm Parameters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2272410" y="1201384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1A77B214-3356-4D48-8306-F111286370D9}"/>
              </a:ext>
            </a:extLst>
          </p:cNvPr>
          <p:cNvSpPr txBox="1">
            <a:spLocks/>
          </p:cNvSpPr>
          <p:nvPr/>
        </p:nvSpPr>
        <p:spPr>
          <a:xfrm>
            <a:off x="10970411" y="2275912"/>
            <a:ext cx="1207988" cy="1145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e.g. M=6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B1BDB99-8DA7-EF4C-92D2-9B074E52A931}"/>
              </a:ext>
            </a:extLst>
          </p:cNvPr>
          <p:cNvSpPr/>
          <p:nvPr/>
        </p:nvSpPr>
        <p:spPr>
          <a:xfrm>
            <a:off x="9459754" y="208923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2083EB0-0848-944B-9550-6A558D888F87}"/>
              </a:ext>
            </a:extLst>
          </p:cNvPr>
          <p:cNvSpPr/>
          <p:nvPr/>
        </p:nvSpPr>
        <p:spPr>
          <a:xfrm>
            <a:off x="9708525" y="164899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1865BE-DCF7-AC48-AAEB-8FB7F54A877F}"/>
              </a:ext>
            </a:extLst>
          </p:cNvPr>
          <p:cNvSpPr/>
          <p:nvPr/>
        </p:nvSpPr>
        <p:spPr>
          <a:xfrm>
            <a:off x="9485526" y="2469813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595AD79-6F08-8045-923F-F004A8424E9F}"/>
              </a:ext>
            </a:extLst>
          </p:cNvPr>
          <p:cNvSpPr/>
          <p:nvPr/>
        </p:nvSpPr>
        <p:spPr>
          <a:xfrm>
            <a:off x="9950572" y="2240789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3821DC-77C2-194B-AE7C-667267FED076}"/>
              </a:ext>
            </a:extLst>
          </p:cNvPr>
          <p:cNvSpPr/>
          <p:nvPr/>
        </p:nvSpPr>
        <p:spPr>
          <a:xfrm>
            <a:off x="9786962" y="2832580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3FB353-8DE4-4043-B08E-C7945FE20B15}"/>
              </a:ext>
            </a:extLst>
          </p:cNvPr>
          <p:cNvSpPr/>
          <p:nvPr/>
        </p:nvSpPr>
        <p:spPr>
          <a:xfrm>
            <a:off x="9656970" y="3653395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A9E90B-490F-AB4E-BC6E-0AFCC18E6706}"/>
              </a:ext>
            </a:extLst>
          </p:cNvPr>
          <p:cNvSpPr/>
          <p:nvPr/>
        </p:nvSpPr>
        <p:spPr>
          <a:xfrm>
            <a:off x="9941667" y="3557277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C259FC9-0B28-224B-95A4-EC23FD426F81}"/>
              </a:ext>
            </a:extLst>
          </p:cNvPr>
          <p:cNvSpPr/>
          <p:nvPr/>
        </p:nvSpPr>
        <p:spPr>
          <a:xfrm>
            <a:off x="10276323" y="3307976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842E58D-2461-284E-B3CF-CA0701291862}"/>
              </a:ext>
            </a:extLst>
          </p:cNvPr>
          <p:cNvSpPr/>
          <p:nvPr/>
        </p:nvSpPr>
        <p:spPr>
          <a:xfrm>
            <a:off x="10276322" y="3832408"/>
            <a:ext cx="242047" cy="2420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35A181C-9893-4741-B2D4-289588C27140}"/>
              </a:ext>
            </a:extLst>
          </p:cNvPr>
          <p:cNvCxnSpPr>
            <a:cxnSpLocks/>
            <a:stCxn id="40" idx="3"/>
            <a:endCxn id="39" idx="7"/>
          </p:cNvCxnSpPr>
          <p:nvPr/>
        </p:nvCxnSpPr>
        <p:spPr>
          <a:xfrm flipH="1">
            <a:off x="9666354" y="1855598"/>
            <a:ext cx="77618" cy="269086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8D84250-E584-0C4C-82E9-ABDA8AAA8062}"/>
              </a:ext>
            </a:extLst>
          </p:cNvPr>
          <p:cNvCxnSpPr>
            <a:cxnSpLocks/>
            <a:stCxn id="39" idx="7"/>
            <a:endCxn id="42" idx="2"/>
          </p:cNvCxnSpPr>
          <p:nvPr/>
        </p:nvCxnSpPr>
        <p:spPr>
          <a:xfrm>
            <a:off x="9666354" y="2124684"/>
            <a:ext cx="284218" cy="23712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6454EA0-5115-7947-B5EC-73B00B890436}"/>
              </a:ext>
            </a:extLst>
          </p:cNvPr>
          <p:cNvCxnSpPr>
            <a:cxnSpLocks/>
            <a:stCxn id="42" idx="2"/>
            <a:endCxn id="41" idx="5"/>
          </p:cNvCxnSpPr>
          <p:nvPr/>
        </p:nvCxnSpPr>
        <p:spPr>
          <a:xfrm flipH="1">
            <a:off x="9692126" y="2361813"/>
            <a:ext cx="258446" cy="314600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EFB5C8F-896E-6040-B13D-197A689FDF43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V="1">
            <a:off x="9777994" y="3074627"/>
            <a:ext cx="129992" cy="578768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CBDCC8A-DA6B-F64D-B3F2-AE42B2EAB213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9692126" y="2676413"/>
            <a:ext cx="85868" cy="976982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4AEBD9D-5B52-E74E-BCFE-066DFCD5407E}"/>
              </a:ext>
            </a:extLst>
          </p:cNvPr>
          <p:cNvCxnSpPr>
            <a:cxnSpLocks/>
            <a:stCxn id="43" idx="4"/>
            <a:endCxn id="48" idx="2"/>
          </p:cNvCxnSpPr>
          <p:nvPr/>
        </p:nvCxnSpPr>
        <p:spPr>
          <a:xfrm>
            <a:off x="9907986" y="3074627"/>
            <a:ext cx="368337" cy="354373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6BC5E7-1DC1-2D42-BF2B-B2A42EDA5652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10183714" y="3678301"/>
            <a:ext cx="128055" cy="189554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0A42543-A873-E046-8A3C-6EA062E12FE4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10183714" y="3429000"/>
            <a:ext cx="92609" cy="249301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>
            <a:extLst>
              <a:ext uri="{FF2B5EF4-FFF2-40B4-BE49-F238E27FC236}">
                <a16:creationId xmlns:a16="http://schemas.microsoft.com/office/drawing/2014/main" id="{E65CB816-1475-5849-A274-533989763093}"/>
              </a:ext>
            </a:extLst>
          </p:cNvPr>
          <p:cNvSpPr/>
          <p:nvPr/>
        </p:nvSpPr>
        <p:spPr>
          <a:xfrm>
            <a:off x="10644660" y="1673670"/>
            <a:ext cx="363071" cy="1747889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62" name="Content Placeholder 5">
                <a:extLst>
                  <a:ext uri="{FF2B5EF4-FFF2-40B4-BE49-F238E27FC236}">
                    <a16:creationId xmlns:a16="http://schemas.microsoft.com/office/drawing/2014/main" id="{F8D6041E-8196-5E47-8F56-EA6DF212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8411" y="3373015"/>
                <a:ext cx="1773872" cy="409111"/>
              </a:xfrm>
              <a:prstGeom prst="rect">
                <a:avLst/>
              </a:prstGeom>
              <a:blipFill>
                <a:blip r:embed="rId2"/>
                <a:stretch>
                  <a:fillRect l="-1429" t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384048" indent="-384048" algn="l" defTabSz="914400" rtl="0" eaLnBrk="1" latinLnBrk="0" hangingPunct="1">
                  <a:lnSpc>
                    <a:spcPct val="94000"/>
                  </a:lnSpc>
                  <a:spcBef>
                    <a:spcPts val="10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20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914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20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1371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8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3pPr>
                <a:lvl4pPr marL="1828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8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4pPr>
                <a:lvl5pPr marL="22860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6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5pPr>
                <a:lvl6pPr marL="27432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6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32004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36576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–"/>
                  <a:defRPr sz="1400" i="1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4114800" indent="-384048" algn="l" defTabSz="914400" rtl="0" eaLnBrk="1" latinLnBrk="0" hangingPunct="1">
                  <a:lnSpc>
                    <a:spcPct val="94000"/>
                  </a:lnSpc>
                  <a:spcBef>
                    <a:spcPts val="500"/>
                  </a:spcBef>
                  <a:spcAft>
                    <a:spcPts val="200"/>
                  </a:spcAft>
                  <a:buFont typeface="Franklin Gothic Book" panose="020B0503020102020204" pitchFamily="34" charset="0"/>
                  <a:buChar char="■"/>
                  <a:defRPr sz="1400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3" name="Content Placeholder 5">
                <a:extLst>
                  <a:ext uri="{FF2B5EF4-FFF2-40B4-BE49-F238E27FC236}">
                    <a16:creationId xmlns:a16="http://schemas.microsoft.com/office/drawing/2014/main" id="{2B6FF993-5494-7846-981E-B97685DEF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303" y="1369570"/>
                <a:ext cx="1937571" cy="321453"/>
              </a:xfrm>
              <a:prstGeom prst="rect">
                <a:avLst/>
              </a:prstGeom>
              <a:blipFill>
                <a:blip r:embed="rId3"/>
                <a:stretch>
                  <a:fillRect l="-1299" t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3C1154F5-69CF-7C4F-BAEE-8AE57A21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347" y="1526857"/>
            <a:ext cx="4515820" cy="26114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15832CB-5631-6A43-B341-79CC17A3F7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257" y="4281555"/>
            <a:ext cx="1559296" cy="545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BAAB76B-17F3-6B4D-A59A-675AE2412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0117" y="4404112"/>
            <a:ext cx="1352727" cy="362688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9CC114E-1C9D-184A-9A64-9923D6AE5122}"/>
              </a:ext>
            </a:extLst>
          </p:cNvPr>
          <p:cNvSpPr/>
          <p:nvPr/>
        </p:nvSpPr>
        <p:spPr>
          <a:xfrm>
            <a:off x="2995568" y="4322380"/>
            <a:ext cx="739076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5590E7F-92D1-2544-9312-6CC203981E29}"/>
              </a:ext>
            </a:extLst>
          </p:cNvPr>
          <p:cNvSpPr/>
          <p:nvPr/>
        </p:nvSpPr>
        <p:spPr>
          <a:xfrm>
            <a:off x="4100355" y="4219762"/>
            <a:ext cx="330858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73F2C5-4D26-6F4F-BF27-E1998234126A}"/>
              </a:ext>
            </a:extLst>
          </p:cNvPr>
          <p:cNvSpPr/>
          <p:nvPr/>
        </p:nvSpPr>
        <p:spPr>
          <a:xfrm>
            <a:off x="3569215" y="4626080"/>
            <a:ext cx="330858" cy="20306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6590F3-C0EF-494A-A8EB-822821D34DF3}"/>
              </a:ext>
            </a:extLst>
          </p:cNvPr>
          <p:cNvSpPr/>
          <p:nvPr/>
        </p:nvSpPr>
        <p:spPr>
          <a:xfrm>
            <a:off x="4603805" y="1526857"/>
            <a:ext cx="1216550" cy="841839"/>
          </a:xfrm>
          <a:prstGeom prst="rect">
            <a:avLst/>
          </a:prstGeom>
          <a:noFill/>
          <a:ln w="28575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996408-960A-654D-8F57-FD051A1D570D}"/>
              </a:ext>
            </a:extLst>
          </p:cNvPr>
          <p:cNvSpPr/>
          <p:nvPr/>
        </p:nvSpPr>
        <p:spPr>
          <a:xfrm>
            <a:off x="6058233" y="1788430"/>
            <a:ext cx="377773" cy="336254"/>
          </a:xfrm>
          <a:prstGeom prst="rect">
            <a:avLst/>
          </a:prstGeom>
          <a:noFill/>
          <a:ln w="28575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B0F19-67D3-314B-99DD-14224E2A0CC0}"/>
              </a:ext>
            </a:extLst>
          </p:cNvPr>
          <p:cNvSpPr txBox="1"/>
          <p:nvPr/>
        </p:nvSpPr>
        <p:spPr>
          <a:xfrm>
            <a:off x="792760" y="998090"/>
            <a:ext cx="3318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mean squared distance the electron has travelled 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BE70CD-B0B2-3647-A30F-6C90CD513EE8}"/>
              </a:ext>
            </a:extLst>
          </p:cNvPr>
          <p:cNvSpPr txBox="1"/>
          <p:nvPr/>
        </p:nvSpPr>
        <p:spPr>
          <a:xfrm>
            <a:off x="6971603" y="1245965"/>
            <a:ext cx="23889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it to a time averaged sum weighted by the time between collisions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62938B-7C4E-3F48-A9F3-06556A322B5E}"/>
              </a:ext>
            </a:extLst>
          </p:cNvPr>
          <p:cNvSpPr/>
          <p:nvPr/>
        </p:nvSpPr>
        <p:spPr>
          <a:xfrm>
            <a:off x="5360503" y="3292075"/>
            <a:ext cx="1325049" cy="474150"/>
          </a:xfrm>
          <a:prstGeom prst="rect">
            <a:avLst/>
          </a:prstGeom>
          <a:noFill/>
          <a:ln w="28575">
            <a:solidFill>
              <a:srgbClr val="FF0000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B0B6274-8EAB-3549-9734-855E5E92F6EC}"/>
              </a:ext>
            </a:extLst>
          </p:cNvPr>
          <p:cNvSpPr txBox="1"/>
          <p:nvPr/>
        </p:nvSpPr>
        <p:spPr>
          <a:xfrm>
            <a:off x="7061770" y="4419377"/>
            <a:ext cx="318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longitudinal component get an additional term for the swarm velocity 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CF7F3D-42A0-9D4B-A77C-454E5FDA494B}"/>
              </a:ext>
            </a:extLst>
          </p:cNvPr>
          <p:cNvCxnSpPr>
            <a:cxnSpLocks/>
          </p:cNvCxnSpPr>
          <p:nvPr/>
        </p:nvCxnSpPr>
        <p:spPr>
          <a:xfrm>
            <a:off x="3975652" y="1245965"/>
            <a:ext cx="612203" cy="2250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BD3D69D-0831-7942-A725-4C986F28F3E8}"/>
              </a:ext>
            </a:extLst>
          </p:cNvPr>
          <p:cNvCxnSpPr>
            <a:cxnSpLocks/>
          </p:cNvCxnSpPr>
          <p:nvPr/>
        </p:nvCxnSpPr>
        <p:spPr>
          <a:xfrm flipH="1">
            <a:off x="6471162" y="1855598"/>
            <a:ext cx="500441" cy="1244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983DC6-D802-2E41-8779-009F0D2E0599}"/>
              </a:ext>
            </a:extLst>
          </p:cNvPr>
          <p:cNvCxnSpPr>
            <a:cxnSpLocks/>
          </p:cNvCxnSpPr>
          <p:nvPr/>
        </p:nvCxnSpPr>
        <p:spPr>
          <a:xfrm flipH="1" flipV="1">
            <a:off x="6721382" y="3832409"/>
            <a:ext cx="458764" cy="63136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2BD0E28E-434B-7F44-9320-0035B07ED1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2760" y="5453015"/>
            <a:ext cx="4629854" cy="519617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A751872-7AB1-7D46-A55A-0708C7A35169}"/>
              </a:ext>
            </a:extLst>
          </p:cNvPr>
          <p:cNvSpPr/>
          <p:nvPr/>
        </p:nvSpPr>
        <p:spPr>
          <a:xfrm>
            <a:off x="3282501" y="5682266"/>
            <a:ext cx="525576" cy="319164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A522D0-FA63-D241-8E80-B79AABA8E683}"/>
                  </a:ext>
                </a:extLst>
              </p:cNvPr>
              <p:cNvSpPr txBox="1"/>
              <p:nvPr/>
            </p:nvSpPr>
            <p:spPr>
              <a:xfrm>
                <a:off x="5653553" y="5682266"/>
                <a:ext cx="31859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is sensitive to the group velocity and therefore it is skipped in the first few loops.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3A522D0-FA63-D241-8E80-B79AABA8E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553" y="5682266"/>
                <a:ext cx="3185971" cy="923330"/>
              </a:xfrm>
              <a:prstGeom prst="rect">
                <a:avLst/>
              </a:prstGeom>
              <a:blipFill>
                <a:blip r:embed="rId8"/>
                <a:stretch>
                  <a:fillRect l="-1190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B41A9-28CB-6443-B0D6-52EED878F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42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>
            <a:normAutofit/>
          </a:bodyPr>
          <a:lstStyle/>
          <a:p>
            <a:r>
              <a:rPr lang="en-US" dirty="0"/>
              <a:t>Calculating the Swarm Parameters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18" y="1489695"/>
            <a:ext cx="6623078" cy="49282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number of collisions specified is separated into 10 subsamples. Which are used to calculate the error.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numbers in this example fluctuate a lot at the beginning, this is because a higher number of max collisions should have been specified (using default 40 million).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Typically a few hundred million will produce a few percent error (this depends on a lot of factors but a good rule of thumb). 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86207B79-8906-4843-BE94-E1BF4418B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46" y="1637031"/>
            <a:ext cx="4629854" cy="519617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3EAC7DB4-7B79-2F48-A49E-EA0D60512317}"/>
              </a:ext>
            </a:extLst>
          </p:cNvPr>
          <p:cNvSpPr/>
          <p:nvPr/>
        </p:nvSpPr>
        <p:spPr>
          <a:xfrm>
            <a:off x="7562146" y="1875865"/>
            <a:ext cx="2993796" cy="1089211"/>
          </a:xfrm>
          <a:prstGeom prst="rect">
            <a:avLst/>
          </a:prstGeom>
          <a:noFill/>
          <a:ln>
            <a:solidFill>
              <a:srgbClr val="FF000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7419B-7C35-7F43-A946-83723F7D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>
            <a:normAutofit fontScale="90000"/>
          </a:bodyPr>
          <a:lstStyle/>
          <a:p>
            <a:r>
              <a:rPr lang="en-US" dirty="0"/>
              <a:t>The Townsend Coefficients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91DE3B82-801C-A14E-BE07-56DE9C15A6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18" y="1489695"/>
                <a:ext cx="6623078" cy="49282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Calculation of the coefficients happens when a threshold between the ionization and attachment rate is crossed. (</a:t>
                </a:r>
                <a:r>
                  <a:rPr lang="en-US" dirty="0" err="1"/>
                  <a:t>ALPCALCT.pyx</a:t>
                </a:r>
                <a:r>
                  <a:rPr lang="en-US" dirty="0"/>
                  <a:t>)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All of the functions that produce the Townsend outputs are on the “Townsend” folder. </a:t>
                </a:r>
              </a:p>
              <a:p>
                <a:r>
                  <a:rPr lang="en-US" dirty="0"/>
                  <a:t>Here there are two methods for the calculation steady state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r>
                  <a:rPr lang="en-US" dirty="0"/>
                  <a:t>) and pulsed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𝑆𝑆𝑇</m:t>
                        </m:r>
                      </m:sub>
                    </m:sSub>
                  </m:oMath>
                </a14:m>
                <a:r>
                  <a:rPr lang="en-US" dirty="0"/>
                  <a:t> tracks the primary and secondary electrons through evenly spaced planes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𝑃𝑇</m:t>
                        </m:r>
                      </m:sub>
                    </m:sSub>
                  </m:oMath>
                </a14:m>
                <a:r>
                  <a:rPr lang="en-US" dirty="0"/>
                  <a:t> tracks them though evenly spaced time planes</a:t>
                </a:r>
              </a:p>
              <a:p>
                <a:pPr marL="530352" lvl="1" indent="0">
                  <a:buNone/>
                </a:pPr>
                <a:r>
                  <a:rPr lang="en-US" dirty="0"/>
                  <a:t>The steady state threshold is user configurable and the values are stored in the </a:t>
                </a:r>
                <a:r>
                  <a:rPr lang="en-US" dirty="0" err="1"/>
                  <a:t>PyBoltz</a:t>
                </a:r>
                <a:r>
                  <a:rPr lang="en-US" dirty="0"/>
                  <a:t> object so it can be accessed later. </a:t>
                </a:r>
              </a:p>
            </p:txBody>
          </p:sp>
        </mc:Choice>
        <mc:Fallback xmlns="">
          <p:sp>
            <p:nvSpPr>
              <p:cNvPr id="9" name="Content Placeholder 5">
                <a:extLst>
                  <a:ext uri="{FF2B5EF4-FFF2-40B4-BE49-F238E27FC236}">
                    <a16:creationId xmlns:a16="http://schemas.microsoft.com/office/drawing/2014/main" id="{91DE3B82-801C-A14E-BE07-56DE9C15A6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18" y="1489695"/>
                <a:ext cx="6623078" cy="4928289"/>
              </a:xfrm>
              <a:blipFill>
                <a:blip r:embed="rId2"/>
                <a:stretch>
                  <a:fillRect l="-956" t="-1028" r="-1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AA87E9D-FAAA-4F43-92C5-2C3A2BCFA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45" y="2488758"/>
            <a:ext cx="5426528" cy="1545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C69FC3-8E05-E947-9CF1-4FB12CCA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63" y="1473252"/>
            <a:ext cx="4185037" cy="5384748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FDAC6-42C4-114B-A023-157AEDB3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67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>
            <a:normAutofit fontScale="90000"/>
          </a:bodyPr>
          <a:lstStyle/>
          <a:p>
            <a:r>
              <a:rPr lang="en-US" dirty="0"/>
              <a:t>Penning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1034920" y="790831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920" y="966136"/>
            <a:ext cx="6623078" cy="1639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gas function sets a penning</a:t>
            </a:r>
          </a:p>
          <a:p>
            <a:pPr lvl="1"/>
            <a:r>
              <a:rPr lang="en-US" dirty="0"/>
              <a:t>Fraction</a:t>
            </a:r>
          </a:p>
          <a:p>
            <a:pPr lvl="1"/>
            <a:r>
              <a:rPr lang="en-US" dirty="0"/>
              <a:t>Transfer distance (1 micron)</a:t>
            </a:r>
          </a:p>
          <a:p>
            <a:pPr lvl="1"/>
            <a:r>
              <a:rPr lang="en-US" dirty="0"/>
              <a:t>Transfer time (1 </a:t>
            </a:r>
            <a:r>
              <a:rPr lang="en-US" dirty="0" err="1"/>
              <a:t>ps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39F89-2D8E-2247-B11C-1941CE39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507" y="1052373"/>
            <a:ext cx="3118304" cy="1230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AE375D0-2B34-F449-A60A-D1A4C68A3ED6}"/>
              </a:ext>
            </a:extLst>
          </p:cNvPr>
          <p:cNvSpPr/>
          <p:nvPr/>
        </p:nvSpPr>
        <p:spPr>
          <a:xfrm>
            <a:off x="5859722" y="1025799"/>
            <a:ext cx="3119283" cy="1252976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2E309A2-E5D8-524E-B352-A32AE3590A53}"/>
              </a:ext>
            </a:extLst>
          </p:cNvPr>
          <p:cNvSpPr txBox="1">
            <a:spLocks/>
          </p:cNvSpPr>
          <p:nvPr/>
        </p:nvSpPr>
        <p:spPr>
          <a:xfrm>
            <a:off x="2174132" y="2605717"/>
            <a:ext cx="8636436" cy="4141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mixers function then sets these for a given gas combination.</a:t>
            </a:r>
          </a:p>
          <a:p>
            <a:r>
              <a:rPr lang="en-US" dirty="0"/>
              <a:t>In the main MC function only the penning fraction is used. Which allows for extra ionization to be added to the counter. (to trigger the Townsend calc)</a:t>
            </a:r>
          </a:p>
          <a:p>
            <a:r>
              <a:rPr lang="en-US" dirty="0"/>
              <a:t>In the Townsend calculations are where the penning really comes into play (as you would expect) for example in “Townsend/Monte/MONTEFDT”</a:t>
            </a:r>
          </a:p>
          <a:p>
            <a:pPr lvl="1"/>
            <a:r>
              <a:rPr lang="en-US" dirty="0"/>
              <a:t>If there is a penning transfer it moves the position (randomly around the transfer distance)</a:t>
            </a:r>
          </a:p>
          <a:p>
            <a:pPr lvl="1"/>
            <a:r>
              <a:rPr lang="en-US" dirty="0"/>
              <a:t>It also keeps track of the time of the penning transfer through the transfer time</a:t>
            </a:r>
          </a:p>
          <a:p>
            <a:pPr lvl="1"/>
            <a:r>
              <a:rPr lang="en-US" dirty="0"/>
              <a:t>This is how the transfers are roughly accounted for</a:t>
            </a:r>
          </a:p>
          <a:p>
            <a:pPr marL="530352" lvl="1" indent="0">
              <a:buNone/>
            </a:pPr>
            <a:r>
              <a:rPr lang="en-US" dirty="0"/>
              <a:t>	(However the details here get quite messy)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3C4B1E-92E6-4B41-B586-24A75C18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9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C9AE736-57E6-FF45-A9DA-EF551750124F}"/>
              </a:ext>
            </a:extLst>
          </p:cNvPr>
          <p:cNvSpPr txBox="1">
            <a:spLocks/>
          </p:cNvSpPr>
          <p:nvPr/>
        </p:nvSpPr>
        <p:spPr>
          <a:xfrm>
            <a:off x="835818" y="930937"/>
            <a:ext cx="5204156" cy="78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DE3B82-801C-A14E-BE07-56DE9C15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26090"/>
            <a:ext cx="10125635" cy="5047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PyBoltz</a:t>
            </a:r>
            <a:r>
              <a:rPr lang="en-US" dirty="0"/>
              <a:t> is a complete refactorization of </a:t>
            </a:r>
            <a:r>
              <a:rPr lang="en-US" dirty="0" err="1"/>
              <a:t>MagBoltz</a:t>
            </a:r>
            <a:r>
              <a:rPr lang="en-US" dirty="0"/>
              <a:t> into an easily accessible language.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PyBoltz</a:t>
            </a:r>
            <a:r>
              <a:rPr lang="en-US" dirty="0"/>
              <a:t> matches </a:t>
            </a:r>
            <a:r>
              <a:rPr lang="en-US" dirty="0" err="1"/>
              <a:t>MagBoltz</a:t>
            </a:r>
            <a:r>
              <a:rPr lang="en-US" dirty="0"/>
              <a:t> output without added computational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Decoupling the cross sections should allow for easier outside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While </a:t>
            </a:r>
            <a:r>
              <a:rPr lang="en-US" dirty="0" err="1"/>
              <a:t>PyBoltz</a:t>
            </a:r>
            <a:r>
              <a:rPr lang="en-US" dirty="0"/>
              <a:t> is quite far along it is not finished! If you are interested in developing or further understanding the physics, feel free to reach out!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ben.jones@uta.edu</a:t>
            </a:r>
            <a:r>
              <a:rPr lang="en-US" dirty="0"/>
              <a:t> or </a:t>
            </a:r>
            <a:r>
              <a:rPr lang="en-US" dirty="0" err="1"/>
              <a:t>austin.mcdonald@uta.edu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 you for your time.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035D5-ECBC-0C41-9F72-A49B5D16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9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MagBoltz</a:t>
            </a:r>
            <a:r>
              <a:rPr lang="en-US" dirty="0"/>
              <a:t> &amp; </a:t>
            </a:r>
            <a:r>
              <a:rPr lang="en-US" dirty="0" err="1"/>
              <a:t>PyBoltz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537" y="990599"/>
            <a:ext cx="8948324" cy="3112273"/>
          </a:xfrm>
        </p:spPr>
        <p:txBody>
          <a:bodyPr/>
          <a:lstStyle/>
          <a:p>
            <a:r>
              <a:rPr lang="en-US" dirty="0"/>
              <a:t>We have compared both </a:t>
            </a:r>
            <a:r>
              <a:rPr lang="en-US" dirty="0" err="1"/>
              <a:t>MagBoltz</a:t>
            </a:r>
            <a:r>
              <a:rPr lang="en-US" dirty="0"/>
              <a:t> and </a:t>
            </a:r>
            <a:r>
              <a:rPr lang="en-US" dirty="0" err="1"/>
              <a:t>PyBoltz</a:t>
            </a:r>
            <a:r>
              <a:rPr lang="en-US" dirty="0"/>
              <a:t> thoroughly, and both codes agree within errors. </a:t>
            </a:r>
          </a:p>
          <a:p>
            <a:pPr lvl="1"/>
            <a:r>
              <a:rPr lang="en-US" dirty="0"/>
              <a:t>This required reproducing the same random number generator that FORTRAN utilizes (fortunately its pretty good even by today’s standards).</a:t>
            </a:r>
          </a:p>
          <a:p>
            <a:endParaRPr lang="en-US" dirty="0"/>
          </a:p>
          <a:p>
            <a:r>
              <a:rPr lang="en-US" dirty="0"/>
              <a:t>Unlike the name suggests </a:t>
            </a:r>
            <a:r>
              <a:rPr lang="en-US" dirty="0" err="1"/>
              <a:t>PyBoltz</a:t>
            </a:r>
            <a:r>
              <a:rPr lang="en-US" dirty="0"/>
              <a:t> is not fully python based. It is mainly in </a:t>
            </a:r>
            <a:r>
              <a:rPr lang="en-US" dirty="0" err="1"/>
              <a:t>Cython</a:t>
            </a:r>
            <a:r>
              <a:rPr lang="en-US" dirty="0"/>
              <a:t>, which compiles like C/C++ but looks like python. 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8BDD112-709D-C244-A9E5-8FF49E610232}"/>
              </a:ext>
            </a:extLst>
          </p:cNvPr>
          <p:cNvSpPr txBox="1">
            <a:spLocks/>
          </p:cNvSpPr>
          <p:nvPr/>
        </p:nvSpPr>
        <p:spPr>
          <a:xfrm>
            <a:off x="1371600" y="4215847"/>
            <a:ext cx="6265093" cy="2529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One concern from moving away from FORTRAN was the code would be considerably slower. However, in our testing </a:t>
            </a:r>
            <a:r>
              <a:rPr lang="en-US" dirty="0" err="1"/>
              <a:t>Cython</a:t>
            </a:r>
            <a:r>
              <a:rPr lang="en-US" dirty="0"/>
              <a:t> manages to out compete FORTRAN!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92643-D15E-894D-A43C-8EA040F82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428" y="3374240"/>
            <a:ext cx="4017562" cy="348376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4A8B26-4ABC-8A4C-9D63-F0C0C6A4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98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MagBoltz</a:t>
            </a:r>
            <a:r>
              <a:rPr lang="en-US" dirty="0"/>
              <a:t> &amp; </a:t>
            </a:r>
            <a:r>
              <a:rPr lang="en-US" dirty="0" err="1"/>
              <a:t>PyBoltz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72" y="1284797"/>
            <a:ext cx="6193631" cy="2412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Comparing the outputs of both </a:t>
            </a:r>
            <a:r>
              <a:rPr lang="en-US" dirty="0" err="1"/>
              <a:t>MagBoltz</a:t>
            </a:r>
            <a:r>
              <a:rPr lang="en-US" dirty="0"/>
              <a:t> and </a:t>
            </a:r>
            <a:r>
              <a:rPr lang="en-US" dirty="0" err="1"/>
              <a:t>PyBoltz</a:t>
            </a:r>
            <a:r>
              <a:rPr lang="en-US" dirty="0"/>
              <a:t>. We have very good agreement with each other and when comparing to drift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D47F9-A132-9340-9444-24C20F5D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03" y="52544"/>
            <a:ext cx="5064857" cy="680545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041A68-F33A-2C4F-AF2A-BB6ED3507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0B07A9-3DB1-BD41-A6E0-95DC8050C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0676" y="3697356"/>
            <a:ext cx="2373085" cy="8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3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MagBoltz</a:t>
            </a:r>
            <a:r>
              <a:rPr lang="en-US" dirty="0"/>
              <a:t> &amp; </a:t>
            </a:r>
            <a:r>
              <a:rPr lang="en-US" dirty="0" err="1"/>
              <a:t>PyBoltz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472" y="1284797"/>
            <a:ext cx="6193631" cy="2412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Comparing the outputs of both </a:t>
            </a:r>
            <a:r>
              <a:rPr lang="en-US" dirty="0" err="1"/>
              <a:t>MagBoltz</a:t>
            </a:r>
            <a:r>
              <a:rPr lang="en-US" dirty="0"/>
              <a:t> and </a:t>
            </a:r>
            <a:r>
              <a:rPr lang="en-US" dirty="0" err="1"/>
              <a:t>PyBoltz</a:t>
            </a:r>
            <a:r>
              <a:rPr lang="en-US" dirty="0"/>
              <a:t>. We have very good agreement with each other and when comparing to drift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Also agree when in the presence of a magnetic field!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1D47F9-A132-9340-9444-24C20F5DD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103" y="52544"/>
            <a:ext cx="5064857" cy="6805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64D2DD-64B9-CA49-95B4-A80D1FF4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963" y="3455272"/>
            <a:ext cx="3857485" cy="3334741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ABEDC-0283-D24D-B9C4-ED0067D8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1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9FE01-FAD2-BB4F-A52F-FBC0903B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69081"/>
            <a:ext cx="9601200" cy="721519"/>
          </a:xfrm>
        </p:spPr>
        <p:txBody>
          <a:bodyPr/>
          <a:lstStyle/>
          <a:p>
            <a:r>
              <a:rPr lang="en-US" dirty="0" err="1"/>
              <a:t>MagBoltz</a:t>
            </a:r>
            <a:r>
              <a:rPr lang="en-US" dirty="0"/>
              <a:t> &amp; </a:t>
            </a:r>
            <a:r>
              <a:rPr lang="en-US" dirty="0" err="1"/>
              <a:t>PyBoltz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DE38A-48DB-8D46-81BB-519E9F6F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36" y="1125771"/>
            <a:ext cx="10476991" cy="2452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Are you more interested in the attachment or Townsend parameters?</a:t>
            </a:r>
          </a:p>
          <a:p>
            <a:pPr marL="0" indent="0">
              <a:buNone/>
            </a:pPr>
            <a:r>
              <a:rPr lang="en-US" dirty="0" err="1"/>
              <a:t>PyBoltz</a:t>
            </a:r>
            <a:r>
              <a:rPr lang="en-US" dirty="0"/>
              <a:t> matches </a:t>
            </a:r>
            <a:r>
              <a:rPr lang="en-US" dirty="0" err="1"/>
              <a:t>Magboltz</a:t>
            </a:r>
            <a:r>
              <a:rPr lang="en-US" dirty="0"/>
              <a:t> here too as expected. Both of which agree with data.</a:t>
            </a:r>
          </a:p>
          <a:p>
            <a:pPr marL="0" indent="0">
              <a:buNone/>
            </a:pPr>
            <a:r>
              <a:rPr lang="en-US" dirty="0"/>
              <a:t>An added functionality in </a:t>
            </a:r>
            <a:r>
              <a:rPr lang="en-US" dirty="0" err="1"/>
              <a:t>PyBoltz</a:t>
            </a:r>
            <a:r>
              <a:rPr lang="en-US" dirty="0"/>
              <a:t> is a counter that counts the different interaction type.</a:t>
            </a:r>
          </a:p>
          <a:p>
            <a:pPr marL="0" indent="0">
              <a:buNone/>
            </a:pPr>
            <a:r>
              <a:rPr lang="en-US" dirty="0"/>
              <a:t>(like the collision counters in Garfield++)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B02A6-3907-2A41-92A2-5DAFC589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27" y="2909087"/>
            <a:ext cx="8994746" cy="394891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04296E-6012-8044-AA63-0C392D65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44754-F946-6A44-81A9-0AF687AF8D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2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0AD5BD-4E63-8B41-B34C-BB9CE6E40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136" y="1176793"/>
            <a:ext cx="4653864" cy="568120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9AD72-264C-0742-8C3E-6FACF50E6A2D}"/>
              </a:ext>
            </a:extLst>
          </p:cNvPr>
          <p:cNvSpPr txBox="1">
            <a:spLocks/>
          </p:cNvSpPr>
          <p:nvPr/>
        </p:nvSpPr>
        <p:spPr>
          <a:xfrm>
            <a:off x="1371600" y="269081"/>
            <a:ext cx="9601200" cy="721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Cross Sections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6DA3E-4E5F-A241-BA91-8C3293DB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79" y="3347498"/>
            <a:ext cx="5015002" cy="3510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A7620D-776E-B545-99E5-D87968C5C61B}"/>
              </a:ext>
            </a:extLst>
          </p:cNvPr>
          <p:cNvSpPr/>
          <p:nvPr/>
        </p:nvSpPr>
        <p:spPr>
          <a:xfrm>
            <a:off x="1086679" y="11767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All the cross sections are stored in the cross section </a:t>
            </a:r>
            <a:r>
              <a:rPr lang="en-US" dirty="0" err="1"/>
              <a:t>github</a:t>
            </a:r>
            <a:r>
              <a:rPr lang="en-US" dirty="0"/>
              <a:t> in the </a:t>
            </a:r>
            <a:r>
              <a:rPr lang="en-US" dirty="0" err="1"/>
              <a:t>numpy</a:t>
            </a:r>
            <a:r>
              <a:rPr lang="en-US" dirty="0"/>
              <a:t> file </a:t>
            </a:r>
            <a:r>
              <a:rPr lang="en-US" dirty="0" err="1"/>
              <a:t>gases.npy</a:t>
            </a:r>
            <a:r>
              <a:rPr lang="en-US" dirty="0"/>
              <a:t>. Each “gas function” e.g. </a:t>
            </a:r>
            <a:r>
              <a:rPr lang="en-US" dirty="0" err="1"/>
              <a:t>ARGON.pyx</a:t>
            </a:r>
            <a:r>
              <a:rPr lang="en-US" dirty="0"/>
              <a:t> pulls the relevant cross sections. For example argon has 102 arrays. 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5E14B1C1-3F98-DD41-8234-BAAC49443839}"/>
              </a:ext>
            </a:extLst>
          </p:cNvPr>
          <p:cNvSpPr txBox="1">
            <a:spLocks/>
          </p:cNvSpPr>
          <p:nvPr/>
        </p:nvSpPr>
        <p:spPr>
          <a:xfrm>
            <a:off x="2327309" y="2762304"/>
            <a:ext cx="3614739" cy="585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A subset of the argon cross sections in the </a:t>
            </a:r>
            <a:r>
              <a:rPr lang="en-US" dirty="0" err="1"/>
              <a:t>gases.npy</a:t>
            </a:r>
            <a:r>
              <a:rPr lang="en-US" dirty="0"/>
              <a:t> file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73F379-FEF7-6C42-97ED-0C652FA4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147922" y="6453385"/>
            <a:ext cx="1596292" cy="404614"/>
          </a:xfrm>
        </p:spPr>
        <p:txBody>
          <a:bodyPr/>
          <a:lstStyle/>
          <a:p>
            <a:fld id="{30B44754-F946-6A44-81A9-0AF687AF8D78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547138-57B8-EF4F-9AE4-15516B1027E5}"/>
              </a:ext>
            </a:extLst>
          </p:cNvPr>
          <p:cNvSpPr txBox="1"/>
          <p:nvPr/>
        </p:nvSpPr>
        <p:spPr>
          <a:xfrm>
            <a:off x="5942048" y="3282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07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E9AD72-264C-0742-8C3E-6FACF50E6A2D}"/>
              </a:ext>
            </a:extLst>
          </p:cNvPr>
          <p:cNvSpPr txBox="1">
            <a:spLocks/>
          </p:cNvSpPr>
          <p:nvPr/>
        </p:nvSpPr>
        <p:spPr>
          <a:xfrm>
            <a:off x="1371600" y="269081"/>
            <a:ext cx="9601200" cy="721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Cross Sections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6DA3E-4E5F-A241-BA91-8C3293DB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79" y="3347498"/>
            <a:ext cx="5015002" cy="351050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FA7620D-776E-B545-99E5-D87968C5C61B}"/>
              </a:ext>
            </a:extLst>
          </p:cNvPr>
          <p:cNvSpPr/>
          <p:nvPr/>
        </p:nvSpPr>
        <p:spPr>
          <a:xfrm>
            <a:off x="1086679" y="117679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All the cross sections are stored in the cross section </a:t>
            </a:r>
            <a:r>
              <a:rPr lang="en-US" dirty="0" err="1"/>
              <a:t>github</a:t>
            </a:r>
            <a:r>
              <a:rPr lang="en-US" dirty="0"/>
              <a:t> in the </a:t>
            </a:r>
            <a:r>
              <a:rPr lang="en-US" dirty="0" err="1"/>
              <a:t>numpy</a:t>
            </a:r>
            <a:r>
              <a:rPr lang="en-US" dirty="0"/>
              <a:t> file </a:t>
            </a:r>
            <a:r>
              <a:rPr lang="en-US" dirty="0" err="1"/>
              <a:t>gases.npy</a:t>
            </a:r>
            <a:r>
              <a:rPr lang="en-US" dirty="0"/>
              <a:t>. Each “gas function” e.g. </a:t>
            </a:r>
            <a:r>
              <a:rPr lang="en-US" dirty="0" err="1"/>
              <a:t>ARGON.pyx</a:t>
            </a:r>
            <a:r>
              <a:rPr lang="en-US" dirty="0"/>
              <a:t> pulls the relevant cross sections. For example argon has 102 arrays. 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BEF66C8-0F03-234B-A5CF-82C53E358C88}"/>
              </a:ext>
            </a:extLst>
          </p:cNvPr>
          <p:cNvSpPr txBox="1">
            <a:spLocks/>
          </p:cNvSpPr>
          <p:nvPr/>
        </p:nvSpPr>
        <p:spPr>
          <a:xfrm>
            <a:off x="2327309" y="2762304"/>
            <a:ext cx="3614739" cy="5851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n-US" dirty="0"/>
              <a:t>A subset of the argon cross sections in the </a:t>
            </a:r>
            <a:r>
              <a:rPr lang="en-US" dirty="0" err="1"/>
              <a:t>gases.npy</a:t>
            </a:r>
            <a:r>
              <a:rPr lang="en-US" dirty="0"/>
              <a:t>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0C8A9-A870-5745-B992-2C5778DD83C4}"/>
              </a:ext>
            </a:extLst>
          </p:cNvPr>
          <p:cNvSpPr/>
          <p:nvPr/>
        </p:nvSpPr>
        <p:spPr>
          <a:xfrm>
            <a:off x="1673936" y="4317873"/>
            <a:ext cx="1069264" cy="1995463"/>
          </a:xfrm>
          <a:prstGeom prst="rect">
            <a:avLst/>
          </a:prstGeom>
          <a:solidFill>
            <a:schemeClr val="accent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73605876-1CBC-3C43-9CB6-3A74C62CDD36}"/>
              </a:ext>
            </a:extLst>
          </p:cNvPr>
          <p:cNvSpPr txBox="1">
            <a:spLocks/>
          </p:cNvSpPr>
          <p:nvPr/>
        </p:nvSpPr>
        <p:spPr>
          <a:xfrm>
            <a:off x="7739159" y="1455293"/>
            <a:ext cx="4322211" cy="177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Don’t worry! Argon is the only noble gas where the </a:t>
            </a:r>
            <a:r>
              <a:rPr lang="en-US" dirty="0" err="1"/>
              <a:t>Ramsauer</a:t>
            </a:r>
            <a:r>
              <a:rPr lang="en-US" dirty="0"/>
              <a:t>-Townsend minimum is calculated in the gas function via a MERT parameterization.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F49E47-1557-8448-9EC9-B811F5B0A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27" y="2762304"/>
            <a:ext cx="3533504" cy="3533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3E0CF-DA78-5F42-A9E1-4FCF70FEF925}"/>
              </a:ext>
            </a:extLst>
          </p:cNvPr>
          <p:cNvSpPr txBox="1"/>
          <p:nvPr/>
        </p:nvSpPr>
        <p:spPr>
          <a:xfrm>
            <a:off x="8308160" y="6227917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at 100V/cm/bar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7AA709-B3B9-C742-B3A8-CDA2507A727C}"/>
              </a:ext>
            </a:extLst>
          </p:cNvPr>
          <p:cNvSpPr txBox="1"/>
          <p:nvPr/>
        </p:nvSpPr>
        <p:spPr>
          <a:xfrm>
            <a:off x="8378529" y="541482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Argon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ACE90C10-0EBE-1347-AA44-24B21B85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175600" y="6412583"/>
            <a:ext cx="1596292" cy="404614"/>
          </a:xfrm>
        </p:spPr>
        <p:txBody>
          <a:bodyPr/>
          <a:lstStyle/>
          <a:p>
            <a:fld id="{30B44754-F946-6A44-81A9-0AF687AF8D7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9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67C26B-2D7A-B246-8459-5F574DCB6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508415"/>
            <a:ext cx="5393955" cy="323637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E9AD72-264C-0742-8C3E-6FACF50E6A2D}"/>
              </a:ext>
            </a:extLst>
          </p:cNvPr>
          <p:cNvSpPr txBox="1">
            <a:spLocks/>
          </p:cNvSpPr>
          <p:nvPr/>
        </p:nvSpPr>
        <p:spPr>
          <a:xfrm>
            <a:off x="1371600" y="269081"/>
            <a:ext cx="9601200" cy="721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Cross Sections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7620D-776E-B545-99E5-D87968C5C61B}"/>
              </a:ext>
            </a:extLst>
          </p:cNvPr>
          <p:cNvSpPr/>
          <p:nvPr/>
        </p:nvSpPr>
        <p:spPr>
          <a:xfrm>
            <a:off x="991263" y="115338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All of these independent cross sections are grouped into 5 main cross sections Elastic, ionization, attachment, inelastic, and </a:t>
            </a:r>
            <a:r>
              <a:rPr lang="en-US" dirty="0" err="1"/>
              <a:t>superelastic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gas function serves to put the individual cross sections into coherent units and perform interpolation and/or extrapolation where necessary.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3C4A6-C6A1-E14A-911A-2DD7237A2850}"/>
              </a:ext>
            </a:extLst>
          </p:cNvPr>
          <p:cNvSpPr txBox="1"/>
          <p:nvPr/>
        </p:nvSpPr>
        <p:spPr>
          <a:xfrm>
            <a:off x="5716201" y="3535228"/>
            <a:ext cx="8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Oxygen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836B2161-17F4-164C-AAE2-D00F81A02ECE}"/>
              </a:ext>
            </a:extLst>
          </p:cNvPr>
          <p:cNvSpPr txBox="1">
            <a:spLocks/>
          </p:cNvSpPr>
          <p:nvPr/>
        </p:nvSpPr>
        <p:spPr>
          <a:xfrm>
            <a:off x="7739159" y="1455293"/>
            <a:ext cx="4322211" cy="1777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Don’t worry! Argon is the only noble gas where the </a:t>
            </a:r>
            <a:r>
              <a:rPr lang="en-US" dirty="0" err="1"/>
              <a:t>Ramsauer</a:t>
            </a:r>
            <a:r>
              <a:rPr lang="en-US" dirty="0"/>
              <a:t>-Townsend minimum is calculated in the gas function via a MERT parameterization.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2FA23C-759E-4E43-86CC-696A3EC1D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427" y="2762304"/>
            <a:ext cx="3533504" cy="35335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3B95C5B-B18F-9B49-A4C3-64FDB0B48C29}"/>
              </a:ext>
            </a:extLst>
          </p:cNvPr>
          <p:cNvSpPr txBox="1"/>
          <p:nvPr/>
        </p:nvSpPr>
        <p:spPr>
          <a:xfrm>
            <a:off x="8308160" y="6227917"/>
            <a:ext cx="266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at 100V/cm/bar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3BB986-840B-BF42-9D63-DFD4F8B4C143}"/>
              </a:ext>
            </a:extLst>
          </p:cNvPr>
          <p:cNvSpPr txBox="1"/>
          <p:nvPr/>
        </p:nvSpPr>
        <p:spPr>
          <a:xfrm>
            <a:off x="8378529" y="541482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369FA3E-5FED-DC42-A623-AFC80BCB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138729" y="6394942"/>
            <a:ext cx="1596292" cy="404614"/>
          </a:xfrm>
        </p:spPr>
        <p:txBody>
          <a:bodyPr/>
          <a:lstStyle/>
          <a:p>
            <a:fld id="{30B44754-F946-6A44-81A9-0AF687AF8D7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8039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{782B66AD-283B-BE4E-9CC6-FA13DF95D398}tf10001072</Template>
  <TotalTime>1167</TotalTime>
  <Words>1967</Words>
  <Application>Microsoft Macintosh PowerPoint</Application>
  <PresentationFormat>Widescreen</PresentationFormat>
  <Paragraphs>180</Paragraphs>
  <Slides>24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Franklin Gothic Book</vt:lpstr>
      <vt:lpstr>Crop</vt:lpstr>
      <vt:lpstr>A modern approach to  electron transport:  A crash course in PYboltz/MagBoltz</vt:lpstr>
      <vt:lpstr>Development of PyBoltz</vt:lpstr>
      <vt:lpstr>MagBoltz &amp; PyBoltz</vt:lpstr>
      <vt:lpstr>MagBoltz &amp; PyBoltz</vt:lpstr>
      <vt:lpstr>MagBoltz &amp; PyBoltz</vt:lpstr>
      <vt:lpstr>MagBoltz &amp; PyBoltz</vt:lpstr>
      <vt:lpstr>PowerPoint Presentation</vt:lpstr>
      <vt:lpstr>PowerPoint Presentation</vt:lpstr>
      <vt:lpstr>PowerPoint Presentation</vt:lpstr>
      <vt:lpstr>PyBoltz Structure Outline</vt:lpstr>
      <vt:lpstr>PyBoltz Structure Outline</vt:lpstr>
      <vt:lpstr>PyBoltz Structure Outline</vt:lpstr>
      <vt:lpstr>PyBoltz Structure Outline</vt:lpstr>
      <vt:lpstr>PyBoltz Structure Outline</vt:lpstr>
      <vt:lpstr>Null Collision Method</vt:lpstr>
      <vt:lpstr>Null Collision Method</vt:lpstr>
      <vt:lpstr>Calculating the Swarm Parameters</vt:lpstr>
      <vt:lpstr>Calculating the Swarm Parameters</vt:lpstr>
      <vt:lpstr>Calculating the Swarm Parameters</vt:lpstr>
      <vt:lpstr>Calculating the Swarm Parameters</vt:lpstr>
      <vt:lpstr>Calculating the Swarm Parameters</vt:lpstr>
      <vt:lpstr>The Townsend Coefficients </vt:lpstr>
      <vt:lpstr>Penning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modern approach to electron transport: A crash course in Pyboltz/MagBoltz</dc:title>
  <dc:creator>Mcdonald, Austin D</dc:creator>
  <cp:lastModifiedBy>Mcdonald, Austin D</cp:lastModifiedBy>
  <cp:revision>96</cp:revision>
  <dcterms:created xsi:type="dcterms:W3CDTF">2020-09-30T15:22:42Z</dcterms:created>
  <dcterms:modified xsi:type="dcterms:W3CDTF">2020-10-05T12:28:46Z</dcterms:modified>
</cp:coreProperties>
</file>