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 u="sng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 u="sng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84" y="6386175"/>
            <a:ext cx="10689590" cy="401320"/>
          </a:xfrm>
          <a:custGeom>
            <a:avLst/>
            <a:gdLst/>
            <a:ahLst/>
            <a:cxnLst/>
            <a:rect l="l" t="t" r="r" b="b"/>
            <a:pathLst>
              <a:path w="10689590" h="401320">
                <a:moveTo>
                  <a:pt x="10689215" y="0"/>
                </a:moveTo>
                <a:lnTo>
                  <a:pt x="0" y="0"/>
                </a:lnTo>
                <a:lnTo>
                  <a:pt x="0" y="400950"/>
                </a:lnTo>
                <a:lnTo>
                  <a:pt x="10689215" y="400950"/>
                </a:lnTo>
                <a:lnTo>
                  <a:pt x="10689215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" y="6327870"/>
            <a:ext cx="10689590" cy="56515"/>
          </a:xfrm>
          <a:custGeom>
            <a:avLst/>
            <a:gdLst/>
            <a:ahLst/>
            <a:cxnLst/>
            <a:rect l="l" t="t" r="r" b="b"/>
            <a:pathLst>
              <a:path w="10689590" h="56514">
                <a:moveTo>
                  <a:pt x="10689215" y="0"/>
                </a:moveTo>
                <a:lnTo>
                  <a:pt x="0" y="0"/>
                </a:lnTo>
                <a:lnTo>
                  <a:pt x="0" y="56132"/>
                </a:lnTo>
                <a:lnTo>
                  <a:pt x="10689215" y="56132"/>
                </a:lnTo>
                <a:lnTo>
                  <a:pt x="10689215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 u="sng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86175"/>
            <a:ext cx="10692130" cy="401320"/>
          </a:xfrm>
          <a:custGeom>
            <a:avLst/>
            <a:gdLst/>
            <a:ahLst/>
            <a:cxnLst/>
            <a:rect l="l" t="t" r="r" b="b"/>
            <a:pathLst>
              <a:path w="10692130" h="401320">
                <a:moveTo>
                  <a:pt x="10692000" y="0"/>
                </a:moveTo>
                <a:lnTo>
                  <a:pt x="0" y="0"/>
                </a:lnTo>
                <a:lnTo>
                  <a:pt x="0" y="400950"/>
                </a:lnTo>
                <a:lnTo>
                  <a:pt x="10692000" y="400950"/>
                </a:lnTo>
                <a:lnTo>
                  <a:pt x="10692000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7870"/>
            <a:ext cx="10692130" cy="58419"/>
          </a:xfrm>
          <a:custGeom>
            <a:avLst/>
            <a:gdLst/>
            <a:ahLst/>
            <a:cxnLst/>
            <a:rect l="l" t="t" r="r" b="b"/>
            <a:pathLst>
              <a:path w="10692130" h="58420">
                <a:moveTo>
                  <a:pt x="10692000" y="0"/>
                </a:moveTo>
                <a:lnTo>
                  <a:pt x="0" y="0"/>
                </a:lnTo>
                <a:lnTo>
                  <a:pt x="0" y="57878"/>
                </a:lnTo>
                <a:lnTo>
                  <a:pt x="10692000" y="57878"/>
                </a:lnTo>
                <a:lnTo>
                  <a:pt x="1069200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6689" y="2296910"/>
            <a:ext cx="8740775" cy="0"/>
          </a:xfrm>
          <a:custGeom>
            <a:avLst/>
            <a:gdLst/>
            <a:ahLst/>
            <a:cxnLst/>
            <a:rect l="l" t="t" r="r" b="b"/>
            <a:pathLst>
              <a:path w="8740775">
                <a:moveTo>
                  <a:pt x="0" y="0"/>
                </a:moveTo>
                <a:lnTo>
                  <a:pt x="8740710" y="0"/>
                </a:lnTo>
              </a:path>
            </a:pathLst>
          </a:custGeom>
          <a:ln w="835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86175"/>
            <a:ext cx="10692130" cy="401320"/>
          </a:xfrm>
          <a:custGeom>
            <a:avLst/>
            <a:gdLst/>
            <a:ahLst/>
            <a:cxnLst/>
            <a:rect l="l" t="t" r="r" b="b"/>
            <a:pathLst>
              <a:path w="10692130" h="401320">
                <a:moveTo>
                  <a:pt x="10692000" y="0"/>
                </a:moveTo>
                <a:lnTo>
                  <a:pt x="0" y="0"/>
                </a:lnTo>
                <a:lnTo>
                  <a:pt x="0" y="400950"/>
                </a:lnTo>
                <a:lnTo>
                  <a:pt x="10692000" y="400950"/>
                </a:lnTo>
                <a:lnTo>
                  <a:pt x="10692000" y="0"/>
                </a:lnTo>
                <a:close/>
              </a:path>
            </a:pathLst>
          </a:custGeom>
          <a:solidFill>
            <a:srgbClr val="BD58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7870"/>
            <a:ext cx="10692130" cy="58419"/>
          </a:xfrm>
          <a:custGeom>
            <a:avLst/>
            <a:gdLst/>
            <a:ahLst/>
            <a:cxnLst/>
            <a:rect l="l" t="t" r="r" b="b"/>
            <a:pathLst>
              <a:path w="10692130" h="58420">
                <a:moveTo>
                  <a:pt x="10692000" y="0"/>
                </a:moveTo>
                <a:lnTo>
                  <a:pt x="0" y="0"/>
                </a:lnTo>
                <a:lnTo>
                  <a:pt x="0" y="57878"/>
                </a:lnTo>
                <a:lnTo>
                  <a:pt x="10692000" y="57878"/>
                </a:lnTo>
                <a:lnTo>
                  <a:pt x="10692000" y="0"/>
                </a:lnTo>
                <a:close/>
              </a:path>
            </a:pathLst>
          </a:custGeom>
          <a:solidFill>
            <a:srgbClr val="E4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941" y="1606714"/>
            <a:ext cx="8907516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 u="sng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900" y="2548204"/>
            <a:ext cx="8889599" cy="3287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" y="6327870"/>
            <a:ext cx="10692130" cy="459740"/>
            <a:chOff x="13" y="6327870"/>
            <a:chExt cx="10692130" cy="459740"/>
          </a:xfrm>
        </p:grpSpPr>
        <p:sp>
          <p:nvSpPr>
            <p:cNvPr id="3" name="object 3"/>
            <p:cNvSpPr/>
            <p:nvPr/>
          </p:nvSpPr>
          <p:spPr>
            <a:xfrm>
              <a:off x="2784" y="6386175"/>
              <a:ext cx="10689590" cy="401320"/>
            </a:xfrm>
            <a:custGeom>
              <a:avLst/>
              <a:gdLst/>
              <a:ahLst/>
              <a:cxnLst/>
              <a:rect l="l" t="t" r="r" b="b"/>
              <a:pathLst>
                <a:path w="10689590" h="401320">
                  <a:moveTo>
                    <a:pt x="10689215" y="0"/>
                  </a:moveTo>
                  <a:lnTo>
                    <a:pt x="0" y="0"/>
                  </a:lnTo>
                  <a:lnTo>
                    <a:pt x="0" y="400950"/>
                  </a:lnTo>
                  <a:lnTo>
                    <a:pt x="10689215" y="400950"/>
                  </a:lnTo>
                  <a:lnTo>
                    <a:pt x="10689215" y="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" y="6327870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215" y="0"/>
                  </a:moveTo>
                  <a:lnTo>
                    <a:pt x="0" y="0"/>
                  </a:lnTo>
                  <a:lnTo>
                    <a:pt x="0" y="56132"/>
                  </a:lnTo>
                  <a:lnTo>
                    <a:pt x="10689215" y="56132"/>
                  </a:lnTo>
                  <a:lnTo>
                    <a:pt x="10689215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59078" y="4581899"/>
            <a:ext cx="8660765" cy="0"/>
          </a:xfrm>
          <a:custGeom>
            <a:avLst/>
            <a:gdLst/>
            <a:ahLst/>
            <a:cxnLst/>
            <a:rect l="l" t="t" r="r" b="b"/>
            <a:pathLst>
              <a:path w="8660765">
                <a:moveTo>
                  <a:pt x="0" y="0"/>
                </a:moveTo>
                <a:lnTo>
                  <a:pt x="8660520" y="0"/>
                </a:lnTo>
              </a:path>
            </a:pathLst>
          </a:custGeom>
          <a:ln w="835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0858" y="1926074"/>
            <a:ext cx="4022090" cy="26123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28164" marR="5080" indent="-1816100">
              <a:lnSpc>
                <a:spcPts val="1430"/>
              </a:lnSpc>
              <a:spcBef>
                <a:spcPts val="359"/>
              </a:spcBef>
            </a:pPr>
            <a:r>
              <a:rPr sz="1400" b="1" spc="-80" dirty="0">
                <a:solidFill>
                  <a:srgbClr val="262626"/>
                </a:solidFill>
                <a:latin typeface="Verdana"/>
                <a:cs typeface="Verdana"/>
              </a:rPr>
              <a:t>INS</a:t>
            </a:r>
            <a:r>
              <a:rPr sz="1400" b="1" cap="small" spc="254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1400" b="1" spc="-225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1400" b="1" cap="small" spc="254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1400" b="1" spc="25" dirty="0">
                <a:solidFill>
                  <a:srgbClr val="262626"/>
                </a:solidFill>
                <a:latin typeface="Verdana"/>
                <a:cs typeface="Verdana"/>
              </a:rPr>
              <a:t>U</a:t>
            </a:r>
            <a:r>
              <a:rPr sz="1400" b="1" cap="small" spc="254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1400" b="1" spc="55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b="1" spc="20" dirty="0">
                <a:solidFill>
                  <a:srgbClr val="262626"/>
                </a:solidFill>
                <a:latin typeface="Verdana"/>
                <a:cs typeface="Verdana"/>
              </a:rPr>
              <a:t>F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OR </a:t>
            </a:r>
            <a:r>
              <a:rPr sz="1400" b="1" spc="-5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400" b="1" spc="-80" dirty="0">
                <a:solidFill>
                  <a:srgbClr val="262626"/>
                </a:solidFill>
                <a:latin typeface="Verdana"/>
                <a:cs typeface="Verdana"/>
              </a:rPr>
              <a:t>D</a:t>
            </a:r>
            <a:r>
              <a:rPr sz="1400" b="1" spc="15" dirty="0">
                <a:solidFill>
                  <a:srgbClr val="262626"/>
                </a:solidFill>
                <a:latin typeface="Verdana"/>
                <a:cs typeface="Verdana"/>
              </a:rPr>
              <a:t>V</a:t>
            </a:r>
            <a:r>
              <a:rPr sz="1400" b="1" spc="-5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400" b="1" spc="30" dirty="0">
                <a:solidFill>
                  <a:srgbClr val="262626"/>
                </a:solidFill>
                <a:latin typeface="Verdana"/>
                <a:cs typeface="Verdana"/>
              </a:rPr>
              <a:t>N</a:t>
            </a:r>
            <a:r>
              <a:rPr sz="1400" b="1" spc="20" dirty="0">
                <a:solidFill>
                  <a:srgbClr val="262626"/>
                </a:solidFill>
                <a:latin typeface="Verdana"/>
                <a:cs typeface="Verdana"/>
              </a:rPr>
              <a:t>C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262626"/>
                </a:solidFill>
                <a:latin typeface="Verdana"/>
                <a:cs typeface="Verdana"/>
              </a:rPr>
              <a:t>D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b="1" spc="70" dirty="0">
                <a:solidFill>
                  <a:srgbClr val="262626"/>
                </a:solidFill>
                <a:latin typeface="Verdana"/>
                <a:cs typeface="Verdana"/>
              </a:rPr>
              <a:t>C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O</a:t>
            </a:r>
            <a:r>
              <a:rPr sz="1400" b="1" spc="-20" dirty="0">
                <a:solidFill>
                  <a:srgbClr val="262626"/>
                </a:solidFill>
                <a:latin typeface="Verdana"/>
                <a:cs typeface="Verdana"/>
              </a:rPr>
              <a:t>M</a:t>
            </a:r>
            <a:r>
              <a:rPr sz="1400" b="1" dirty="0">
                <a:solidFill>
                  <a:srgbClr val="262626"/>
                </a:solidFill>
                <a:latin typeface="Verdana"/>
                <a:cs typeface="Verdana"/>
              </a:rPr>
              <a:t>PU</a:t>
            </a:r>
            <a:r>
              <a:rPr sz="1400" b="1" cap="small" spc="254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262626"/>
                </a:solidFill>
                <a:latin typeface="Verdana"/>
                <a:cs typeface="Verdana"/>
              </a:rPr>
              <a:t>ING </a:t>
            </a:r>
            <a:r>
              <a:rPr sz="1400" b="1" spc="-5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400" b="1" spc="-45" dirty="0">
                <a:solidFill>
                  <a:srgbClr val="262626"/>
                </a:solidFill>
                <a:latin typeface="Verdana"/>
                <a:cs typeface="Verdana"/>
              </a:rPr>
              <a:t>ND</a:t>
            </a:r>
            <a:endParaRPr sz="1400" dirty="0">
              <a:latin typeface="Verdana"/>
              <a:cs typeface="Verdana"/>
            </a:endParaRPr>
          </a:p>
          <a:p>
            <a:pPr marL="1343660" marR="607695" indent="-608965">
              <a:lnSpc>
                <a:spcPts val="1430"/>
              </a:lnSpc>
            </a:pPr>
            <a:r>
              <a:rPr sz="1400" b="1" dirty="0">
                <a:solidFill>
                  <a:srgbClr val="262626"/>
                </a:solidFill>
                <a:latin typeface="Verdana"/>
                <a:cs typeface="Verdana"/>
              </a:rPr>
              <a:t>SOF</a:t>
            </a:r>
            <a:r>
              <a:rPr sz="1400" b="1" cap="small" spc="254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1400" b="1" spc="-95" dirty="0">
                <a:solidFill>
                  <a:srgbClr val="262626"/>
                </a:solidFill>
                <a:latin typeface="Verdana"/>
                <a:cs typeface="Verdana"/>
              </a:rPr>
              <a:t>WA</a:t>
            </a:r>
            <a:r>
              <a:rPr sz="1400" b="1" spc="-10" dirty="0">
                <a:solidFill>
                  <a:srgbClr val="262626"/>
                </a:solidFill>
                <a:latin typeface="Verdana"/>
                <a:cs typeface="Verdana"/>
              </a:rPr>
              <a:t>R</a:t>
            </a:r>
            <a:r>
              <a:rPr sz="1400" b="1" spc="55" dirty="0">
                <a:solidFill>
                  <a:srgbClr val="262626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262626"/>
                </a:solidFill>
                <a:latin typeface="Verdana"/>
                <a:cs typeface="Verdana"/>
              </a:rPr>
              <a:t>D</a:t>
            </a:r>
            <a:r>
              <a:rPr sz="1400" b="1" spc="30" dirty="0">
                <a:solidFill>
                  <a:srgbClr val="262626"/>
                </a:solidFill>
                <a:latin typeface="Verdana"/>
                <a:cs typeface="Verdana"/>
              </a:rPr>
              <a:t>EV</a:t>
            </a:r>
            <a:r>
              <a:rPr sz="1400" b="1" spc="45" dirty="0">
                <a:solidFill>
                  <a:srgbClr val="262626"/>
                </a:solidFill>
                <a:latin typeface="Verdana"/>
                <a:cs typeface="Verdana"/>
              </a:rPr>
              <a:t>EL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OP</a:t>
            </a:r>
            <a:r>
              <a:rPr sz="1400" b="1" spc="-20" dirty="0">
                <a:solidFill>
                  <a:srgbClr val="262626"/>
                </a:solidFill>
                <a:latin typeface="Verdana"/>
                <a:cs typeface="Verdana"/>
              </a:rPr>
              <a:t>M</a:t>
            </a:r>
            <a:r>
              <a:rPr sz="1400" b="1" spc="15" dirty="0">
                <a:solidFill>
                  <a:srgbClr val="262626"/>
                </a:solidFill>
                <a:latin typeface="Verdana"/>
                <a:cs typeface="Verdana"/>
              </a:rPr>
              <a:t>EN</a:t>
            </a:r>
            <a:r>
              <a:rPr sz="1400" b="1" cap="small" spc="254" dirty="0">
                <a:solidFill>
                  <a:srgbClr val="262626"/>
                </a:solidFill>
                <a:latin typeface="Verdana"/>
                <a:cs typeface="Verdana"/>
              </a:rPr>
              <a:t>t</a:t>
            </a:r>
            <a:r>
              <a:rPr sz="1400" b="1" spc="160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262626"/>
                </a:solidFill>
                <a:latin typeface="Verdana"/>
                <a:cs typeface="Verdana"/>
              </a:rPr>
              <a:t>A</a:t>
            </a:r>
            <a:r>
              <a:rPr sz="1400" b="1" spc="35" dirty="0">
                <a:solidFill>
                  <a:srgbClr val="262626"/>
                </a:solidFill>
                <a:latin typeface="Verdana"/>
                <a:cs typeface="Verdana"/>
              </a:rPr>
              <a:t>KU</a:t>
            </a:r>
            <a:r>
              <a:rPr sz="1400" b="1" spc="30" dirty="0">
                <a:solidFill>
                  <a:srgbClr val="262626"/>
                </a:solidFill>
                <a:latin typeface="Verdana"/>
                <a:cs typeface="Verdana"/>
              </a:rPr>
              <a:t>R</a:t>
            </a:r>
            <a:r>
              <a:rPr sz="1400" b="1" spc="-80" dirty="0">
                <a:solidFill>
                  <a:srgbClr val="262626"/>
                </a:solidFill>
                <a:latin typeface="Verdana"/>
                <a:cs typeface="Verdana"/>
              </a:rPr>
              <a:t>D</a:t>
            </a:r>
            <a:r>
              <a:rPr sz="1400" b="1" spc="-160" dirty="0">
                <a:solidFill>
                  <a:srgbClr val="262626"/>
                </a:solidFill>
                <a:latin typeface="Verdana"/>
                <a:cs typeface="Verdana"/>
              </a:rPr>
              <a:t>I</a:t>
            </a:r>
            <a:r>
              <a:rPr sz="1400" b="1" spc="-105" dirty="0">
                <a:solidFill>
                  <a:srgbClr val="262626"/>
                </a:solidFill>
                <a:latin typeface="Verdana"/>
                <a:cs typeface="Verdana"/>
              </a:rPr>
              <a:t>,</a:t>
            </a:r>
            <a:r>
              <a:rPr sz="1400" b="1" spc="-15" dirty="0">
                <a:solidFill>
                  <a:srgbClr val="262626"/>
                </a:solidFill>
                <a:latin typeface="Verdana"/>
                <a:cs typeface="Verdana"/>
              </a:rPr>
              <a:t> </a:t>
            </a:r>
            <a:r>
              <a:rPr sz="1400" b="1" spc="5" dirty="0">
                <a:solidFill>
                  <a:srgbClr val="262626"/>
                </a:solidFill>
                <a:latin typeface="Verdana"/>
                <a:cs typeface="Verdana"/>
              </a:rPr>
              <a:t>PUNE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Verdana"/>
              <a:cs typeface="Verdana"/>
            </a:endParaRPr>
          </a:p>
          <a:p>
            <a:pPr marR="113030" algn="ctr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637052"/>
                </a:solidFill>
                <a:latin typeface="Times New Roman"/>
                <a:cs typeface="Times New Roman"/>
              </a:rPr>
              <a:t>DEFENSE</a:t>
            </a:r>
            <a:r>
              <a:rPr sz="2000" b="1" spc="-35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37052"/>
                </a:solidFill>
                <a:latin typeface="Times New Roman"/>
                <a:cs typeface="Times New Roman"/>
              </a:rPr>
              <a:t>IN</a:t>
            </a:r>
            <a:r>
              <a:rPr sz="2000" b="1" spc="-3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37052"/>
                </a:solidFill>
                <a:latin typeface="Times New Roman"/>
                <a:cs typeface="Times New Roman"/>
              </a:rPr>
              <a:t>DEPTH</a:t>
            </a:r>
            <a:endParaRPr sz="2000" dirty="0">
              <a:latin typeface="Times New Roman"/>
              <a:cs typeface="Times New Roman"/>
            </a:endParaRPr>
          </a:p>
          <a:p>
            <a:pPr marR="112395" algn="ctr">
              <a:lnSpc>
                <a:spcPct val="100000"/>
              </a:lnSpc>
              <a:spcBef>
                <a:spcPts val="1235"/>
              </a:spcBef>
            </a:pPr>
            <a:r>
              <a:rPr sz="1300" b="1" spc="15" dirty="0">
                <a:latin typeface="Times New Roman"/>
                <a:cs typeface="Times New Roman"/>
              </a:rPr>
              <a:t>GROUP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15" dirty="0">
                <a:latin typeface="Times New Roman"/>
                <a:cs typeface="Times New Roman"/>
              </a:rPr>
              <a:t>NO: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lang="en-IN" sz="1300" b="1" spc="15" dirty="0">
                <a:latin typeface="Times New Roman"/>
                <a:cs typeface="Times New Roman"/>
              </a:rPr>
              <a:t>20</a:t>
            </a:r>
            <a:endParaRPr sz="1300" dirty="0">
              <a:latin typeface="Times New Roman"/>
              <a:cs typeface="Times New Roman"/>
            </a:endParaRPr>
          </a:p>
          <a:p>
            <a:pPr marL="189865" algn="ctr">
              <a:lnSpc>
                <a:spcPct val="100000"/>
              </a:lnSpc>
              <a:spcBef>
                <a:spcPts val="1220"/>
              </a:spcBef>
            </a:pPr>
            <a:r>
              <a:rPr lang="en-IN"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KALYANI JAGTAP</a:t>
            </a:r>
            <a:r>
              <a:rPr sz="1300" b="1" spc="-2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(2394</a:t>
            </a:r>
            <a:r>
              <a:rPr lang="en-IN"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16</a:t>
            </a:r>
            <a:r>
              <a:rPr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)</a:t>
            </a:r>
            <a:endParaRPr sz="1300" dirty="0">
              <a:latin typeface="Times New Roman"/>
              <a:cs typeface="Times New Roman"/>
            </a:endParaRPr>
          </a:p>
          <a:p>
            <a:pPr marL="232410" algn="ctr">
              <a:lnSpc>
                <a:spcPct val="100000"/>
              </a:lnSpc>
              <a:spcBef>
                <a:spcPts val="1215"/>
              </a:spcBef>
            </a:pPr>
            <a:r>
              <a:rPr lang="en-IN" sz="1300" b="1" spc="20" dirty="0">
                <a:solidFill>
                  <a:srgbClr val="637052"/>
                </a:solidFill>
                <a:latin typeface="Times New Roman"/>
                <a:cs typeface="Times New Roman"/>
              </a:rPr>
              <a:t>TANISHKA NALE</a:t>
            </a:r>
            <a:r>
              <a:rPr sz="1300" b="1" spc="-2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lang="en-IN" sz="1300" b="1" spc="-2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(2394</a:t>
            </a:r>
            <a:r>
              <a:rPr lang="en-IN"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46</a:t>
            </a:r>
            <a:r>
              <a:rPr sz="1300" b="1" spc="15" dirty="0">
                <a:solidFill>
                  <a:srgbClr val="637052"/>
                </a:solidFill>
                <a:latin typeface="Times New Roman"/>
                <a:cs typeface="Times New Roman"/>
              </a:rPr>
              <a:t>)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386" y="4502481"/>
            <a:ext cx="2922270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400"/>
              </a:lnSpc>
              <a:spcBef>
                <a:spcPts val="100"/>
              </a:spcBef>
            </a:pP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MR. ROHIT PURANIK </a:t>
            </a:r>
            <a:r>
              <a:rPr sz="200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CENTRE</a:t>
            </a:r>
            <a:r>
              <a:rPr sz="2000" spc="-9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COORDINATOR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6915" y="4502481"/>
            <a:ext cx="3043555" cy="948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175" marR="5080" indent="-118110">
              <a:lnSpc>
                <a:spcPct val="151400"/>
              </a:lnSpc>
              <a:spcBef>
                <a:spcPts val="100"/>
              </a:spcBef>
            </a:pP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MRS.</a:t>
            </a:r>
            <a:r>
              <a:rPr sz="2000" spc="-90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SUSHMAHATTARKI </a:t>
            </a:r>
            <a:r>
              <a:rPr sz="2000" spc="-484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PROJECT</a:t>
            </a:r>
            <a:r>
              <a:rPr sz="2000" spc="-15" dirty="0">
                <a:solidFill>
                  <a:srgbClr val="637052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37052"/>
                </a:solidFill>
                <a:latin typeface="Times New Roman"/>
                <a:cs typeface="Times New Roman"/>
              </a:rPr>
              <a:t>GUIDE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321" y="917899"/>
            <a:ext cx="741177" cy="10211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5382" y="1087423"/>
            <a:ext cx="1321296" cy="6820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6570" y="2296484"/>
            <a:ext cx="7268014" cy="39305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4758" y="2008999"/>
            <a:ext cx="6826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SNORT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758" y="2008999"/>
            <a:ext cx="9271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APACHE2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722" y="2376675"/>
            <a:ext cx="6529757" cy="36085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6528" y="2534224"/>
            <a:ext cx="7261650" cy="314551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0778" y="1931139"/>
            <a:ext cx="8128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HAPROXY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763" y="1873860"/>
            <a:ext cx="9372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SSHGUARD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929" y="2688524"/>
            <a:ext cx="6713606" cy="33667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513" y="1880224"/>
            <a:ext cx="14935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5" dirty="0">
                <a:latin typeface="Calibri"/>
                <a:cs typeface="Calibri"/>
              </a:rPr>
              <a:t>WEB-CERTIFICATE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5811" y="2388718"/>
            <a:ext cx="7421552" cy="37174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857" y="1984893"/>
            <a:ext cx="9912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latin typeface="Calibri"/>
                <a:cs typeface="Calibri"/>
              </a:rPr>
              <a:t>WEB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PAGES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462" y="2801431"/>
            <a:ext cx="9128381" cy="2335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5656" y="2465257"/>
            <a:ext cx="6720686" cy="35136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400" y="2480089"/>
            <a:ext cx="6427928" cy="32632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692" y="1848404"/>
            <a:ext cx="8636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PHP</a:t>
            </a:r>
            <a:r>
              <a:rPr sz="1550" spc="-6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CODE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806" y="2511438"/>
            <a:ext cx="6835242" cy="32128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663" y="2342306"/>
            <a:ext cx="6771600" cy="36429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689" y="2296910"/>
            <a:ext cx="8740775" cy="0"/>
          </a:xfrm>
          <a:custGeom>
            <a:avLst/>
            <a:gdLst/>
            <a:ahLst/>
            <a:cxnLst/>
            <a:rect l="l" t="t" r="r" b="b"/>
            <a:pathLst>
              <a:path w="8740775">
                <a:moveTo>
                  <a:pt x="0" y="0"/>
                </a:moveTo>
                <a:lnTo>
                  <a:pt x="8740710" y="0"/>
                </a:lnTo>
              </a:path>
            </a:pathLst>
          </a:custGeom>
          <a:ln w="835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758" y="1107196"/>
            <a:ext cx="345821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-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9769" y="2312830"/>
            <a:ext cx="8759825" cy="333565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1850"/>
              </a:lnSpc>
              <a:spcBef>
                <a:spcPts val="330"/>
              </a:spcBef>
            </a:pP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In today's digital landscape, cybersecurity threats are constantly evolving, making it imperative for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organizations to adopt robust defensive measures to protect their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assets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and data. The "Defense in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Depth"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offers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comprehensive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strategy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bolstering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cybersecurity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defenses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by </a:t>
            </a:r>
            <a:r>
              <a:rPr sz="17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implementing multiple layers of security controls. At the forefront of this strategy is the Perimeter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Security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Layer,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where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technologies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like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Snort,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an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intrusion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detection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system,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help</a:t>
            </a:r>
            <a:r>
              <a:rPr sz="1700" spc="4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detect</a:t>
            </a:r>
            <a:r>
              <a:rPr sz="1700" spc="4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prevent external threats from breaching the network. Moving inward, Network Security focuses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on </a:t>
            </a:r>
            <a:r>
              <a:rPr sz="17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safeguarding the internal network using tools like iptables and sshguard to enforce strict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access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controls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detect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suspicious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activities.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Endpoint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Security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strengthens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defenses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by</a:t>
            </a:r>
            <a:r>
              <a:rPr sz="170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securing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individual devices with technologies like Honeypots and Haproxy, while Data Security ensures the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confidentiality and integrity of sensitive information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by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encrypting data stored in internal databases.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Identity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Access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Management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restricts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access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to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critical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resources,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limiting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administrative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privileges to a single sudo user. Security Monitoring and Incident Response tools like tcpdump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enable real-time detection and response to security incidents, while Application Security protects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web-based</a:t>
            </a:r>
            <a:r>
              <a:rPr sz="17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services with HTTPS encryption </a:t>
            </a:r>
            <a:r>
              <a:rPr sz="1700" spc="5" dirty="0">
                <a:solidFill>
                  <a:srgbClr val="3F3F3F"/>
                </a:solidFill>
                <a:latin typeface="Times New Roman"/>
                <a:cs typeface="Times New Roman"/>
              </a:rPr>
              <a:t>on</a:t>
            </a:r>
            <a:r>
              <a:rPr sz="1700" dirty="0">
                <a:solidFill>
                  <a:srgbClr val="3F3F3F"/>
                </a:solidFill>
                <a:latin typeface="Times New Roman"/>
                <a:cs typeface="Times New Roman"/>
              </a:rPr>
              <a:t> public networks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689" y="2296910"/>
            <a:ext cx="8740775" cy="0"/>
          </a:xfrm>
          <a:custGeom>
            <a:avLst/>
            <a:gdLst/>
            <a:ahLst/>
            <a:cxnLst/>
            <a:rect l="l" t="t" r="r" b="b"/>
            <a:pathLst>
              <a:path w="8740775">
                <a:moveTo>
                  <a:pt x="0" y="0"/>
                </a:moveTo>
                <a:lnTo>
                  <a:pt x="8740710" y="0"/>
                </a:lnTo>
              </a:path>
            </a:pathLst>
          </a:custGeom>
          <a:ln w="8353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758" y="1203535"/>
            <a:ext cx="191198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u="none"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32" y="2244241"/>
            <a:ext cx="8854440" cy="35407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4460" marR="553085" indent="-112395">
              <a:lnSpc>
                <a:spcPct val="71100"/>
              </a:lnSpc>
              <a:spcBef>
                <a:spcPts val="625"/>
              </a:spcBef>
            </a:pPr>
            <a:r>
              <a:rPr sz="1450" b="1" spc="5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Layered Protection: Defense in depth employs multiple layers of security measures, creating 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a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robust and </a:t>
            </a:r>
            <a:r>
              <a:rPr sz="1450" b="1" spc="-3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multi-faceted</a:t>
            </a:r>
            <a:r>
              <a:rPr sz="1450" b="1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defense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strategy.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4460" marR="755015" indent="-112395">
              <a:lnSpc>
                <a:spcPct val="71100"/>
              </a:lnSpc>
            </a:pPr>
            <a:r>
              <a:rPr sz="1450" b="1" spc="5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Network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Segmentation: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 involves dividing the network into segments to contain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isolate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 potential 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breaches,</a:t>
            </a:r>
            <a:r>
              <a:rPr sz="1450" b="1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preventing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lateral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movement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attackers.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4460" marR="97155" indent="-112395">
              <a:lnSpc>
                <a:spcPct val="71100"/>
              </a:lnSpc>
            </a:pPr>
            <a:r>
              <a:rPr sz="1450" b="1" spc="5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Firewalls and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Intrusion Prevention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Systems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(IPS):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Utilizes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firewalls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and IPS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monitor and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control incoming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outgoing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network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traffic,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preventing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unauthorized access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detecting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malicious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activities.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libri"/>
              <a:cs typeface="Calibri"/>
            </a:endParaRPr>
          </a:p>
          <a:p>
            <a:pPr marL="124460" marR="5080" indent="-112395">
              <a:lnSpc>
                <a:spcPct val="71100"/>
              </a:lnSpc>
            </a:pPr>
            <a:r>
              <a:rPr sz="1450" b="1" spc="5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Encryption: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Implements encryption techniques to protect sensitive data both in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transit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 and at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rest,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 ensuring that 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even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if 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breach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occurs,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remains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secure.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alibri"/>
              <a:cs typeface="Calibri"/>
            </a:endParaRPr>
          </a:p>
          <a:p>
            <a:pPr marL="124460" marR="13970" indent="-112395">
              <a:lnSpc>
                <a:spcPct val="71100"/>
              </a:lnSpc>
            </a:pPr>
            <a:r>
              <a:rPr sz="1450" b="1" spc="5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Access Controls: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Enforces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strict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access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controls,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limiting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user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privileges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the minimum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necessary for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4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roles,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 and</a:t>
            </a:r>
            <a:r>
              <a:rPr sz="1450" b="1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regularly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reviews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updates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access</a:t>
            </a:r>
            <a:r>
              <a:rPr sz="1450" b="1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50" b="1" spc="5" dirty="0">
                <a:solidFill>
                  <a:srgbClr val="3F3F3F"/>
                </a:solidFill>
                <a:latin typeface="Calibri"/>
                <a:cs typeface="Calibri"/>
              </a:rPr>
              <a:t>permissions.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0"/>
              </a:spcBef>
              <a:tabLst>
                <a:tab pos="8894445" algn="l"/>
              </a:tabLst>
            </a:pPr>
            <a:r>
              <a:rPr dirty="0"/>
              <a:t>FEARURES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521" y="2661811"/>
            <a:ext cx="8774430" cy="254698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16839" marR="708025" indent="-104775">
              <a:lnSpc>
                <a:spcPts val="1480"/>
              </a:lnSpc>
              <a:spcBef>
                <a:spcPts val="284"/>
              </a:spcBef>
            </a:pPr>
            <a:r>
              <a:rPr sz="1350" b="1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Regular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Audits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Assessments: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Conducts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periodic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security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audits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assessments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identify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vulnerabilities,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weaknesses,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areas for improvement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in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defense strategy.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16839" marR="5080" indent="-104775">
              <a:lnSpc>
                <a:spcPts val="1480"/>
              </a:lnSpc>
            </a:pPr>
            <a:r>
              <a:rPr sz="1350" b="1" spc="5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Education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Training: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Prioritizes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awareness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providing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regular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training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security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best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practices,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phishing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awareness,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social engineering prevention.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16839" marR="387350" indent="-104775">
              <a:lnSpc>
                <a:spcPts val="1480"/>
              </a:lnSpc>
            </a:pPr>
            <a:r>
              <a:rPr sz="1350" b="1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Incident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Response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Plan: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Establishes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well-defined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incident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response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plan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efficiently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effectively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address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mitigate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impact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security incidents.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libri"/>
              <a:cs typeface="Calibri"/>
            </a:endParaRPr>
          </a:p>
          <a:p>
            <a:pPr marL="116839" marR="296545" indent="-104775">
              <a:lnSpc>
                <a:spcPts val="1480"/>
              </a:lnSpc>
            </a:pPr>
            <a:r>
              <a:rPr sz="1350" b="1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Patch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Management: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Ensures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timely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application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security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patches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updates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software,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operating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systems,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devices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eliminate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known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vulnerabilities.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16839" marR="222250" indent="-104775">
              <a:lnSpc>
                <a:spcPts val="1480"/>
              </a:lnSpc>
            </a:pPr>
            <a:r>
              <a:rPr sz="1350" b="1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Endpoint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Protection: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Implements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security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measures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individual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devices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(endpoints),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such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antivirus</a:t>
            </a:r>
            <a:r>
              <a:rPr sz="1350" b="1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software</a:t>
            </a:r>
            <a:r>
              <a:rPr sz="1350" b="1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 </a:t>
            </a:r>
            <a:r>
              <a:rPr sz="1350" b="1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endpoint detection </a:t>
            </a:r>
            <a:r>
              <a:rPr sz="1350" b="1" spc="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350" b="1" dirty="0">
                <a:solidFill>
                  <a:srgbClr val="3F3F3F"/>
                </a:solidFill>
                <a:latin typeface="Calibri"/>
                <a:cs typeface="Calibri"/>
              </a:rPr>
              <a:t> response (EDR) solutions.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0"/>
              </a:spcBef>
              <a:tabLst>
                <a:tab pos="889444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150" y="2778438"/>
            <a:ext cx="8846185" cy="19767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6050" marR="5080" indent="-133985">
              <a:lnSpc>
                <a:spcPts val="1889"/>
              </a:lnSpc>
              <a:spcBef>
                <a:spcPts val="340"/>
              </a:spcBef>
            </a:pPr>
            <a:r>
              <a:rPr sz="1750" dirty="0">
                <a:solidFill>
                  <a:srgbClr val="E48312"/>
                </a:solidFill>
                <a:latin typeface="Courier New"/>
                <a:cs typeface="Courier New"/>
              </a:rPr>
              <a:t>□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conclusion,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defense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depth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project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essential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creating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resilient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comprehensive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security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posture.</a:t>
            </a:r>
            <a:r>
              <a:rPr sz="17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employing</a:t>
            </a:r>
            <a:r>
              <a:rPr sz="17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multiple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layers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7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protection,</a:t>
            </a:r>
            <a:r>
              <a:rPr sz="17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including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technical,</a:t>
            </a:r>
            <a:r>
              <a:rPr sz="1750" spc="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procedural,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750" spc="-4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physical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measures,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organizations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can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mitigate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risk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cyber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threats.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This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strategy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acknowledges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dynamic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nature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cybersecurity,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emphasizing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continuous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adaptation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and 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vigilance.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layered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not only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reduces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likelihood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of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successful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attacks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but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also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minimizes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impact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by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containing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isolating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potential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breaches.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Ultimately,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defense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in</a:t>
            </a:r>
            <a:r>
              <a:rPr sz="1750" spc="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depth </a:t>
            </a:r>
            <a:r>
              <a:rPr sz="1750" spc="-4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is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proactive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and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holistic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crucial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safeguarding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sensitive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data,</a:t>
            </a:r>
            <a:r>
              <a:rPr sz="1750" spc="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ensuring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business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continuity,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and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maintaining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the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integrity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of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systems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 and</a:t>
            </a:r>
            <a:r>
              <a:rPr sz="17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networks.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67" y="2759133"/>
            <a:ext cx="4933315" cy="1202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700" b="1" u="none" dirty="0">
                <a:solidFill>
                  <a:srgbClr val="000000"/>
                </a:solidFill>
                <a:latin typeface="Calibri"/>
                <a:cs typeface="Calibri"/>
              </a:rPr>
              <a:t>THANK</a:t>
            </a:r>
            <a:r>
              <a:rPr sz="7700" b="1" u="none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7700" b="1" u="none" spc="5" dirty="0">
                <a:solidFill>
                  <a:srgbClr val="000000"/>
                </a:solidFill>
                <a:latin typeface="Calibri"/>
                <a:cs typeface="Calibri"/>
              </a:rPr>
              <a:t>YOU</a:t>
            </a:r>
            <a:endParaRPr sz="7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0"/>
              </a:spcBef>
              <a:tabLst>
                <a:tab pos="8894445" algn="l"/>
              </a:tabLst>
            </a:pPr>
            <a:r>
              <a:rPr dirty="0"/>
              <a:t>PURPOSE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10"/>
              </a:spcBef>
            </a:pPr>
            <a:r>
              <a:rPr spc="10" dirty="0"/>
              <a:t>Defense </a:t>
            </a:r>
            <a:r>
              <a:rPr spc="5" dirty="0"/>
              <a:t>in</a:t>
            </a:r>
            <a:r>
              <a:rPr spc="15" dirty="0"/>
              <a:t> </a:t>
            </a:r>
            <a:r>
              <a:rPr spc="10" dirty="0"/>
              <a:t>depth </a:t>
            </a:r>
            <a:r>
              <a:rPr spc="5" dirty="0"/>
              <a:t>is</a:t>
            </a:r>
            <a:r>
              <a:rPr spc="15" dirty="0"/>
              <a:t> </a:t>
            </a:r>
            <a:r>
              <a:rPr spc="10" dirty="0"/>
              <a:t>a</a:t>
            </a:r>
            <a:r>
              <a:rPr spc="15" dirty="0"/>
              <a:t> </a:t>
            </a:r>
            <a:r>
              <a:rPr spc="5" dirty="0"/>
              <a:t>cybersecurity</a:t>
            </a:r>
            <a:r>
              <a:rPr spc="10" dirty="0"/>
              <a:t> </a:t>
            </a:r>
            <a:r>
              <a:rPr spc="5" dirty="0"/>
              <a:t>strategy</a:t>
            </a:r>
            <a:r>
              <a:rPr spc="15" dirty="0"/>
              <a:t> </a:t>
            </a:r>
            <a:r>
              <a:rPr spc="5" dirty="0"/>
              <a:t>that</a:t>
            </a:r>
            <a:r>
              <a:rPr spc="15" dirty="0"/>
              <a:t> </a:t>
            </a:r>
            <a:r>
              <a:rPr spc="10" dirty="0"/>
              <a:t>employs </a:t>
            </a:r>
            <a:r>
              <a:rPr spc="5" dirty="0"/>
              <a:t>multiple</a:t>
            </a:r>
            <a:r>
              <a:rPr spc="15" dirty="0"/>
              <a:t> </a:t>
            </a:r>
            <a:r>
              <a:rPr spc="5" dirty="0"/>
              <a:t>layers</a:t>
            </a:r>
            <a:r>
              <a:rPr spc="15" dirty="0"/>
              <a:t> </a:t>
            </a:r>
            <a:r>
              <a:rPr spc="10" dirty="0"/>
              <a:t>of defense</a:t>
            </a:r>
            <a:r>
              <a:rPr spc="15" dirty="0"/>
              <a:t> </a:t>
            </a:r>
            <a:r>
              <a:rPr spc="5" dirty="0"/>
              <a:t>to</a:t>
            </a:r>
            <a:r>
              <a:rPr spc="15" dirty="0"/>
              <a:t> </a:t>
            </a:r>
            <a:r>
              <a:rPr spc="5" dirty="0"/>
              <a:t>protect</a:t>
            </a:r>
            <a:r>
              <a:rPr spc="10" dirty="0"/>
              <a:t> a</a:t>
            </a:r>
            <a:r>
              <a:rPr spc="15" dirty="0"/>
              <a:t> </a:t>
            </a:r>
            <a:r>
              <a:rPr spc="5" dirty="0"/>
              <a:t>system</a:t>
            </a:r>
            <a:r>
              <a:rPr spc="10" dirty="0"/>
              <a:t> or</a:t>
            </a:r>
            <a:r>
              <a:rPr spc="15" dirty="0"/>
              <a:t> </a:t>
            </a:r>
            <a:r>
              <a:rPr spc="5" dirty="0"/>
              <a:t>network.</a:t>
            </a:r>
          </a:p>
          <a:p>
            <a:pPr marL="140335">
              <a:lnSpc>
                <a:spcPct val="100000"/>
              </a:lnSpc>
              <a:spcBef>
                <a:spcPts val="819"/>
              </a:spcBef>
            </a:pPr>
            <a:r>
              <a:rPr spc="10" dirty="0"/>
              <a:t>The primary purpose</a:t>
            </a:r>
            <a:r>
              <a:rPr spc="15" dirty="0"/>
              <a:t> </a:t>
            </a:r>
            <a:r>
              <a:rPr spc="5" dirty="0"/>
              <a:t>is</a:t>
            </a:r>
            <a:r>
              <a:rPr spc="10" dirty="0"/>
              <a:t> </a:t>
            </a:r>
            <a:r>
              <a:rPr spc="5" dirty="0"/>
              <a:t>to</a:t>
            </a:r>
            <a:r>
              <a:rPr spc="10" dirty="0"/>
              <a:t> </a:t>
            </a:r>
            <a:r>
              <a:rPr spc="5" dirty="0"/>
              <a:t>create</a:t>
            </a:r>
            <a:r>
              <a:rPr spc="15" dirty="0"/>
              <a:t> </a:t>
            </a:r>
            <a:r>
              <a:rPr spc="10" dirty="0"/>
              <a:t>redundant and overlapping</a:t>
            </a:r>
            <a:r>
              <a:rPr spc="15" dirty="0"/>
              <a:t> </a:t>
            </a:r>
            <a:r>
              <a:rPr spc="5" dirty="0"/>
              <a:t>security</a:t>
            </a:r>
            <a:r>
              <a:rPr spc="10" dirty="0"/>
              <a:t> </a:t>
            </a:r>
            <a:r>
              <a:rPr spc="5" dirty="0"/>
              <a:t>measures</a:t>
            </a:r>
            <a:r>
              <a:rPr spc="10" dirty="0"/>
              <a:t> </a:t>
            </a:r>
            <a:r>
              <a:rPr spc="5" dirty="0"/>
              <a:t>to</a:t>
            </a:r>
            <a:r>
              <a:rPr spc="15" dirty="0"/>
              <a:t> </a:t>
            </a:r>
            <a:r>
              <a:rPr spc="5" dirty="0"/>
              <a:t>mitigate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5" dirty="0"/>
              <a:t>impact</a:t>
            </a:r>
            <a:r>
              <a:rPr spc="15" dirty="0"/>
              <a:t> </a:t>
            </a:r>
            <a:r>
              <a:rPr spc="10" dirty="0"/>
              <a:t>of a </a:t>
            </a:r>
            <a:r>
              <a:rPr spc="5" dirty="0"/>
              <a:t>single</a:t>
            </a:r>
            <a:r>
              <a:rPr spc="15" dirty="0"/>
              <a:t> </a:t>
            </a:r>
            <a:r>
              <a:rPr spc="10" dirty="0"/>
              <a:t>point of </a:t>
            </a:r>
            <a:r>
              <a:rPr spc="5" dirty="0"/>
              <a:t>failure.</a:t>
            </a:r>
          </a:p>
          <a:p>
            <a:pPr marL="140335">
              <a:lnSpc>
                <a:spcPct val="100000"/>
              </a:lnSpc>
              <a:spcBef>
                <a:spcPts val="819"/>
              </a:spcBef>
            </a:pPr>
            <a:r>
              <a:rPr spc="5" dirty="0"/>
              <a:t>It</a:t>
            </a:r>
            <a:r>
              <a:rPr spc="20" dirty="0"/>
              <a:t> </a:t>
            </a:r>
            <a:r>
              <a:rPr spc="5" dirty="0"/>
              <a:t>involves</a:t>
            </a:r>
            <a:r>
              <a:rPr spc="20" dirty="0"/>
              <a:t> </a:t>
            </a:r>
            <a:r>
              <a:rPr spc="10" dirty="0"/>
              <a:t>a</a:t>
            </a:r>
            <a:r>
              <a:rPr spc="20" dirty="0"/>
              <a:t> </a:t>
            </a:r>
            <a:r>
              <a:rPr spc="5" dirty="0"/>
              <a:t>combination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5" dirty="0"/>
              <a:t>technical,</a:t>
            </a:r>
            <a:r>
              <a:rPr spc="20" dirty="0"/>
              <a:t> </a:t>
            </a:r>
            <a:r>
              <a:rPr spc="5" dirty="0"/>
              <a:t>procedural,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5" dirty="0"/>
              <a:t>physical</a:t>
            </a:r>
            <a:r>
              <a:rPr spc="20" dirty="0"/>
              <a:t> </a:t>
            </a:r>
            <a:r>
              <a:rPr spc="5" dirty="0"/>
              <a:t>security</a:t>
            </a:r>
            <a:r>
              <a:rPr spc="20" dirty="0"/>
              <a:t> </a:t>
            </a:r>
            <a:r>
              <a:rPr spc="5" dirty="0"/>
              <a:t>controls</a:t>
            </a:r>
            <a:r>
              <a:rPr spc="20" dirty="0"/>
              <a:t> </a:t>
            </a:r>
            <a:r>
              <a:rPr spc="5" dirty="0"/>
              <a:t>to</a:t>
            </a:r>
            <a:r>
              <a:rPr spc="20" dirty="0"/>
              <a:t> </a:t>
            </a:r>
            <a:r>
              <a:rPr spc="5" dirty="0"/>
              <a:t>safeguard</a:t>
            </a:r>
            <a:r>
              <a:rPr spc="20" dirty="0"/>
              <a:t> </a:t>
            </a:r>
            <a:r>
              <a:rPr spc="5" dirty="0"/>
              <a:t>against</a:t>
            </a:r>
            <a:r>
              <a:rPr spc="25" dirty="0"/>
              <a:t> </a:t>
            </a:r>
            <a:r>
              <a:rPr spc="10" dirty="0"/>
              <a:t>various</a:t>
            </a:r>
            <a:r>
              <a:rPr spc="20" dirty="0"/>
              <a:t> </a:t>
            </a:r>
            <a:r>
              <a:rPr spc="5" dirty="0"/>
              <a:t>types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cyber</a:t>
            </a:r>
            <a:r>
              <a:rPr spc="20" dirty="0"/>
              <a:t> </a:t>
            </a:r>
            <a:r>
              <a:rPr spc="5" dirty="0"/>
              <a:t>threats.</a:t>
            </a:r>
          </a:p>
          <a:p>
            <a:pPr marL="127635">
              <a:lnSpc>
                <a:spcPct val="100000"/>
              </a:lnSpc>
              <a:spcBef>
                <a:spcPts val="20"/>
              </a:spcBef>
            </a:pPr>
            <a:endParaRPr sz="1050"/>
          </a:p>
          <a:p>
            <a:pPr marL="140335" marR="5080">
              <a:lnSpc>
                <a:spcPct val="71600"/>
              </a:lnSpc>
            </a:pPr>
            <a:r>
              <a:rPr spc="10" dirty="0"/>
              <a:t>The</a:t>
            </a:r>
            <a:r>
              <a:rPr spc="150" dirty="0"/>
              <a:t> </a:t>
            </a:r>
            <a:r>
              <a:rPr spc="5" dirty="0"/>
              <a:t>strategy</a:t>
            </a:r>
            <a:r>
              <a:rPr spc="155" dirty="0"/>
              <a:t> </a:t>
            </a:r>
            <a:r>
              <a:rPr spc="5" dirty="0"/>
              <a:t>aims</a:t>
            </a:r>
            <a:r>
              <a:rPr spc="155" dirty="0"/>
              <a:t> </a:t>
            </a:r>
            <a:r>
              <a:rPr spc="5" dirty="0"/>
              <a:t>to</a:t>
            </a:r>
            <a:r>
              <a:rPr spc="150" dirty="0"/>
              <a:t> </a:t>
            </a:r>
            <a:r>
              <a:rPr spc="10" dirty="0"/>
              <a:t>thwart</a:t>
            </a:r>
            <a:r>
              <a:rPr spc="155" dirty="0"/>
              <a:t> </a:t>
            </a:r>
            <a:r>
              <a:rPr spc="5" dirty="0"/>
              <a:t>potential</a:t>
            </a:r>
            <a:r>
              <a:rPr spc="155" dirty="0"/>
              <a:t> </a:t>
            </a:r>
            <a:r>
              <a:rPr spc="5" dirty="0"/>
              <a:t>attackers</a:t>
            </a:r>
            <a:r>
              <a:rPr spc="155" dirty="0"/>
              <a:t> </a:t>
            </a:r>
            <a:r>
              <a:rPr spc="5" dirty="0"/>
              <a:t>at</a:t>
            </a:r>
            <a:r>
              <a:rPr spc="150" dirty="0"/>
              <a:t> </a:t>
            </a:r>
            <a:r>
              <a:rPr spc="5" dirty="0"/>
              <a:t>different</a:t>
            </a:r>
            <a:r>
              <a:rPr spc="155" dirty="0"/>
              <a:t> </a:t>
            </a:r>
            <a:r>
              <a:rPr spc="5" dirty="0"/>
              <a:t>stages</a:t>
            </a:r>
            <a:r>
              <a:rPr spc="155" dirty="0"/>
              <a:t> </a:t>
            </a:r>
            <a:r>
              <a:rPr spc="10" dirty="0"/>
              <a:t>of</a:t>
            </a:r>
            <a:r>
              <a:rPr spc="155" dirty="0"/>
              <a:t> </a:t>
            </a:r>
            <a:r>
              <a:rPr spc="10" dirty="0"/>
              <a:t>an</a:t>
            </a:r>
            <a:r>
              <a:rPr spc="150" dirty="0"/>
              <a:t> </a:t>
            </a:r>
            <a:r>
              <a:rPr spc="5" dirty="0"/>
              <a:t>attack,</a:t>
            </a:r>
            <a:r>
              <a:rPr spc="155" dirty="0"/>
              <a:t> </a:t>
            </a:r>
            <a:r>
              <a:rPr spc="10" dirty="0"/>
              <a:t>making</a:t>
            </a:r>
            <a:r>
              <a:rPr spc="155" dirty="0"/>
              <a:t> </a:t>
            </a:r>
            <a:r>
              <a:rPr spc="5" dirty="0"/>
              <a:t>it</a:t>
            </a:r>
            <a:r>
              <a:rPr spc="155" dirty="0"/>
              <a:t> </a:t>
            </a:r>
            <a:r>
              <a:rPr spc="10" dirty="0"/>
              <a:t>more</a:t>
            </a:r>
            <a:r>
              <a:rPr spc="150" dirty="0"/>
              <a:t> </a:t>
            </a:r>
            <a:r>
              <a:rPr spc="5" dirty="0"/>
              <a:t>challenging</a:t>
            </a:r>
            <a:r>
              <a:rPr spc="155" dirty="0"/>
              <a:t> </a:t>
            </a:r>
            <a:r>
              <a:rPr spc="10" dirty="0"/>
              <a:t>for</a:t>
            </a:r>
            <a:r>
              <a:rPr spc="155" dirty="0"/>
              <a:t> </a:t>
            </a:r>
            <a:r>
              <a:rPr spc="10" dirty="0"/>
              <a:t>them</a:t>
            </a:r>
            <a:r>
              <a:rPr spc="150" dirty="0"/>
              <a:t> </a:t>
            </a:r>
            <a:r>
              <a:rPr spc="5" dirty="0"/>
              <a:t>to</a:t>
            </a:r>
            <a:r>
              <a:rPr spc="155" dirty="0"/>
              <a:t> </a:t>
            </a:r>
            <a:r>
              <a:rPr spc="10" dirty="0"/>
              <a:t>compromise</a:t>
            </a:r>
            <a:r>
              <a:rPr spc="155" dirty="0"/>
              <a:t> </a:t>
            </a:r>
            <a:r>
              <a:rPr spc="5" dirty="0"/>
              <a:t>the </a:t>
            </a:r>
            <a:r>
              <a:rPr spc="10" dirty="0"/>
              <a:t> </a:t>
            </a:r>
            <a:r>
              <a:rPr spc="5" dirty="0"/>
              <a:t>system.</a:t>
            </a:r>
          </a:p>
          <a:p>
            <a:pPr marL="140335">
              <a:lnSpc>
                <a:spcPct val="100000"/>
              </a:lnSpc>
              <a:spcBef>
                <a:spcPts val="819"/>
              </a:spcBef>
            </a:pPr>
            <a:r>
              <a:rPr spc="10" dirty="0"/>
              <a:t>By</a:t>
            </a:r>
            <a:r>
              <a:rPr spc="15" dirty="0"/>
              <a:t> </a:t>
            </a:r>
            <a:r>
              <a:rPr spc="5" dirty="0"/>
              <a:t>implementing</a:t>
            </a:r>
            <a:r>
              <a:rPr spc="15" dirty="0"/>
              <a:t> </a:t>
            </a:r>
            <a:r>
              <a:rPr spc="10" dirty="0"/>
              <a:t>defense</a:t>
            </a:r>
            <a:r>
              <a:rPr spc="15" dirty="0"/>
              <a:t> </a:t>
            </a:r>
            <a:r>
              <a:rPr spc="5" dirty="0"/>
              <a:t>in</a:t>
            </a:r>
            <a:r>
              <a:rPr spc="20" dirty="0"/>
              <a:t> </a:t>
            </a:r>
            <a:r>
              <a:rPr spc="5" dirty="0"/>
              <a:t>depth,</a:t>
            </a:r>
            <a:r>
              <a:rPr spc="15" dirty="0"/>
              <a:t> </a:t>
            </a:r>
            <a:r>
              <a:rPr spc="5" dirty="0"/>
              <a:t>organizations</a:t>
            </a:r>
            <a:r>
              <a:rPr spc="15" dirty="0"/>
              <a:t> </a:t>
            </a:r>
            <a:r>
              <a:rPr spc="5" dirty="0"/>
              <a:t>can</a:t>
            </a:r>
            <a:r>
              <a:rPr spc="20" dirty="0"/>
              <a:t> </a:t>
            </a:r>
            <a:r>
              <a:rPr spc="10" dirty="0"/>
              <a:t>enhance</a:t>
            </a:r>
            <a:r>
              <a:rPr spc="15" dirty="0"/>
              <a:t> </a:t>
            </a:r>
            <a:r>
              <a:rPr spc="5" dirty="0"/>
              <a:t>their</a:t>
            </a:r>
            <a:r>
              <a:rPr spc="15" dirty="0"/>
              <a:t> </a:t>
            </a:r>
            <a:r>
              <a:rPr spc="5" dirty="0"/>
              <a:t>resilience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reduce</a:t>
            </a:r>
            <a:r>
              <a:rPr spc="15" dirty="0"/>
              <a:t> </a:t>
            </a:r>
            <a:r>
              <a:rPr spc="5" dirty="0"/>
              <a:t>the</a:t>
            </a:r>
            <a:r>
              <a:rPr spc="15" dirty="0"/>
              <a:t> </a:t>
            </a:r>
            <a:r>
              <a:rPr spc="5" dirty="0"/>
              <a:t>likelihood</a:t>
            </a:r>
            <a:r>
              <a:rPr spc="20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5" dirty="0"/>
              <a:t>successful</a:t>
            </a:r>
            <a:r>
              <a:rPr spc="15" dirty="0"/>
              <a:t> </a:t>
            </a:r>
            <a:r>
              <a:rPr spc="10" dirty="0"/>
              <a:t>cyber</a:t>
            </a:r>
            <a:r>
              <a:rPr spc="20" dirty="0"/>
              <a:t> </a:t>
            </a:r>
            <a:r>
              <a:rPr spc="5" dirty="0"/>
              <a:t>attacks.</a:t>
            </a:r>
          </a:p>
          <a:p>
            <a:pPr marL="140335">
              <a:lnSpc>
                <a:spcPct val="100000"/>
              </a:lnSpc>
              <a:spcBef>
                <a:spcPts val="819"/>
              </a:spcBef>
            </a:pPr>
            <a:r>
              <a:rPr spc="5" dirty="0"/>
              <a:t>It</a:t>
            </a:r>
            <a:r>
              <a:rPr spc="20" dirty="0"/>
              <a:t> </a:t>
            </a:r>
            <a:r>
              <a:rPr spc="5" dirty="0"/>
              <a:t>includes</a:t>
            </a:r>
            <a:r>
              <a:rPr spc="20" dirty="0"/>
              <a:t> </a:t>
            </a:r>
            <a:r>
              <a:rPr spc="5" dirty="0"/>
              <a:t>measures</a:t>
            </a:r>
            <a:r>
              <a:rPr spc="20" dirty="0"/>
              <a:t> </a:t>
            </a:r>
            <a:r>
              <a:rPr spc="5" dirty="0"/>
              <a:t>such</a:t>
            </a:r>
            <a:r>
              <a:rPr spc="20" dirty="0"/>
              <a:t> </a:t>
            </a:r>
            <a:r>
              <a:rPr spc="5" dirty="0"/>
              <a:t>as</a:t>
            </a:r>
            <a:r>
              <a:rPr spc="20" dirty="0"/>
              <a:t> </a:t>
            </a:r>
            <a:r>
              <a:rPr spc="5" dirty="0"/>
              <a:t>firewalls,</a:t>
            </a:r>
            <a:r>
              <a:rPr spc="20" dirty="0"/>
              <a:t> </a:t>
            </a:r>
            <a:r>
              <a:rPr spc="5" dirty="0"/>
              <a:t>intrusion</a:t>
            </a:r>
            <a:r>
              <a:rPr spc="20" dirty="0"/>
              <a:t> </a:t>
            </a:r>
            <a:r>
              <a:rPr spc="5" dirty="0"/>
              <a:t>detection</a:t>
            </a:r>
            <a:r>
              <a:rPr spc="20" dirty="0"/>
              <a:t> </a:t>
            </a:r>
            <a:r>
              <a:rPr spc="5" dirty="0"/>
              <a:t>systems,</a:t>
            </a:r>
            <a:r>
              <a:rPr spc="20" dirty="0"/>
              <a:t> </a:t>
            </a:r>
            <a:r>
              <a:rPr spc="5" dirty="0"/>
              <a:t>encryption,</a:t>
            </a:r>
            <a:r>
              <a:rPr spc="20" dirty="0"/>
              <a:t> </a:t>
            </a:r>
            <a:r>
              <a:rPr spc="5" dirty="0"/>
              <a:t>access</a:t>
            </a:r>
            <a:r>
              <a:rPr spc="20" dirty="0"/>
              <a:t> </a:t>
            </a:r>
            <a:r>
              <a:rPr spc="5" dirty="0"/>
              <a:t>controls,</a:t>
            </a:r>
            <a:r>
              <a:rPr spc="20" dirty="0"/>
              <a:t> </a:t>
            </a:r>
            <a:r>
              <a:rPr spc="10" dirty="0"/>
              <a:t>and</a:t>
            </a:r>
            <a:r>
              <a:rPr spc="20" dirty="0"/>
              <a:t> </a:t>
            </a:r>
            <a:r>
              <a:rPr spc="5" dirty="0"/>
              <a:t>regular</a:t>
            </a:r>
            <a:r>
              <a:rPr spc="20" dirty="0"/>
              <a:t> </a:t>
            </a:r>
            <a:r>
              <a:rPr spc="5" dirty="0"/>
              <a:t>security</a:t>
            </a:r>
            <a:r>
              <a:rPr spc="20" dirty="0"/>
              <a:t> </a:t>
            </a:r>
            <a:r>
              <a:rPr spc="5" dirty="0"/>
              <a:t>training</a:t>
            </a:r>
            <a:r>
              <a:rPr spc="20" dirty="0"/>
              <a:t> </a:t>
            </a:r>
            <a:r>
              <a:rPr spc="10" dirty="0"/>
              <a:t>for</a:t>
            </a:r>
            <a:r>
              <a:rPr spc="20" dirty="0"/>
              <a:t> </a:t>
            </a:r>
            <a:r>
              <a:rPr spc="10" dirty="0"/>
              <a:t>personnel.</a:t>
            </a:r>
          </a:p>
          <a:p>
            <a:pPr marL="127635">
              <a:lnSpc>
                <a:spcPct val="100000"/>
              </a:lnSpc>
              <a:spcBef>
                <a:spcPts val="20"/>
              </a:spcBef>
            </a:pPr>
            <a:endParaRPr sz="1050"/>
          </a:p>
          <a:p>
            <a:pPr marL="140335" marR="6350">
              <a:lnSpc>
                <a:spcPct val="71600"/>
              </a:lnSpc>
            </a:pPr>
            <a:r>
              <a:rPr spc="10" dirty="0"/>
              <a:t>The</a:t>
            </a:r>
            <a:r>
              <a:rPr spc="130" dirty="0"/>
              <a:t> </a:t>
            </a:r>
            <a:r>
              <a:rPr spc="5" dirty="0"/>
              <a:t>strategy</a:t>
            </a:r>
            <a:r>
              <a:rPr spc="140" dirty="0"/>
              <a:t> </a:t>
            </a:r>
            <a:r>
              <a:rPr spc="10" dirty="0"/>
              <a:t>acknowledges</a:t>
            </a:r>
            <a:r>
              <a:rPr spc="140" dirty="0"/>
              <a:t> </a:t>
            </a:r>
            <a:r>
              <a:rPr spc="5" dirty="0"/>
              <a:t>that</a:t>
            </a:r>
            <a:r>
              <a:rPr spc="130" dirty="0"/>
              <a:t> </a:t>
            </a:r>
            <a:r>
              <a:rPr spc="10" dirty="0"/>
              <a:t>no</a:t>
            </a:r>
            <a:r>
              <a:rPr spc="140" dirty="0"/>
              <a:t> </a:t>
            </a:r>
            <a:r>
              <a:rPr spc="5" dirty="0"/>
              <a:t>single</a:t>
            </a:r>
            <a:r>
              <a:rPr spc="135" dirty="0"/>
              <a:t> </a:t>
            </a:r>
            <a:r>
              <a:rPr spc="5" dirty="0"/>
              <a:t>security</a:t>
            </a:r>
            <a:r>
              <a:rPr spc="140" dirty="0"/>
              <a:t> </a:t>
            </a:r>
            <a:r>
              <a:rPr spc="5" dirty="0"/>
              <a:t>measure</a:t>
            </a:r>
            <a:r>
              <a:rPr spc="130" dirty="0"/>
              <a:t> </a:t>
            </a:r>
            <a:r>
              <a:rPr spc="5" dirty="0"/>
              <a:t>is</a:t>
            </a:r>
            <a:r>
              <a:rPr spc="140" dirty="0"/>
              <a:t> </a:t>
            </a:r>
            <a:r>
              <a:rPr spc="10" dirty="0"/>
              <a:t>foolproof,</a:t>
            </a:r>
            <a:r>
              <a:rPr spc="140" dirty="0"/>
              <a:t> </a:t>
            </a:r>
            <a:r>
              <a:rPr spc="10" dirty="0"/>
              <a:t>and</a:t>
            </a:r>
            <a:r>
              <a:rPr spc="140" dirty="0"/>
              <a:t> </a:t>
            </a:r>
            <a:r>
              <a:rPr spc="10" dirty="0"/>
              <a:t>a</a:t>
            </a:r>
            <a:r>
              <a:rPr spc="130" dirty="0"/>
              <a:t> </a:t>
            </a:r>
            <a:r>
              <a:rPr spc="5" dirty="0"/>
              <a:t>combination</a:t>
            </a:r>
            <a:r>
              <a:rPr spc="140" dirty="0"/>
              <a:t> </a:t>
            </a:r>
            <a:r>
              <a:rPr spc="10" dirty="0"/>
              <a:t>of</a:t>
            </a:r>
            <a:r>
              <a:rPr spc="140" dirty="0"/>
              <a:t> </a:t>
            </a:r>
            <a:r>
              <a:rPr spc="5" dirty="0"/>
              <a:t>measures</a:t>
            </a:r>
            <a:r>
              <a:rPr spc="140" dirty="0"/>
              <a:t> </a:t>
            </a:r>
            <a:r>
              <a:rPr spc="10" dirty="0"/>
              <a:t>provides</a:t>
            </a:r>
            <a:r>
              <a:rPr spc="140" dirty="0"/>
              <a:t> </a:t>
            </a:r>
            <a:r>
              <a:rPr spc="10" dirty="0"/>
              <a:t>a</a:t>
            </a:r>
            <a:r>
              <a:rPr spc="130" dirty="0"/>
              <a:t> </a:t>
            </a:r>
            <a:r>
              <a:rPr spc="10" dirty="0"/>
              <a:t>more</a:t>
            </a:r>
            <a:r>
              <a:rPr spc="135" dirty="0"/>
              <a:t> </a:t>
            </a:r>
            <a:r>
              <a:rPr spc="10" dirty="0"/>
              <a:t>robust</a:t>
            </a:r>
            <a:r>
              <a:rPr spc="135" dirty="0"/>
              <a:t> </a:t>
            </a:r>
            <a:r>
              <a:rPr spc="10" dirty="0"/>
              <a:t>defense </a:t>
            </a:r>
            <a:r>
              <a:rPr spc="-285" dirty="0"/>
              <a:t> </a:t>
            </a:r>
            <a:r>
              <a:rPr spc="5" dirty="0"/>
              <a:t>posture.</a:t>
            </a:r>
          </a:p>
          <a:p>
            <a:pPr marL="140335" marR="179070">
              <a:lnSpc>
                <a:spcPct val="156900"/>
              </a:lnSpc>
            </a:pPr>
            <a:r>
              <a:rPr spc="10" dirty="0"/>
              <a:t>Defense </a:t>
            </a:r>
            <a:r>
              <a:rPr spc="5" dirty="0"/>
              <a:t>in</a:t>
            </a:r>
            <a:r>
              <a:rPr spc="15" dirty="0"/>
              <a:t> </a:t>
            </a:r>
            <a:r>
              <a:rPr spc="10" dirty="0"/>
              <a:t>depth</a:t>
            </a:r>
            <a:r>
              <a:rPr spc="15" dirty="0"/>
              <a:t> </a:t>
            </a:r>
            <a:r>
              <a:rPr spc="5" dirty="0"/>
              <a:t>helps</a:t>
            </a:r>
            <a:r>
              <a:rPr spc="10" dirty="0"/>
              <a:t> </a:t>
            </a:r>
            <a:r>
              <a:rPr spc="5" dirty="0"/>
              <a:t>organizations</a:t>
            </a:r>
            <a:r>
              <a:rPr spc="15" dirty="0"/>
              <a:t> </a:t>
            </a:r>
            <a:r>
              <a:rPr spc="5" dirty="0"/>
              <a:t>stay</a:t>
            </a:r>
            <a:r>
              <a:rPr spc="15" dirty="0"/>
              <a:t> </a:t>
            </a:r>
            <a:r>
              <a:rPr spc="5" dirty="0"/>
              <a:t>ahead</a:t>
            </a:r>
            <a:r>
              <a:rPr spc="10" dirty="0"/>
              <a:t> of</a:t>
            </a:r>
            <a:r>
              <a:rPr spc="15" dirty="0"/>
              <a:t> </a:t>
            </a:r>
            <a:r>
              <a:rPr spc="10" dirty="0"/>
              <a:t>evolving</a:t>
            </a:r>
            <a:r>
              <a:rPr spc="15" dirty="0"/>
              <a:t> </a:t>
            </a:r>
            <a:r>
              <a:rPr spc="10" dirty="0"/>
              <a:t>cyber </a:t>
            </a:r>
            <a:r>
              <a:rPr spc="5" dirty="0"/>
              <a:t>threats</a:t>
            </a:r>
            <a:r>
              <a:rPr spc="15" dirty="0"/>
              <a:t> </a:t>
            </a:r>
            <a:r>
              <a:rPr spc="10" dirty="0"/>
              <a:t>by</a:t>
            </a:r>
            <a:r>
              <a:rPr spc="15" dirty="0"/>
              <a:t> </a:t>
            </a:r>
            <a:r>
              <a:rPr spc="10" dirty="0"/>
              <a:t>continuously</a:t>
            </a:r>
            <a:r>
              <a:rPr spc="15" dirty="0"/>
              <a:t> </a:t>
            </a:r>
            <a:r>
              <a:rPr spc="5" dirty="0"/>
              <a:t>adapting</a:t>
            </a:r>
            <a:r>
              <a:rPr spc="10" dirty="0"/>
              <a:t> and</a:t>
            </a:r>
            <a:r>
              <a:rPr spc="15" dirty="0"/>
              <a:t> </a:t>
            </a:r>
            <a:r>
              <a:rPr spc="10" dirty="0"/>
              <a:t>updating</a:t>
            </a:r>
            <a:r>
              <a:rPr spc="15" dirty="0"/>
              <a:t> </a:t>
            </a:r>
            <a:r>
              <a:rPr spc="5" dirty="0"/>
              <a:t>their</a:t>
            </a:r>
            <a:r>
              <a:rPr spc="10" dirty="0"/>
              <a:t> </a:t>
            </a:r>
            <a:r>
              <a:rPr spc="5" dirty="0"/>
              <a:t>security</a:t>
            </a:r>
            <a:r>
              <a:rPr spc="15" dirty="0"/>
              <a:t> </a:t>
            </a:r>
            <a:r>
              <a:rPr spc="5" dirty="0"/>
              <a:t>measures. </a:t>
            </a:r>
            <a:r>
              <a:rPr spc="-285" dirty="0"/>
              <a:t> </a:t>
            </a:r>
            <a:r>
              <a:rPr spc="5" dirty="0"/>
              <a:t>It is</a:t>
            </a:r>
            <a:r>
              <a:rPr spc="10" dirty="0"/>
              <a:t> a </a:t>
            </a:r>
            <a:r>
              <a:rPr spc="5" dirty="0"/>
              <a:t>proactive </a:t>
            </a:r>
            <a:r>
              <a:rPr spc="10" dirty="0"/>
              <a:t>approach </a:t>
            </a:r>
            <a:r>
              <a:rPr spc="5" dirty="0"/>
              <a:t>that</a:t>
            </a:r>
            <a:r>
              <a:rPr spc="10" dirty="0"/>
              <a:t> </a:t>
            </a:r>
            <a:r>
              <a:rPr spc="5" dirty="0"/>
              <a:t>anticipates potential</a:t>
            </a:r>
            <a:r>
              <a:rPr spc="10" dirty="0"/>
              <a:t> </a:t>
            </a:r>
            <a:r>
              <a:rPr spc="5" dirty="0"/>
              <a:t>vulnerabilities</a:t>
            </a:r>
            <a:r>
              <a:rPr spc="10" dirty="0"/>
              <a:t> and</a:t>
            </a:r>
            <a:r>
              <a:rPr spc="5" dirty="0"/>
              <a:t> addresses</a:t>
            </a:r>
            <a:r>
              <a:rPr spc="10" dirty="0"/>
              <a:t> them before </a:t>
            </a:r>
            <a:r>
              <a:rPr spc="5" dirty="0"/>
              <a:t>they can</a:t>
            </a:r>
            <a:r>
              <a:rPr spc="10" dirty="0"/>
              <a:t> be </a:t>
            </a:r>
            <a:r>
              <a:rPr spc="5" dirty="0"/>
              <a:t>exploited.</a:t>
            </a:r>
          </a:p>
          <a:p>
            <a:pPr marL="127635">
              <a:lnSpc>
                <a:spcPct val="100000"/>
              </a:lnSpc>
              <a:spcBef>
                <a:spcPts val="20"/>
              </a:spcBef>
            </a:pPr>
            <a:endParaRPr sz="1050"/>
          </a:p>
          <a:p>
            <a:pPr marL="140335" marR="6350">
              <a:lnSpc>
                <a:spcPct val="71600"/>
              </a:lnSpc>
            </a:pPr>
            <a:r>
              <a:rPr spc="10" dirty="0"/>
              <a:t>The</a:t>
            </a:r>
            <a:r>
              <a:rPr spc="15" dirty="0"/>
              <a:t> </a:t>
            </a:r>
            <a:r>
              <a:rPr spc="5" dirty="0"/>
              <a:t>strategy</a:t>
            </a:r>
            <a:r>
              <a:rPr spc="10" dirty="0"/>
              <a:t> </a:t>
            </a:r>
            <a:r>
              <a:rPr spc="5" dirty="0"/>
              <a:t>is</a:t>
            </a:r>
            <a:r>
              <a:rPr spc="10" dirty="0"/>
              <a:t> </a:t>
            </a:r>
            <a:r>
              <a:rPr spc="5" dirty="0"/>
              <a:t>crucial</a:t>
            </a:r>
            <a:r>
              <a:rPr spc="10" dirty="0"/>
              <a:t> for</a:t>
            </a:r>
            <a:r>
              <a:rPr spc="15" dirty="0"/>
              <a:t> </a:t>
            </a:r>
            <a:r>
              <a:rPr spc="5" dirty="0"/>
              <a:t>protecting</a:t>
            </a:r>
            <a:r>
              <a:rPr spc="10" dirty="0"/>
              <a:t> </a:t>
            </a:r>
            <a:r>
              <a:rPr spc="5" dirty="0"/>
              <a:t>sensitive</a:t>
            </a:r>
            <a:r>
              <a:rPr spc="10" dirty="0"/>
              <a:t> </a:t>
            </a:r>
            <a:r>
              <a:rPr spc="5" dirty="0"/>
              <a:t>data,</a:t>
            </a:r>
            <a:r>
              <a:rPr spc="10" dirty="0"/>
              <a:t> </a:t>
            </a:r>
            <a:r>
              <a:rPr spc="5" dirty="0"/>
              <a:t>maintaining</a:t>
            </a:r>
            <a:r>
              <a:rPr spc="10" dirty="0"/>
              <a:t> </a:t>
            </a:r>
            <a:r>
              <a:rPr spc="5" dirty="0"/>
              <a:t>business</a:t>
            </a:r>
            <a:r>
              <a:rPr spc="10" dirty="0"/>
              <a:t> </a:t>
            </a:r>
            <a:r>
              <a:rPr spc="5" dirty="0"/>
              <a:t>continuity,</a:t>
            </a:r>
            <a:r>
              <a:rPr spc="10" dirty="0"/>
              <a:t> and</a:t>
            </a:r>
            <a:r>
              <a:rPr spc="15" dirty="0"/>
              <a:t> </a:t>
            </a:r>
            <a:r>
              <a:rPr spc="5" dirty="0"/>
              <a:t>safeguarding</a:t>
            </a:r>
            <a:r>
              <a:rPr spc="10" dirty="0"/>
              <a:t> </a:t>
            </a:r>
            <a:r>
              <a:rPr spc="5" dirty="0"/>
              <a:t>the</a:t>
            </a:r>
            <a:r>
              <a:rPr spc="10" dirty="0"/>
              <a:t> </a:t>
            </a:r>
            <a:r>
              <a:rPr spc="5" dirty="0"/>
              <a:t>integrity  </a:t>
            </a:r>
            <a:r>
              <a:rPr spc="10" dirty="0"/>
              <a:t>of  </a:t>
            </a:r>
            <a:r>
              <a:rPr spc="5" dirty="0"/>
              <a:t>systems  </a:t>
            </a:r>
            <a:r>
              <a:rPr spc="10" dirty="0"/>
              <a:t>and </a:t>
            </a:r>
            <a:r>
              <a:rPr spc="-285" dirty="0"/>
              <a:t> </a:t>
            </a:r>
            <a:r>
              <a:rPr spc="5" dirty="0"/>
              <a:t>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0"/>
              </a:spcBef>
              <a:tabLst>
                <a:tab pos="8894445" algn="l"/>
              </a:tabLst>
            </a:pPr>
            <a:r>
              <a:rPr spc="-5" dirty="0"/>
              <a:t>REQUREMENTS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6109" y="2616788"/>
            <a:ext cx="4288155" cy="21939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Hardware</a:t>
            </a:r>
            <a:r>
              <a:rPr sz="15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Requirement</a:t>
            </a:r>
            <a:r>
              <a:rPr sz="1550" b="1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  <a:p>
            <a:pPr marL="236854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RAM: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08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GB minimum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, 16 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GB Recommended</a:t>
            </a:r>
            <a:endParaRPr sz="1400">
              <a:latin typeface="Times New Roman"/>
              <a:cs typeface="Times New Roman"/>
            </a:endParaRPr>
          </a:p>
          <a:p>
            <a:pPr marL="236854">
              <a:lnSpc>
                <a:spcPct val="100000"/>
              </a:lnSpc>
              <a:spcBef>
                <a:spcPts val="1240"/>
              </a:spcBef>
            </a:pP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HDD:</a:t>
            </a:r>
            <a:r>
              <a:rPr sz="1400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100GB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free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space </a:t>
            </a:r>
            <a:r>
              <a:rPr sz="1400" dirty="0">
                <a:solidFill>
                  <a:srgbClr val="3F3F3F"/>
                </a:solidFill>
                <a:latin typeface="Times New Roman"/>
                <a:cs typeface="Times New Roman"/>
              </a:rPr>
              <a:t>for</a:t>
            </a:r>
            <a:r>
              <a:rPr sz="1400" spc="-5" dirty="0">
                <a:solidFill>
                  <a:srgbClr val="3F3F3F"/>
                </a:solidFill>
                <a:latin typeface="Times New Roman"/>
                <a:cs typeface="Times New Roman"/>
              </a:rPr>
              <a:t> virtual machines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Software</a:t>
            </a:r>
            <a:r>
              <a:rPr sz="1550" b="1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3F3F3F"/>
                </a:solidFill>
                <a:latin typeface="Times New Roman"/>
                <a:cs typeface="Times New Roman"/>
              </a:rPr>
              <a:t>Requirement</a:t>
            </a:r>
            <a:r>
              <a:rPr sz="15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b="1" spc="5" dirty="0">
                <a:solidFill>
                  <a:srgbClr val="3F3F3F"/>
                </a:solidFill>
                <a:latin typeface="Times New Roman"/>
                <a:cs typeface="Times New Roman"/>
              </a:rPr>
              <a:t>:</a:t>
            </a:r>
            <a:endParaRPr sz="1550">
              <a:latin typeface="Times New Roman"/>
              <a:cs typeface="Times New Roman"/>
            </a:endParaRPr>
          </a:p>
          <a:p>
            <a:pPr marL="236854">
              <a:lnSpc>
                <a:spcPct val="100000"/>
              </a:lnSpc>
              <a:spcBef>
                <a:spcPts val="370"/>
              </a:spcBef>
            </a:pP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Operating System: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Debian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12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for </a:t>
            </a:r>
            <a:r>
              <a:rPr sz="1550" spc="5" dirty="0">
                <a:solidFill>
                  <a:srgbClr val="3F3F3F"/>
                </a:solidFill>
                <a:latin typeface="Times New Roman"/>
                <a:cs typeface="Times New Roman"/>
              </a:rPr>
              <a:t>virtual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machines</a:t>
            </a:r>
            <a:endParaRPr sz="1550">
              <a:latin typeface="Times New Roman"/>
              <a:cs typeface="Times New Roman"/>
            </a:endParaRPr>
          </a:p>
          <a:p>
            <a:pPr marL="236854">
              <a:lnSpc>
                <a:spcPct val="100000"/>
              </a:lnSpc>
              <a:spcBef>
                <a:spcPts val="1200"/>
              </a:spcBef>
            </a:pP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Tool:</a:t>
            </a:r>
            <a:r>
              <a:rPr sz="17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F3F3F"/>
                </a:solidFill>
                <a:latin typeface="Times New Roman"/>
                <a:cs typeface="Times New Roman"/>
              </a:rPr>
              <a:t>Virtual</a:t>
            </a:r>
            <a:r>
              <a:rPr sz="1750" spc="-2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F3F3F"/>
                </a:solidFill>
                <a:latin typeface="Times New Roman"/>
                <a:cs typeface="Times New Roman"/>
              </a:rPr>
              <a:t>Box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3989" y="1606714"/>
            <a:ext cx="8766175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40940" algn="l"/>
                <a:tab pos="8752840" algn="l"/>
              </a:tabLst>
            </a:pPr>
            <a:r>
              <a:rPr dirty="0">
                <a:solidFill>
                  <a:srgbClr val="E48312"/>
                </a:solidFill>
                <a:latin typeface="Times New Roman"/>
                <a:cs typeface="Times New Roman"/>
              </a:rPr>
              <a:t> 	</a:t>
            </a:r>
            <a:r>
              <a:rPr spc="-5" dirty="0">
                <a:solidFill>
                  <a:srgbClr val="E48312"/>
                </a:solidFill>
              </a:rPr>
              <a:t>Project</a:t>
            </a:r>
            <a:r>
              <a:rPr spc="-25" dirty="0">
                <a:solidFill>
                  <a:srgbClr val="E48312"/>
                </a:solidFill>
              </a:rPr>
              <a:t> </a:t>
            </a:r>
            <a:r>
              <a:rPr spc="-5" dirty="0">
                <a:solidFill>
                  <a:srgbClr val="E48312"/>
                </a:solidFill>
              </a:rPr>
              <a:t>Execution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2584" y="2391738"/>
            <a:ext cx="17322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latin typeface="Calibri"/>
                <a:cs typeface="Calibri"/>
              </a:rPr>
              <a:t>INTERNAL</a:t>
            </a:r>
            <a:r>
              <a:rPr sz="1550" spc="-5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NETWORK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336" y="2785499"/>
            <a:ext cx="7818729" cy="2973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280" y="2296484"/>
            <a:ext cx="8520506" cy="404749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4758" y="2008999"/>
            <a:ext cx="22910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3F3F3F"/>
                </a:solidFill>
                <a:latin typeface="Times New Roman"/>
                <a:cs typeface="Times New Roman"/>
              </a:rPr>
              <a:t>MARIADB</a:t>
            </a:r>
            <a:r>
              <a:rPr sz="1550" spc="-2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ENCRYPTION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758" y="2008999"/>
            <a:ext cx="10274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5" dirty="0">
                <a:solidFill>
                  <a:srgbClr val="3F3F3F"/>
                </a:solidFill>
                <a:latin typeface="Times New Roman"/>
                <a:cs typeface="Times New Roman"/>
              </a:rPr>
              <a:t>TCPDUMP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671" y="2391988"/>
            <a:ext cx="7681692" cy="35278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" y="6327870"/>
            <a:ext cx="10692130" cy="459740"/>
            <a:chOff x="13" y="6327870"/>
            <a:chExt cx="10692130" cy="459740"/>
          </a:xfrm>
        </p:grpSpPr>
        <p:sp>
          <p:nvSpPr>
            <p:cNvPr id="3" name="object 3"/>
            <p:cNvSpPr/>
            <p:nvPr/>
          </p:nvSpPr>
          <p:spPr>
            <a:xfrm>
              <a:off x="2784" y="6386175"/>
              <a:ext cx="10689590" cy="401320"/>
            </a:xfrm>
            <a:custGeom>
              <a:avLst/>
              <a:gdLst/>
              <a:ahLst/>
              <a:cxnLst/>
              <a:rect l="l" t="t" r="r" b="b"/>
              <a:pathLst>
                <a:path w="10689590" h="401320">
                  <a:moveTo>
                    <a:pt x="10689215" y="0"/>
                  </a:moveTo>
                  <a:lnTo>
                    <a:pt x="0" y="0"/>
                  </a:lnTo>
                  <a:lnTo>
                    <a:pt x="0" y="400950"/>
                  </a:lnTo>
                  <a:lnTo>
                    <a:pt x="10689215" y="400950"/>
                  </a:lnTo>
                  <a:lnTo>
                    <a:pt x="10689215" y="0"/>
                  </a:lnTo>
                  <a:close/>
                </a:path>
              </a:pathLst>
            </a:custGeom>
            <a:solidFill>
              <a:srgbClr val="BD58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" y="6327870"/>
              <a:ext cx="10689590" cy="56515"/>
            </a:xfrm>
            <a:custGeom>
              <a:avLst/>
              <a:gdLst/>
              <a:ahLst/>
              <a:cxnLst/>
              <a:rect l="l" t="t" r="r" b="b"/>
              <a:pathLst>
                <a:path w="10689590" h="56514">
                  <a:moveTo>
                    <a:pt x="10689215" y="0"/>
                  </a:moveTo>
                  <a:lnTo>
                    <a:pt x="0" y="0"/>
                  </a:lnTo>
                  <a:lnTo>
                    <a:pt x="0" y="56132"/>
                  </a:lnTo>
                  <a:lnTo>
                    <a:pt x="10689215" y="56132"/>
                  </a:lnTo>
                  <a:lnTo>
                    <a:pt x="10689215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19583" y="1492640"/>
            <a:ext cx="1016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10" dirty="0">
                <a:latin typeface="Times New Roman"/>
                <a:cs typeface="Times New Roman"/>
              </a:rPr>
              <a:t>IPTABLES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322" y="2104931"/>
            <a:ext cx="7627439" cy="32120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758" y="2008999"/>
            <a:ext cx="11055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3F3F3F"/>
                </a:solidFill>
                <a:latin typeface="Times New Roman"/>
                <a:cs typeface="Times New Roman"/>
              </a:rPr>
              <a:t>HONEYPOT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271" y="2442213"/>
            <a:ext cx="6427929" cy="3646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893</Words>
  <Application>Microsoft Office PowerPoint</Application>
  <PresentationFormat>Custom</PresentationFormat>
  <Paragraphs>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Courier New</vt:lpstr>
      <vt:lpstr>Times New Roman</vt:lpstr>
      <vt:lpstr>Verdana</vt:lpstr>
      <vt:lpstr>Office Theme</vt:lpstr>
      <vt:lpstr>PowerPoint Presentation</vt:lpstr>
      <vt:lpstr>INTRODUCTION</vt:lpstr>
      <vt:lpstr>PURPOSE </vt:lpstr>
      <vt:lpstr>REQUREMENTS </vt:lpstr>
      <vt:lpstr>  Project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</vt:lpstr>
      <vt:lpstr>FEARURES 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Pratik_Patil_230941223029%20-%20Pratik%20Patil.pdf</dc:title>
  <dc:creator>Tanishka Nale</dc:creator>
  <cp:lastModifiedBy>tanishka nale</cp:lastModifiedBy>
  <cp:revision>1</cp:revision>
  <dcterms:created xsi:type="dcterms:W3CDTF">2024-03-01T13:59:47Z</dcterms:created>
  <dcterms:modified xsi:type="dcterms:W3CDTF">2024-03-01T14:04:37Z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2024-03-01T00:00:00Z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2024-03-01T00:00:00Z</vt:filetime>
  </property>
</Properties>
</file>