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257" r:id="rId3"/>
    <p:sldId id="280" r:id="rId4"/>
    <p:sldId id="285" r:id="rId5"/>
    <p:sldId id="281" r:id="rId6"/>
    <p:sldId id="286" r:id="rId7"/>
    <p:sldId id="287" r:id="rId8"/>
    <p:sldId id="258" r:id="rId9"/>
    <p:sldId id="259" r:id="rId10"/>
    <p:sldId id="260" r:id="rId11"/>
    <p:sldId id="272" r:id="rId12"/>
    <p:sldId id="273" r:id="rId13"/>
    <p:sldId id="282" r:id="rId14"/>
    <p:sldId id="283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994"/>
  </p:normalViewPr>
  <p:slideViewPr>
    <p:cSldViewPr>
      <p:cViewPr varScale="1">
        <p:scale>
          <a:sx n="112" d="100"/>
          <a:sy n="112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9A4AD-0FCB-4C6D-AC86-5833E235B05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AB78-E83E-40F1-B746-E84703CA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</a:t>
            </a:r>
            <a:r>
              <a:rPr lang="en-US" baseline="0" dirty="0"/>
              <a:t>e source: https://</a:t>
            </a:r>
            <a:r>
              <a:rPr lang="en-US" baseline="0" dirty="0" err="1"/>
              <a:t>cdn.shopify.com</a:t>
            </a:r>
            <a:r>
              <a:rPr lang="en-US" baseline="0" dirty="0"/>
              <a:t>/s/files/1/0765/2253/products/BF550.PT05_2048x2048.jpg?v=1476278164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AB78-E83E-40F1-B746-E84703CAF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P107 Core Java</a:t>
            </a:r>
          </a:p>
          <a:p>
            <a:r>
              <a:rPr lang="en-US" dirty="0"/>
              <a:t>P34 Head first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6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P34 Head first 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http://www.ehow.com/how-does_4899947_cars-gas-tank-work.html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6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256E-627A-4128-98D1-812D349382C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2989-561D-4D3D-9E46-BF86D5C3663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B2C0-0797-4A36-A24B-97309A7E0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CB43-487E-4B4D-8D2B-2ACE8DC0B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 to class and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9CD8-AC3D-D542-A23C-C15F35AD8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Sections 9.1 and 9.2</a:t>
            </a:r>
          </a:p>
        </p:txBody>
      </p:sp>
    </p:spTree>
    <p:extLst>
      <p:ext uri="{BB962C8B-B14F-4D97-AF65-F5344CB8AC3E}">
        <p14:creationId xmlns:p14="http://schemas.microsoft.com/office/powerpoint/2010/main" val="110643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906963"/>
          </a:xfrm>
        </p:spPr>
        <p:txBody>
          <a:bodyPr>
            <a:normAutofit/>
          </a:bodyPr>
          <a:lstStyle/>
          <a:p>
            <a:r>
              <a:rPr lang="en-US" dirty="0"/>
              <a:t>Combine </a:t>
            </a:r>
            <a:r>
              <a:rPr lang="en-US" dirty="0">
                <a:solidFill>
                  <a:srgbClr val="FF0000"/>
                </a:solidFill>
              </a:rPr>
              <a:t>data members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  <a:r>
              <a:rPr lang="en-US" dirty="0"/>
              <a:t> in one package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600"/>
              </a:spcBef>
            </a:pPr>
            <a:r>
              <a:rPr lang="en-US" dirty="0"/>
              <a:t>Also called </a:t>
            </a:r>
            <a:r>
              <a:rPr lang="en-US" dirty="0">
                <a:solidFill>
                  <a:srgbClr val="3333FF"/>
                </a:solidFill>
              </a:rPr>
              <a:t>information hiding</a:t>
            </a:r>
          </a:p>
          <a:p>
            <a:pPr lvl="1"/>
            <a:r>
              <a:rPr lang="en-US" dirty="0"/>
              <a:t>encapsulation </a:t>
            </a:r>
            <a:r>
              <a:rPr lang="en-US" dirty="0">
                <a:solidFill>
                  <a:srgbClr val="3333FF"/>
                </a:solidFill>
              </a:rPr>
              <a:t>hides</a:t>
            </a:r>
            <a:r>
              <a:rPr lang="en-US" dirty="0"/>
              <a:t> the implementation details from the user of the object.</a:t>
            </a:r>
          </a:p>
          <a:p>
            <a:pPr lvl="1"/>
            <a:r>
              <a:rPr lang="en-US" dirty="0"/>
              <a:t>One can use a fuel tank without knowing how it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10597"/>
              </p:ext>
            </p:extLst>
          </p:nvPr>
        </p:nvGraphicFramePr>
        <p:xfrm>
          <a:off x="2819400" y="1905000"/>
          <a:ext cx="259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 gas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Fill tank with gas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Send gas through gas line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Get current level of tank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286000" y="5652236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need to be an auto engineer to operate the car?</a:t>
            </a:r>
          </a:p>
        </p:txBody>
      </p:sp>
    </p:spTree>
    <p:extLst>
      <p:ext uri="{BB962C8B-B14F-4D97-AF65-F5344CB8AC3E}">
        <p14:creationId xmlns:p14="http://schemas.microsoft.com/office/powerpoint/2010/main" val="228034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each hamburger has bun, vegetable, and meat layer.</a:t>
            </a:r>
          </a:p>
          <a:p>
            <a:r>
              <a:rPr lang="en-US" dirty="0"/>
              <a:t>data members are</a:t>
            </a:r>
          </a:p>
          <a:p>
            <a:pPr lvl="1"/>
            <a:r>
              <a:rPr lang="en-US" dirty="0"/>
              <a:t>bun</a:t>
            </a:r>
          </a:p>
          <a:p>
            <a:pPr lvl="1"/>
            <a:r>
              <a:rPr lang="en-US" dirty="0"/>
              <a:t>vegetable</a:t>
            </a:r>
          </a:p>
          <a:p>
            <a:pPr lvl="1"/>
            <a:r>
              <a:rPr lang="en-US" dirty="0"/>
              <a:t>Meat</a:t>
            </a:r>
          </a:p>
          <a:p>
            <a:r>
              <a:rPr lang="en-US" dirty="0"/>
              <a:t>constructors are like cashiers, who take the order to make a hamburger. It can be a default-configured hamburger (bun + lettuce + beef), or a customer-ordered one (whole-wheat bun + onion + chicken).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80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Hamburger: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Assessors (getters) are like: get information of bun, meat, or vegetable layer, calculate calorie.</a:t>
            </a:r>
          </a:p>
          <a:p>
            <a:r>
              <a:rPr lang="en-US" dirty="0"/>
              <a:t>Modifiers (setters) are like: change bun, change meat, change vegetable</a:t>
            </a:r>
          </a:p>
        </p:txBody>
      </p:sp>
    </p:spTree>
    <p:extLst>
      <p:ext uri="{BB962C8B-B14F-4D97-AF65-F5344CB8AC3E}">
        <p14:creationId xmlns:p14="http://schemas.microsoft.com/office/powerpoint/2010/main" val="402711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 with filled form analog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blank form to fill in data information. For example, any person needs to fill in name, birth date.</a:t>
            </a:r>
          </a:p>
          <a:p>
            <a:endParaRPr lang="en-US" dirty="0"/>
          </a:p>
          <a:p>
            <a:r>
              <a:rPr lang="en-US" dirty="0"/>
              <a:t>An object of that class is a filled form. Your data will differ from mine (different names and/or birth dates).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</a:t>
            </a:r>
            <a:r>
              <a:rPr lang="mr-IN" dirty="0"/>
              <a:t>……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979"/>
              </p:ext>
            </p:extLst>
          </p:nvPr>
        </p:nvGraphicFramePr>
        <p:xfrm>
          <a:off x="1752600" y="304800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55669"/>
              </p:ext>
            </p:extLst>
          </p:nvPr>
        </p:nvGraphicFramePr>
        <p:xfrm>
          <a:off x="1059873" y="5384483"/>
          <a:ext cx="2667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  <a:r>
                        <a:rPr lang="en-US" baseline="0" dirty="0"/>
                        <a:t> 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18849"/>
              </p:ext>
            </p:extLst>
          </p:nvPr>
        </p:nvGraphicFramePr>
        <p:xfrm>
          <a:off x="4038600" y="5384483"/>
          <a:ext cx="27432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Envelop with filled form analog: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Filled in form is put in envelop.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extension number (like method name) to find information of data.</a:t>
            </a:r>
          </a:p>
          <a:p>
            <a:pPr lvl="1"/>
            <a:r>
              <a:rPr lang="en-US" dirty="0"/>
              <a:t>For example, get name extension 1, get birth date extension 2.</a:t>
            </a:r>
          </a:p>
          <a:p>
            <a:r>
              <a:rPr lang="en-US" dirty="0"/>
              <a:t>Different objects have different phone number (like object name).</a:t>
            </a:r>
          </a:p>
          <a:p>
            <a:pPr lvl="1"/>
            <a:r>
              <a:rPr lang="en-US" dirty="0"/>
              <a:t>For example, the first object has phone number 718-111-1111, the second object has phone number 516-123-4567.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19745"/>
            <a:ext cx="1143000" cy="85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3" y="2133600"/>
            <a:ext cx="1138597" cy="85574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4606"/>
              </p:ext>
            </p:extLst>
          </p:nvPr>
        </p:nvGraphicFramePr>
        <p:xfrm>
          <a:off x="1488101" y="2190633"/>
          <a:ext cx="2398099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0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  <a:r>
                        <a:rPr lang="en-US" baseline="0" dirty="0"/>
                        <a:t> 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82650"/>
              </p:ext>
            </p:extLst>
          </p:nvPr>
        </p:nvGraphicFramePr>
        <p:xfrm>
          <a:off x="5212872" y="2178432"/>
          <a:ext cx="233092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1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7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Person object with name Ann and age 21?</a:t>
            </a:r>
          </a:p>
          <a:p>
            <a:r>
              <a:rPr lang="en-US" dirty="0"/>
              <a:t>Define class Person once, then others can use the blueprint to implement many instances (objects) of Person. This fulfills the goal of code reuse.</a:t>
            </a:r>
          </a:p>
        </p:txBody>
      </p:sp>
    </p:spTree>
    <p:extLst>
      <p:ext uri="{BB962C8B-B14F-4D97-AF65-F5344CB8AC3E}">
        <p14:creationId xmlns:p14="http://schemas.microsoft.com/office/powerpoint/2010/main" val="113574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encapsulation, users can only access private data members through given methods, this will reduce the chance of errors in code.</a:t>
            </a:r>
          </a:p>
          <a:p>
            <a:pPr lvl="1"/>
            <a:r>
              <a:rPr lang="en-US" dirty="0"/>
              <a:t>For example, user can only select date to travel from a calendar. So the designer of booking system do not need to worry about wrong dates.</a:t>
            </a:r>
          </a:p>
          <a:p>
            <a:pPr lvl="1"/>
            <a:r>
              <a:rPr lang="en-US" dirty="0"/>
              <a:t>If a data member has wrong value, we only need to check those methods that can access the data member. </a:t>
            </a:r>
          </a:p>
          <a:p>
            <a:pPr lvl="1"/>
            <a:r>
              <a:rPr lang="en-US" dirty="0"/>
              <a:t>So it is easy to write and maintain bug-free code.</a:t>
            </a:r>
          </a:p>
        </p:txBody>
      </p:sp>
    </p:spTree>
    <p:extLst>
      <p:ext uri="{BB962C8B-B14F-4D97-AF65-F5344CB8AC3E}">
        <p14:creationId xmlns:p14="http://schemas.microsoft.com/office/powerpoint/2010/main" val="5046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good things coming out from 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059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individual methods vs.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Both can increase code reusability.</a:t>
            </a:r>
          </a:p>
          <a:p>
            <a:r>
              <a:rPr lang="en-US" dirty="0"/>
              <a:t>Define methods in the class with main method is like to expand the company, but only to the level of consultant service. That is, given a request from user, provide service to satisfy that request (for example, given an integer, find out whether it is prime or not).</a:t>
            </a:r>
          </a:p>
          <a:p>
            <a:r>
              <a:rPr lang="en-US" dirty="0"/>
              <a:t>Many times we would like to concentrate on making a product. In those cases we need to  define a class which combines attributes (properties describing products) and operations (methods) performed on the products .</a:t>
            </a:r>
          </a:p>
        </p:txBody>
      </p:sp>
    </p:spTree>
    <p:extLst>
      <p:ext uri="{BB962C8B-B14F-4D97-AF65-F5344CB8AC3E}">
        <p14:creationId xmlns:p14="http://schemas.microsoft.com/office/powerpoint/2010/main" val="19263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=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+ </a:t>
            </a:r>
            <a:r>
              <a:rPr lang="en-US" dirty="0">
                <a:solidFill>
                  <a:srgbClr val="7030A0"/>
                </a:solidFill>
              </a:rPr>
              <a:t>operations on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71600"/>
            <a:ext cx="84963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       class </a:t>
            </a:r>
            <a:r>
              <a:rPr lang="en-US" dirty="0" err="1"/>
              <a:t>ThanksgivingDinner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public: </a:t>
            </a:r>
            <a:r>
              <a:rPr lang="en-US" dirty="0">
                <a:solidFill>
                  <a:srgbClr val="0070C0"/>
                </a:solidFill>
              </a:rPr>
              <a:t>//operations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cookTurkey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cookPie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private: </a:t>
            </a:r>
            <a:r>
              <a:rPr lang="en-US" dirty="0">
                <a:solidFill>
                  <a:srgbClr val="0070C0"/>
                </a:solidFill>
              </a:rPr>
              <a:t>//data member</a:t>
            </a:r>
          </a:p>
          <a:p>
            <a:pPr marL="0" indent="0">
              <a:buNone/>
            </a:pPr>
            <a:r>
              <a:rPr lang="en-US" dirty="0"/>
              <a:t>                   Turkey peace;</a:t>
            </a:r>
          </a:p>
          <a:p>
            <a:pPr marL="0" indent="0">
              <a:buNone/>
            </a:pPr>
            <a:r>
              <a:rPr lang="en-US" dirty="0"/>
              <a:t>                   Pumpkin </a:t>
            </a:r>
            <a:r>
              <a:rPr lang="en-US" dirty="0" err="1"/>
              <a:t>cuty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}</a:t>
            </a:r>
            <a:endParaRPr lang="en-US" dirty="0">
              <a:solidFill>
                <a:srgbClr val="0066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3" t="13904" r="19832" b="9111"/>
          <a:stretch/>
        </p:blipFill>
        <p:spPr bwMode="auto">
          <a:xfrm>
            <a:off x="4761878" y="4876800"/>
            <a:ext cx="610222" cy="73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3.bp.blogspot.com/-xUP81zvClaE/T9Gt4s3ua1I/AAAAAAAAGw4/EvelhX9_3fE/s1600/encapsulation-data-procedure-o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59"/>
          <a:stretch/>
        </p:blipFill>
        <p:spPr bwMode="auto">
          <a:xfrm>
            <a:off x="6562437" y="3666786"/>
            <a:ext cx="1946581" cy="14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Brace 11"/>
          <p:cNvSpPr/>
          <p:nvPr/>
        </p:nvSpPr>
        <p:spPr>
          <a:xfrm rot="4488632">
            <a:off x="7555574" y="4212394"/>
            <a:ext cx="339491" cy="16861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744566">
            <a:off x="7465411" y="5099880"/>
            <a:ext cx="96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8350" r="4898" b="7261"/>
          <a:stretch/>
        </p:blipFill>
        <p:spPr bwMode="auto">
          <a:xfrm>
            <a:off x="4647889" y="4183802"/>
            <a:ext cx="838200" cy="58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0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= data + operation on data: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examples: </a:t>
            </a:r>
          </a:p>
          <a:p>
            <a:pPr lvl="1"/>
            <a:r>
              <a:rPr lang="en-US" dirty="0"/>
              <a:t>beef and receipt to cook beef </a:t>
            </a:r>
          </a:p>
          <a:p>
            <a:pPr lvl="1"/>
            <a:r>
              <a:rPr lang="en-US" dirty="0"/>
              <a:t>Chicken and receipt to cook chicken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9" y="3186863"/>
            <a:ext cx="1612900" cy="2810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35" y="3223306"/>
            <a:ext cx="1524000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bank account, the data can be account name, pin, account number, and balance.</a:t>
            </a:r>
          </a:p>
          <a:p>
            <a:r>
              <a:rPr lang="en-US" dirty="0"/>
              <a:t>Operations can be log in (using your name and pin), balance inquiry, deposit and withdrawal.</a:t>
            </a:r>
          </a:p>
          <a:p>
            <a:r>
              <a:rPr lang="en-US" dirty="0"/>
              <a:t>ATM machine provides buttons for operations.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8353"/>
            <a:ext cx="2379314" cy="20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7E3-E593-714C-B5C4-88F761F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40E-B6E0-5845-A3BB-520495BE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objects have different attributes (properties common to objects of the same class) and different operations.</a:t>
            </a:r>
          </a:p>
          <a:p>
            <a:r>
              <a:rPr lang="en-US" dirty="0"/>
              <a:t>A person object has height attribute, and operations on this attribute can include</a:t>
            </a:r>
          </a:p>
          <a:p>
            <a:pPr lvl="1"/>
            <a:r>
              <a:rPr lang="en-US" dirty="0"/>
              <a:t> initialize (height-at-birth)</a:t>
            </a:r>
          </a:p>
          <a:p>
            <a:pPr lvl="1"/>
            <a:r>
              <a:rPr lang="en-US" dirty="0"/>
              <a:t>change (increase when young and shrink when one gets old)</a:t>
            </a:r>
          </a:p>
          <a:p>
            <a:pPr lvl="1"/>
            <a:r>
              <a:rPr lang="en-US" dirty="0"/>
              <a:t>get height</a:t>
            </a:r>
          </a:p>
        </p:txBody>
      </p:sp>
    </p:spTree>
    <p:extLst>
      <p:ext uri="{BB962C8B-B14F-4D97-AF65-F5344CB8AC3E}">
        <p14:creationId xmlns:p14="http://schemas.microsoft.com/office/powerpoint/2010/main" val="31215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D20A-36BB-8D40-9A4E-1D47F6C0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Encapsulation?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99F1-366F-6B46-8DEE-D0B049D7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car has attribute current gas level in a fuel tank. Corresponding operations can be</a:t>
            </a:r>
          </a:p>
          <a:p>
            <a:pPr lvl="1"/>
            <a:r>
              <a:rPr lang="en-US" dirty="0"/>
              <a:t>Initialize current gas level</a:t>
            </a:r>
          </a:p>
          <a:p>
            <a:pPr lvl="1"/>
            <a:r>
              <a:rPr lang="en-US" dirty="0"/>
              <a:t>Increase gas level by pumping more oil or decrease gas level by driving</a:t>
            </a:r>
          </a:p>
          <a:p>
            <a:pPr lvl="1"/>
            <a:r>
              <a:rPr lang="en-US" dirty="0"/>
              <a:t>Get the current gas level</a:t>
            </a:r>
          </a:p>
          <a:p>
            <a:pPr marL="514350" indent="-457200"/>
            <a:r>
              <a:rPr lang="en-US" dirty="0"/>
              <a:t>Different operations on different attributes.</a:t>
            </a:r>
          </a:p>
          <a:p>
            <a:pPr marL="914400" lvl="1" indent="-457200"/>
            <a:r>
              <a:rPr lang="en-US" dirty="0"/>
              <a:t>Can you ask MPI of a person?</a:t>
            </a:r>
          </a:p>
          <a:p>
            <a:pPr marL="914400" lvl="1" indent="-457200"/>
            <a:r>
              <a:rPr lang="en-US" dirty="0"/>
              <a:t>Can you ask IQ of a car?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A class is the blueprint from which objects are made.</a:t>
            </a:r>
          </a:p>
          <a:p>
            <a:pPr lvl="1"/>
            <a:r>
              <a:rPr lang="en-US" dirty="0"/>
              <a:t>For example, class as blueprint of  fuel tank of a car, while objects as the implemented fuel tanks.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417410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24742" b="9021"/>
          <a:stretch/>
        </p:blipFill>
        <p:spPr bwMode="auto">
          <a:xfrm>
            <a:off x="4648200" y="3657600"/>
            <a:ext cx="388531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 vs.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Things object knows are </a:t>
            </a:r>
            <a:r>
              <a:rPr lang="en-US" dirty="0">
                <a:solidFill>
                  <a:srgbClr val="FF0000"/>
                </a:solidFill>
              </a:rPr>
              <a:t>data members</a:t>
            </a:r>
          </a:p>
          <a:p>
            <a:r>
              <a:rPr lang="en-US" dirty="0"/>
              <a:t>Things object does are </a:t>
            </a:r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Object</a:t>
            </a:r>
          </a:p>
          <a:p>
            <a:pPr lvl="2"/>
            <a:r>
              <a:rPr lang="en-US" dirty="0"/>
              <a:t>fuel tank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members </a:t>
            </a:r>
          </a:p>
          <a:p>
            <a:pPr lvl="2"/>
            <a:r>
              <a:rPr lang="en-US" dirty="0"/>
              <a:t>Current gas level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Methods</a:t>
            </a:r>
          </a:p>
          <a:p>
            <a:pPr lvl="2"/>
            <a:r>
              <a:rPr lang="en-US" dirty="0"/>
              <a:t>Fill tank with more gas</a:t>
            </a:r>
          </a:p>
          <a:p>
            <a:pPr lvl="2"/>
            <a:r>
              <a:rPr lang="en-US" dirty="0"/>
              <a:t>Send gas through the gas lines</a:t>
            </a:r>
          </a:p>
          <a:p>
            <a:pPr lvl="2"/>
            <a:r>
              <a:rPr lang="en-US" dirty="0"/>
              <a:t>Get current gas level of tank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743200"/>
            <a:ext cx="3883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63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67479</TotalTime>
  <Words>946</Words>
  <Application>Microsoft Macintosh PowerPoint</Application>
  <PresentationFormat>On-screen Show (4:3)</PresentationFormat>
  <Paragraphs>127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Introduce to class and object</vt:lpstr>
      <vt:lpstr>Define individual methods vs. class</vt:lpstr>
      <vt:lpstr>class = data + operations on data</vt:lpstr>
      <vt:lpstr>Class = data + operation on data: II</vt:lpstr>
      <vt:lpstr>Example of encapsulation</vt:lpstr>
      <vt:lpstr>Why Encapsulation?</vt:lpstr>
      <vt:lpstr>Why Encapsulation? II</vt:lpstr>
      <vt:lpstr>Class and Object</vt:lpstr>
      <vt:lpstr>Data member vs. methods</vt:lpstr>
      <vt:lpstr>Encapsulation</vt:lpstr>
      <vt:lpstr>Hamburger</vt:lpstr>
      <vt:lpstr>Hamburger: II</vt:lpstr>
      <vt:lpstr>Envelop with filled form analog</vt:lpstr>
      <vt:lpstr>Envelop with filled form analog: II</vt:lpstr>
      <vt:lpstr>Summary</vt:lpstr>
      <vt:lpstr>Summary II</vt:lpstr>
      <vt:lpstr>More good things coming out from 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Yi</dc:creator>
  <cp:lastModifiedBy>Microsoft Office User</cp:lastModifiedBy>
  <cp:revision>64</cp:revision>
  <cp:lastPrinted>2017-09-26T01:46:37Z</cp:lastPrinted>
  <dcterms:created xsi:type="dcterms:W3CDTF">2016-01-28T22:01:19Z</dcterms:created>
  <dcterms:modified xsi:type="dcterms:W3CDTF">2021-05-25T14:56:27Z</dcterms:modified>
</cp:coreProperties>
</file>