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72" r:id="rId4"/>
    <p:sldId id="261" r:id="rId5"/>
    <p:sldId id="262" r:id="rId6"/>
    <p:sldId id="263" r:id="rId7"/>
    <p:sldId id="264" r:id="rId8"/>
    <p:sldId id="265" r:id="rId9"/>
    <p:sldId id="286" r:id="rId10"/>
    <p:sldId id="287" r:id="rId11"/>
    <p:sldId id="288" r:id="rId12"/>
    <p:sldId id="289" r:id="rId13"/>
    <p:sldId id="258" r:id="rId14"/>
    <p:sldId id="270"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6"/>
  </p:normalViewPr>
  <p:slideViewPr>
    <p:cSldViewPr snapToGrid="0" snapToObjects="1">
      <p:cViewPr>
        <p:scale>
          <a:sx n="167" d="100"/>
          <a:sy n="167" d="100"/>
        </p:scale>
        <p:origin x="-1560"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7C8DE-398F-C547-B67C-567E02B7D7FE}" type="datetimeFigureOut">
              <a:rPr lang="en-US" smtClean="0"/>
              <a:t>5/15/21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4F4D3-DE96-8B4D-95DC-EBB4D774974A}" type="slidenum">
              <a:rPr lang="en-US" smtClean="0"/>
              <a:t>‹#›</a:t>
            </a:fld>
            <a:endParaRPr lang="en-US"/>
          </a:p>
        </p:txBody>
      </p:sp>
    </p:spTree>
    <p:extLst>
      <p:ext uri="{BB962C8B-B14F-4D97-AF65-F5344CB8AC3E}">
        <p14:creationId xmlns:p14="http://schemas.microsoft.com/office/powerpoint/2010/main" val="62700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hamburger store, you may think an object is an intelligent hamburger, and methods are buttons on that intelligent hamburger, through these buttons, we can ask questions like what the ingredients are, how can replace the current meat layer with a given meat layer, how many calories this hamburger has, and so on. A constructor is a like a cashier who makes a hamburger, initializing its data members, creating an object with these data members, and insert buttons on the object.</a:t>
            </a:r>
          </a:p>
        </p:txBody>
      </p:sp>
      <p:sp>
        <p:nvSpPr>
          <p:cNvPr id="4" name="Slide Number Placeholder 3"/>
          <p:cNvSpPr>
            <a:spLocks noGrp="1"/>
          </p:cNvSpPr>
          <p:nvPr>
            <p:ph type="sldNum" sz="quarter" idx="5"/>
          </p:nvPr>
        </p:nvSpPr>
        <p:spPr/>
        <p:txBody>
          <a:bodyPr/>
          <a:lstStyle/>
          <a:p>
            <a:fld id="{6E2B5A78-CFDB-4C59-96B2-9B9078053F80}" type="slidenum">
              <a:rPr lang="en-US" smtClean="0"/>
              <a:t>5</a:t>
            </a:fld>
            <a:endParaRPr lang="en-US"/>
          </a:p>
        </p:txBody>
      </p:sp>
    </p:spTree>
    <p:extLst>
      <p:ext uri="{BB962C8B-B14F-4D97-AF65-F5344CB8AC3E}">
        <p14:creationId xmlns:p14="http://schemas.microsoft.com/office/powerpoint/2010/main" val="36218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9FF4-C1DE-FB43-B010-9901851B6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74DB5-0B76-5849-834A-078F54D64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5E7A12-4100-2143-8360-6900C614B4BF}"/>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5" name="Footer Placeholder 4">
            <a:extLst>
              <a:ext uri="{FF2B5EF4-FFF2-40B4-BE49-F238E27FC236}">
                <a16:creationId xmlns:a16="http://schemas.microsoft.com/office/drawing/2014/main" id="{7BFB9142-CAAC-7B4F-8AE1-1E986EBC5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0FDBB-8028-8744-951A-CAA398A7DF08}"/>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57131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4762-FB01-6844-A392-CF81CFA56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C2301-03D0-B348-9738-BF7A0B65D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0E6FD-B4CF-284F-B44F-02AE98FB1916}"/>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5" name="Footer Placeholder 4">
            <a:extLst>
              <a:ext uri="{FF2B5EF4-FFF2-40B4-BE49-F238E27FC236}">
                <a16:creationId xmlns:a16="http://schemas.microsoft.com/office/drawing/2014/main" id="{269DECB8-BB1A-034F-9DE3-4FB7C5FFF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59AC3-CD77-4A40-92CE-D9FFEE530F14}"/>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85684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6B195-252A-C64B-960C-3E5BA8B29F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044E74-CE78-4543-81A7-91A83292B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DD599-8AF4-934B-9DD2-5E99AD665741}"/>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5" name="Footer Placeholder 4">
            <a:extLst>
              <a:ext uri="{FF2B5EF4-FFF2-40B4-BE49-F238E27FC236}">
                <a16:creationId xmlns:a16="http://schemas.microsoft.com/office/drawing/2014/main" id="{6B201184-4DE2-1540-91AF-890BE5BEB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C47FC-DD5A-A34C-BF69-C897917FB568}"/>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360148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2F83-9F90-7040-8FBE-9F1714709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C2CC4F-CDB1-6642-98BB-7E51754F77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5439A-8149-8C4D-9E60-4129236ADD6D}"/>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5" name="Footer Placeholder 4">
            <a:extLst>
              <a:ext uri="{FF2B5EF4-FFF2-40B4-BE49-F238E27FC236}">
                <a16:creationId xmlns:a16="http://schemas.microsoft.com/office/drawing/2014/main" id="{F7DBCCE6-C633-D841-B839-C5A74DC09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A6382-1C7D-2E43-A73D-A2E00704DC45}"/>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170312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EE00-BC70-A542-9225-C69CFC0B5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C32DDB-6328-6246-B916-C2D39B65E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E27419-0777-E24D-B455-F57C878A19E3}"/>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5" name="Footer Placeholder 4">
            <a:extLst>
              <a:ext uri="{FF2B5EF4-FFF2-40B4-BE49-F238E27FC236}">
                <a16:creationId xmlns:a16="http://schemas.microsoft.com/office/drawing/2014/main" id="{7E8E2145-E541-C94E-BA2A-4C4FEF466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455A0-73E4-4A44-9537-D144DEC75A4B}"/>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346841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B669-50FD-EF44-8606-A27EAE2E1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998119-B920-E64F-ADFC-13511D3BE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DFF121-4893-E74D-8AB6-8BF242FB2F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9BEEE3-6BFB-4741-8A9F-61F9741C9910}"/>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6" name="Footer Placeholder 5">
            <a:extLst>
              <a:ext uri="{FF2B5EF4-FFF2-40B4-BE49-F238E27FC236}">
                <a16:creationId xmlns:a16="http://schemas.microsoft.com/office/drawing/2014/main" id="{85B6B361-E41D-0045-9F62-6055A3CEF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5D1D43-6B8A-F147-8A13-9B4BAF033D9B}"/>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99551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4DBA-6943-3543-813E-87E16F89E4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263F8-3591-B547-9EAF-E5E6F4164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747B47-BE95-9947-84B8-25397B423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2EAAE-3244-8E43-8571-3CF9D5CFA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592257-6E28-5C46-ACF9-B136BD4D9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A9F976-97B6-9245-8269-23C289D0F909}"/>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8" name="Footer Placeholder 7">
            <a:extLst>
              <a:ext uri="{FF2B5EF4-FFF2-40B4-BE49-F238E27FC236}">
                <a16:creationId xmlns:a16="http://schemas.microsoft.com/office/drawing/2014/main" id="{1DF101E0-45EE-7542-B3E2-D5140C0784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77148-4360-D440-9A76-E52E26DF39FE}"/>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44427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158F-B482-8941-9F5C-66F7685E1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8EDDD7-38C7-4B4A-8EFC-69FD4580E271}"/>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4" name="Footer Placeholder 3">
            <a:extLst>
              <a:ext uri="{FF2B5EF4-FFF2-40B4-BE49-F238E27FC236}">
                <a16:creationId xmlns:a16="http://schemas.microsoft.com/office/drawing/2014/main" id="{03E86667-AC18-F543-8CD9-D9813344E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D01F42-17D5-0A47-A290-AB5CC56B2768}"/>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272054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28B86E-54AA-F245-95A5-1B351CDE7E30}"/>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3" name="Footer Placeholder 2">
            <a:extLst>
              <a:ext uri="{FF2B5EF4-FFF2-40B4-BE49-F238E27FC236}">
                <a16:creationId xmlns:a16="http://schemas.microsoft.com/office/drawing/2014/main" id="{E724D7C8-670A-4146-BCB4-1524542328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E5A266-F201-834C-ABCC-067F9CAEACFF}"/>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98471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0842-AD53-D743-B93C-203A73512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A467DC-60DB-CD4A-B2C6-607E1349E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4A96FA-4A0B-2E48-856D-4B526F3F8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FA4CB-D865-4441-8D95-3AEBF84E481D}"/>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6" name="Footer Placeholder 5">
            <a:extLst>
              <a:ext uri="{FF2B5EF4-FFF2-40B4-BE49-F238E27FC236}">
                <a16:creationId xmlns:a16="http://schemas.microsoft.com/office/drawing/2014/main" id="{85FBD51B-BD4E-D04B-98A2-4769129AC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B0651-4BDC-3F42-A535-873ACF4162AB}"/>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387279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DFB2-08BE-314B-A8C3-D55D47DC7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07829-57C3-B247-B65B-55DD0587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D9EDA-20CF-B148-9B1F-C7DBF5189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CF50B-EE0A-2740-B5D4-0C2E88A2C08B}"/>
              </a:ext>
            </a:extLst>
          </p:cNvPr>
          <p:cNvSpPr>
            <a:spLocks noGrp="1"/>
          </p:cNvSpPr>
          <p:nvPr>
            <p:ph type="dt" sz="half" idx="10"/>
          </p:nvPr>
        </p:nvSpPr>
        <p:spPr/>
        <p:txBody>
          <a:bodyPr/>
          <a:lstStyle/>
          <a:p>
            <a:fld id="{277224F2-DEFE-164B-8B02-3E9E470B84BA}" type="datetimeFigureOut">
              <a:rPr lang="en-US" smtClean="0"/>
              <a:t>5/15/21</a:t>
            </a:fld>
            <a:endParaRPr lang="en-US"/>
          </a:p>
        </p:txBody>
      </p:sp>
      <p:sp>
        <p:nvSpPr>
          <p:cNvPr id="6" name="Footer Placeholder 5">
            <a:extLst>
              <a:ext uri="{FF2B5EF4-FFF2-40B4-BE49-F238E27FC236}">
                <a16:creationId xmlns:a16="http://schemas.microsoft.com/office/drawing/2014/main" id="{EF9E8591-5371-004E-B6B0-E488D72323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48F83-1393-054F-8A26-C38FE51817B1}"/>
              </a:ext>
            </a:extLst>
          </p:cNvPr>
          <p:cNvSpPr>
            <a:spLocks noGrp="1"/>
          </p:cNvSpPr>
          <p:nvPr>
            <p:ph type="sldNum" sz="quarter" idx="12"/>
          </p:nvPr>
        </p:nvSpPr>
        <p:spPr/>
        <p:txBody>
          <a:bodyPr/>
          <a:lstStyle/>
          <a:p>
            <a:fld id="{3EB26702-4A0C-8841-BCB8-4CF7FCC331DE}" type="slidenum">
              <a:rPr lang="en-US" smtClean="0"/>
              <a:t>‹#›</a:t>
            </a:fld>
            <a:endParaRPr lang="en-US"/>
          </a:p>
        </p:txBody>
      </p:sp>
    </p:spTree>
    <p:extLst>
      <p:ext uri="{BB962C8B-B14F-4D97-AF65-F5344CB8AC3E}">
        <p14:creationId xmlns:p14="http://schemas.microsoft.com/office/powerpoint/2010/main" val="281576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764CD-BE26-0A40-8D14-889D9A8AF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9AEB28-0AF3-2B46-AF69-F0C28D1D75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3AAA8-A241-2E41-AC24-8A814E55A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224F2-DEFE-164B-8B02-3E9E470B84BA}" type="datetimeFigureOut">
              <a:rPr lang="en-US" smtClean="0"/>
              <a:t>5/15/21</a:t>
            </a:fld>
            <a:endParaRPr lang="en-US"/>
          </a:p>
        </p:txBody>
      </p:sp>
      <p:sp>
        <p:nvSpPr>
          <p:cNvPr id="5" name="Footer Placeholder 4">
            <a:extLst>
              <a:ext uri="{FF2B5EF4-FFF2-40B4-BE49-F238E27FC236}">
                <a16:creationId xmlns:a16="http://schemas.microsoft.com/office/drawing/2014/main" id="{2D422F62-480D-6D4F-A9C5-7A4CC0B1C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057BF7-F41E-994C-B40F-ACCEABD18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26702-4A0C-8841-BCB8-4CF7FCC331DE}" type="slidenum">
              <a:rPr lang="en-US" smtClean="0"/>
              <a:t>‹#›</a:t>
            </a:fld>
            <a:endParaRPr lang="en-US"/>
          </a:p>
        </p:txBody>
      </p:sp>
    </p:spTree>
    <p:extLst>
      <p:ext uri="{BB962C8B-B14F-4D97-AF65-F5344CB8AC3E}">
        <p14:creationId xmlns:p14="http://schemas.microsoft.com/office/powerpoint/2010/main" val="296673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C8C1-5E8D-9A41-9DCB-7E1024399223}"/>
              </a:ext>
            </a:extLst>
          </p:cNvPr>
          <p:cNvSpPr>
            <a:spLocks noGrp="1"/>
          </p:cNvSpPr>
          <p:nvPr>
            <p:ph type="ctrTitle"/>
          </p:nvPr>
        </p:nvSpPr>
        <p:spPr/>
        <p:txBody>
          <a:bodyPr/>
          <a:lstStyle/>
          <a:p>
            <a:r>
              <a:rPr lang="en-US" dirty="0"/>
              <a:t>inheritance</a:t>
            </a:r>
          </a:p>
        </p:txBody>
      </p:sp>
      <p:sp>
        <p:nvSpPr>
          <p:cNvPr id="3" name="Subtitle 2">
            <a:extLst>
              <a:ext uri="{FF2B5EF4-FFF2-40B4-BE49-F238E27FC236}">
                <a16:creationId xmlns:a16="http://schemas.microsoft.com/office/drawing/2014/main" id="{1C824A29-8078-DC4A-8340-1C4AD0196BA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0800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Inheritance: II</a:t>
            </a:r>
          </a:p>
        </p:txBody>
      </p:sp>
      <p:sp>
        <p:nvSpPr>
          <p:cNvPr id="3" name="Content Placeholder 2"/>
          <p:cNvSpPr>
            <a:spLocks noGrp="1"/>
          </p:cNvSpPr>
          <p:nvPr>
            <p:ph idx="1"/>
          </p:nvPr>
        </p:nvSpPr>
        <p:spPr/>
        <p:txBody>
          <a:bodyPr/>
          <a:lstStyle/>
          <a:p>
            <a:r>
              <a:rPr lang="en-US" dirty="0"/>
              <a:t>Write constructors for subclass (constructors are not inherited).</a:t>
            </a:r>
          </a:p>
          <a:p>
            <a:r>
              <a:rPr lang="en-US" dirty="0"/>
              <a:t>Override methods that differ from subclass </a:t>
            </a:r>
            <a:r>
              <a:rPr lang="en-US"/>
              <a:t>to superclass.</a:t>
            </a:r>
          </a:p>
        </p:txBody>
      </p:sp>
    </p:spTree>
    <p:extLst>
      <p:ext uri="{BB962C8B-B14F-4D97-AF65-F5344CB8AC3E}">
        <p14:creationId xmlns:p14="http://schemas.microsoft.com/office/powerpoint/2010/main" val="1555873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Polymorphism</a:t>
            </a:r>
          </a:p>
        </p:txBody>
      </p:sp>
      <p:sp>
        <p:nvSpPr>
          <p:cNvPr id="3" name="Content Placeholder 2"/>
          <p:cNvSpPr>
            <a:spLocks noGrp="1"/>
          </p:cNvSpPr>
          <p:nvPr>
            <p:ph idx="1"/>
          </p:nvPr>
        </p:nvSpPr>
        <p:spPr/>
        <p:txBody>
          <a:bodyPr>
            <a:normAutofit/>
          </a:bodyPr>
          <a:lstStyle/>
          <a:p>
            <a:r>
              <a:rPr lang="en-US" dirty="0"/>
              <a:t>Inheritance allows us to </a:t>
            </a:r>
            <a:r>
              <a:rPr lang="en-US" dirty="0">
                <a:solidFill>
                  <a:srgbClr val="00B0F0"/>
                </a:solidFill>
              </a:rPr>
              <a:t>treat an object as </a:t>
            </a:r>
            <a:r>
              <a:rPr lang="en-US" dirty="0"/>
              <a:t>an instance of </a:t>
            </a:r>
            <a:r>
              <a:rPr lang="en-US" dirty="0">
                <a:solidFill>
                  <a:srgbClr val="00B0F0"/>
                </a:solidFill>
              </a:rPr>
              <a:t>its own class </a:t>
            </a:r>
            <a:r>
              <a:rPr lang="en-US" dirty="0">
                <a:solidFill>
                  <a:srgbClr val="FF0000"/>
                </a:solidFill>
              </a:rPr>
              <a:t>OR</a:t>
            </a:r>
            <a:r>
              <a:rPr lang="en-US" dirty="0">
                <a:solidFill>
                  <a:srgbClr val="00B0F0"/>
                </a:solidFill>
              </a:rPr>
              <a:t> </a:t>
            </a:r>
            <a:r>
              <a:rPr lang="en-US" dirty="0"/>
              <a:t>an instance of </a:t>
            </a:r>
            <a:r>
              <a:rPr lang="en-US" dirty="0">
                <a:solidFill>
                  <a:srgbClr val="FF00FF"/>
                </a:solidFill>
              </a:rPr>
              <a:t>its base class. </a:t>
            </a:r>
          </a:p>
          <a:p>
            <a:r>
              <a:rPr lang="en-US" dirty="0"/>
              <a:t>For example, let </a:t>
            </a:r>
            <a:r>
              <a:rPr lang="en-US" dirty="0">
                <a:solidFill>
                  <a:srgbClr val="0066FF"/>
                </a:solidFill>
              </a:rPr>
              <a:t>Dog</a:t>
            </a:r>
            <a:r>
              <a:rPr lang="en-US" dirty="0"/>
              <a:t> be a subclass of </a:t>
            </a:r>
            <a:r>
              <a:rPr lang="en-US" dirty="0">
                <a:solidFill>
                  <a:srgbClr val="FF0000"/>
                </a:solidFill>
              </a:rPr>
              <a:t>Animal</a:t>
            </a:r>
            <a:r>
              <a:rPr lang="en-US" dirty="0"/>
              <a:t>, then a dog </a:t>
            </a:r>
            <a:r>
              <a:rPr lang="en-US" dirty="0" err="1">
                <a:solidFill>
                  <a:srgbClr val="00B050"/>
                </a:solidFill>
              </a:rPr>
              <a:t>diesl</a:t>
            </a:r>
            <a:r>
              <a:rPr lang="en-US" dirty="0"/>
              <a:t> can be treated as a </a:t>
            </a:r>
            <a:r>
              <a:rPr lang="en-US" dirty="0">
                <a:solidFill>
                  <a:srgbClr val="0066FF"/>
                </a:solidFill>
              </a:rPr>
              <a:t>Dog</a:t>
            </a:r>
            <a:r>
              <a:rPr lang="en-US" dirty="0"/>
              <a:t> object or an </a:t>
            </a:r>
            <a:r>
              <a:rPr lang="en-US" dirty="0">
                <a:solidFill>
                  <a:srgbClr val="FF0000"/>
                </a:solidFill>
              </a:rPr>
              <a:t>Animal</a:t>
            </a:r>
            <a:r>
              <a:rPr lang="en-US" dirty="0"/>
              <a:t> object.</a:t>
            </a:r>
          </a:p>
          <a:p>
            <a:pPr lvl="1"/>
            <a:r>
              <a:rPr lang="en-US" dirty="0"/>
              <a:t>That is, </a:t>
            </a:r>
            <a:r>
              <a:rPr lang="en-US" dirty="0" err="1">
                <a:solidFill>
                  <a:srgbClr val="00B050"/>
                </a:solidFill>
              </a:rPr>
              <a:t>diesl</a:t>
            </a:r>
            <a:r>
              <a:rPr lang="en-US" dirty="0"/>
              <a:t> </a:t>
            </a:r>
            <a:r>
              <a:rPr lang="en-US" dirty="0">
                <a:solidFill>
                  <a:srgbClr val="FF00FF"/>
                </a:solidFill>
              </a:rPr>
              <a:t>is a</a:t>
            </a:r>
            <a:r>
              <a:rPr lang="en-US" dirty="0"/>
              <a:t> </a:t>
            </a:r>
            <a:r>
              <a:rPr lang="en-US" dirty="0">
                <a:solidFill>
                  <a:srgbClr val="7030A0"/>
                </a:solidFill>
              </a:rPr>
              <a:t>dog</a:t>
            </a:r>
            <a:r>
              <a:rPr lang="en-US" dirty="0"/>
              <a:t> and can do whatever a </a:t>
            </a:r>
            <a:r>
              <a:rPr lang="en-US" dirty="0">
                <a:solidFill>
                  <a:srgbClr val="7030A0"/>
                </a:solidFill>
              </a:rPr>
              <a:t>dog</a:t>
            </a:r>
            <a:r>
              <a:rPr lang="en-US" dirty="0"/>
              <a:t> can do (bark, entertain its master, …).</a:t>
            </a:r>
          </a:p>
          <a:p>
            <a:pPr lvl="1"/>
            <a:r>
              <a:rPr lang="en-US" dirty="0"/>
              <a:t>At the same time, </a:t>
            </a:r>
            <a:r>
              <a:rPr lang="en-US" dirty="0" err="1">
                <a:solidFill>
                  <a:srgbClr val="00B050"/>
                </a:solidFill>
              </a:rPr>
              <a:t>diesl</a:t>
            </a:r>
            <a:r>
              <a:rPr lang="en-US" dirty="0"/>
              <a:t> </a:t>
            </a:r>
            <a:r>
              <a:rPr lang="en-US" dirty="0">
                <a:solidFill>
                  <a:srgbClr val="FF00FF"/>
                </a:solidFill>
              </a:rPr>
              <a:t>is an</a:t>
            </a:r>
            <a:r>
              <a:rPr lang="en-US" dirty="0"/>
              <a:t> </a:t>
            </a:r>
            <a:r>
              <a:rPr lang="en-US" dirty="0">
                <a:solidFill>
                  <a:srgbClr val="0070C0"/>
                </a:solidFill>
              </a:rPr>
              <a:t>animal </a:t>
            </a:r>
            <a:r>
              <a:rPr lang="en-US" dirty="0"/>
              <a:t>and can do whatever an </a:t>
            </a:r>
            <a:r>
              <a:rPr lang="en-US" dirty="0">
                <a:solidFill>
                  <a:srgbClr val="0070C0"/>
                </a:solidFill>
              </a:rPr>
              <a:t>animal </a:t>
            </a:r>
            <a:r>
              <a:rPr lang="en-US" dirty="0"/>
              <a:t>can do (make noise, eat, …).</a:t>
            </a:r>
          </a:p>
        </p:txBody>
      </p:sp>
    </p:spTree>
    <p:extLst>
      <p:ext uri="{BB962C8B-B14F-4D97-AF65-F5344CB8AC3E}">
        <p14:creationId xmlns:p14="http://schemas.microsoft.com/office/powerpoint/2010/main" val="77687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Polymorphism</a:t>
            </a:r>
          </a:p>
        </p:txBody>
      </p:sp>
      <p:sp>
        <p:nvSpPr>
          <p:cNvPr id="3" name="Content Placeholder 2"/>
          <p:cNvSpPr>
            <a:spLocks noGrp="1"/>
          </p:cNvSpPr>
          <p:nvPr>
            <p:ph idx="1"/>
          </p:nvPr>
        </p:nvSpPr>
        <p:spPr/>
        <p:txBody>
          <a:bodyPr>
            <a:normAutofit/>
          </a:bodyPr>
          <a:lstStyle/>
          <a:p>
            <a:r>
              <a:rPr lang="en-US" dirty="0"/>
              <a:t>The ability to </a:t>
            </a:r>
            <a:r>
              <a:rPr lang="en-US" dirty="0">
                <a:solidFill>
                  <a:srgbClr val="00B0F0"/>
                </a:solidFill>
              </a:rPr>
              <a:t>treat an object as </a:t>
            </a:r>
            <a:r>
              <a:rPr lang="en-US" dirty="0"/>
              <a:t>an instance of </a:t>
            </a:r>
            <a:r>
              <a:rPr lang="en-US" dirty="0">
                <a:solidFill>
                  <a:srgbClr val="00B0F0"/>
                </a:solidFill>
              </a:rPr>
              <a:t>its own class </a:t>
            </a:r>
            <a:r>
              <a:rPr lang="en-US" dirty="0">
                <a:solidFill>
                  <a:srgbClr val="FF0000"/>
                </a:solidFill>
              </a:rPr>
              <a:t>OR</a:t>
            </a:r>
            <a:r>
              <a:rPr lang="en-US" dirty="0">
                <a:solidFill>
                  <a:srgbClr val="00B0F0"/>
                </a:solidFill>
              </a:rPr>
              <a:t> </a:t>
            </a:r>
            <a:r>
              <a:rPr lang="en-US" dirty="0"/>
              <a:t>an instance of </a:t>
            </a:r>
            <a:r>
              <a:rPr lang="en-US" dirty="0">
                <a:solidFill>
                  <a:srgbClr val="FF00FF"/>
                </a:solidFill>
              </a:rPr>
              <a:t>its base class </a:t>
            </a:r>
            <a:r>
              <a:rPr lang="en-US" dirty="0"/>
              <a:t>allows many </a:t>
            </a:r>
            <a:r>
              <a:rPr lang="en-US" dirty="0">
                <a:solidFill>
                  <a:srgbClr val="00B050"/>
                </a:solidFill>
              </a:rPr>
              <a:t>subclasses</a:t>
            </a:r>
            <a:r>
              <a:rPr lang="en-US" dirty="0"/>
              <a:t> </a:t>
            </a:r>
            <a:r>
              <a:rPr lang="en-US" dirty="0">
                <a:solidFill>
                  <a:srgbClr val="00B050"/>
                </a:solidFill>
              </a:rPr>
              <a:t>derived from the same </a:t>
            </a:r>
            <a:r>
              <a:rPr lang="en-US" dirty="0">
                <a:solidFill>
                  <a:srgbClr val="FF00FF"/>
                </a:solidFill>
              </a:rPr>
              <a:t>base class </a:t>
            </a:r>
            <a:r>
              <a:rPr lang="en-US" dirty="0"/>
              <a:t>to be treated as if they were one class.</a:t>
            </a:r>
          </a:p>
          <a:p>
            <a:r>
              <a:rPr lang="en-US" dirty="0"/>
              <a:t>Methods </a:t>
            </a:r>
            <a:r>
              <a:rPr lang="en-US" b="1" dirty="0">
                <a:solidFill>
                  <a:srgbClr val="FF0000"/>
                </a:solidFill>
              </a:rPr>
              <a:t>defined</a:t>
            </a:r>
            <a:r>
              <a:rPr lang="en-US" dirty="0"/>
              <a:t> for objects of </a:t>
            </a:r>
            <a:r>
              <a:rPr lang="en-US" dirty="0">
                <a:solidFill>
                  <a:srgbClr val="FF00FF"/>
                </a:solidFill>
              </a:rPr>
              <a:t>base class</a:t>
            </a:r>
            <a:r>
              <a:rPr lang="en-US" dirty="0"/>
              <a:t> can be </a:t>
            </a:r>
            <a:r>
              <a:rPr lang="en-US" b="1" dirty="0">
                <a:solidFill>
                  <a:srgbClr val="0066FF"/>
                </a:solidFill>
              </a:rPr>
              <a:t>used</a:t>
            </a:r>
            <a:r>
              <a:rPr lang="en-US" dirty="0"/>
              <a:t> by objects of </a:t>
            </a:r>
            <a:r>
              <a:rPr lang="en-US" dirty="0">
                <a:solidFill>
                  <a:srgbClr val="00B0F0"/>
                </a:solidFill>
              </a:rPr>
              <a:t>sub-classes</a:t>
            </a:r>
            <a:r>
              <a:rPr lang="en-US" dirty="0"/>
              <a:t>.</a:t>
            </a:r>
          </a:p>
        </p:txBody>
      </p:sp>
    </p:spTree>
    <p:extLst>
      <p:ext uri="{BB962C8B-B14F-4D97-AF65-F5344CB8AC3E}">
        <p14:creationId xmlns:p14="http://schemas.microsoft.com/office/powerpoint/2010/main" val="2537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A </a:t>
            </a:r>
            <a:r>
              <a:rPr lang="en-US" dirty="0">
                <a:solidFill>
                  <a:srgbClr val="FF0000"/>
                </a:solidFill>
              </a:rPr>
              <a:t>subclass</a:t>
            </a:r>
            <a:r>
              <a:rPr lang="en-US" dirty="0"/>
              <a:t> inherits all the </a:t>
            </a:r>
            <a:r>
              <a:rPr lang="en-US" i="1" dirty="0"/>
              <a:t>members</a:t>
            </a:r>
            <a:r>
              <a:rPr lang="en-US" dirty="0"/>
              <a:t> (data members, methods, and nested classes – class inside another class) from its </a:t>
            </a:r>
            <a:r>
              <a:rPr lang="en-US" dirty="0">
                <a:solidFill>
                  <a:srgbClr val="00B0F0"/>
                </a:solidFill>
              </a:rPr>
              <a:t>superclass</a:t>
            </a:r>
            <a:r>
              <a:rPr lang="en-US" dirty="0"/>
              <a:t>. </a:t>
            </a:r>
          </a:p>
          <a:p>
            <a:r>
              <a:rPr lang="en-US" dirty="0">
                <a:solidFill>
                  <a:srgbClr val="00B050"/>
                </a:solidFill>
              </a:rPr>
              <a:t>Constructors</a:t>
            </a:r>
            <a:r>
              <a:rPr lang="en-US" dirty="0"/>
              <a:t> are not members, so they are </a:t>
            </a:r>
            <a:r>
              <a:rPr lang="en-US" dirty="0">
                <a:solidFill>
                  <a:srgbClr val="0070C0"/>
                </a:solidFill>
              </a:rPr>
              <a:t>not inherited </a:t>
            </a:r>
            <a:r>
              <a:rPr lang="en-US" dirty="0"/>
              <a:t>by subclasses, but the constructor of the superclass can be </a:t>
            </a:r>
            <a:r>
              <a:rPr lang="en-US" dirty="0">
                <a:solidFill>
                  <a:srgbClr val="0070C0"/>
                </a:solidFill>
              </a:rPr>
              <a:t>invoked</a:t>
            </a:r>
            <a:r>
              <a:rPr lang="en-US" dirty="0"/>
              <a:t> from the </a:t>
            </a:r>
            <a:r>
              <a:rPr lang="en-US" dirty="0">
                <a:solidFill>
                  <a:srgbClr val="FF0000"/>
                </a:solidFill>
              </a:rPr>
              <a:t>subclass.</a:t>
            </a:r>
            <a:endParaRPr lang="en-US" dirty="0"/>
          </a:p>
        </p:txBody>
      </p:sp>
    </p:spTree>
    <p:extLst>
      <p:ext uri="{BB962C8B-B14F-4D97-AF65-F5344CB8AC3E}">
        <p14:creationId xmlns:p14="http://schemas.microsoft.com/office/powerpoint/2010/main" val="356606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II</a:t>
            </a:r>
          </a:p>
        </p:txBody>
      </p:sp>
      <p:sp>
        <p:nvSpPr>
          <p:cNvPr id="3" name="Content Placeholder 2"/>
          <p:cNvSpPr>
            <a:spLocks noGrp="1"/>
          </p:cNvSpPr>
          <p:nvPr>
            <p:ph idx="1"/>
          </p:nvPr>
        </p:nvSpPr>
        <p:spPr>
          <a:xfrm>
            <a:off x="1981200" y="1600201"/>
            <a:ext cx="8458200" cy="4525963"/>
          </a:xfrm>
        </p:spPr>
        <p:txBody>
          <a:bodyPr>
            <a:normAutofit/>
          </a:bodyPr>
          <a:lstStyle/>
          <a:p>
            <a:r>
              <a:rPr lang="en-US" dirty="0"/>
              <a:t>An instance method is a method without keyword </a:t>
            </a:r>
            <a:r>
              <a:rPr lang="en-US" b="1" dirty="0">
                <a:solidFill>
                  <a:srgbClr val="7030A0"/>
                </a:solidFill>
              </a:rPr>
              <a:t>static</a:t>
            </a:r>
            <a:r>
              <a:rPr lang="en-US" dirty="0"/>
              <a:t> in the head of its definition.</a:t>
            </a:r>
          </a:p>
          <a:p>
            <a:r>
              <a:rPr lang="en-US" dirty="0"/>
              <a:t>An instance method in a subclass with the same </a:t>
            </a:r>
            <a:r>
              <a:rPr lang="en-US" dirty="0">
                <a:solidFill>
                  <a:srgbClr val="FF0000"/>
                </a:solidFill>
              </a:rPr>
              <a:t>signature</a:t>
            </a:r>
            <a:r>
              <a:rPr lang="en-US" dirty="0"/>
              <a:t> (</a:t>
            </a:r>
            <a:r>
              <a:rPr lang="en-US" dirty="0">
                <a:solidFill>
                  <a:srgbClr val="0066FF"/>
                </a:solidFill>
              </a:rPr>
              <a:t>name, plus the number and the type of its parameters</a:t>
            </a:r>
            <a:r>
              <a:rPr lang="en-US" dirty="0"/>
              <a:t>) and </a:t>
            </a:r>
            <a:r>
              <a:rPr lang="en-US" dirty="0">
                <a:solidFill>
                  <a:srgbClr val="FFC000"/>
                </a:solidFill>
              </a:rPr>
              <a:t>return type </a:t>
            </a:r>
            <a:r>
              <a:rPr lang="en-US" dirty="0"/>
              <a:t>as an instance method in the superclass </a:t>
            </a:r>
            <a:r>
              <a:rPr lang="en-US" i="1" dirty="0"/>
              <a:t>overrides</a:t>
            </a:r>
            <a:r>
              <a:rPr lang="en-US" dirty="0"/>
              <a:t> the superclass's method.</a:t>
            </a:r>
          </a:p>
        </p:txBody>
      </p:sp>
    </p:spTree>
    <p:extLst>
      <p:ext uri="{BB962C8B-B14F-4D97-AF65-F5344CB8AC3E}">
        <p14:creationId xmlns:p14="http://schemas.microsoft.com/office/powerpoint/2010/main" val="1542553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Polymorphism</a:t>
            </a:r>
          </a:p>
        </p:txBody>
      </p:sp>
      <p:sp>
        <p:nvSpPr>
          <p:cNvPr id="3" name="Content Placeholder 2"/>
          <p:cNvSpPr>
            <a:spLocks noGrp="1"/>
          </p:cNvSpPr>
          <p:nvPr>
            <p:ph idx="1"/>
          </p:nvPr>
        </p:nvSpPr>
        <p:spPr/>
        <p:txBody>
          <a:bodyPr>
            <a:normAutofit/>
          </a:bodyPr>
          <a:lstStyle/>
          <a:p>
            <a:r>
              <a:rPr lang="en-US" dirty="0"/>
              <a:t>Inheritance allows us to </a:t>
            </a:r>
            <a:r>
              <a:rPr lang="en-US" dirty="0">
                <a:solidFill>
                  <a:srgbClr val="00B0F0"/>
                </a:solidFill>
              </a:rPr>
              <a:t>treat an object as </a:t>
            </a:r>
            <a:r>
              <a:rPr lang="en-US" dirty="0"/>
              <a:t>an instance of </a:t>
            </a:r>
            <a:r>
              <a:rPr lang="en-US" dirty="0">
                <a:solidFill>
                  <a:srgbClr val="00B0F0"/>
                </a:solidFill>
              </a:rPr>
              <a:t>its own class </a:t>
            </a:r>
            <a:r>
              <a:rPr lang="en-US" dirty="0">
                <a:solidFill>
                  <a:srgbClr val="FF0000"/>
                </a:solidFill>
              </a:rPr>
              <a:t>OR</a:t>
            </a:r>
            <a:r>
              <a:rPr lang="en-US" dirty="0">
                <a:solidFill>
                  <a:srgbClr val="00B0F0"/>
                </a:solidFill>
              </a:rPr>
              <a:t> </a:t>
            </a:r>
            <a:r>
              <a:rPr lang="en-US" dirty="0"/>
              <a:t>an instance of </a:t>
            </a:r>
            <a:r>
              <a:rPr lang="en-US" dirty="0">
                <a:solidFill>
                  <a:srgbClr val="FF00FF"/>
                </a:solidFill>
              </a:rPr>
              <a:t>its base class. </a:t>
            </a:r>
          </a:p>
          <a:p>
            <a:r>
              <a:rPr lang="en-US" dirty="0"/>
              <a:t>For example, let </a:t>
            </a:r>
            <a:r>
              <a:rPr lang="en-US" dirty="0">
                <a:solidFill>
                  <a:srgbClr val="0066FF"/>
                </a:solidFill>
              </a:rPr>
              <a:t>Dog</a:t>
            </a:r>
            <a:r>
              <a:rPr lang="en-US" dirty="0"/>
              <a:t> be a subclass of </a:t>
            </a:r>
            <a:r>
              <a:rPr lang="en-US" dirty="0">
                <a:solidFill>
                  <a:srgbClr val="FF0000"/>
                </a:solidFill>
              </a:rPr>
              <a:t>Animal</a:t>
            </a:r>
            <a:r>
              <a:rPr lang="en-US" dirty="0"/>
              <a:t>, then a dog </a:t>
            </a:r>
            <a:r>
              <a:rPr lang="en-US" dirty="0" err="1">
                <a:solidFill>
                  <a:srgbClr val="00B050"/>
                </a:solidFill>
              </a:rPr>
              <a:t>diesl</a:t>
            </a:r>
            <a:r>
              <a:rPr lang="en-US" dirty="0"/>
              <a:t> can be treated as a </a:t>
            </a:r>
            <a:r>
              <a:rPr lang="en-US" dirty="0">
                <a:solidFill>
                  <a:srgbClr val="0066FF"/>
                </a:solidFill>
              </a:rPr>
              <a:t>Dog</a:t>
            </a:r>
            <a:r>
              <a:rPr lang="en-US" dirty="0"/>
              <a:t> object or an </a:t>
            </a:r>
            <a:r>
              <a:rPr lang="en-US" dirty="0">
                <a:solidFill>
                  <a:srgbClr val="FF0000"/>
                </a:solidFill>
              </a:rPr>
              <a:t>Animal</a:t>
            </a:r>
            <a:r>
              <a:rPr lang="en-US" dirty="0"/>
              <a:t> object.</a:t>
            </a:r>
          </a:p>
          <a:p>
            <a:pPr lvl="1"/>
            <a:r>
              <a:rPr lang="en-US" dirty="0"/>
              <a:t>That is, </a:t>
            </a:r>
            <a:r>
              <a:rPr lang="en-US" dirty="0" err="1">
                <a:solidFill>
                  <a:srgbClr val="00B050"/>
                </a:solidFill>
              </a:rPr>
              <a:t>diesl</a:t>
            </a:r>
            <a:r>
              <a:rPr lang="en-US" dirty="0"/>
              <a:t> </a:t>
            </a:r>
            <a:r>
              <a:rPr lang="en-US" dirty="0">
                <a:solidFill>
                  <a:srgbClr val="FF00FF"/>
                </a:solidFill>
              </a:rPr>
              <a:t>is a</a:t>
            </a:r>
            <a:r>
              <a:rPr lang="en-US" dirty="0"/>
              <a:t> </a:t>
            </a:r>
            <a:r>
              <a:rPr lang="en-US" dirty="0">
                <a:solidFill>
                  <a:srgbClr val="7030A0"/>
                </a:solidFill>
              </a:rPr>
              <a:t>dog</a:t>
            </a:r>
            <a:r>
              <a:rPr lang="en-US" dirty="0"/>
              <a:t> and can do whatever a </a:t>
            </a:r>
            <a:r>
              <a:rPr lang="en-US" dirty="0">
                <a:solidFill>
                  <a:srgbClr val="7030A0"/>
                </a:solidFill>
              </a:rPr>
              <a:t>dog</a:t>
            </a:r>
            <a:r>
              <a:rPr lang="en-US" dirty="0"/>
              <a:t> can do (bark, entertain its master, …).</a:t>
            </a:r>
          </a:p>
          <a:p>
            <a:pPr lvl="1"/>
            <a:r>
              <a:rPr lang="en-US" dirty="0"/>
              <a:t>At the same time, </a:t>
            </a:r>
            <a:r>
              <a:rPr lang="en-US" dirty="0" err="1">
                <a:solidFill>
                  <a:srgbClr val="00B050"/>
                </a:solidFill>
              </a:rPr>
              <a:t>diesl</a:t>
            </a:r>
            <a:r>
              <a:rPr lang="en-US" dirty="0"/>
              <a:t> </a:t>
            </a:r>
            <a:r>
              <a:rPr lang="en-US" dirty="0">
                <a:solidFill>
                  <a:srgbClr val="FF00FF"/>
                </a:solidFill>
              </a:rPr>
              <a:t>is an</a:t>
            </a:r>
            <a:r>
              <a:rPr lang="en-US" dirty="0"/>
              <a:t> </a:t>
            </a:r>
            <a:r>
              <a:rPr lang="en-US" dirty="0">
                <a:solidFill>
                  <a:srgbClr val="0070C0"/>
                </a:solidFill>
              </a:rPr>
              <a:t>animal </a:t>
            </a:r>
            <a:r>
              <a:rPr lang="en-US" dirty="0"/>
              <a:t>and can do whatever an </a:t>
            </a:r>
            <a:r>
              <a:rPr lang="en-US" dirty="0">
                <a:solidFill>
                  <a:srgbClr val="0070C0"/>
                </a:solidFill>
              </a:rPr>
              <a:t>animal </a:t>
            </a:r>
            <a:r>
              <a:rPr lang="en-US" dirty="0"/>
              <a:t>can do (make noise, eat, …).</a:t>
            </a:r>
          </a:p>
        </p:txBody>
      </p:sp>
    </p:spTree>
    <p:extLst>
      <p:ext uri="{BB962C8B-B14F-4D97-AF65-F5344CB8AC3E}">
        <p14:creationId xmlns:p14="http://schemas.microsoft.com/office/powerpoint/2010/main" val="407660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Polymorphism</a:t>
            </a:r>
          </a:p>
        </p:txBody>
      </p:sp>
      <p:sp>
        <p:nvSpPr>
          <p:cNvPr id="3" name="Content Placeholder 2"/>
          <p:cNvSpPr>
            <a:spLocks noGrp="1"/>
          </p:cNvSpPr>
          <p:nvPr>
            <p:ph idx="1"/>
          </p:nvPr>
        </p:nvSpPr>
        <p:spPr/>
        <p:txBody>
          <a:bodyPr>
            <a:normAutofit/>
          </a:bodyPr>
          <a:lstStyle/>
          <a:p>
            <a:r>
              <a:rPr lang="en-US" dirty="0"/>
              <a:t>The ability to </a:t>
            </a:r>
            <a:r>
              <a:rPr lang="en-US" dirty="0">
                <a:solidFill>
                  <a:srgbClr val="00B0F0"/>
                </a:solidFill>
              </a:rPr>
              <a:t>treat an object as </a:t>
            </a:r>
            <a:r>
              <a:rPr lang="en-US" dirty="0"/>
              <a:t>an instance of </a:t>
            </a:r>
            <a:r>
              <a:rPr lang="en-US" dirty="0">
                <a:solidFill>
                  <a:srgbClr val="00B0F0"/>
                </a:solidFill>
              </a:rPr>
              <a:t>its own class </a:t>
            </a:r>
            <a:r>
              <a:rPr lang="en-US" dirty="0">
                <a:solidFill>
                  <a:srgbClr val="FF0000"/>
                </a:solidFill>
              </a:rPr>
              <a:t>OR</a:t>
            </a:r>
            <a:r>
              <a:rPr lang="en-US" dirty="0">
                <a:solidFill>
                  <a:srgbClr val="00B0F0"/>
                </a:solidFill>
              </a:rPr>
              <a:t> </a:t>
            </a:r>
            <a:r>
              <a:rPr lang="en-US" dirty="0"/>
              <a:t>an instance of </a:t>
            </a:r>
            <a:r>
              <a:rPr lang="en-US" dirty="0">
                <a:solidFill>
                  <a:srgbClr val="FF00FF"/>
                </a:solidFill>
              </a:rPr>
              <a:t>its base class </a:t>
            </a:r>
            <a:r>
              <a:rPr lang="en-US" dirty="0"/>
              <a:t>allows many </a:t>
            </a:r>
            <a:r>
              <a:rPr lang="en-US" dirty="0">
                <a:solidFill>
                  <a:srgbClr val="00B050"/>
                </a:solidFill>
              </a:rPr>
              <a:t>subclasses</a:t>
            </a:r>
            <a:r>
              <a:rPr lang="en-US" dirty="0"/>
              <a:t> </a:t>
            </a:r>
            <a:r>
              <a:rPr lang="en-US" dirty="0">
                <a:solidFill>
                  <a:srgbClr val="00B050"/>
                </a:solidFill>
              </a:rPr>
              <a:t>derived from the same </a:t>
            </a:r>
            <a:r>
              <a:rPr lang="en-US" dirty="0">
                <a:solidFill>
                  <a:srgbClr val="FF00FF"/>
                </a:solidFill>
              </a:rPr>
              <a:t>base class </a:t>
            </a:r>
            <a:r>
              <a:rPr lang="en-US" dirty="0"/>
              <a:t>to be treated as if they were one class.</a:t>
            </a:r>
          </a:p>
          <a:p>
            <a:r>
              <a:rPr lang="en-US" dirty="0"/>
              <a:t>Methods </a:t>
            </a:r>
            <a:r>
              <a:rPr lang="en-US" b="1" dirty="0">
                <a:solidFill>
                  <a:srgbClr val="FF0000"/>
                </a:solidFill>
              </a:rPr>
              <a:t>defined</a:t>
            </a:r>
            <a:r>
              <a:rPr lang="en-US" dirty="0"/>
              <a:t> for objects of </a:t>
            </a:r>
            <a:r>
              <a:rPr lang="en-US" dirty="0">
                <a:solidFill>
                  <a:srgbClr val="FF00FF"/>
                </a:solidFill>
              </a:rPr>
              <a:t>base class</a:t>
            </a:r>
            <a:r>
              <a:rPr lang="en-US" dirty="0"/>
              <a:t> can be </a:t>
            </a:r>
            <a:r>
              <a:rPr lang="en-US" b="1" dirty="0">
                <a:solidFill>
                  <a:srgbClr val="0066FF"/>
                </a:solidFill>
              </a:rPr>
              <a:t>used</a:t>
            </a:r>
            <a:r>
              <a:rPr lang="en-US" dirty="0"/>
              <a:t> by objects of </a:t>
            </a:r>
            <a:r>
              <a:rPr lang="en-US" dirty="0">
                <a:solidFill>
                  <a:srgbClr val="00B0F0"/>
                </a:solidFill>
              </a:rPr>
              <a:t>sub-classes</a:t>
            </a:r>
            <a:r>
              <a:rPr lang="en-US" dirty="0"/>
              <a:t>.</a:t>
            </a:r>
          </a:p>
        </p:txBody>
      </p:sp>
    </p:spTree>
    <p:extLst>
      <p:ext uri="{BB962C8B-B14F-4D97-AF65-F5344CB8AC3E}">
        <p14:creationId xmlns:p14="http://schemas.microsoft.com/office/powerpoint/2010/main" val="329879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Take home message: Class &amp; Object</a:t>
            </a:r>
          </a:p>
        </p:txBody>
      </p:sp>
      <p:sp>
        <p:nvSpPr>
          <p:cNvPr id="3" name="Content Placeholder 2"/>
          <p:cNvSpPr>
            <a:spLocks noGrp="1"/>
          </p:cNvSpPr>
          <p:nvPr>
            <p:ph idx="1"/>
          </p:nvPr>
        </p:nvSpPr>
        <p:spPr/>
        <p:txBody>
          <a:bodyPr>
            <a:normAutofit/>
          </a:bodyPr>
          <a:lstStyle/>
          <a:p>
            <a:r>
              <a:rPr lang="en-US" dirty="0"/>
              <a:t>To design a class, we includes data members and methods operating on those data. The methods includes constructors, setters, getters, methods specified for the class, equals, and/or </a:t>
            </a:r>
            <a:r>
              <a:rPr lang="en-US" dirty="0" err="1"/>
              <a:t>toString</a:t>
            </a:r>
            <a:r>
              <a:rPr lang="en-US" dirty="0"/>
              <a:t>. </a:t>
            </a:r>
          </a:p>
          <a:p>
            <a:r>
              <a:rPr lang="en-US" dirty="0"/>
              <a:t>In fact, many classes have been created already.</a:t>
            </a:r>
          </a:p>
          <a:p>
            <a:r>
              <a:rPr lang="en-US" dirty="0"/>
              <a:t>We will learn how inheritance improves software </a:t>
            </a:r>
            <a:r>
              <a:rPr lang="en-US" b="1" dirty="0"/>
              <a:t>reusability</a:t>
            </a:r>
            <a:r>
              <a:rPr lang="en-US" dirty="0"/>
              <a:t>.</a:t>
            </a:r>
          </a:p>
        </p:txBody>
      </p:sp>
    </p:spTree>
    <p:extLst>
      <p:ext uri="{BB962C8B-B14F-4D97-AF65-F5344CB8AC3E}">
        <p14:creationId xmlns:p14="http://schemas.microsoft.com/office/powerpoint/2010/main" val="388461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Superclass and subclass</a:t>
            </a:r>
          </a:p>
        </p:txBody>
      </p:sp>
      <p:sp>
        <p:nvSpPr>
          <p:cNvPr id="3" name="Content Placeholder 2"/>
          <p:cNvSpPr>
            <a:spLocks noGrp="1"/>
          </p:cNvSpPr>
          <p:nvPr>
            <p:ph idx="1"/>
          </p:nvPr>
        </p:nvSpPr>
        <p:spPr>
          <a:xfrm>
            <a:off x="1981200" y="1295400"/>
            <a:ext cx="8229600" cy="5029200"/>
          </a:xfrm>
        </p:spPr>
        <p:txBody>
          <a:bodyPr>
            <a:normAutofit/>
          </a:bodyPr>
          <a:lstStyle/>
          <a:p>
            <a:r>
              <a:rPr lang="en-US" dirty="0"/>
              <a:t>A class that is derived from another class is called a </a:t>
            </a:r>
            <a:r>
              <a:rPr lang="en-US" i="1" dirty="0">
                <a:solidFill>
                  <a:srgbClr val="FF0000"/>
                </a:solidFill>
              </a:rPr>
              <a:t>subclass</a:t>
            </a:r>
            <a:r>
              <a:rPr lang="en-US" dirty="0"/>
              <a:t> (also a </a:t>
            </a:r>
            <a:r>
              <a:rPr lang="en-US" i="1" dirty="0"/>
              <a:t>derived class</a:t>
            </a:r>
            <a:r>
              <a:rPr lang="en-US" dirty="0"/>
              <a:t>, </a:t>
            </a:r>
            <a:r>
              <a:rPr lang="en-US" i="1" dirty="0"/>
              <a:t>extended class</a:t>
            </a:r>
            <a:r>
              <a:rPr lang="en-US" dirty="0"/>
              <a:t>, or </a:t>
            </a:r>
            <a:r>
              <a:rPr lang="en-US" i="1" dirty="0"/>
              <a:t>child class</a:t>
            </a:r>
            <a:r>
              <a:rPr lang="en-US" dirty="0"/>
              <a:t>). The class from which the subclass is derived is called a </a:t>
            </a:r>
            <a:r>
              <a:rPr lang="en-US" i="1" dirty="0">
                <a:solidFill>
                  <a:srgbClr val="00B0F0"/>
                </a:solidFill>
              </a:rPr>
              <a:t>superclass</a:t>
            </a:r>
            <a:r>
              <a:rPr lang="en-US" dirty="0"/>
              <a:t> (also a </a:t>
            </a:r>
            <a:r>
              <a:rPr lang="en-US" i="1" dirty="0"/>
              <a:t>base class</a:t>
            </a:r>
            <a:r>
              <a:rPr lang="en-US" dirty="0"/>
              <a:t> or a </a:t>
            </a:r>
            <a:r>
              <a:rPr lang="en-US" i="1" dirty="0"/>
              <a:t>parent class</a:t>
            </a:r>
            <a:r>
              <a:rPr lang="en-US" dirty="0"/>
              <a:t>).</a:t>
            </a:r>
          </a:p>
          <a:p>
            <a:r>
              <a:rPr lang="en-US" dirty="0"/>
              <a:t>Every class have a </a:t>
            </a:r>
            <a:r>
              <a:rPr lang="en-US" dirty="0">
                <a:solidFill>
                  <a:srgbClr val="00B0F0"/>
                </a:solidFill>
              </a:rPr>
              <a:t>superclass</a:t>
            </a:r>
            <a:r>
              <a:rPr lang="en-US" dirty="0"/>
              <a:t> to inherit properties and methods.</a:t>
            </a:r>
          </a:p>
          <a:p>
            <a:pPr lvl="1"/>
            <a:r>
              <a:rPr lang="en-US" dirty="0">
                <a:solidFill>
                  <a:srgbClr val="00B050"/>
                </a:solidFill>
              </a:rPr>
              <a:t>Every child has a biological parent to inherit some of the parent’s characteristics.</a:t>
            </a:r>
          </a:p>
          <a:p>
            <a:r>
              <a:rPr lang="en-US" dirty="0"/>
              <a:t>Examples of </a:t>
            </a:r>
            <a:r>
              <a:rPr lang="en-US" dirty="0">
                <a:solidFill>
                  <a:srgbClr val="00B0F0"/>
                </a:solidFill>
              </a:rPr>
              <a:t>superclass</a:t>
            </a:r>
            <a:r>
              <a:rPr lang="en-US" dirty="0"/>
              <a:t> and </a:t>
            </a:r>
            <a:r>
              <a:rPr lang="en-US" dirty="0">
                <a:solidFill>
                  <a:srgbClr val="FF0000"/>
                </a:solidFill>
              </a:rPr>
              <a:t>subclass</a:t>
            </a:r>
          </a:p>
          <a:p>
            <a:pPr lvl="1"/>
            <a:r>
              <a:rPr lang="en-US" dirty="0"/>
              <a:t>Person vs. Student (every student </a:t>
            </a:r>
            <a:r>
              <a:rPr lang="en-US" dirty="0">
                <a:solidFill>
                  <a:schemeClr val="accent6">
                    <a:lumMod val="75000"/>
                  </a:schemeClr>
                </a:solidFill>
              </a:rPr>
              <a:t>is a</a:t>
            </a:r>
            <a:r>
              <a:rPr lang="en-US" dirty="0"/>
              <a:t> person)</a:t>
            </a:r>
          </a:p>
          <a:p>
            <a:pPr lvl="1"/>
            <a:r>
              <a:rPr lang="en-US" dirty="0"/>
              <a:t>Rectangle vs. Square (every square </a:t>
            </a:r>
            <a:r>
              <a:rPr lang="en-US" dirty="0">
                <a:solidFill>
                  <a:schemeClr val="accent6">
                    <a:lumMod val="75000"/>
                  </a:schemeClr>
                </a:solidFill>
              </a:rPr>
              <a:t>is a</a:t>
            </a:r>
            <a:r>
              <a:rPr lang="en-US" dirty="0"/>
              <a:t> rectangle)</a:t>
            </a:r>
          </a:p>
        </p:txBody>
      </p:sp>
    </p:spTree>
    <p:extLst>
      <p:ext uri="{BB962C8B-B14F-4D97-AF65-F5344CB8AC3E}">
        <p14:creationId xmlns:p14="http://schemas.microsoft.com/office/powerpoint/2010/main" val="122727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inheritance?</a:t>
            </a:r>
          </a:p>
        </p:txBody>
      </p:sp>
      <p:sp>
        <p:nvSpPr>
          <p:cNvPr id="3" name="Content Placeholder 2"/>
          <p:cNvSpPr>
            <a:spLocks noGrp="1"/>
          </p:cNvSpPr>
          <p:nvPr>
            <p:ph idx="1"/>
          </p:nvPr>
        </p:nvSpPr>
        <p:spPr/>
        <p:txBody>
          <a:bodyPr>
            <a:normAutofit/>
          </a:bodyPr>
          <a:lstStyle/>
          <a:p>
            <a:r>
              <a:rPr lang="en-US" dirty="0">
                <a:solidFill>
                  <a:srgbClr val="00B050"/>
                </a:solidFill>
              </a:rPr>
              <a:t>Why reinvent the wheel?</a:t>
            </a:r>
            <a:endParaRPr lang="en-US" dirty="0"/>
          </a:p>
          <a:p>
            <a:r>
              <a:rPr lang="en-US" dirty="0"/>
              <a:t>The idea of inheritance is simple but powerful: When you want to create a new class and there is already a class that includes </a:t>
            </a:r>
            <a:r>
              <a:rPr lang="en-US" dirty="0">
                <a:solidFill>
                  <a:srgbClr val="FF0000"/>
                </a:solidFill>
              </a:rPr>
              <a:t>some of the code</a:t>
            </a:r>
            <a:r>
              <a:rPr lang="en-US" dirty="0"/>
              <a:t> that you want, you can derive your new class from the </a:t>
            </a:r>
            <a:r>
              <a:rPr lang="en-US" dirty="0">
                <a:solidFill>
                  <a:srgbClr val="00B0F0"/>
                </a:solidFill>
              </a:rPr>
              <a:t>existing class</a:t>
            </a:r>
            <a:r>
              <a:rPr lang="en-US" dirty="0"/>
              <a:t>. </a:t>
            </a:r>
          </a:p>
          <a:p>
            <a:r>
              <a:rPr lang="en-US" dirty="0"/>
              <a:t>You can reuse the fields and methods of the </a:t>
            </a:r>
            <a:r>
              <a:rPr lang="en-US" dirty="0">
                <a:solidFill>
                  <a:srgbClr val="00B0F0"/>
                </a:solidFill>
              </a:rPr>
              <a:t>existing class </a:t>
            </a:r>
            <a:r>
              <a:rPr lang="en-US" dirty="0"/>
              <a:t>without having to write (and debug!) them yourself.</a:t>
            </a:r>
          </a:p>
        </p:txBody>
      </p:sp>
    </p:spTree>
    <p:extLst>
      <p:ext uri="{BB962C8B-B14F-4D97-AF65-F5344CB8AC3E}">
        <p14:creationId xmlns:p14="http://schemas.microsoft.com/office/powerpoint/2010/main" val="8120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be inherited?</a:t>
            </a:r>
          </a:p>
        </p:txBody>
      </p:sp>
      <p:sp>
        <p:nvSpPr>
          <p:cNvPr id="3" name="Content Placeholder 2"/>
          <p:cNvSpPr>
            <a:spLocks noGrp="1"/>
          </p:cNvSpPr>
          <p:nvPr>
            <p:ph idx="1"/>
          </p:nvPr>
        </p:nvSpPr>
        <p:spPr/>
        <p:txBody>
          <a:bodyPr/>
          <a:lstStyle/>
          <a:p>
            <a:r>
              <a:rPr lang="en-US" dirty="0"/>
              <a:t>A </a:t>
            </a:r>
            <a:r>
              <a:rPr lang="en-US" dirty="0">
                <a:solidFill>
                  <a:srgbClr val="FF0000"/>
                </a:solidFill>
              </a:rPr>
              <a:t>subclass</a:t>
            </a:r>
            <a:r>
              <a:rPr lang="en-US" dirty="0"/>
              <a:t> inherits all the </a:t>
            </a:r>
            <a:r>
              <a:rPr lang="en-US" i="1" dirty="0"/>
              <a:t>members</a:t>
            </a:r>
            <a:r>
              <a:rPr lang="en-US" dirty="0"/>
              <a:t> (data members, methods, and nested classes – class inside another class) from its </a:t>
            </a:r>
            <a:r>
              <a:rPr lang="en-US" dirty="0">
                <a:solidFill>
                  <a:srgbClr val="00B0F0"/>
                </a:solidFill>
              </a:rPr>
              <a:t>superclass</a:t>
            </a:r>
            <a:r>
              <a:rPr lang="en-US" dirty="0"/>
              <a:t>. </a:t>
            </a:r>
          </a:p>
          <a:p>
            <a:r>
              <a:rPr lang="en-US" dirty="0">
                <a:solidFill>
                  <a:srgbClr val="00B050"/>
                </a:solidFill>
              </a:rPr>
              <a:t>Constructors</a:t>
            </a:r>
            <a:r>
              <a:rPr lang="en-US" dirty="0"/>
              <a:t> are not members, so they are </a:t>
            </a:r>
            <a:r>
              <a:rPr lang="en-US" dirty="0">
                <a:solidFill>
                  <a:srgbClr val="0070C0"/>
                </a:solidFill>
              </a:rPr>
              <a:t>not inherited </a:t>
            </a:r>
            <a:r>
              <a:rPr lang="en-US" dirty="0"/>
              <a:t>by subclasses, but the constructor of the superclass can be </a:t>
            </a:r>
            <a:r>
              <a:rPr lang="en-US" dirty="0">
                <a:solidFill>
                  <a:srgbClr val="0070C0"/>
                </a:solidFill>
              </a:rPr>
              <a:t>invoked</a:t>
            </a:r>
            <a:r>
              <a:rPr lang="en-US" dirty="0"/>
              <a:t> from the </a:t>
            </a:r>
            <a:r>
              <a:rPr lang="en-US" dirty="0">
                <a:solidFill>
                  <a:srgbClr val="FF0000"/>
                </a:solidFill>
              </a:rPr>
              <a:t>subclass</a:t>
            </a:r>
            <a:r>
              <a:rPr lang="en-US" dirty="0"/>
              <a:t>.</a:t>
            </a:r>
          </a:p>
        </p:txBody>
      </p:sp>
    </p:spTree>
    <p:extLst>
      <p:ext uri="{BB962C8B-B14F-4D97-AF65-F5344CB8AC3E}">
        <p14:creationId xmlns:p14="http://schemas.microsoft.com/office/powerpoint/2010/main" val="55781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class Student</a:t>
            </a:r>
          </a:p>
        </p:txBody>
      </p:sp>
      <p:sp>
        <p:nvSpPr>
          <p:cNvPr id="3" name="Content Placeholder 2"/>
          <p:cNvSpPr>
            <a:spLocks noGrp="1"/>
          </p:cNvSpPr>
          <p:nvPr>
            <p:ph idx="1"/>
          </p:nvPr>
        </p:nvSpPr>
        <p:spPr>
          <a:xfrm>
            <a:off x="1981200" y="1371601"/>
            <a:ext cx="8229600" cy="4754563"/>
          </a:xfrm>
        </p:spPr>
        <p:txBody>
          <a:bodyPr>
            <a:normAutofit fontScale="85000" lnSpcReduction="20000"/>
          </a:bodyPr>
          <a:lstStyle/>
          <a:p>
            <a:r>
              <a:rPr lang="en-US" dirty="0"/>
              <a:t>In addition to </a:t>
            </a:r>
            <a:r>
              <a:rPr lang="en-US" dirty="0">
                <a:solidFill>
                  <a:srgbClr val="FF0000"/>
                </a:solidFill>
              </a:rPr>
              <a:t>name</a:t>
            </a:r>
            <a:r>
              <a:rPr lang="en-US" dirty="0"/>
              <a:t> and </a:t>
            </a:r>
            <a:r>
              <a:rPr lang="en-US" dirty="0">
                <a:solidFill>
                  <a:srgbClr val="00B0F0"/>
                </a:solidFill>
              </a:rPr>
              <a:t>age</a:t>
            </a:r>
            <a:r>
              <a:rPr lang="en-US" dirty="0"/>
              <a:t>, every student has GPA information. Thus, we have different kinds of constructors for Student, methods </a:t>
            </a:r>
            <a:r>
              <a:rPr lang="en-US" dirty="0" err="1"/>
              <a:t>getGpa</a:t>
            </a:r>
            <a:r>
              <a:rPr lang="en-US" dirty="0"/>
              <a:t>, </a:t>
            </a:r>
            <a:r>
              <a:rPr lang="en-US" dirty="0" err="1"/>
              <a:t>setGpa</a:t>
            </a:r>
            <a:r>
              <a:rPr lang="en-US" dirty="0"/>
              <a:t>, and </a:t>
            </a:r>
            <a:r>
              <a:rPr lang="en-US" dirty="0" err="1"/>
              <a:t>toString</a:t>
            </a:r>
            <a:r>
              <a:rPr lang="en-US" dirty="0"/>
              <a:t>. </a:t>
            </a:r>
          </a:p>
          <a:p>
            <a:r>
              <a:rPr lang="en-US" dirty="0"/>
              <a:t>The </a:t>
            </a:r>
            <a:r>
              <a:rPr lang="en-US" dirty="0" err="1"/>
              <a:t>toString</a:t>
            </a:r>
            <a:r>
              <a:rPr lang="en-US" dirty="0"/>
              <a:t> method returns a string containing student’s name, gender, and </a:t>
            </a:r>
            <a:r>
              <a:rPr lang="en-US" dirty="0" err="1"/>
              <a:t>gpa</a:t>
            </a:r>
            <a:r>
              <a:rPr lang="en-US" dirty="0"/>
              <a:t>.</a:t>
            </a:r>
          </a:p>
          <a:p>
            <a:r>
              <a:rPr lang="en-US" dirty="0"/>
              <a:t>Write a class </a:t>
            </a:r>
            <a:r>
              <a:rPr lang="en-US" dirty="0" err="1">
                <a:solidFill>
                  <a:srgbClr val="7030A0"/>
                </a:solidFill>
              </a:rPr>
              <a:t>StudentTest</a:t>
            </a:r>
            <a:r>
              <a:rPr lang="en-US" dirty="0"/>
              <a:t>. A sample output is as follows.</a:t>
            </a:r>
          </a:p>
          <a:p>
            <a:pPr marL="0" indent="0">
              <a:buNone/>
            </a:pPr>
            <a:r>
              <a:rPr lang="en-US" dirty="0">
                <a:solidFill>
                  <a:srgbClr val="FF0000"/>
                </a:solidFill>
              </a:rPr>
              <a:t>Name: Alice, Age: 18, GPA: 0.00</a:t>
            </a:r>
          </a:p>
          <a:p>
            <a:pPr marL="0" indent="0">
              <a:buNone/>
            </a:pPr>
            <a:r>
              <a:rPr lang="de-DE" dirty="0">
                <a:solidFill>
                  <a:srgbClr val="00B050"/>
                </a:solidFill>
              </a:rPr>
              <a:t>Name: Bob, Age: 20, GPA: 0.00</a:t>
            </a:r>
          </a:p>
          <a:p>
            <a:pPr marL="0" indent="0">
              <a:buNone/>
            </a:pPr>
            <a:r>
              <a:rPr lang="en-US" dirty="0">
                <a:solidFill>
                  <a:srgbClr val="00B050"/>
                </a:solidFill>
              </a:rPr>
              <a:t>Bob’s GPA is changed to 3.8</a:t>
            </a:r>
          </a:p>
          <a:p>
            <a:pPr marL="0" indent="0">
              <a:buNone/>
            </a:pPr>
            <a:r>
              <a:rPr lang="de-DE" dirty="0">
                <a:solidFill>
                  <a:srgbClr val="00B050"/>
                </a:solidFill>
              </a:rPr>
              <a:t>Name: Bob, Age: 20, GPA: 3.80</a:t>
            </a:r>
          </a:p>
          <a:p>
            <a:pPr marL="0" indent="0">
              <a:buNone/>
            </a:pPr>
            <a:r>
              <a:rPr lang="en-US" dirty="0">
                <a:solidFill>
                  <a:srgbClr val="0070C0"/>
                </a:solidFill>
              </a:rPr>
              <a:t>Name: Benjamin, Age 18, GPA: 4.00</a:t>
            </a:r>
          </a:p>
          <a:p>
            <a:pPr marL="0" indent="0">
              <a:buNone/>
            </a:pPr>
            <a:r>
              <a:rPr lang="en-US" dirty="0">
                <a:solidFill>
                  <a:srgbClr val="0070C0"/>
                </a:solidFill>
              </a:rPr>
              <a:t>Benjamin’s name is changed to Ben ...</a:t>
            </a:r>
          </a:p>
          <a:p>
            <a:pPr marL="0" indent="0">
              <a:buNone/>
            </a:pPr>
            <a:r>
              <a:rPr lang="en-US" dirty="0">
                <a:solidFill>
                  <a:srgbClr val="0070C0"/>
                </a:solidFill>
              </a:rPr>
              <a:t>Name: Ben, Age 18, GPA: 4.00</a:t>
            </a:r>
          </a:p>
        </p:txBody>
      </p:sp>
    </p:spTree>
    <p:extLst>
      <p:ext uri="{BB962C8B-B14F-4D97-AF65-F5344CB8AC3E}">
        <p14:creationId xmlns:p14="http://schemas.microsoft.com/office/powerpoint/2010/main" val="84892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an extended class do</a:t>
            </a:r>
          </a:p>
        </p:txBody>
      </p:sp>
      <p:sp>
        <p:nvSpPr>
          <p:cNvPr id="3" name="Content Placeholder 2"/>
          <p:cNvSpPr>
            <a:spLocks noGrp="1"/>
          </p:cNvSpPr>
          <p:nvPr>
            <p:ph idx="1"/>
          </p:nvPr>
        </p:nvSpPr>
        <p:spPr/>
        <p:txBody>
          <a:bodyPr>
            <a:normAutofit/>
          </a:bodyPr>
          <a:lstStyle/>
          <a:p>
            <a:r>
              <a:rPr lang="en-US" dirty="0"/>
              <a:t>Define constructors </a:t>
            </a:r>
          </a:p>
          <a:p>
            <a:pPr lvl="1"/>
            <a:r>
              <a:rPr lang="en-US" dirty="0">
                <a:solidFill>
                  <a:srgbClr val="00B050"/>
                </a:solidFill>
              </a:rPr>
              <a:t>enlist the help of the superclass by super(constructor-signatures)</a:t>
            </a:r>
          </a:p>
          <a:p>
            <a:r>
              <a:rPr lang="en-US" dirty="0"/>
              <a:t>Override methods that inherited from superclass but behaves different in subclass.</a:t>
            </a:r>
          </a:p>
          <a:p>
            <a:pPr lvl="1"/>
            <a:r>
              <a:rPr lang="en-US" dirty="0"/>
              <a:t>For example, override </a:t>
            </a:r>
            <a:r>
              <a:rPr lang="en-US" dirty="0" err="1"/>
              <a:t>toString</a:t>
            </a:r>
            <a:r>
              <a:rPr lang="en-US" dirty="0"/>
              <a:t> method</a:t>
            </a:r>
          </a:p>
          <a:p>
            <a:pPr lvl="2"/>
            <a:r>
              <a:rPr lang="en-US" dirty="0">
                <a:solidFill>
                  <a:srgbClr val="00B050"/>
                </a:solidFill>
              </a:rPr>
              <a:t>Enlist the help of the </a:t>
            </a:r>
            <a:r>
              <a:rPr lang="en-US" dirty="0" err="1">
                <a:solidFill>
                  <a:srgbClr val="00B050"/>
                </a:solidFill>
              </a:rPr>
              <a:t>toString</a:t>
            </a:r>
            <a:r>
              <a:rPr lang="en-US" dirty="0">
                <a:solidFill>
                  <a:srgbClr val="00B050"/>
                </a:solidFill>
              </a:rPr>
              <a:t> method of superclass.</a:t>
            </a:r>
          </a:p>
        </p:txBody>
      </p:sp>
    </p:spTree>
    <p:extLst>
      <p:ext uri="{BB962C8B-B14F-4D97-AF65-F5344CB8AC3E}">
        <p14:creationId xmlns:p14="http://schemas.microsoft.com/office/powerpoint/2010/main" val="92155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an extended class do: II</a:t>
            </a:r>
          </a:p>
        </p:txBody>
      </p:sp>
      <p:sp>
        <p:nvSpPr>
          <p:cNvPr id="3" name="Content Placeholder 2"/>
          <p:cNvSpPr>
            <a:spLocks noGrp="1"/>
          </p:cNvSpPr>
          <p:nvPr>
            <p:ph idx="1"/>
          </p:nvPr>
        </p:nvSpPr>
        <p:spPr/>
        <p:txBody>
          <a:bodyPr>
            <a:normAutofit/>
          </a:bodyPr>
          <a:lstStyle/>
          <a:p>
            <a:r>
              <a:rPr lang="en-US" dirty="0"/>
              <a:t>Define setters and getters of data members </a:t>
            </a:r>
            <a:r>
              <a:rPr lang="en-US" b="1" dirty="0"/>
              <a:t>not</a:t>
            </a:r>
            <a:r>
              <a:rPr lang="en-US" dirty="0"/>
              <a:t> in superclass.</a:t>
            </a:r>
          </a:p>
          <a:p>
            <a:r>
              <a:rPr lang="en-US" dirty="0"/>
              <a:t>Private data members of superclass cannot be accessed directly by subclass, but you can use public methods to access them.</a:t>
            </a:r>
          </a:p>
          <a:p>
            <a:pPr lvl="1"/>
            <a:r>
              <a:rPr lang="en-US" dirty="0">
                <a:solidFill>
                  <a:srgbClr val="00B050"/>
                </a:solidFill>
              </a:rPr>
              <a:t>You cannot change the level of oil tank directly (it is a like a private data member that is hidden inside the cover of the car, but you can add gas and change the oil tank)</a:t>
            </a:r>
          </a:p>
        </p:txBody>
      </p:sp>
    </p:spTree>
    <p:extLst>
      <p:ext uri="{BB962C8B-B14F-4D97-AF65-F5344CB8AC3E}">
        <p14:creationId xmlns:p14="http://schemas.microsoft.com/office/powerpoint/2010/main" val="297432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Inheritance</a:t>
            </a:r>
          </a:p>
        </p:txBody>
      </p:sp>
      <p:sp>
        <p:nvSpPr>
          <p:cNvPr id="3" name="Content Placeholder 2"/>
          <p:cNvSpPr>
            <a:spLocks noGrp="1"/>
          </p:cNvSpPr>
          <p:nvPr>
            <p:ph idx="1"/>
          </p:nvPr>
        </p:nvSpPr>
        <p:spPr/>
        <p:txBody>
          <a:bodyPr>
            <a:normAutofit/>
          </a:bodyPr>
          <a:lstStyle/>
          <a:p>
            <a:r>
              <a:rPr lang="en-US" dirty="0"/>
              <a:t>Find what attributes are unique in the subclass but are not available in the super class. Declare those attributes as the data members of subclass. Write setters (</a:t>
            </a:r>
            <a:r>
              <a:rPr lang="en-US" dirty="0" err="1"/>
              <a:t>mutators</a:t>
            </a:r>
            <a:r>
              <a:rPr lang="en-US" dirty="0"/>
              <a:t>) and getters (accessors) of those data members in the subclass.</a:t>
            </a:r>
          </a:p>
        </p:txBody>
      </p:sp>
    </p:spTree>
    <p:extLst>
      <p:ext uri="{BB962C8B-B14F-4D97-AF65-F5344CB8AC3E}">
        <p14:creationId xmlns:p14="http://schemas.microsoft.com/office/powerpoint/2010/main" val="102549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2956</TotalTime>
  <Words>1137</Words>
  <Application>Microsoft Macintosh PowerPoint</Application>
  <PresentationFormat>Widescreen</PresentationFormat>
  <Paragraphs>69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inheritance</vt:lpstr>
      <vt:lpstr>Take home message: Class &amp; Object</vt:lpstr>
      <vt:lpstr>Superclass and subclass</vt:lpstr>
      <vt:lpstr>Why inheritance?</vt:lpstr>
      <vt:lpstr>What can be inherited?</vt:lpstr>
      <vt:lpstr>Design class Student</vt:lpstr>
      <vt:lpstr>What an extended class do</vt:lpstr>
      <vt:lpstr>What an extended class do: II</vt:lpstr>
      <vt:lpstr>Summary of Inheritance</vt:lpstr>
      <vt:lpstr>Summary of Inheritance: II</vt:lpstr>
      <vt:lpstr>Inheritance and Polymorphism</vt:lpstr>
      <vt:lpstr>Inheritance and Polymorphism</vt:lpstr>
      <vt:lpstr>Inheritance</vt:lpstr>
      <vt:lpstr>Inheritance II</vt:lpstr>
      <vt:lpstr>Inheritance and Polymorphism</vt:lpstr>
      <vt:lpstr>Inheritance and 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Microsoft Office User</dc:creator>
  <cp:lastModifiedBy>Microsoft Office User</cp:lastModifiedBy>
  <cp:revision>5</cp:revision>
  <dcterms:created xsi:type="dcterms:W3CDTF">2021-05-15T09:56:19Z</dcterms:created>
  <dcterms:modified xsi:type="dcterms:W3CDTF">2021-05-17T11:12:51Z</dcterms:modified>
</cp:coreProperties>
</file>