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75" r:id="rId3"/>
    <p:sldId id="276" r:id="rId4"/>
    <p:sldId id="289" r:id="rId5"/>
    <p:sldId id="295" r:id="rId6"/>
    <p:sldId id="296" r:id="rId7"/>
    <p:sldId id="297" r:id="rId8"/>
    <p:sldId id="303" r:id="rId9"/>
    <p:sldId id="305" r:id="rId10"/>
    <p:sldId id="304" r:id="rId11"/>
    <p:sldId id="306" r:id="rId12"/>
    <p:sldId id="298" r:id="rId13"/>
    <p:sldId id="290" r:id="rId14"/>
    <p:sldId id="288" r:id="rId15"/>
    <p:sldId id="291" r:id="rId16"/>
    <p:sldId id="257" r:id="rId17"/>
    <p:sldId id="299" r:id="rId18"/>
    <p:sldId id="259" r:id="rId19"/>
    <p:sldId id="294" r:id="rId20"/>
    <p:sldId id="300" r:id="rId21"/>
    <p:sldId id="284" r:id="rId22"/>
    <p:sldId id="287" r:id="rId23"/>
    <p:sldId id="260" r:id="rId24"/>
    <p:sldId id="301" r:id="rId25"/>
    <p:sldId id="265" r:id="rId26"/>
    <p:sldId id="292" r:id="rId27"/>
    <p:sldId id="302" r:id="rId28"/>
    <p:sldId id="293" r:id="rId29"/>
    <p:sldId id="274" r:id="rId30"/>
    <p:sldId id="264"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FF00FF"/>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81" autoAdjust="0"/>
    <p:restoredTop sz="92417"/>
  </p:normalViewPr>
  <p:slideViewPr>
    <p:cSldViewPr>
      <p:cViewPr varScale="1">
        <p:scale>
          <a:sx n="106" d="100"/>
          <a:sy n="106" d="100"/>
        </p:scale>
        <p:origin x="608" y="1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479A51-4C5E-4FA3-A9B1-A1713F96B9AD}" type="datetimeFigureOut">
              <a:rPr lang="en-US" smtClean="0"/>
              <a:t>6/2/21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ED9762-E395-4315-BD07-CCFB12405CAA}" type="slidenum">
              <a:rPr lang="en-US" smtClean="0"/>
              <a:t>‹#›</a:t>
            </a:fld>
            <a:endParaRPr lang="en-US"/>
          </a:p>
        </p:txBody>
      </p:sp>
    </p:spTree>
    <p:extLst>
      <p:ext uri="{BB962C8B-B14F-4D97-AF65-F5344CB8AC3E}">
        <p14:creationId xmlns:p14="http://schemas.microsoft.com/office/powerpoint/2010/main" val="996659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reusability</a:t>
            </a:r>
            <a:r>
              <a:rPr lang="en-US" dirty="0"/>
              <a:t> is the likelihood that a segment of source code can be used again to add new functionalities with slight or no modification. Reusable modules and classes reduce implementation time, increase the likelihood that prior testing and use has eliminated bugs and localizes code modifications when a change in implementation is required.</a:t>
            </a:r>
          </a:p>
        </p:txBody>
      </p:sp>
      <p:sp>
        <p:nvSpPr>
          <p:cNvPr id="4" name="Slide Number Placeholder 3"/>
          <p:cNvSpPr>
            <a:spLocks noGrp="1"/>
          </p:cNvSpPr>
          <p:nvPr>
            <p:ph type="sldNum" sz="quarter" idx="10"/>
          </p:nvPr>
        </p:nvSpPr>
        <p:spPr/>
        <p:txBody>
          <a:bodyPr/>
          <a:lstStyle/>
          <a:p>
            <a:fld id="{2BED9762-E395-4315-BD07-CCFB12405CAA}" type="slidenum">
              <a:rPr lang="en-US" smtClean="0"/>
              <a:t>3</a:t>
            </a:fld>
            <a:endParaRPr lang="en-US"/>
          </a:p>
        </p:txBody>
      </p:sp>
    </p:spTree>
    <p:extLst>
      <p:ext uri="{BB962C8B-B14F-4D97-AF65-F5344CB8AC3E}">
        <p14:creationId xmlns:p14="http://schemas.microsoft.com/office/powerpoint/2010/main" val="154213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P107 Core Java</a:t>
            </a:r>
          </a:p>
          <a:p>
            <a:r>
              <a:rPr lang="en-US" dirty="0"/>
              <a:t>P34 Head first Java</a:t>
            </a:r>
          </a:p>
        </p:txBody>
      </p:sp>
      <p:sp>
        <p:nvSpPr>
          <p:cNvPr id="4" name="Slide Number Placeholder 3"/>
          <p:cNvSpPr>
            <a:spLocks noGrp="1"/>
          </p:cNvSpPr>
          <p:nvPr>
            <p:ph type="sldNum" sz="quarter" idx="10"/>
          </p:nvPr>
        </p:nvSpPr>
        <p:spPr/>
        <p:txBody>
          <a:bodyPr/>
          <a:lstStyle/>
          <a:p>
            <a:fld id="{DD3B256E-627A-4128-98D1-812D349382C9}"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27665672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Application of Polymorphism</a:t>
            </a:r>
          </a:p>
          <a:p>
            <a:r>
              <a:rPr lang="en-US" dirty="0"/>
              <a:t>Define a method for animal.</a:t>
            </a:r>
          </a:p>
          <a:p>
            <a:r>
              <a:rPr lang="en-US" dirty="0"/>
              <a:t>Apply that method on dog, horse, or </a:t>
            </a:r>
            <a:r>
              <a:rPr lang="en-US" b="1" dirty="0">
                <a:solidFill>
                  <a:srgbClr val="FF0000"/>
                </a:solidFill>
              </a:rPr>
              <a:t>any</a:t>
            </a:r>
            <a:r>
              <a:rPr lang="en-US" dirty="0"/>
              <a:t> current/future animal species. </a:t>
            </a:r>
          </a:p>
          <a:p>
            <a:endParaRPr lang="en-US" dirty="0"/>
          </a:p>
        </p:txBody>
      </p:sp>
      <p:sp>
        <p:nvSpPr>
          <p:cNvPr id="4" name="Slide Number Placeholder 3"/>
          <p:cNvSpPr>
            <a:spLocks noGrp="1"/>
          </p:cNvSpPr>
          <p:nvPr>
            <p:ph type="sldNum" sz="quarter" idx="10"/>
          </p:nvPr>
        </p:nvSpPr>
        <p:spPr/>
        <p:txBody>
          <a:bodyPr/>
          <a:lstStyle/>
          <a:p>
            <a:fld id="{2BED9762-E395-4315-BD07-CCFB12405CAA}" type="slidenum">
              <a:rPr lang="en-US" smtClean="0"/>
              <a:t>14</a:t>
            </a:fld>
            <a:endParaRPr lang="en-US"/>
          </a:p>
        </p:txBody>
      </p:sp>
    </p:spTree>
    <p:extLst>
      <p:ext uri="{BB962C8B-B14F-4D97-AF65-F5344CB8AC3E}">
        <p14:creationId xmlns:p14="http://schemas.microsoft.com/office/powerpoint/2010/main" val="3388462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Application of Polymorphism</a:t>
            </a:r>
          </a:p>
          <a:p>
            <a:r>
              <a:rPr lang="en-US" dirty="0"/>
              <a:t>Define a method for animal.</a:t>
            </a:r>
          </a:p>
          <a:p>
            <a:r>
              <a:rPr lang="en-US" dirty="0"/>
              <a:t>Apply that method on dog, horse, or </a:t>
            </a:r>
            <a:r>
              <a:rPr lang="en-US" b="1" dirty="0">
                <a:solidFill>
                  <a:srgbClr val="FF0000"/>
                </a:solidFill>
              </a:rPr>
              <a:t>any</a:t>
            </a:r>
            <a:r>
              <a:rPr lang="en-US" dirty="0"/>
              <a:t> current/future animal species. </a:t>
            </a:r>
          </a:p>
          <a:p>
            <a:endParaRPr lang="en-US" dirty="0"/>
          </a:p>
        </p:txBody>
      </p:sp>
      <p:sp>
        <p:nvSpPr>
          <p:cNvPr id="4" name="Slide Number Placeholder 3"/>
          <p:cNvSpPr>
            <a:spLocks noGrp="1"/>
          </p:cNvSpPr>
          <p:nvPr>
            <p:ph type="sldNum" sz="quarter" idx="10"/>
          </p:nvPr>
        </p:nvSpPr>
        <p:spPr/>
        <p:txBody>
          <a:bodyPr/>
          <a:lstStyle/>
          <a:p>
            <a:fld id="{2BED9762-E395-4315-BD07-CCFB12405CAA}" type="slidenum">
              <a:rPr lang="en-US" smtClean="0"/>
              <a:t>15</a:t>
            </a:fld>
            <a:endParaRPr lang="en-US"/>
          </a:p>
        </p:txBody>
      </p:sp>
    </p:spTree>
    <p:extLst>
      <p:ext uri="{BB962C8B-B14F-4D97-AF65-F5344CB8AC3E}">
        <p14:creationId xmlns:p14="http://schemas.microsoft.com/office/powerpoint/2010/main" val="3388462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ED9762-E395-4315-BD07-CCFB12405CAA}" type="slidenum">
              <a:rPr lang="en-US" smtClean="0"/>
              <a:t>21</a:t>
            </a:fld>
            <a:endParaRPr lang="en-US"/>
          </a:p>
        </p:txBody>
      </p:sp>
    </p:spTree>
    <p:extLst>
      <p:ext uri="{BB962C8B-B14F-4D97-AF65-F5344CB8AC3E}">
        <p14:creationId xmlns:p14="http://schemas.microsoft.com/office/powerpoint/2010/main" val="2549251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http://technofriends.files.wordpress.com/2008/02/polymorphism.gif</a:t>
            </a:r>
          </a:p>
        </p:txBody>
      </p:sp>
      <p:sp>
        <p:nvSpPr>
          <p:cNvPr id="4" name="Slide Number Placeholder 3"/>
          <p:cNvSpPr>
            <a:spLocks noGrp="1"/>
          </p:cNvSpPr>
          <p:nvPr>
            <p:ph type="sldNum" sz="quarter" idx="10"/>
          </p:nvPr>
        </p:nvSpPr>
        <p:spPr/>
        <p:txBody>
          <a:bodyPr/>
          <a:lstStyle/>
          <a:p>
            <a:fld id="{2BED9762-E395-4315-BD07-CCFB12405CAA}" type="slidenum">
              <a:rPr lang="en-US" smtClean="0"/>
              <a:t>29</a:t>
            </a:fld>
            <a:endParaRPr lang="en-US"/>
          </a:p>
        </p:txBody>
      </p:sp>
    </p:spTree>
    <p:extLst>
      <p:ext uri="{BB962C8B-B14F-4D97-AF65-F5344CB8AC3E}">
        <p14:creationId xmlns:p14="http://schemas.microsoft.com/office/powerpoint/2010/main" val="32190402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A variable that can hold a reference to an object of class A can also hold a reference to an object belonging to any subclass of A.</a:t>
            </a:r>
          </a:p>
          <a:p>
            <a:pPr rtl="0"/>
            <a:r>
              <a:rPr lang="en-US" sz="1200" kern="1200" dirty="0">
                <a:solidFill>
                  <a:schemeClr val="tx1"/>
                </a:solidFill>
                <a:effectLst/>
                <a:latin typeface="+mn-lt"/>
                <a:ea typeface="+mn-ea"/>
                <a:cs typeface="+mn-cs"/>
              </a:rPr>
              <a:t>Actual type vs. declared type </a:t>
            </a:r>
          </a:p>
          <a:p>
            <a:pPr rtl="0"/>
            <a:r>
              <a:rPr lang="en-US" sz="1200" kern="1200" dirty="0">
                <a:solidFill>
                  <a:schemeClr val="tx1"/>
                </a:solidFill>
                <a:effectLst/>
                <a:latin typeface="+mn-lt"/>
                <a:ea typeface="+mn-ea"/>
                <a:cs typeface="+mn-cs"/>
              </a:rPr>
              <a:t>Every variable has a declared type</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at compile-time </a:t>
            </a:r>
          </a:p>
          <a:p>
            <a:pPr rtl="0"/>
            <a:r>
              <a:rPr lang="en-US" sz="1200" kern="1200" dirty="0">
                <a:solidFill>
                  <a:schemeClr val="tx1"/>
                </a:solidFill>
                <a:effectLst/>
                <a:latin typeface="+mn-lt"/>
                <a:ea typeface="+mn-ea"/>
                <a:cs typeface="+mn-cs"/>
              </a:rPr>
              <a:t>But during runtime,</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the variable may refer to an object with an </a:t>
            </a:r>
          </a:p>
          <a:p>
            <a:pPr rtl="0"/>
            <a:r>
              <a:rPr lang="en-US" sz="1200" kern="1200" dirty="0">
                <a:solidFill>
                  <a:schemeClr val="tx1"/>
                </a:solidFill>
                <a:effectLst/>
                <a:latin typeface="+mn-lt"/>
                <a:ea typeface="+mn-ea"/>
                <a:cs typeface="+mn-cs"/>
              </a:rPr>
              <a:t>actual type (either the same or a subclass of the declared type) </a:t>
            </a:r>
          </a:p>
          <a:p>
            <a:r>
              <a:rPr lang="en-US" dirty="0"/>
              <a:t>Use a variable without knowing the exact type of the object that it refers to.</a:t>
            </a:r>
          </a:p>
          <a:p>
            <a:pPr lvl="1"/>
            <a:r>
              <a:rPr lang="en-US" dirty="0"/>
              <a:t>Variable animal can refer to a dog, a cat, a duck, or whatever new species.</a:t>
            </a:r>
          </a:p>
        </p:txBody>
      </p:sp>
      <p:sp>
        <p:nvSpPr>
          <p:cNvPr id="4" name="Slide Number Placeholder 3"/>
          <p:cNvSpPr>
            <a:spLocks noGrp="1"/>
          </p:cNvSpPr>
          <p:nvPr>
            <p:ph type="sldNum" sz="quarter" idx="10"/>
          </p:nvPr>
        </p:nvSpPr>
        <p:spPr/>
        <p:txBody>
          <a:bodyPr/>
          <a:lstStyle/>
          <a:p>
            <a:fld id="{2BED9762-E395-4315-BD07-CCFB12405CAA}" type="slidenum">
              <a:rPr lang="en-US" smtClean="0"/>
              <a:t>30</a:t>
            </a:fld>
            <a:endParaRPr lang="en-US"/>
          </a:p>
        </p:txBody>
      </p:sp>
    </p:spTree>
    <p:extLst>
      <p:ext uri="{BB962C8B-B14F-4D97-AF65-F5344CB8AC3E}">
        <p14:creationId xmlns:p14="http://schemas.microsoft.com/office/powerpoint/2010/main" val="172083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559C41C-24A4-4075-BED2-6BE7E3ED75D7}" type="datetimeFigureOut">
              <a:rPr lang="en-US" smtClean="0"/>
              <a:t>6/2/21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300E57-D301-4072-A9ED-D1CE1A15E5E3}" type="slidenum">
              <a:rPr lang="en-US" smtClean="0"/>
              <a:t>‹#›</a:t>
            </a:fld>
            <a:endParaRPr lang="en-US"/>
          </a:p>
        </p:txBody>
      </p:sp>
    </p:spTree>
    <p:extLst>
      <p:ext uri="{BB962C8B-B14F-4D97-AF65-F5344CB8AC3E}">
        <p14:creationId xmlns:p14="http://schemas.microsoft.com/office/powerpoint/2010/main" val="462848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59C41C-24A4-4075-BED2-6BE7E3ED75D7}" type="datetimeFigureOut">
              <a:rPr lang="en-US" smtClean="0"/>
              <a:t>6/2/21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300E57-D301-4072-A9ED-D1CE1A15E5E3}" type="slidenum">
              <a:rPr lang="en-US" smtClean="0"/>
              <a:t>‹#›</a:t>
            </a:fld>
            <a:endParaRPr lang="en-US"/>
          </a:p>
        </p:txBody>
      </p:sp>
    </p:spTree>
    <p:extLst>
      <p:ext uri="{BB962C8B-B14F-4D97-AF65-F5344CB8AC3E}">
        <p14:creationId xmlns:p14="http://schemas.microsoft.com/office/powerpoint/2010/main" val="318623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59C41C-24A4-4075-BED2-6BE7E3ED75D7}" type="datetimeFigureOut">
              <a:rPr lang="en-US" smtClean="0"/>
              <a:t>6/2/21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300E57-D301-4072-A9ED-D1CE1A15E5E3}" type="slidenum">
              <a:rPr lang="en-US" smtClean="0"/>
              <a:t>‹#›</a:t>
            </a:fld>
            <a:endParaRPr lang="en-US"/>
          </a:p>
        </p:txBody>
      </p:sp>
    </p:spTree>
    <p:extLst>
      <p:ext uri="{BB962C8B-B14F-4D97-AF65-F5344CB8AC3E}">
        <p14:creationId xmlns:p14="http://schemas.microsoft.com/office/powerpoint/2010/main" val="3347658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59C41C-24A4-4075-BED2-6BE7E3ED75D7}" type="datetimeFigureOut">
              <a:rPr lang="en-US" smtClean="0"/>
              <a:t>6/2/21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300E57-D301-4072-A9ED-D1CE1A15E5E3}" type="slidenum">
              <a:rPr lang="en-US" smtClean="0"/>
              <a:t>‹#›</a:t>
            </a:fld>
            <a:endParaRPr lang="en-US"/>
          </a:p>
        </p:txBody>
      </p:sp>
    </p:spTree>
    <p:extLst>
      <p:ext uri="{BB962C8B-B14F-4D97-AF65-F5344CB8AC3E}">
        <p14:creationId xmlns:p14="http://schemas.microsoft.com/office/powerpoint/2010/main" val="633397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59C41C-24A4-4075-BED2-6BE7E3ED75D7}" type="datetimeFigureOut">
              <a:rPr lang="en-US" smtClean="0"/>
              <a:t>6/2/21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300E57-D301-4072-A9ED-D1CE1A15E5E3}" type="slidenum">
              <a:rPr lang="en-US" smtClean="0"/>
              <a:t>‹#›</a:t>
            </a:fld>
            <a:endParaRPr lang="en-US"/>
          </a:p>
        </p:txBody>
      </p:sp>
    </p:spTree>
    <p:extLst>
      <p:ext uri="{BB962C8B-B14F-4D97-AF65-F5344CB8AC3E}">
        <p14:creationId xmlns:p14="http://schemas.microsoft.com/office/powerpoint/2010/main" val="3768574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559C41C-24A4-4075-BED2-6BE7E3ED75D7}" type="datetimeFigureOut">
              <a:rPr lang="en-US" smtClean="0"/>
              <a:t>6/2/21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300E57-D301-4072-A9ED-D1CE1A15E5E3}" type="slidenum">
              <a:rPr lang="en-US" smtClean="0"/>
              <a:t>‹#›</a:t>
            </a:fld>
            <a:endParaRPr lang="en-US"/>
          </a:p>
        </p:txBody>
      </p:sp>
    </p:spTree>
    <p:extLst>
      <p:ext uri="{BB962C8B-B14F-4D97-AF65-F5344CB8AC3E}">
        <p14:creationId xmlns:p14="http://schemas.microsoft.com/office/powerpoint/2010/main" val="610987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559C41C-24A4-4075-BED2-6BE7E3ED75D7}" type="datetimeFigureOut">
              <a:rPr lang="en-US" smtClean="0"/>
              <a:t>6/2/21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300E57-D301-4072-A9ED-D1CE1A15E5E3}" type="slidenum">
              <a:rPr lang="en-US" smtClean="0"/>
              <a:t>‹#›</a:t>
            </a:fld>
            <a:endParaRPr lang="en-US"/>
          </a:p>
        </p:txBody>
      </p:sp>
    </p:spTree>
    <p:extLst>
      <p:ext uri="{BB962C8B-B14F-4D97-AF65-F5344CB8AC3E}">
        <p14:creationId xmlns:p14="http://schemas.microsoft.com/office/powerpoint/2010/main" val="4192078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559C41C-24A4-4075-BED2-6BE7E3ED75D7}" type="datetimeFigureOut">
              <a:rPr lang="en-US" smtClean="0"/>
              <a:t>6/2/21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300E57-D301-4072-A9ED-D1CE1A15E5E3}" type="slidenum">
              <a:rPr lang="en-US" smtClean="0"/>
              <a:t>‹#›</a:t>
            </a:fld>
            <a:endParaRPr lang="en-US"/>
          </a:p>
        </p:txBody>
      </p:sp>
    </p:spTree>
    <p:extLst>
      <p:ext uri="{BB962C8B-B14F-4D97-AF65-F5344CB8AC3E}">
        <p14:creationId xmlns:p14="http://schemas.microsoft.com/office/powerpoint/2010/main" val="2998852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59C41C-24A4-4075-BED2-6BE7E3ED75D7}" type="datetimeFigureOut">
              <a:rPr lang="en-US" smtClean="0"/>
              <a:t>6/2/21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300E57-D301-4072-A9ED-D1CE1A15E5E3}" type="slidenum">
              <a:rPr lang="en-US" smtClean="0"/>
              <a:t>‹#›</a:t>
            </a:fld>
            <a:endParaRPr lang="en-US"/>
          </a:p>
        </p:txBody>
      </p:sp>
    </p:spTree>
    <p:extLst>
      <p:ext uri="{BB962C8B-B14F-4D97-AF65-F5344CB8AC3E}">
        <p14:creationId xmlns:p14="http://schemas.microsoft.com/office/powerpoint/2010/main" val="3160209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59C41C-24A4-4075-BED2-6BE7E3ED75D7}" type="datetimeFigureOut">
              <a:rPr lang="en-US" smtClean="0"/>
              <a:t>6/2/21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300E57-D301-4072-A9ED-D1CE1A15E5E3}" type="slidenum">
              <a:rPr lang="en-US" smtClean="0"/>
              <a:t>‹#›</a:t>
            </a:fld>
            <a:endParaRPr lang="en-US"/>
          </a:p>
        </p:txBody>
      </p:sp>
    </p:spTree>
    <p:extLst>
      <p:ext uri="{BB962C8B-B14F-4D97-AF65-F5344CB8AC3E}">
        <p14:creationId xmlns:p14="http://schemas.microsoft.com/office/powerpoint/2010/main" val="2807391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59C41C-24A4-4075-BED2-6BE7E3ED75D7}" type="datetimeFigureOut">
              <a:rPr lang="en-US" smtClean="0"/>
              <a:t>6/2/21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300E57-D301-4072-A9ED-D1CE1A15E5E3}" type="slidenum">
              <a:rPr lang="en-US" smtClean="0"/>
              <a:t>‹#›</a:t>
            </a:fld>
            <a:endParaRPr lang="en-US"/>
          </a:p>
        </p:txBody>
      </p:sp>
    </p:spTree>
    <p:extLst>
      <p:ext uri="{BB962C8B-B14F-4D97-AF65-F5344CB8AC3E}">
        <p14:creationId xmlns:p14="http://schemas.microsoft.com/office/powerpoint/2010/main" val="1366933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59C41C-24A4-4075-BED2-6BE7E3ED75D7}" type="datetimeFigureOut">
              <a:rPr lang="en-US" smtClean="0"/>
              <a:t>6/2/21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300E57-D301-4072-A9ED-D1CE1A15E5E3}" type="slidenum">
              <a:rPr lang="en-US" smtClean="0"/>
              <a:t>‹#›</a:t>
            </a:fld>
            <a:endParaRPr lang="en-US"/>
          </a:p>
        </p:txBody>
      </p:sp>
    </p:spTree>
    <p:extLst>
      <p:ext uri="{BB962C8B-B14F-4D97-AF65-F5344CB8AC3E}">
        <p14:creationId xmlns:p14="http://schemas.microsoft.com/office/powerpoint/2010/main" val="12748148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Polymorphism</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649784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93893-48F3-4744-9F17-8D7FA3882800}"/>
              </a:ext>
            </a:extLst>
          </p:cNvPr>
          <p:cNvSpPr>
            <a:spLocks noGrp="1"/>
          </p:cNvSpPr>
          <p:nvPr>
            <p:ph type="title"/>
          </p:nvPr>
        </p:nvSpPr>
        <p:spPr/>
        <p:txBody>
          <a:bodyPr/>
          <a:lstStyle/>
          <a:p>
            <a:r>
              <a:rPr lang="en-US" dirty="0"/>
              <a:t>Override</a:t>
            </a:r>
          </a:p>
        </p:txBody>
      </p:sp>
      <p:sp>
        <p:nvSpPr>
          <p:cNvPr id="3" name="Content Placeholder 2">
            <a:extLst>
              <a:ext uri="{FF2B5EF4-FFF2-40B4-BE49-F238E27FC236}">
                <a16:creationId xmlns:a16="http://schemas.microsoft.com/office/drawing/2014/main" id="{4995A468-86CD-2348-A5CC-D7A7F6716FEB}"/>
              </a:ext>
            </a:extLst>
          </p:cNvPr>
          <p:cNvSpPr>
            <a:spLocks noGrp="1"/>
          </p:cNvSpPr>
          <p:nvPr>
            <p:ph idx="1"/>
          </p:nvPr>
        </p:nvSpPr>
        <p:spPr/>
        <p:txBody>
          <a:bodyPr/>
          <a:lstStyle/>
          <a:p>
            <a:r>
              <a:rPr lang="en-US" dirty="0"/>
              <a:t>Rewrite the functions inherited from superclass.</a:t>
            </a:r>
          </a:p>
          <a:p>
            <a:r>
              <a:rPr lang="en-US" dirty="0"/>
              <a:t>Both methods need to have exactly the same header, which includes return type, method name, parameter list.</a:t>
            </a:r>
          </a:p>
          <a:p>
            <a:r>
              <a:rPr lang="en-US" dirty="0"/>
              <a:t>The behavior (or functionality) from subclass will be different from the same method of the superclass.</a:t>
            </a:r>
          </a:p>
        </p:txBody>
      </p:sp>
    </p:spTree>
    <p:extLst>
      <p:ext uri="{BB962C8B-B14F-4D97-AF65-F5344CB8AC3E}">
        <p14:creationId xmlns:p14="http://schemas.microsoft.com/office/powerpoint/2010/main" val="3887890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F2333-8B35-E945-8CB4-B4EB0D687A2F}"/>
              </a:ext>
            </a:extLst>
          </p:cNvPr>
          <p:cNvSpPr>
            <a:spLocks noGrp="1"/>
          </p:cNvSpPr>
          <p:nvPr>
            <p:ph type="title"/>
          </p:nvPr>
        </p:nvSpPr>
        <p:spPr/>
        <p:txBody>
          <a:bodyPr/>
          <a:lstStyle/>
          <a:p>
            <a:r>
              <a:rPr lang="en-US" dirty="0"/>
              <a:t>Override definition</a:t>
            </a:r>
          </a:p>
        </p:txBody>
      </p:sp>
      <p:sp>
        <p:nvSpPr>
          <p:cNvPr id="3" name="Content Placeholder 2">
            <a:extLst>
              <a:ext uri="{FF2B5EF4-FFF2-40B4-BE49-F238E27FC236}">
                <a16:creationId xmlns:a16="http://schemas.microsoft.com/office/drawing/2014/main" id="{D162A044-D5C0-C042-ADA4-E90069CC4BB8}"/>
              </a:ext>
            </a:extLst>
          </p:cNvPr>
          <p:cNvSpPr>
            <a:spLocks noGrp="1"/>
          </p:cNvSpPr>
          <p:nvPr>
            <p:ph idx="1"/>
          </p:nvPr>
        </p:nvSpPr>
        <p:spPr/>
        <p:txBody>
          <a:bodyPr/>
          <a:lstStyle/>
          <a:p>
            <a:r>
              <a:rPr lang="en-US"/>
              <a:t>use one's authority to reject or cancel (a decision, view, etc.).</a:t>
            </a:r>
          </a:p>
        </p:txBody>
      </p:sp>
    </p:spTree>
    <p:extLst>
      <p:ext uri="{BB962C8B-B14F-4D97-AF65-F5344CB8AC3E}">
        <p14:creationId xmlns:p14="http://schemas.microsoft.com/office/powerpoint/2010/main" val="1965447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and Polymorphism</a:t>
            </a:r>
          </a:p>
        </p:txBody>
      </p:sp>
      <p:sp>
        <p:nvSpPr>
          <p:cNvPr id="3" name="Content Placeholder 2"/>
          <p:cNvSpPr>
            <a:spLocks noGrp="1"/>
          </p:cNvSpPr>
          <p:nvPr>
            <p:ph idx="1"/>
          </p:nvPr>
        </p:nvSpPr>
        <p:spPr/>
        <p:txBody>
          <a:bodyPr>
            <a:normAutofit/>
          </a:bodyPr>
          <a:lstStyle/>
          <a:p>
            <a:r>
              <a:rPr lang="en-US" dirty="0"/>
              <a:t>The ability to </a:t>
            </a:r>
            <a:r>
              <a:rPr lang="en-US" dirty="0">
                <a:solidFill>
                  <a:srgbClr val="00B0F0"/>
                </a:solidFill>
              </a:rPr>
              <a:t>treat an object as </a:t>
            </a:r>
            <a:r>
              <a:rPr lang="en-US" dirty="0"/>
              <a:t>an instance of </a:t>
            </a:r>
            <a:r>
              <a:rPr lang="en-US" dirty="0">
                <a:solidFill>
                  <a:srgbClr val="00B0F0"/>
                </a:solidFill>
              </a:rPr>
              <a:t>its own class </a:t>
            </a:r>
            <a:r>
              <a:rPr lang="en-US" dirty="0">
                <a:solidFill>
                  <a:srgbClr val="FF0000"/>
                </a:solidFill>
              </a:rPr>
              <a:t>OR</a:t>
            </a:r>
            <a:r>
              <a:rPr lang="en-US" dirty="0">
                <a:solidFill>
                  <a:srgbClr val="00B0F0"/>
                </a:solidFill>
              </a:rPr>
              <a:t> </a:t>
            </a:r>
            <a:r>
              <a:rPr lang="en-US" dirty="0"/>
              <a:t>an instance of </a:t>
            </a:r>
            <a:r>
              <a:rPr lang="en-US" dirty="0">
                <a:solidFill>
                  <a:srgbClr val="FF00FF"/>
                </a:solidFill>
              </a:rPr>
              <a:t>its base class </a:t>
            </a:r>
            <a:r>
              <a:rPr lang="en-US" dirty="0"/>
              <a:t>allows many </a:t>
            </a:r>
            <a:r>
              <a:rPr lang="en-US" dirty="0">
                <a:solidFill>
                  <a:srgbClr val="00B050"/>
                </a:solidFill>
              </a:rPr>
              <a:t>subclasses</a:t>
            </a:r>
            <a:r>
              <a:rPr lang="en-US" dirty="0"/>
              <a:t> </a:t>
            </a:r>
            <a:r>
              <a:rPr lang="en-US" dirty="0">
                <a:solidFill>
                  <a:srgbClr val="00B050"/>
                </a:solidFill>
              </a:rPr>
              <a:t>derived from the same </a:t>
            </a:r>
            <a:r>
              <a:rPr lang="en-US" dirty="0">
                <a:solidFill>
                  <a:srgbClr val="FF00FF"/>
                </a:solidFill>
              </a:rPr>
              <a:t>base class </a:t>
            </a:r>
            <a:r>
              <a:rPr lang="en-US" dirty="0"/>
              <a:t>to be treated as if they were one class.</a:t>
            </a:r>
          </a:p>
          <a:p>
            <a:r>
              <a:rPr lang="en-US" dirty="0"/>
              <a:t>Methods </a:t>
            </a:r>
            <a:r>
              <a:rPr lang="en-US" b="1" dirty="0">
                <a:solidFill>
                  <a:srgbClr val="FF0000"/>
                </a:solidFill>
              </a:rPr>
              <a:t>defined</a:t>
            </a:r>
            <a:r>
              <a:rPr lang="en-US" dirty="0"/>
              <a:t> for objects of </a:t>
            </a:r>
            <a:r>
              <a:rPr lang="en-US" dirty="0">
                <a:solidFill>
                  <a:srgbClr val="FF00FF"/>
                </a:solidFill>
              </a:rPr>
              <a:t>base class</a:t>
            </a:r>
            <a:r>
              <a:rPr lang="en-US" dirty="0"/>
              <a:t> can be </a:t>
            </a:r>
            <a:r>
              <a:rPr lang="en-US" b="1" dirty="0">
                <a:solidFill>
                  <a:srgbClr val="0066FF"/>
                </a:solidFill>
              </a:rPr>
              <a:t>used</a:t>
            </a:r>
            <a:r>
              <a:rPr lang="en-US" dirty="0"/>
              <a:t> by objects of </a:t>
            </a:r>
            <a:r>
              <a:rPr lang="en-US" dirty="0">
                <a:solidFill>
                  <a:srgbClr val="00B0F0"/>
                </a:solidFill>
              </a:rPr>
              <a:t>sub-classes</a:t>
            </a:r>
            <a:r>
              <a:rPr lang="en-US" dirty="0"/>
              <a:t>.</a:t>
            </a:r>
          </a:p>
        </p:txBody>
      </p:sp>
    </p:spTree>
    <p:extLst>
      <p:ext uri="{BB962C8B-B14F-4D97-AF65-F5344CB8AC3E}">
        <p14:creationId xmlns:p14="http://schemas.microsoft.com/office/powerpoint/2010/main" val="1914670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Subclass vs. Superclass</a:t>
            </a:r>
          </a:p>
        </p:txBody>
      </p:sp>
      <p:sp>
        <p:nvSpPr>
          <p:cNvPr id="3" name="Content Placeholder 2"/>
          <p:cNvSpPr>
            <a:spLocks noGrp="1"/>
          </p:cNvSpPr>
          <p:nvPr>
            <p:ph idx="1"/>
          </p:nvPr>
        </p:nvSpPr>
        <p:spPr/>
        <p:txBody>
          <a:bodyPr/>
          <a:lstStyle/>
          <a:p>
            <a:r>
              <a:rPr lang="en-US" dirty="0"/>
              <a:t>A class that is derived from another class is called a </a:t>
            </a:r>
            <a:r>
              <a:rPr lang="en-US" i="1" dirty="0">
                <a:solidFill>
                  <a:srgbClr val="0000CC"/>
                </a:solidFill>
              </a:rPr>
              <a:t>subclass</a:t>
            </a:r>
            <a:r>
              <a:rPr lang="en-US" dirty="0"/>
              <a:t>. </a:t>
            </a:r>
          </a:p>
          <a:p>
            <a:r>
              <a:rPr lang="en-US" dirty="0"/>
              <a:t>The class from which the </a:t>
            </a:r>
            <a:r>
              <a:rPr lang="en-US" dirty="0">
                <a:solidFill>
                  <a:srgbClr val="0000CC"/>
                </a:solidFill>
              </a:rPr>
              <a:t>subclass</a:t>
            </a:r>
            <a:r>
              <a:rPr lang="en-US" dirty="0"/>
              <a:t> is derived is called a </a:t>
            </a:r>
            <a:r>
              <a:rPr lang="en-US" i="1" dirty="0">
                <a:solidFill>
                  <a:srgbClr val="FF0000"/>
                </a:solidFill>
              </a:rPr>
              <a:t>superclass</a:t>
            </a:r>
            <a:r>
              <a:rPr lang="en-US" dirty="0"/>
              <a:t>.</a:t>
            </a:r>
          </a:p>
        </p:txBody>
      </p:sp>
      <p:grpSp>
        <p:nvGrpSpPr>
          <p:cNvPr id="5" name="Group 4"/>
          <p:cNvGrpSpPr/>
          <p:nvPr/>
        </p:nvGrpSpPr>
        <p:grpSpPr>
          <a:xfrm>
            <a:off x="2105951" y="3997881"/>
            <a:ext cx="4142450" cy="2052701"/>
            <a:chOff x="4926469" y="3367811"/>
            <a:chExt cx="4264867" cy="2528893"/>
          </a:xfrm>
        </p:grpSpPr>
        <p:grpSp>
          <p:nvGrpSpPr>
            <p:cNvPr id="6" name="Group 5"/>
            <p:cNvGrpSpPr/>
            <p:nvPr/>
          </p:nvGrpSpPr>
          <p:grpSpPr>
            <a:xfrm>
              <a:off x="4926469" y="3367811"/>
              <a:ext cx="2781300" cy="2528893"/>
              <a:chOff x="2209800" y="3924300"/>
              <a:chExt cx="2514600" cy="1638300"/>
            </a:xfrm>
          </p:grpSpPr>
          <p:sp>
            <p:nvSpPr>
              <p:cNvPr id="9" name="Rounded Rectangle 8"/>
              <p:cNvSpPr/>
              <p:nvPr/>
            </p:nvSpPr>
            <p:spPr>
              <a:xfrm>
                <a:off x="3200400" y="3924300"/>
                <a:ext cx="1524000" cy="533400"/>
              </a:xfrm>
              <a:prstGeom prst="roundRect">
                <a:avLst/>
              </a:prstGeom>
              <a:solidFill>
                <a:srgbClr val="FFFF00">
                  <a:alpha val="32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0000"/>
                    </a:solidFill>
                  </a:rPr>
                  <a:t>Animal</a:t>
                </a:r>
              </a:p>
            </p:txBody>
          </p:sp>
          <p:cxnSp>
            <p:nvCxnSpPr>
              <p:cNvPr id="10" name="Straight Arrow Connector 9"/>
              <p:cNvCxnSpPr>
                <a:endCxn id="9" idx="2"/>
              </p:cNvCxnSpPr>
              <p:nvPr/>
            </p:nvCxnSpPr>
            <p:spPr>
              <a:xfrm flipV="1">
                <a:off x="2971800" y="4457700"/>
                <a:ext cx="990600" cy="571500"/>
              </a:xfrm>
              <a:prstGeom prst="straightConnector1">
                <a:avLst/>
              </a:prstGeom>
              <a:ln w="25400">
                <a:solidFill>
                  <a:schemeClr val="accent1">
                    <a:shade val="95000"/>
                    <a:satMod val="10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2209800" y="5029200"/>
                <a:ext cx="1524000" cy="533400"/>
              </a:xfrm>
              <a:prstGeom prst="roundRect">
                <a:avLst/>
              </a:prstGeom>
              <a:solidFill>
                <a:schemeClr val="accent1">
                  <a:alpha val="72000"/>
                </a:schemeClr>
              </a:solidFill>
              <a:ln>
                <a:solidFill>
                  <a:schemeClr val="accent1">
                    <a:shade val="95000"/>
                    <a:satMod val="10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Dog</a:t>
                </a:r>
              </a:p>
            </p:txBody>
          </p:sp>
        </p:grpSp>
        <p:sp>
          <p:nvSpPr>
            <p:cNvPr id="7" name="TextBox 6"/>
            <p:cNvSpPr txBox="1"/>
            <p:nvPr/>
          </p:nvSpPr>
          <p:spPr>
            <a:xfrm>
              <a:off x="7707768" y="3628560"/>
              <a:ext cx="1483568" cy="530846"/>
            </a:xfrm>
            <a:prstGeom prst="rect">
              <a:avLst/>
            </a:prstGeom>
            <a:noFill/>
            <a:ln>
              <a:noFill/>
            </a:ln>
          </p:spPr>
          <p:txBody>
            <a:bodyPr wrap="square" rtlCol="0">
              <a:spAutoFit/>
            </a:bodyPr>
            <a:lstStyle/>
            <a:p>
              <a:r>
                <a:rPr lang="en-US" sz="2200" dirty="0">
                  <a:solidFill>
                    <a:srgbClr val="FF0000"/>
                  </a:solidFill>
                </a:rPr>
                <a:t>superclass</a:t>
              </a:r>
            </a:p>
          </p:txBody>
        </p:sp>
        <p:sp>
          <p:nvSpPr>
            <p:cNvPr id="8" name="TextBox 7"/>
            <p:cNvSpPr txBox="1"/>
            <p:nvPr/>
          </p:nvSpPr>
          <p:spPr>
            <a:xfrm>
              <a:off x="6612104" y="5300356"/>
              <a:ext cx="1283831" cy="530846"/>
            </a:xfrm>
            <a:prstGeom prst="rect">
              <a:avLst/>
            </a:prstGeom>
            <a:noFill/>
            <a:ln>
              <a:noFill/>
            </a:ln>
          </p:spPr>
          <p:txBody>
            <a:bodyPr wrap="square" rtlCol="0">
              <a:spAutoFit/>
            </a:bodyPr>
            <a:lstStyle/>
            <a:p>
              <a:r>
                <a:rPr lang="en-US" sz="2200" dirty="0">
                  <a:solidFill>
                    <a:srgbClr val="0000CC"/>
                  </a:solidFill>
                </a:rPr>
                <a:t>subclass</a:t>
              </a:r>
            </a:p>
          </p:txBody>
        </p:sp>
      </p:grpSp>
    </p:spTree>
    <p:extLst>
      <p:ext uri="{BB962C8B-B14F-4D97-AF65-F5344CB8AC3E}">
        <p14:creationId xmlns:p14="http://schemas.microsoft.com/office/powerpoint/2010/main" val="3934402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Polymorphism</a:t>
            </a:r>
          </a:p>
        </p:txBody>
      </p:sp>
      <p:sp>
        <p:nvSpPr>
          <p:cNvPr id="3" name="Content Placeholder 2"/>
          <p:cNvSpPr>
            <a:spLocks noGrp="1"/>
          </p:cNvSpPr>
          <p:nvPr>
            <p:ph idx="1"/>
          </p:nvPr>
        </p:nvSpPr>
        <p:spPr>
          <a:xfrm>
            <a:off x="457200" y="1219200"/>
            <a:ext cx="8229600" cy="4906963"/>
          </a:xfrm>
        </p:spPr>
        <p:txBody>
          <a:bodyPr/>
          <a:lstStyle/>
          <a:p>
            <a:r>
              <a:rPr lang="en-US" dirty="0"/>
              <a:t>For the same message (“</a:t>
            </a:r>
            <a:r>
              <a:rPr lang="en-US" dirty="0">
                <a:solidFill>
                  <a:srgbClr val="FF0000"/>
                </a:solidFill>
              </a:rPr>
              <a:t>Make a sound!</a:t>
            </a:r>
            <a:r>
              <a:rPr lang="en-US" dirty="0"/>
              <a:t>”),</a:t>
            </a:r>
            <a:r>
              <a:rPr lang="en-US" dirty="0">
                <a:solidFill>
                  <a:srgbClr val="FF0000"/>
                </a:solidFill>
              </a:rPr>
              <a:t> </a:t>
            </a:r>
            <a:r>
              <a:rPr lang="en-US" dirty="0"/>
              <a:t>objects of different subclasses give different responses.</a:t>
            </a:r>
          </a:p>
          <a:p>
            <a:endParaRPr lang="en-US" dirty="0"/>
          </a:p>
        </p:txBody>
      </p:sp>
      <p:grpSp>
        <p:nvGrpSpPr>
          <p:cNvPr id="6" name="Group 5"/>
          <p:cNvGrpSpPr/>
          <p:nvPr/>
        </p:nvGrpSpPr>
        <p:grpSpPr>
          <a:xfrm>
            <a:off x="3200400" y="2420345"/>
            <a:ext cx="4572000" cy="4402494"/>
            <a:chOff x="2362200" y="2147713"/>
            <a:chExt cx="4876800" cy="4769381"/>
          </a:xfrm>
        </p:grpSpPr>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2147713"/>
              <a:ext cx="4876800" cy="476938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Oval Callout 4"/>
            <p:cNvSpPr/>
            <p:nvPr/>
          </p:nvSpPr>
          <p:spPr>
            <a:xfrm>
              <a:off x="4572000" y="2185034"/>
              <a:ext cx="1447800" cy="862965"/>
            </a:xfrm>
            <a:prstGeom prst="wedgeEllipseCallout">
              <a:avLst>
                <a:gd name="adj1" fmla="val -59501"/>
                <a:gd name="adj2" fmla="val 514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Make a sound!</a:t>
              </a:r>
            </a:p>
          </p:txBody>
        </p:sp>
      </p:grpSp>
    </p:spTree>
    <p:extLst>
      <p:ext uri="{BB962C8B-B14F-4D97-AF65-F5344CB8AC3E}">
        <p14:creationId xmlns:p14="http://schemas.microsoft.com/office/powerpoint/2010/main" val="1237450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Vet as “Animal talker”</a:t>
            </a:r>
          </a:p>
        </p:txBody>
      </p:sp>
      <p:sp>
        <p:nvSpPr>
          <p:cNvPr id="3" name="Content Placeholder 2"/>
          <p:cNvSpPr>
            <a:spLocks noGrp="1"/>
          </p:cNvSpPr>
          <p:nvPr>
            <p:ph idx="1"/>
          </p:nvPr>
        </p:nvSpPr>
        <p:spPr>
          <a:xfrm>
            <a:off x="457200" y="1219200"/>
            <a:ext cx="8229600" cy="4906963"/>
          </a:xfrm>
        </p:spPr>
        <p:txBody>
          <a:bodyPr/>
          <a:lstStyle/>
          <a:p>
            <a:r>
              <a:rPr lang="en-US" dirty="0"/>
              <a:t>When he/she gives shots to </a:t>
            </a:r>
            <a:r>
              <a:rPr lang="en-US" dirty="0">
                <a:solidFill>
                  <a:srgbClr val="FF0000"/>
                </a:solidFill>
              </a:rPr>
              <a:t>animals</a:t>
            </a:r>
            <a:r>
              <a:rPr lang="en-US" dirty="0"/>
              <a:t>, they cry in their own way. </a:t>
            </a:r>
          </a:p>
          <a:p>
            <a:endParaRPr lang="en-US" dirty="0"/>
          </a:p>
        </p:txBody>
      </p:sp>
      <p:grpSp>
        <p:nvGrpSpPr>
          <p:cNvPr id="7" name="Group 6"/>
          <p:cNvGrpSpPr/>
          <p:nvPr/>
        </p:nvGrpSpPr>
        <p:grpSpPr>
          <a:xfrm>
            <a:off x="2819400" y="2209800"/>
            <a:ext cx="4572000" cy="4402495"/>
            <a:chOff x="2819400" y="2420344"/>
            <a:chExt cx="4572000" cy="4402495"/>
          </a:xfrm>
        </p:grpSpPr>
        <p:grpSp>
          <p:nvGrpSpPr>
            <p:cNvPr id="6" name="Group 5"/>
            <p:cNvGrpSpPr/>
            <p:nvPr/>
          </p:nvGrpSpPr>
          <p:grpSpPr>
            <a:xfrm>
              <a:off x="2819400" y="2420345"/>
              <a:ext cx="4572000" cy="4402494"/>
              <a:chOff x="2362200" y="2147713"/>
              <a:chExt cx="4876800" cy="4769381"/>
            </a:xfrm>
          </p:grpSpPr>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2147713"/>
                <a:ext cx="4876800" cy="476938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Oval Callout 4"/>
              <p:cNvSpPr/>
              <p:nvPr/>
            </p:nvSpPr>
            <p:spPr>
              <a:xfrm>
                <a:off x="4572000" y="2185034"/>
                <a:ext cx="1447800" cy="862965"/>
              </a:xfrm>
              <a:prstGeom prst="wedgeEllipseCallout">
                <a:avLst>
                  <a:gd name="adj1" fmla="val -59501"/>
                  <a:gd name="adj2" fmla="val 514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Make a sound!</a:t>
                </a:r>
              </a:p>
            </p:txBody>
          </p:sp>
        </p:grpSp>
        <p:pic>
          <p:nvPicPr>
            <p:cNvPr id="1026" name="Picture 2" descr="http://t0.gstatic.com/images?q=tbn:ANd9GcTYcQKb7IvUxDYqhc9HMnVRvIo80cResSVrYdVHO1gqK4TOU6cJcg"/>
            <p:cNvPicPr>
              <a:picLocks noChangeAspect="1" noChangeArrowheads="1"/>
            </p:cNvPicPr>
            <p:nvPr/>
          </p:nvPicPr>
          <p:blipFill rotWithShape="1">
            <a:blip r:embed="rId4">
              <a:extLst>
                <a:ext uri="{28A0092B-C50C-407E-A947-70E740481C1C}">
                  <a14:useLocalDpi xmlns:a14="http://schemas.microsoft.com/office/drawing/2010/main" val="0"/>
                </a:ext>
              </a:extLst>
            </a:blip>
            <a:srcRect l="20250" r="9128" b="42235"/>
            <a:stretch/>
          </p:blipFill>
          <p:spPr bwMode="auto">
            <a:xfrm>
              <a:off x="3810000" y="2420344"/>
              <a:ext cx="2590799" cy="1264993"/>
            </a:xfrm>
            <a:prstGeom prst="rect">
              <a:avLst/>
            </a:prstGeom>
            <a:noFill/>
            <a:extLst>
              <a:ext uri="{909E8E84-426E-40dd-AFC4-6F175D3DCCD1}">
                <a14:hiddenFill xmlns:a14="http://schemas.microsoft.com/office/drawing/2010/main" xmlns="">
                  <a:solidFill>
                    <a:srgbClr val="FFFFFF"/>
                  </a:solidFill>
                </a14:hiddenFill>
              </a:ext>
            </a:extLst>
          </p:spPr>
        </p:pic>
      </p:grpSp>
    </p:spTree>
    <p:extLst>
      <p:ext uri="{BB962C8B-B14F-4D97-AF65-F5344CB8AC3E}">
        <p14:creationId xmlns:p14="http://schemas.microsoft.com/office/powerpoint/2010/main" val="4199195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Class Animal</a:t>
            </a:r>
          </a:p>
        </p:txBody>
      </p:sp>
      <p:sp>
        <p:nvSpPr>
          <p:cNvPr id="3" name="Content Placeholder 2"/>
          <p:cNvSpPr>
            <a:spLocks noGrp="1"/>
          </p:cNvSpPr>
          <p:nvPr>
            <p:ph idx="1"/>
          </p:nvPr>
        </p:nvSpPr>
        <p:spPr>
          <a:xfrm>
            <a:off x="304800" y="1295400"/>
            <a:ext cx="8534400" cy="4830763"/>
          </a:xfrm>
        </p:spPr>
        <p:txBody>
          <a:bodyPr>
            <a:normAutofit/>
          </a:bodyPr>
          <a:lstStyle/>
          <a:p>
            <a:r>
              <a:rPr lang="en-US" dirty="0"/>
              <a:t>For class Animal, we only care about the following:</a:t>
            </a:r>
          </a:p>
          <a:p>
            <a:pPr lvl="1"/>
            <a:r>
              <a:rPr lang="en-US" dirty="0"/>
              <a:t>Each animal can </a:t>
            </a:r>
            <a:r>
              <a:rPr lang="en-US" dirty="0">
                <a:solidFill>
                  <a:srgbClr val="FF0000"/>
                </a:solidFill>
              </a:rPr>
              <a:t>make a sound</a:t>
            </a:r>
            <a:r>
              <a:rPr lang="en-US" dirty="0"/>
              <a:t>.</a:t>
            </a:r>
          </a:p>
          <a:p>
            <a:r>
              <a:rPr lang="en-US" dirty="0"/>
              <a:t>What methods should be in Animal class?</a:t>
            </a:r>
          </a:p>
        </p:txBody>
      </p:sp>
      <p:grpSp>
        <p:nvGrpSpPr>
          <p:cNvPr id="7" name="Group 6"/>
          <p:cNvGrpSpPr/>
          <p:nvPr/>
        </p:nvGrpSpPr>
        <p:grpSpPr>
          <a:xfrm>
            <a:off x="6719455" y="1850571"/>
            <a:ext cx="1905000" cy="1066800"/>
            <a:chOff x="1143000" y="2362200"/>
            <a:chExt cx="1905000" cy="1066800"/>
          </a:xfrm>
        </p:grpSpPr>
        <p:sp>
          <p:nvSpPr>
            <p:cNvPr id="4" name="Rectangle 3"/>
            <p:cNvSpPr/>
            <p:nvPr/>
          </p:nvSpPr>
          <p:spPr>
            <a:xfrm>
              <a:off x="1143000" y="2362200"/>
              <a:ext cx="1905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Animal</a:t>
              </a:r>
            </a:p>
          </p:txBody>
        </p:sp>
        <p:sp>
          <p:nvSpPr>
            <p:cNvPr id="6" name="Rectangle 5"/>
            <p:cNvSpPr/>
            <p:nvPr/>
          </p:nvSpPr>
          <p:spPr>
            <a:xfrm>
              <a:off x="1143000" y="2819400"/>
              <a:ext cx="1905000" cy="6096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FF0000"/>
                  </a:solidFill>
                </a:rPr>
                <a:t>void </a:t>
              </a:r>
              <a:r>
                <a:rPr lang="en-US" dirty="0" err="1">
                  <a:solidFill>
                    <a:srgbClr val="FF0000"/>
                  </a:solidFill>
                </a:rPr>
                <a:t>makeSound</a:t>
              </a:r>
              <a:r>
                <a:rPr lang="en-US" dirty="0">
                  <a:solidFill>
                    <a:srgbClr val="FF0000"/>
                  </a:solidFill>
                </a:rPr>
                <a:t>()</a:t>
              </a:r>
            </a:p>
          </p:txBody>
        </p:sp>
      </p:grpSp>
    </p:spTree>
    <p:extLst>
      <p:ext uri="{BB962C8B-B14F-4D97-AF65-F5344CB8AC3E}">
        <p14:creationId xmlns:p14="http://schemas.microsoft.com/office/powerpoint/2010/main" val="210191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59E9E-D095-2B48-A236-182AB0AF561A}"/>
              </a:ext>
            </a:extLst>
          </p:cNvPr>
          <p:cNvSpPr>
            <a:spLocks noGrp="1"/>
          </p:cNvSpPr>
          <p:nvPr>
            <p:ph type="title"/>
          </p:nvPr>
        </p:nvSpPr>
        <p:spPr/>
        <p:txBody>
          <a:bodyPr/>
          <a:lstStyle/>
          <a:p>
            <a:r>
              <a:rPr lang="en-US" dirty="0"/>
              <a:t>Code of </a:t>
            </a:r>
            <a:r>
              <a:rPr lang="en-US" dirty="0" err="1"/>
              <a:t>Animal.h</a:t>
            </a:r>
            <a:endParaRPr lang="en-US" dirty="0"/>
          </a:p>
        </p:txBody>
      </p:sp>
      <p:sp>
        <p:nvSpPr>
          <p:cNvPr id="3" name="Content Placeholder 2">
            <a:extLst>
              <a:ext uri="{FF2B5EF4-FFF2-40B4-BE49-F238E27FC236}">
                <a16:creationId xmlns:a16="http://schemas.microsoft.com/office/drawing/2014/main" id="{DE737922-3F08-304E-B162-2ABDA8AC9F9D}"/>
              </a:ext>
            </a:extLst>
          </p:cNvPr>
          <p:cNvSpPr>
            <a:spLocks noGrp="1"/>
          </p:cNvSpPr>
          <p:nvPr>
            <p:ph idx="1"/>
          </p:nvPr>
        </p:nvSpPr>
        <p:spPr/>
        <p:txBody>
          <a:bodyPr>
            <a:normAutofit fontScale="85000" lnSpcReduction="20000"/>
          </a:bodyPr>
          <a:lstStyle/>
          <a:p>
            <a:pPr marL="0" indent="0">
              <a:buNone/>
            </a:pPr>
            <a:r>
              <a:rPr lang="en-US" dirty="0">
                <a:solidFill>
                  <a:srgbClr val="FF00FF"/>
                </a:solidFill>
              </a:rPr>
              <a:t>#</a:t>
            </a:r>
            <a:r>
              <a:rPr lang="en-US" dirty="0" err="1">
                <a:solidFill>
                  <a:srgbClr val="FF00FF"/>
                </a:solidFill>
              </a:rPr>
              <a:t>ifndef</a:t>
            </a:r>
            <a:r>
              <a:rPr lang="en-US" dirty="0">
                <a:solidFill>
                  <a:srgbClr val="FF00FF"/>
                </a:solidFill>
              </a:rPr>
              <a:t> ANIMAL_H_  </a:t>
            </a:r>
            <a:r>
              <a:rPr lang="en-US" dirty="0">
                <a:solidFill>
                  <a:srgbClr val="3333FF"/>
                </a:solidFill>
              </a:rPr>
              <a:t>//include guard</a:t>
            </a:r>
            <a:endParaRPr lang="en-US" dirty="0">
              <a:solidFill>
                <a:srgbClr val="FF00FF"/>
              </a:solidFill>
            </a:endParaRPr>
          </a:p>
          <a:p>
            <a:pPr marL="0" indent="0">
              <a:buNone/>
            </a:pPr>
            <a:r>
              <a:rPr lang="en-US" dirty="0">
                <a:solidFill>
                  <a:srgbClr val="FF00FF"/>
                </a:solidFill>
              </a:rPr>
              <a:t>#define ANIMAL_H_</a:t>
            </a:r>
          </a:p>
          <a:p>
            <a:pPr marL="0" indent="0">
              <a:buNone/>
            </a:pPr>
            <a:r>
              <a:rPr lang="en-US" dirty="0">
                <a:solidFill>
                  <a:srgbClr val="00B050"/>
                </a:solidFill>
              </a:rPr>
              <a:t>class</a:t>
            </a:r>
            <a:r>
              <a:rPr lang="en-US" dirty="0"/>
              <a:t> Animal</a:t>
            </a:r>
          </a:p>
          <a:p>
            <a:pPr marL="0" indent="0">
              <a:buNone/>
            </a:pPr>
            <a:r>
              <a:rPr lang="en-US" dirty="0"/>
              <a:t>{</a:t>
            </a:r>
          </a:p>
          <a:p>
            <a:pPr marL="0" indent="0">
              <a:buNone/>
            </a:pPr>
            <a:r>
              <a:rPr lang="en-US" dirty="0">
                <a:solidFill>
                  <a:srgbClr val="00B050"/>
                </a:solidFill>
              </a:rPr>
              <a:t>public</a:t>
            </a:r>
            <a:r>
              <a:rPr lang="en-US" dirty="0"/>
              <a:t>:</a:t>
            </a:r>
          </a:p>
          <a:p>
            <a:pPr marL="0" indent="0">
              <a:buNone/>
            </a:pPr>
            <a:r>
              <a:rPr lang="en-US" dirty="0"/>
              <a:t>    </a:t>
            </a:r>
            <a:r>
              <a:rPr lang="en-US" dirty="0">
                <a:solidFill>
                  <a:srgbClr val="00B050"/>
                </a:solidFill>
                <a:highlight>
                  <a:srgbClr val="FFFF00"/>
                </a:highlight>
              </a:rPr>
              <a:t>virtual</a:t>
            </a:r>
            <a:r>
              <a:rPr lang="en-US" dirty="0"/>
              <a:t> </a:t>
            </a:r>
            <a:r>
              <a:rPr lang="en-US" dirty="0">
                <a:solidFill>
                  <a:srgbClr val="00B050"/>
                </a:solidFill>
              </a:rPr>
              <a:t>void</a:t>
            </a:r>
            <a:r>
              <a:rPr lang="en-US" dirty="0"/>
              <a:t> </a:t>
            </a:r>
            <a:r>
              <a:rPr lang="en-US" dirty="0" err="1"/>
              <a:t>makeSound</a:t>
            </a:r>
            <a:r>
              <a:rPr lang="en-US" dirty="0"/>
              <a:t>(); </a:t>
            </a:r>
          </a:p>
          <a:p>
            <a:pPr marL="0" indent="0">
              <a:buNone/>
            </a:pPr>
            <a:r>
              <a:rPr lang="en-US" dirty="0"/>
              <a:t>         </a:t>
            </a:r>
            <a:r>
              <a:rPr lang="en-US" dirty="0">
                <a:solidFill>
                  <a:srgbClr val="3333FF"/>
                </a:solidFill>
              </a:rPr>
              <a:t>//add keyword virtual when declaring a method in</a:t>
            </a:r>
          </a:p>
          <a:p>
            <a:pPr marL="0" indent="0">
              <a:buNone/>
            </a:pPr>
            <a:r>
              <a:rPr lang="en-US" dirty="0">
                <a:solidFill>
                  <a:srgbClr val="3333FF"/>
                </a:solidFill>
              </a:rPr>
              <a:t>         //super class that will be overridden in subclass.</a:t>
            </a:r>
          </a:p>
          <a:p>
            <a:pPr marL="0" indent="0">
              <a:buNone/>
            </a:pPr>
            <a:r>
              <a:rPr lang="en-US" dirty="0"/>
              <a:t>};</a:t>
            </a:r>
          </a:p>
          <a:p>
            <a:pPr marL="0" indent="0">
              <a:buNone/>
            </a:pPr>
            <a:r>
              <a:rPr lang="en-US" dirty="0">
                <a:solidFill>
                  <a:srgbClr val="FF00FF"/>
                </a:solidFill>
              </a:rPr>
              <a:t>#endif</a:t>
            </a:r>
          </a:p>
          <a:p>
            <a:endParaRPr lang="en-US" dirty="0"/>
          </a:p>
        </p:txBody>
      </p:sp>
    </p:spTree>
    <p:extLst>
      <p:ext uri="{BB962C8B-B14F-4D97-AF65-F5344CB8AC3E}">
        <p14:creationId xmlns:p14="http://schemas.microsoft.com/office/powerpoint/2010/main" val="17137406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Code of </a:t>
            </a:r>
            <a:r>
              <a:rPr lang="en-US" dirty="0" err="1"/>
              <a:t>Animal.cpp</a:t>
            </a:r>
            <a:endParaRPr lang="en-US" dirty="0"/>
          </a:p>
        </p:txBody>
      </p:sp>
      <p:sp>
        <p:nvSpPr>
          <p:cNvPr id="3" name="Content Placeholder 2"/>
          <p:cNvSpPr>
            <a:spLocks noGrp="1"/>
          </p:cNvSpPr>
          <p:nvPr>
            <p:ph idx="1"/>
          </p:nvPr>
        </p:nvSpPr>
        <p:spPr>
          <a:xfrm>
            <a:off x="457200" y="1295400"/>
            <a:ext cx="8229600" cy="4830763"/>
          </a:xfrm>
        </p:spPr>
        <p:txBody>
          <a:bodyPr>
            <a:noAutofit/>
          </a:bodyPr>
          <a:lstStyle/>
          <a:p>
            <a:pPr marL="0" indent="0">
              <a:buNone/>
            </a:pPr>
            <a:r>
              <a:rPr lang="en-US" sz="2800" b="1" dirty="0">
                <a:solidFill>
                  <a:srgbClr val="FF00FF"/>
                </a:solidFill>
                <a:latin typeface="Courier New"/>
              </a:rPr>
              <a:t>#include </a:t>
            </a:r>
            <a:r>
              <a:rPr lang="en-US" sz="2800" b="1" dirty="0">
                <a:solidFill>
                  <a:srgbClr val="C00000"/>
                </a:solidFill>
                <a:latin typeface="Courier New"/>
              </a:rPr>
              <a:t>"</a:t>
            </a:r>
            <a:r>
              <a:rPr lang="en-US" sz="2800" b="1" dirty="0" err="1">
                <a:solidFill>
                  <a:srgbClr val="C00000"/>
                </a:solidFill>
                <a:latin typeface="Courier New"/>
              </a:rPr>
              <a:t>Animal.h</a:t>
            </a:r>
            <a:r>
              <a:rPr lang="en-US" sz="2800" b="1" dirty="0">
                <a:solidFill>
                  <a:srgbClr val="C00000"/>
                </a:solidFill>
                <a:latin typeface="Courier New"/>
              </a:rPr>
              <a:t>"</a:t>
            </a:r>
            <a:endParaRPr lang="en-US" sz="2800" b="1" dirty="0">
              <a:solidFill>
                <a:srgbClr val="7F0055"/>
              </a:solidFill>
              <a:latin typeface="Courier New"/>
            </a:endParaRPr>
          </a:p>
          <a:p>
            <a:pPr marL="0" indent="0">
              <a:buNone/>
            </a:pPr>
            <a:endParaRPr lang="en-US" sz="2800" b="1" dirty="0">
              <a:solidFill>
                <a:srgbClr val="7F0055"/>
              </a:solidFill>
              <a:latin typeface="Courier New"/>
            </a:endParaRPr>
          </a:p>
          <a:p>
            <a:pPr marL="0" indent="0">
              <a:buNone/>
            </a:pPr>
            <a:r>
              <a:rPr lang="en-US" sz="2800" b="1" dirty="0">
                <a:solidFill>
                  <a:srgbClr val="7F0055"/>
                </a:solidFill>
                <a:latin typeface="Courier New"/>
              </a:rPr>
              <a:t>void </a:t>
            </a:r>
            <a:r>
              <a:rPr lang="en-US" sz="2800" b="1" dirty="0">
                <a:latin typeface="Courier New"/>
              </a:rPr>
              <a:t>Animal::</a:t>
            </a:r>
            <a:r>
              <a:rPr lang="en-US" sz="2800" b="1" dirty="0" err="1">
                <a:latin typeface="Courier New"/>
              </a:rPr>
              <a:t>makeSound</a:t>
            </a:r>
            <a:r>
              <a:rPr lang="en-US" sz="2800" b="1" dirty="0">
                <a:solidFill>
                  <a:srgbClr val="7F0055"/>
                </a:solidFill>
                <a:latin typeface="Courier New"/>
              </a:rPr>
              <a:t>()</a:t>
            </a:r>
          </a:p>
          <a:p>
            <a:pPr marL="0" indent="0">
              <a:buNone/>
            </a:pPr>
            <a:r>
              <a:rPr lang="en-US" sz="2800" b="1" dirty="0">
                <a:solidFill>
                  <a:srgbClr val="3333FF"/>
                </a:solidFill>
                <a:latin typeface="Courier New"/>
              </a:rPr>
              <a:t>//When define a method, </a:t>
            </a:r>
          </a:p>
          <a:p>
            <a:pPr marL="0" indent="0">
              <a:buNone/>
            </a:pPr>
            <a:r>
              <a:rPr lang="en-US" sz="2800" b="1" dirty="0">
                <a:solidFill>
                  <a:srgbClr val="3333FF"/>
                </a:solidFill>
                <a:latin typeface="Courier New"/>
              </a:rPr>
              <a:t>//no virtual is needed.</a:t>
            </a:r>
          </a:p>
          <a:p>
            <a:pPr marL="0" indent="0">
              <a:buNone/>
            </a:pPr>
            <a:r>
              <a:rPr lang="en-US" sz="2800" b="1" dirty="0">
                <a:solidFill>
                  <a:srgbClr val="7F0055"/>
                </a:solidFill>
                <a:latin typeface="Courier New"/>
              </a:rPr>
              <a:t>{   </a:t>
            </a:r>
            <a:r>
              <a:rPr lang="en-US" sz="2800" b="1" dirty="0">
                <a:solidFill>
                  <a:srgbClr val="3333FF"/>
                </a:solidFill>
                <a:latin typeface="Courier New"/>
              </a:rPr>
              <a:t>//A general animal can be any</a:t>
            </a:r>
          </a:p>
          <a:p>
            <a:pPr marL="0" indent="0">
              <a:buNone/>
            </a:pPr>
            <a:r>
              <a:rPr lang="en-US" sz="2800" b="1" dirty="0">
                <a:solidFill>
                  <a:srgbClr val="3333FF"/>
                </a:solidFill>
                <a:latin typeface="Courier New"/>
              </a:rPr>
              <a:t>    //species, we cannot tell what</a:t>
            </a:r>
          </a:p>
          <a:p>
            <a:pPr marL="0" indent="0">
              <a:buNone/>
            </a:pPr>
            <a:r>
              <a:rPr lang="en-US" sz="2800" b="1" dirty="0">
                <a:solidFill>
                  <a:srgbClr val="3333FF"/>
                </a:solidFill>
                <a:latin typeface="Courier New"/>
              </a:rPr>
              <a:t>    //sound it may make. Hence we</a:t>
            </a:r>
          </a:p>
          <a:p>
            <a:pPr marL="0" indent="0">
              <a:buNone/>
            </a:pPr>
            <a:r>
              <a:rPr lang="en-US" sz="2800" b="1" dirty="0">
                <a:solidFill>
                  <a:srgbClr val="3333FF"/>
                </a:solidFill>
                <a:latin typeface="Courier New"/>
              </a:rPr>
              <a:t>    //use empty method body.</a:t>
            </a:r>
          </a:p>
          <a:p>
            <a:pPr marL="0" indent="0">
              <a:buNone/>
            </a:pPr>
            <a:r>
              <a:rPr lang="en-US" sz="2800" b="1" dirty="0">
                <a:solidFill>
                  <a:srgbClr val="7F0055"/>
                </a:solidFill>
                <a:latin typeface="Courier New"/>
              </a:rPr>
              <a:t>} 	</a:t>
            </a:r>
            <a:endParaRPr lang="en-US" sz="2800" b="1" dirty="0"/>
          </a:p>
        </p:txBody>
      </p:sp>
      <p:grpSp>
        <p:nvGrpSpPr>
          <p:cNvPr id="7" name="Group 6"/>
          <p:cNvGrpSpPr/>
          <p:nvPr/>
        </p:nvGrpSpPr>
        <p:grpSpPr>
          <a:xfrm>
            <a:off x="6096000" y="1295400"/>
            <a:ext cx="1905000" cy="1066800"/>
            <a:chOff x="1143000" y="2362200"/>
            <a:chExt cx="1905000" cy="1066800"/>
          </a:xfrm>
        </p:grpSpPr>
        <p:sp>
          <p:nvSpPr>
            <p:cNvPr id="4" name="Rectangle 3"/>
            <p:cNvSpPr/>
            <p:nvPr/>
          </p:nvSpPr>
          <p:spPr>
            <a:xfrm>
              <a:off x="1143000" y="2362200"/>
              <a:ext cx="1905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Animal</a:t>
              </a:r>
            </a:p>
          </p:txBody>
        </p:sp>
        <p:sp>
          <p:nvSpPr>
            <p:cNvPr id="6" name="Rectangle 5"/>
            <p:cNvSpPr/>
            <p:nvPr/>
          </p:nvSpPr>
          <p:spPr>
            <a:xfrm>
              <a:off x="1143000" y="2819400"/>
              <a:ext cx="1905000" cy="6096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FF0000"/>
                  </a:solidFill>
                </a:rPr>
                <a:t>void </a:t>
              </a:r>
              <a:r>
                <a:rPr lang="en-US" dirty="0" err="1">
                  <a:solidFill>
                    <a:srgbClr val="FF0000"/>
                  </a:solidFill>
                </a:rPr>
                <a:t>makeSound</a:t>
              </a:r>
              <a:r>
                <a:rPr lang="en-US" dirty="0">
                  <a:solidFill>
                    <a:srgbClr val="FF0000"/>
                  </a:solidFill>
                </a:rPr>
                <a:t>()</a:t>
              </a:r>
            </a:p>
          </p:txBody>
        </p:sp>
      </p:grpSp>
    </p:spTree>
    <p:extLst>
      <p:ext uri="{BB962C8B-B14F-4D97-AF65-F5344CB8AC3E}">
        <p14:creationId xmlns:p14="http://schemas.microsoft.com/office/powerpoint/2010/main" val="7734121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 Subclass from Superclass</a:t>
            </a:r>
          </a:p>
        </p:txBody>
      </p:sp>
      <p:sp>
        <p:nvSpPr>
          <p:cNvPr id="3" name="Content Placeholder 2"/>
          <p:cNvSpPr>
            <a:spLocks noGrp="1"/>
          </p:cNvSpPr>
          <p:nvPr>
            <p:ph idx="1"/>
          </p:nvPr>
        </p:nvSpPr>
        <p:spPr>
          <a:xfrm>
            <a:off x="228600" y="1219200"/>
            <a:ext cx="8610600" cy="4906963"/>
          </a:xfrm>
        </p:spPr>
        <p:txBody>
          <a:bodyPr/>
          <a:lstStyle/>
          <a:p>
            <a:r>
              <a:rPr lang="en-US" sz="3100" dirty="0">
                <a:solidFill>
                  <a:srgbClr val="0000CC"/>
                </a:solidFill>
              </a:rPr>
              <a:t>Subclasses </a:t>
            </a:r>
            <a:r>
              <a:rPr lang="en-US" sz="3100" dirty="0">
                <a:solidFill>
                  <a:srgbClr val="00B050"/>
                </a:solidFill>
              </a:rPr>
              <a:t>share some of the same functionality</a:t>
            </a:r>
            <a:r>
              <a:rPr lang="en-US" sz="3100" dirty="0">
                <a:solidFill>
                  <a:srgbClr val="0000CC"/>
                </a:solidFill>
              </a:rPr>
              <a:t> </a:t>
            </a:r>
            <a:r>
              <a:rPr lang="en-US" sz="3100" dirty="0">
                <a:solidFill>
                  <a:srgbClr val="00B050"/>
                </a:solidFill>
              </a:rPr>
              <a:t>of the </a:t>
            </a:r>
            <a:r>
              <a:rPr lang="en-US" sz="3100" dirty="0">
                <a:solidFill>
                  <a:srgbClr val="FF0000"/>
                </a:solidFill>
              </a:rPr>
              <a:t>superclass</a:t>
            </a:r>
            <a:r>
              <a:rPr lang="en-US" sz="3100" dirty="0">
                <a:solidFill>
                  <a:srgbClr val="0000CC"/>
                </a:solidFill>
              </a:rPr>
              <a:t>.</a:t>
            </a:r>
          </a:p>
          <a:p>
            <a:pPr lvl="1"/>
            <a:r>
              <a:rPr lang="en-US" dirty="0"/>
              <a:t>As an animal, dog can make a sound.</a:t>
            </a:r>
          </a:p>
          <a:p>
            <a:r>
              <a:rPr lang="en-US" sz="3100" dirty="0">
                <a:solidFill>
                  <a:srgbClr val="0000CC"/>
                </a:solidFill>
              </a:rPr>
              <a:t>Subclasses</a:t>
            </a:r>
            <a:r>
              <a:rPr lang="en-US" sz="3100" dirty="0">
                <a:solidFill>
                  <a:srgbClr val="FF00FF"/>
                </a:solidFill>
              </a:rPr>
              <a:t> can define their own unique behaviors.</a:t>
            </a:r>
          </a:p>
          <a:p>
            <a:pPr lvl="1"/>
            <a:r>
              <a:rPr lang="en-US" dirty="0"/>
              <a:t>Dog is the animal that woofs. </a:t>
            </a:r>
          </a:p>
        </p:txBody>
      </p:sp>
      <p:grpSp>
        <p:nvGrpSpPr>
          <p:cNvPr id="15" name="Group 14"/>
          <p:cNvGrpSpPr/>
          <p:nvPr/>
        </p:nvGrpSpPr>
        <p:grpSpPr>
          <a:xfrm>
            <a:off x="2105951" y="3997881"/>
            <a:ext cx="4142450" cy="2052701"/>
            <a:chOff x="4926469" y="3367811"/>
            <a:chExt cx="4264867" cy="2528893"/>
          </a:xfrm>
        </p:grpSpPr>
        <p:grpSp>
          <p:nvGrpSpPr>
            <p:cNvPr id="9" name="Group 8"/>
            <p:cNvGrpSpPr/>
            <p:nvPr/>
          </p:nvGrpSpPr>
          <p:grpSpPr>
            <a:xfrm>
              <a:off x="4926469" y="3367811"/>
              <a:ext cx="2781300" cy="2528893"/>
              <a:chOff x="2209800" y="3924300"/>
              <a:chExt cx="2514600" cy="1638300"/>
            </a:xfrm>
          </p:grpSpPr>
          <p:sp>
            <p:nvSpPr>
              <p:cNvPr id="4" name="Rounded Rectangle 3"/>
              <p:cNvSpPr/>
              <p:nvPr/>
            </p:nvSpPr>
            <p:spPr>
              <a:xfrm>
                <a:off x="3200400" y="3924300"/>
                <a:ext cx="1524000" cy="533400"/>
              </a:xfrm>
              <a:prstGeom prst="roundRect">
                <a:avLst/>
              </a:prstGeom>
              <a:solidFill>
                <a:srgbClr val="FFFF00">
                  <a:alpha val="32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0000"/>
                    </a:solidFill>
                  </a:rPr>
                  <a:t>Animal</a:t>
                </a:r>
              </a:p>
            </p:txBody>
          </p:sp>
          <p:cxnSp>
            <p:nvCxnSpPr>
              <p:cNvPr id="6" name="Straight Arrow Connector 5"/>
              <p:cNvCxnSpPr>
                <a:endCxn id="4" idx="2"/>
              </p:cNvCxnSpPr>
              <p:nvPr/>
            </p:nvCxnSpPr>
            <p:spPr>
              <a:xfrm flipV="1">
                <a:off x="2971800" y="4457700"/>
                <a:ext cx="990600" cy="571500"/>
              </a:xfrm>
              <a:prstGeom prst="straightConnector1">
                <a:avLst/>
              </a:prstGeom>
              <a:ln w="25400">
                <a:solidFill>
                  <a:schemeClr val="accent1">
                    <a:shade val="95000"/>
                    <a:satMod val="10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2209800" y="5029200"/>
                <a:ext cx="1524000" cy="533400"/>
              </a:xfrm>
              <a:prstGeom prst="roundRect">
                <a:avLst/>
              </a:prstGeom>
              <a:solidFill>
                <a:schemeClr val="accent1">
                  <a:alpha val="72000"/>
                </a:schemeClr>
              </a:solidFill>
              <a:ln>
                <a:solidFill>
                  <a:schemeClr val="accent1">
                    <a:shade val="95000"/>
                    <a:satMod val="10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prstClr val="white"/>
                    </a:solidFill>
                  </a:rPr>
                  <a:t>Dog</a:t>
                </a:r>
              </a:p>
            </p:txBody>
          </p:sp>
        </p:grpSp>
        <p:sp>
          <p:nvSpPr>
            <p:cNvPr id="5" name="TextBox 4"/>
            <p:cNvSpPr txBox="1"/>
            <p:nvPr/>
          </p:nvSpPr>
          <p:spPr>
            <a:xfrm>
              <a:off x="7707768" y="3628560"/>
              <a:ext cx="1483568" cy="530846"/>
            </a:xfrm>
            <a:prstGeom prst="rect">
              <a:avLst/>
            </a:prstGeom>
            <a:noFill/>
            <a:ln>
              <a:noFill/>
            </a:ln>
          </p:spPr>
          <p:txBody>
            <a:bodyPr wrap="square" rtlCol="0">
              <a:spAutoFit/>
            </a:bodyPr>
            <a:lstStyle/>
            <a:p>
              <a:r>
                <a:rPr lang="en-US" sz="2200" dirty="0">
                  <a:solidFill>
                    <a:srgbClr val="FF0000"/>
                  </a:solidFill>
                </a:rPr>
                <a:t>superclass</a:t>
              </a:r>
            </a:p>
          </p:txBody>
        </p:sp>
        <p:sp>
          <p:nvSpPr>
            <p:cNvPr id="16" name="TextBox 15"/>
            <p:cNvSpPr txBox="1"/>
            <p:nvPr/>
          </p:nvSpPr>
          <p:spPr>
            <a:xfrm>
              <a:off x="6612104" y="5300356"/>
              <a:ext cx="1283831" cy="530846"/>
            </a:xfrm>
            <a:prstGeom prst="rect">
              <a:avLst/>
            </a:prstGeom>
            <a:noFill/>
            <a:ln>
              <a:noFill/>
            </a:ln>
          </p:spPr>
          <p:txBody>
            <a:bodyPr wrap="square" rtlCol="0">
              <a:spAutoFit/>
            </a:bodyPr>
            <a:lstStyle/>
            <a:p>
              <a:r>
                <a:rPr lang="en-US" sz="2200" dirty="0">
                  <a:solidFill>
                    <a:srgbClr val="0000CC"/>
                  </a:solidFill>
                </a:rPr>
                <a:t>subclass</a:t>
              </a:r>
            </a:p>
          </p:txBody>
        </p:sp>
      </p:grpSp>
    </p:spTree>
    <p:extLst>
      <p:ext uri="{BB962C8B-B14F-4D97-AF65-F5344CB8AC3E}">
        <p14:creationId xmlns:p14="http://schemas.microsoft.com/office/powerpoint/2010/main" val="1609950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Motivation</a:t>
            </a:r>
          </a:p>
          <a:p>
            <a:r>
              <a:rPr lang="en-US" dirty="0"/>
              <a:t>Review of Object Oriented Design Concepts</a:t>
            </a:r>
          </a:p>
          <a:p>
            <a:r>
              <a:rPr lang="en-US" dirty="0"/>
              <a:t>Definition of Polymorphism</a:t>
            </a:r>
          </a:p>
          <a:p>
            <a:r>
              <a:rPr lang="en-US" dirty="0"/>
              <a:t>Example</a:t>
            </a:r>
          </a:p>
          <a:p>
            <a:r>
              <a:rPr lang="en-US" dirty="0"/>
              <a:t>Summary</a:t>
            </a:r>
          </a:p>
        </p:txBody>
      </p:sp>
    </p:spTree>
    <p:extLst>
      <p:ext uri="{BB962C8B-B14F-4D97-AF65-F5344CB8AC3E}">
        <p14:creationId xmlns:p14="http://schemas.microsoft.com/office/powerpoint/2010/main" val="41620013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EFFC4-B126-674D-B33A-A53C000363A0}"/>
              </a:ext>
            </a:extLst>
          </p:cNvPr>
          <p:cNvSpPr>
            <a:spLocks noGrp="1"/>
          </p:cNvSpPr>
          <p:nvPr>
            <p:ph type="title"/>
          </p:nvPr>
        </p:nvSpPr>
        <p:spPr/>
        <p:txBody>
          <a:bodyPr/>
          <a:lstStyle/>
          <a:p>
            <a:r>
              <a:rPr lang="en-US" dirty="0" err="1"/>
              <a:t>Dog.h</a:t>
            </a:r>
            <a:endParaRPr lang="en-US" dirty="0"/>
          </a:p>
        </p:txBody>
      </p:sp>
      <p:sp>
        <p:nvSpPr>
          <p:cNvPr id="3" name="Content Placeholder 2">
            <a:extLst>
              <a:ext uri="{FF2B5EF4-FFF2-40B4-BE49-F238E27FC236}">
                <a16:creationId xmlns:a16="http://schemas.microsoft.com/office/drawing/2014/main" id="{0DB92AF1-CBE9-5949-B3E5-9CA51494A89E}"/>
              </a:ext>
            </a:extLst>
          </p:cNvPr>
          <p:cNvSpPr>
            <a:spLocks noGrp="1"/>
          </p:cNvSpPr>
          <p:nvPr>
            <p:ph idx="1"/>
          </p:nvPr>
        </p:nvSpPr>
        <p:spPr>
          <a:xfrm>
            <a:off x="457200" y="1295400"/>
            <a:ext cx="8382000" cy="5105400"/>
          </a:xfrm>
        </p:spPr>
        <p:txBody>
          <a:bodyPr>
            <a:normAutofit fontScale="85000" lnSpcReduction="10000"/>
          </a:bodyPr>
          <a:lstStyle/>
          <a:p>
            <a:pPr marL="0" indent="0">
              <a:buNone/>
            </a:pPr>
            <a:r>
              <a:rPr lang="en-US" dirty="0">
                <a:solidFill>
                  <a:srgbClr val="FF00FF"/>
                </a:solidFill>
              </a:rPr>
              <a:t>#</a:t>
            </a:r>
            <a:r>
              <a:rPr lang="en-US" dirty="0" err="1">
                <a:solidFill>
                  <a:srgbClr val="FF00FF"/>
                </a:solidFill>
              </a:rPr>
              <a:t>ifndef</a:t>
            </a:r>
            <a:r>
              <a:rPr lang="en-US" dirty="0">
                <a:solidFill>
                  <a:srgbClr val="FF00FF"/>
                </a:solidFill>
              </a:rPr>
              <a:t> DOG_H_</a:t>
            </a:r>
          </a:p>
          <a:p>
            <a:pPr marL="0" indent="0">
              <a:buNone/>
            </a:pPr>
            <a:r>
              <a:rPr lang="en-US" dirty="0">
                <a:solidFill>
                  <a:srgbClr val="FF00FF"/>
                </a:solidFill>
              </a:rPr>
              <a:t>#define DOG_H_</a:t>
            </a:r>
          </a:p>
          <a:p>
            <a:pPr marL="0" indent="0">
              <a:buNone/>
            </a:pPr>
            <a:r>
              <a:rPr lang="en-US" dirty="0">
                <a:solidFill>
                  <a:srgbClr val="FF00FF"/>
                </a:solidFill>
              </a:rPr>
              <a:t>#include</a:t>
            </a:r>
            <a:r>
              <a:rPr lang="en-US" dirty="0"/>
              <a:t> </a:t>
            </a:r>
            <a:r>
              <a:rPr lang="en-US" dirty="0">
                <a:solidFill>
                  <a:srgbClr val="FF0000"/>
                </a:solidFill>
              </a:rPr>
              <a:t>"</a:t>
            </a:r>
            <a:r>
              <a:rPr lang="en-US" dirty="0" err="1">
                <a:solidFill>
                  <a:srgbClr val="FF0000"/>
                </a:solidFill>
              </a:rPr>
              <a:t>Animal.h</a:t>
            </a:r>
            <a:r>
              <a:rPr lang="en-US" dirty="0">
                <a:solidFill>
                  <a:srgbClr val="FF0000"/>
                </a:solidFill>
              </a:rPr>
              <a:t>"</a:t>
            </a:r>
          </a:p>
          <a:p>
            <a:pPr marL="0" indent="0">
              <a:buNone/>
            </a:pPr>
            <a:r>
              <a:rPr lang="en-US" dirty="0">
                <a:solidFill>
                  <a:srgbClr val="00B050"/>
                </a:solidFill>
              </a:rPr>
              <a:t>class</a:t>
            </a:r>
            <a:r>
              <a:rPr lang="en-US" dirty="0"/>
              <a:t> Dog   : </a:t>
            </a:r>
            <a:r>
              <a:rPr lang="en-US" dirty="0">
                <a:solidFill>
                  <a:schemeClr val="accent6">
                    <a:lumMod val="75000"/>
                  </a:schemeClr>
                </a:solidFill>
              </a:rPr>
              <a:t>public</a:t>
            </a:r>
            <a:r>
              <a:rPr lang="en-US" dirty="0"/>
              <a:t> Animal</a:t>
            </a:r>
          </a:p>
          <a:p>
            <a:pPr marL="0" indent="0">
              <a:buNone/>
            </a:pPr>
            <a:r>
              <a:rPr lang="en-US" dirty="0"/>
              <a:t>{</a:t>
            </a:r>
          </a:p>
          <a:p>
            <a:pPr marL="0" indent="0">
              <a:buNone/>
            </a:pPr>
            <a:r>
              <a:rPr lang="en-US" dirty="0">
                <a:solidFill>
                  <a:schemeClr val="accent6">
                    <a:lumMod val="75000"/>
                  </a:schemeClr>
                </a:solidFill>
              </a:rPr>
              <a:t>public</a:t>
            </a:r>
            <a:r>
              <a:rPr lang="en-US" dirty="0"/>
              <a:t>:</a:t>
            </a:r>
          </a:p>
          <a:p>
            <a:pPr marL="0" indent="0">
              <a:buNone/>
            </a:pPr>
            <a:r>
              <a:rPr lang="en-US" dirty="0"/>
              <a:t>    </a:t>
            </a:r>
            <a:r>
              <a:rPr lang="en-US" dirty="0">
                <a:solidFill>
                  <a:srgbClr val="00B050"/>
                </a:solidFill>
              </a:rPr>
              <a:t>virtual void </a:t>
            </a:r>
            <a:r>
              <a:rPr lang="en-US" dirty="0" err="1"/>
              <a:t>makeSound</a:t>
            </a:r>
            <a:r>
              <a:rPr lang="en-US" dirty="0"/>
              <a:t>(); </a:t>
            </a:r>
          </a:p>
          <a:p>
            <a:pPr marL="0" indent="0">
              <a:buNone/>
            </a:pPr>
            <a:r>
              <a:rPr lang="en-US" dirty="0">
                <a:solidFill>
                  <a:srgbClr val="3333FF"/>
                </a:solidFill>
              </a:rPr>
              <a:t>         //override </a:t>
            </a:r>
            <a:r>
              <a:rPr lang="en-US" dirty="0" err="1">
                <a:solidFill>
                  <a:srgbClr val="3333FF"/>
                </a:solidFill>
              </a:rPr>
              <a:t>makeSound</a:t>
            </a:r>
            <a:r>
              <a:rPr lang="en-US" dirty="0">
                <a:solidFill>
                  <a:srgbClr val="3333FF"/>
                </a:solidFill>
              </a:rPr>
              <a:t> method from super class</a:t>
            </a:r>
          </a:p>
          <a:p>
            <a:pPr marL="0" indent="0">
              <a:buNone/>
            </a:pPr>
            <a:r>
              <a:rPr lang="en-US" dirty="0">
                <a:solidFill>
                  <a:srgbClr val="3333FF"/>
                </a:solidFill>
              </a:rPr>
              <a:t>         //Animal. Keyword virtual is optional but encouraged.</a:t>
            </a:r>
          </a:p>
          <a:p>
            <a:pPr marL="0" indent="0">
              <a:buNone/>
            </a:pPr>
            <a:r>
              <a:rPr lang="en-US" dirty="0"/>
              <a:t>}</a:t>
            </a:r>
            <a:r>
              <a:rPr lang="en-US" b="1" dirty="0"/>
              <a:t>;</a:t>
            </a:r>
          </a:p>
          <a:p>
            <a:pPr marL="0" indent="0">
              <a:buNone/>
            </a:pPr>
            <a:r>
              <a:rPr lang="en-US" dirty="0">
                <a:solidFill>
                  <a:srgbClr val="FF00FF"/>
                </a:solidFill>
              </a:rPr>
              <a:t>#endif</a:t>
            </a:r>
          </a:p>
        </p:txBody>
      </p:sp>
      <p:sp>
        <p:nvSpPr>
          <p:cNvPr id="4" name="Rounded Rectangle 3">
            <a:extLst>
              <a:ext uri="{FF2B5EF4-FFF2-40B4-BE49-F238E27FC236}">
                <a16:creationId xmlns:a16="http://schemas.microsoft.com/office/drawing/2014/main" id="{9BFFEFF6-3192-D049-A715-9EDCAC6F0E17}"/>
              </a:ext>
            </a:extLst>
          </p:cNvPr>
          <p:cNvSpPr/>
          <p:nvPr/>
        </p:nvSpPr>
        <p:spPr>
          <a:xfrm>
            <a:off x="1981200" y="2667000"/>
            <a:ext cx="2286000" cy="457200"/>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ular Callout 4">
            <a:extLst>
              <a:ext uri="{FF2B5EF4-FFF2-40B4-BE49-F238E27FC236}">
                <a16:creationId xmlns:a16="http://schemas.microsoft.com/office/drawing/2014/main" id="{682AF696-2152-EA4E-A90B-C7F8127616A8}"/>
              </a:ext>
            </a:extLst>
          </p:cNvPr>
          <p:cNvSpPr/>
          <p:nvPr/>
        </p:nvSpPr>
        <p:spPr>
          <a:xfrm>
            <a:off x="5791200" y="1739851"/>
            <a:ext cx="1981200" cy="2169368"/>
          </a:xfrm>
          <a:prstGeom prst="wedgeRoundRectCallout">
            <a:avLst>
              <a:gd name="adj1" fmla="val -175170"/>
              <a:gd name="adj2" fmla="val 5532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dirty="0"/>
              <a:t>This method overrides </a:t>
            </a:r>
            <a:r>
              <a:rPr lang="en-US" sz="2300" dirty="0" err="1"/>
              <a:t>makeSound</a:t>
            </a:r>
            <a:r>
              <a:rPr lang="en-US" sz="2300" dirty="0"/>
              <a:t> method in superclass Animal.</a:t>
            </a:r>
          </a:p>
        </p:txBody>
      </p:sp>
    </p:spTree>
    <p:extLst>
      <p:ext uri="{BB962C8B-B14F-4D97-AF65-F5344CB8AC3E}">
        <p14:creationId xmlns:p14="http://schemas.microsoft.com/office/powerpoint/2010/main" val="22839333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a:t>Code of Class Dog</a:t>
            </a:r>
          </a:p>
        </p:txBody>
      </p:sp>
      <p:sp>
        <p:nvSpPr>
          <p:cNvPr id="3" name="Content Placeholder 2"/>
          <p:cNvSpPr>
            <a:spLocks noGrp="1"/>
          </p:cNvSpPr>
          <p:nvPr>
            <p:ph idx="1"/>
          </p:nvPr>
        </p:nvSpPr>
        <p:spPr>
          <a:xfrm>
            <a:off x="228600" y="1295400"/>
            <a:ext cx="8686800" cy="5029200"/>
          </a:xfrm>
        </p:spPr>
        <p:txBody>
          <a:bodyPr>
            <a:normAutofit fontScale="92500"/>
          </a:bodyPr>
          <a:lstStyle/>
          <a:p>
            <a:pPr marL="0" indent="0">
              <a:buNone/>
            </a:pPr>
            <a:r>
              <a:rPr lang="en-US" b="1" dirty="0">
                <a:solidFill>
                  <a:srgbClr val="3333FF"/>
                </a:solidFill>
                <a:latin typeface="Courier New"/>
              </a:rPr>
              <a:t>//Dog is an animal that woofs.</a:t>
            </a:r>
          </a:p>
          <a:p>
            <a:pPr marL="0" indent="0">
              <a:buNone/>
            </a:pPr>
            <a:r>
              <a:rPr lang="en-US" b="1" dirty="0">
                <a:solidFill>
                  <a:srgbClr val="FF00FF"/>
                </a:solidFill>
                <a:latin typeface="Courier New"/>
              </a:rPr>
              <a:t>#include</a:t>
            </a:r>
            <a:r>
              <a:rPr lang="en-US" b="1" dirty="0">
                <a:solidFill>
                  <a:srgbClr val="7F0055"/>
                </a:solidFill>
                <a:latin typeface="Courier New"/>
              </a:rPr>
              <a:t> </a:t>
            </a:r>
            <a:r>
              <a:rPr lang="en-US" b="1" dirty="0">
                <a:solidFill>
                  <a:srgbClr val="FF0000"/>
                </a:solidFill>
                <a:latin typeface="Courier New"/>
              </a:rPr>
              <a:t>"</a:t>
            </a:r>
            <a:r>
              <a:rPr lang="en-US" b="1" dirty="0" err="1">
                <a:solidFill>
                  <a:srgbClr val="FF0000"/>
                </a:solidFill>
                <a:latin typeface="Courier New"/>
              </a:rPr>
              <a:t>Dog.h</a:t>
            </a:r>
            <a:r>
              <a:rPr lang="en-US" b="1" dirty="0">
                <a:solidFill>
                  <a:srgbClr val="FF0000"/>
                </a:solidFill>
                <a:latin typeface="Courier New"/>
              </a:rPr>
              <a:t>"</a:t>
            </a:r>
          </a:p>
          <a:p>
            <a:pPr marL="0" indent="0">
              <a:buNone/>
            </a:pPr>
            <a:r>
              <a:rPr lang="en-US" b="1" dirty="0">
                <a:solidFill>
                  <a:srgbClr val="FF00FF"/>
                </a:solidFill>
                <a:latin typeface="Courier New"/>
              </a:rPr>
              <a:t>#include </a:t>
            </a:r>
            <a:r>
              <a:rPr lang="en-US" b="1" dirty="0">
                <a:solidFill>
                  <a:srgbClr val="FF0000"/>
                </a:solidFill>
                <a:latin typeface="Courier New"/>
              </a:rPr>
              <a:t>&lt;iostream&gt;</a:t>
            </a:r>
          </a:p>
          <a:p>
            <a:pPr marL="0" indent="0">
              <a:buNone/>
            </a:pPr>
            <a:r>
              <a:rPr lang="en-US" b="1" dirty="0">
                <a:solidFill>
                  <a:schemeClr val="accent6">
                    <a:lumMod val="75000"/>
                  </a:schemeClr>
                </a:solidFill>
                <a:latin typeface="Courier New"/>
              </a:rPr>
              <a:t>using</a:t>
            </a:r>
            <a:r>
              <a:rPr lang="en-US" b="1" dirty="0">
                <a:solidFill>
                  <a:srgbClr val="7F0055"/>
                </a:solidFill>
                <a:latin typeface="Courier New"/>
              </a:rPr>
              <a:t> </a:t>
            </a:r>
            <a:r>
              <a:rPr lang="en-US" b="1" dirty="0">
                <a:solidFill>
                  <a:srgbClr val="00B050"/>
                </a:solidFill>
                <a:latin typeface="Courier New"/>
              </a:rPr>
              <a:t>namespace</a:t>
            </a:r>
            <a:r>
              <a:rPr lang="en-US" b="1" dirty="0">
                <a:solidFill>
                  <a:srgbClr val="7F0055"/>
                </a:solidFill>
                <a:latin typeface="Courier New"/>
              </a:rPr>
              <a:t> </a:t>
            </a:r>
            <a:r>
              <a:rPr lang="en-US" b="1" dirty="0">
                <a:latin typeface="Courier New"/>
              </a:rPr>
              <a:t>std;</a:t>
            </a:r>
          </a:p>
          <a:p>
            <a:pPr marL="0" indent="0">
              <a:buNone/>
            </a:pPr>
            <a:endParaRPr lang="en-US" b="1" dirty="0">
              <a:solidFill>
                <a:srgbClr val="7F0055"/>
              </a:solidFill>
              <a:latin typeface="Courier New"/>
            </a:endParaRPr>
          </a:p>
          <a:p>
            <a:pPr marL="0" indent="0">
              <a:buNone/>
            </a:pPr>
            <a:r>
              <a:rPr lang="en-US" b="1" dirty="0">
                <a:solidFill>
                  <a:srgbClr val="00B050"/>
                </a:solidFill>
                <a:latin typeface="Courier New"/>
              </a:rPr>
              <a:t>void</a:t>
            </a:r>
            <a:r>
              <a:rPr lang="en-US" b="1" dirty="0">
                <a:solidFill>
                  <a:srgbClr val="7F0055"/>
                </a:solidFill>
                <a:latin typeface="Courier New"/>
              </a:rPr>
              <a:t> </a:t>
            </a:r>
            <a:r>
              <a:rPr lang="en-US" b="1" dirty="0">
                <a:latin typeface="Courier New"/>
              </a:rPr>
              <a:t>Dog::</a:t>
            </a:r>
            <a:r>
              <a:rPr lang="en-US" b="1" dirty="0" err="1">
                <a:latin typeface="Courier New"/>
              </a:rPr>
              <a:t>makeSound</a:t>
            </a:r>
            <a:r>
              <a:rPr lang="en-US" b="1" dirty="0">
                <a:latin typeface="Courier New"/>
              </a:rPr>
              <a:t>()</a:t>
            </a:r>
          </a:p>
          <a:p>
            <a:pPr marL="0" indent="0">
              <a:buNone/>
            </a:pPr>
            <a:r>
              <a:rPr lang="en-US" b="1" dirty="0">
                <a:latin typeface="Courier New"/>
              </a:rPr>
              <a:t>{</a:t>
            </a:r>
          </a:p>
          <a:p>
            <a:pPr marL="0" indent="0">
              <a:buNone/>
            </a:pPr>
            <a:r>
              <a:rPr lang="en-US" b="1" dirty="0">
                <a:latin typeface="Courier New"/>
              </a:rPr>
              <a:t>    </a:t>
            </a:r>
            <a:r>
              <a:rPr lang="en-US" b="1" dirty="0" err="1">
                <a:latin typeface="Courier New"/>
              </a:rPr>
              <a:t>cout</a:t>
            </a:r>
            <a:r>
              <a:rPr lang="en-US" b="1" dirty="0">
                <a:latin typeface="Courier New"/>
              </a:rPr>
              <a:t> &lt;&lt; </a:t>
            </a:r>
            <a:r>
              <a:rPr lang="en-US" b="1" dirty="0">
                <a:solidFill>
                  <a:schemeClr val="accent6">
                    <a:lumMod val="75000"/>
                  </a:schemeClr>
                </a:solidFill>
                <a:latin typeface="Courier New"/>
              </a:rPr>
              <a:t>"Dog goes woof." </a:t>
            </a:r>
            <a:r>
              <a:rPr lang="en-US" b="1" dirty="0">
                <a:latin typeface="Courier New"/>
              </a:rPr>
              <a:t>&lt;&lt; </a:t>
            </a:r>
            <a:r>
              <a:rPr lang="en-US" b="1" dirty="0" err="1">
                <a:latin typeface="Courier New"/>
              </a:rPr>
              <a:t>endl</a:t>
            </a:r>
            <a:r>
              <a:rPr lang="en-US" b="1" dirty="0">
                <a:latin typeface="Courier New"/>
              </a:rPr>
              <a:t>;</a:t>
            </a:r>
          </a:p>
          <a:p>
            <a:pPr marL="0" indent="0">
              <a:buNone/>
            </a:pPr>
            <a:r>
              <a:rPr lang="en-US" b="1" dirty="0">
                <a:latin typeface="Courier New"/>
              </a:rPr>
              <a:t>}</a:t>
            </a:r>
            <a:endParaRPr lang="en-US" b="1" dirty="0"/>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46263" t="25500" r="5704" b="32932"/>
          <a:stretch/>
        </p:blipFill>
        <p:spPr bwMode="auto">
          <a:xfrm>
            <a:off x="5715000" y="2057400"/>
            <a:ext cx="2699657" cy="228481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89174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of Class Cat</a:t>
            </a:r>
          </a:p>
        </p:txBody>
      </p:sp>
      <p:sp>
        <p:nvSpPr>
          <p:cNvPr id="3" name="Content Placeholder 2"/>
          <p:cNvSpPr>
            <a:spLocks noGrp="1"/>
          </p:cNvSpPr>
          <p:nvPr>
            <p:ph idx="1"/>
          </p:nvPr>
        </p:nvSpPr>
        <p:spPr>
          <a:xfrm>
            <a:off x="381000" y="1219200"/>
            <a:ext cx="8458200" cy="5105400"/>
          </a:xfrm>
        </p:spPr>
        <p:txBody>
          <a:bodyPr>
            <a:noAutofit/>
          </a:bodyPr>
          <a:lstStyle/>
          <a:p>
            <a:pPr marL="0" lvl="0" indent="0">
              <a:buNone/>
            </a:pPr>
            <a:r>
              <a:rPr lang="en-US" b="1" dirty="0">
                <a:solidFill>
                  <a:srgbClr val="3333FF"/>
                </a:solidFill>
                <a:latin typeface="Courier New"/>
              </a:rPr>
              <a:t>//Cat is an animal that </a:t>
            </a:r>
          </a:p>
          <a:p>
            <a:pPr marL="0" lvl="0" indent="0">
              <a:buNone/>
            </a:pPr>
            <a:r>
              <a:rPr lang="en-US" b="1" dirty="0">
                <a:solidFill>
                  <a:srgbClr val="3333FF"/>
                </a:solidFill>
                <a:latin typeface="Courier New"/>
              </a:rPr>
              <a:t>//make sound meows.</a:t>
            </a:r>
          </a:p>
          <a:p>
            <a:pPr marL="0" lvl="0" indent="0">
              <a:buNone/>
            </a:pPr>
            <a:r>
              <a:rPr lang="en-US" b="1" dirty="0">
                <a:solidFill>
                  <a:srgbClr val="3333FF"/>
                </a:solidFill>
                <a:latin typeface="Courier New"/>
              </a:rPr>
              <a:t>//You define code for </a:t>
            </a:r>
            <a:r>
              <a:rPr lang="en-US" b="1" dirty="0" err="1">
                <a:solidFill>
                  <a:srgbClr val="3333FF"/>
                </a:solidFill>
                <a:latin typeface="Courier New"/>
              </a:rPr>
              <a:t>Cat.h</a:t>
            </a:r>
            <a:r>
              <a:rPr lang="en-US" b="1" dirty="0">
                <a:solidFill>
                  <a:srgbClr val="3333FF"/>
                </a:solidFill>
                <a:latin typeface="Courier New"/>
              </a:rPr>
              <a:t> and</a:t>
            </a:r>
          </a:p>
          <a:p>
            <a:pPr marL="0" lvl="0" indent="0">
              <a:buNone/>
            </a:pPr>
            <a:r>
              <a:rPr lang="en-US" b="1" dirty="0">
                <a:solidFill>
                  <a:srgbClr val="3333FF"/>
                </a:solidFill>
                <a:latin typeface="Courier New"/>
              </a:rPr>
              <a:t>//</a:t>
            </a:r>
            <a:r>
              <a:rPr lang="en-US" b="1" dirty="0" err="1">
                <a:solidFill>
                  <a:srgbClr val="3333FF"/>
                </a:solidFill>
                <a:latin typeface="Courier New"/>
              </a:rPr>
              <a:t>Cat.cpp</a:t>
            </a:r>
            <a:endParaRPr lang="en-US" b="1" dirty="0">
              <a:solidFill>
                <a:srgbClr val="3333FF"/>
              </a:solidFill>
              <a:latin typeface="Courier New"/>
            </a:endParaRP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4378" t="67829" r="30935" b="6319"/>
          <a:stretch/>
        </p:blipFill>
        <p:spPr bwMode="auto">
          <a:xfrm>
            <a:off x="1143000" y="3790703"/>
            <a:ext cx="3312160" cy="1600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67608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F0"/>
                </a:solidFill>
              </a:rPr>
              <a:t>Vet</a:t>
            </a:r>
          </a:p>
        </p:txBody>
      </p:sp>
      <p:sp>
        <p:nvSpPr>
          <p:cNvPr id="3" name="Content Placeholder 2"/>
          <p:cNvSpPr>
            <a:spLocks noGrp="1"/>
          </p:cNvSpPr>
          <p:nvPr>
            <p:ph idx="1"/>
          </p:nvPr>
        </p:nvSpPr>
        <p:spPr>
          <a:xfrm>
            <a:off x="304800" y="1371600"/>
            <a:ext cx="8610600" cy="4754563"/>
          </a:xfrm>
        </p:spPr>
        <p:txBody>
          <a:bodyPr>
            <a:normAutofit/>
          </a:bodyPr>
          <a:lstStyle/>
          <a:p>
            <a:r>
              <a:rPr lang="en-US" dirty="0"/>
              <a:t>A </a:t>
            </a:r>
            <a:r>
              <a:rPr lang="en-US" dirty="0">
                <a:solidFill>
                  <a:srgbClr val="00B0F0"/>
                </a:solidFill>
              </a:rPr>
              <a:t>vet</a:t>
            </a:r>
            <a:r>
              <a:rPr lang="en-US" dirty="0"/>
              <a:t> gives shots to </a:t>
            </a:r>
            <a:r>
              <a:rPr lang="en-US" dirty="0">
                <a:solidFill>
                  <a:srgbClr val="FF0000"/>
                </a:solidFill>
              </a:rPr>
              <a:t>animals</a:t>
            </a:r>
            <a:r>
              <a:rPr lang="en-US" dirty="0"/>
              <a:t>. </a:t>
            </a:r>
          </a:p>
          <a:p>
            <a:pPr lvl="1"/>
            <a:r>
              <a:rPr lang="en-US" dirty="0">
                <a:solidFill>
                  <a:srgbClr val="FF0000"/>
                </a:solidFill>
              </a:rPr>
              <a:t>Warning:</a:t>
            </a:r>
            <a:r>
              <a:rPr lang="en-US" dirty="0"/>
              <a:t> Vet is not a subclass of Animal.</a:t>
            </a:r>
          </a:p>
          <a:p>
            <a:r>
              <a:rPr lang="en-US" dirty="0"/>
              <a:t>As a result, an animal given a shot makes sound.</a:t>
            </a:r>
          </a:p>
          <a:p>
            <a:r>
              <a:rPr lang="en-US" dirty="0">
                <a:solidFill>
                  <a:srgbClr val="FF00FF"/>
                </a:solidFill>
              </a:rPr>
              <a:t>For simplicity, </a:t>
            </a:r>
            <a:r>
              <a:rPr lang="en-US" dirty="0"/>
              <a:t>we do not define any data member (like name or certification) for </a:t>
            </a:r>
            <a:r>
              <a:rPr lang="en-US" dirty="0">
                <a:solidFill>
                  <a:srgbClr val="00B0F0"/>
                </a:solidFill>
              </a:rPr>
              <a:t>vet.</a:t>
            </a:r>
          </a:p>
          <a:p>
            <a:pPr marL="0" indent="0">
              <a:buNone/>
            </a:pPr>
            <a:endParaRPr lang="en-US" dirty="0"/>
          </a:p>
        </p:txBody>
      </p:sp>
      <p:grpSp>
        <p:nvGrpSpPr>
          <p:cNvPr id="16" name="Group 15"/>
          <p:cNvGrpSpPr/>
          <p:nvPr/>
        </p:nvGrpSpPr>
        <p:grpSpPr>
          <a:xfrm>
            <a:off x="1295400" y="4572000"/>
            <a:ext cx="6248400" cy="1072409"/>
            <a:chOff x="1905000" y="4514272"/>
            <a:chExt cx="6248400" cy="1072409"/>
          </a:xfrm>
        </p:grpSpPr>
        <p:grpSp>
          <p:nvGrpSpPr>
            <p:cNvPr id="4" name="Group 3"/>
            <p:cNvGrpSpPr/>
            <p:nvPr/>
          </p:nvGrpSpPr>
          <p:grpSpPr>
            <a:xfrm>
              <a:off x="6248400" y="4514274"/>
              <a:ext cx="1905000" cy="1072407"/>
              <a:chOff x="1143000" y="2362200"/>
              <a:chExt cx="1905000" cy="1072407"/>
            </a:xfrm>
          </p:grpSpPr>
          <p:sp>
            <p:nvSpPr>
              <p:cNvPr id="5" name="Rectangle 4"/>
              <p:cNvSpPr/>
              <p:nvPr/>
            </p:nvSpPr>
            <p:spPr>
              <a:xfrm>
                <a:off x="1143000" y="2362200"/>
                <a:ext cx="1905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Animal</a:t>
                </a:r>
              </a:p>
            </p:txBody>
          </p:sp>
          <p:sp>
            <p:nvSpPr>
              <p:cNvPr id="7" name="Rectangle 6"/>
              <p:cNvSpPr/>
              <p:nvPr/>
            </p:nvSpPr>
            <p:spPr>
              <a:xfrm>
                <a:off x="1143000" y="2825007"/>
                <a:ext cx="1905000" cy="6096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FF0000"/>
                    </a:solidFill>
                  </a:rPr>
                  <a:t>void </a:t>
                </a:r>
                <a:r>
                  <a:rPr lang="en-US" dirty="0" err="1">
                    <a:solidFill>
                      <a:srgbClr val="FF0000"/>
                    </a:solidFill>
                  </a:rPr>
                  <a:t>makeSound</a:t>
                </a:r>
                <a:r>
                  <a:rPr lang="en-US" dirty="0">
                    <a:solidFill>
                      <a:srgbClr val="FF0000"/>
                    </a:solidFill>
                  </a:rPr>
                  <a:t>()</a:t>
                </a:r>
              </a:p>
            </p:txBody>
          </p:sp>
        </p:grpSp>
        <p:grpSp>
          <p:nvGrpSpPr>
            <p:cNvPr id="14" name="Group 13"/>
            <p:cNvGrpSpPr/>
            <p:nvPr/>
          </p:nvGrpSpPr>
          <p:grpSpPr>
            <a:xfrm>
              <a:off x="1905000" y="4514272"/>
              <a:ext cx="2292928" cy="1072409"/>
              <a:chOff x="1136072" y="2504885"/>
              <a:chExt cx="2292928" cy="619316"/>
            </a:xfrm>
          </p:grpSpPr>
          <p:sp>
            <p:nvSpPr>
              <p:cNvPr id="15" name="Rectangle 14"/>
              <p:cNvSpPr/>
              <p:nvPr/>
            </p:nvSpPr>
            <p:spPr>
              <a:xfrm>
                <a:off x="1143000" y="2504885"/>
                <a:ext cx="2286000" cy="314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Vet</a:t>
                </a:r>
              </a:p>
            </p:txBody>
          </p:sp>
          <p:sp>
            <p:nvSpPr>
              <p:cNvPr id="17" name="Rectangle 16"/>
              <p:cNvSpPr/>
              <p:nvPr/>
            </p:nvSpPr>
            <p:spPr>
              <a:xfrm>
                <a:off x="1136072" y="2819402"/>
                <a:ext cx="2292928" cy="30479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FF0000"/>
                    </a:solidFill>
                  </a:rPr>
                  <a:t>void </a:t>
                </a:r>
                <a:r>
                  <a:rPr lang="en-US" dirty="0" err="1">
                    <a:solidFill>
                      <a:srgbClr val="FF0000"/>
                    </a:solidFill>
                  </a:rPr>
                  <a:t>giveShot</a:t>
                </a:r>
                <a:r>
                  <a:rPr lang="en-US" dirty="0">
                    <a:solidFill>
                      <a:srgbClr val="FF0000"/>
                    </a:solidFill>
                  </a:rPr>
                  <a:t>(Animal)</a:t>
                </a:r>
              </a:p>
            </p:txBody>
          </p:sp>
        </p:grpSp>
        <p:cxnSp>
          <p:nvCxnSpPr>
            <p:cNvPr id="18" name="Straight Arrow Connector 17"/>
            <p:cNvCxnSpPr/>
            <p:nvPr/>
          </p:nvCxnSpPr>
          <p:spPr>
            <a:xfrm>
              <a:off x="4197928" y="5077429"/>
              <a:ext cx="2050472"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689764" y="4670162"/>
              <a:ext cx="1066800" cy="369332"/>
            </a:xfrm>
            <a:prstGeom prst="rect">
              <a:avLst/>
            </a:prstGeom>
            <a:noFill/>
          </p:spPr>
          <p:txBody>
            <a:bodyPr wrap="square" rtlCol="0">
              <a:spAutoFit/>
            </a:bodyPr>
            <a:lstStyle/>
            <a:p>
              <a:r>
                <a:rPr lang="en-US" dirty="0"/>
                <a:t>works on</a:t>
              </a:r>
            </a:p>
          </p:txBody>
        </p:sp>
      </p:grpSp>
    </p:spTree>
    <p:extLst>
      <p:ext uri="{BB962C8B-B14F-4D97-AF65-F5344CB8AC3E}">
        <p14:creationId xmlns:p14="http://schemas.microsoft.com/office/powerpoint/2010/main" val="33163244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694A8-33DC-0941-9C7B-73EF8CBD36C4}"/>
              </a:ext>
            </a:extLst>
          </p:cNvPr>
          <p:cNvSpPr>
            <a:spLocks noGrp="1"/>
          </p:cNvSpPr>
          <p:nvPr>
            <p:ph type="title"/>
          </p:nvPr>
        </p:nvSpPr>
        <p:spPr/>
        <p:txBody>
          <a:bodyPr/>
          <a:lstStyle/>
          <a:p>
            <a:r>
              <a:rPr lang="en-US" dirty="0" err="1"/>
              <a:t>Vet.h</a:t>
            </a:r>
            <a:endParaRPr lang="en-US" dirty="0"/>
          </a:p>
        </p:txBody>
      </p:sp>
      <p:sp>
        <p:nvSpPr>
          <p:cNvPr id="3" name="Content Placeholder 2">
            <a:extLst>
              <a:ext uri="{FF2B5EF4-FFF2-40B4-BE49-F238E27FC236}">
                <a16:creationId xmlns:a16="http://schemas.microsoft.com/office/drawing/2014/main" id="{A041577E-2BD9-DF42-8EB8-C849B77A25E2}"/>
              </a:ext>
            </a:extLst>
          </p:cNvPr>
          <p:cNvSpPr>
            <a:spLocks noGrp="1"/>
          </p:cNvSpPr>
          <p:nvPr>
            <p:ph idx="1"/>
          </p:nvPr>
        </p:nvSpPr>
        <p:spPr/>
        <p:txBody>
          <a:bodyPr>
            <a:normAutofit fontScale="85000" lnSpcReduction="20000"/>
          </a:bodyPr>
          <a:lstStyle/>
          <a:p>
            <a:pPr marL="0" indent="0">
              <a:buNone/>
            </a:pPr>
            <a:r>
              <a:rPr lang="en-US" dirty="0">
                <a:solidFill>
                  <a:srgbClr val="FF00FF"/>
                </a:solidFill>
              </a:rPr>
              <a:t>#</a:t>
            </a:r>
            <a:r>
              <a:rPr lang="en-US" dirty="0" err="1">
                <a:solidFill>
                  <a:srgbClr val="FF00FF"/>
                </a:solidFill>
              </a:rPr>
              <a:t>ifndef</a:t>
            </a:r>
            <a:r>
              <a:rPr lang="en-US" dirty="0">
                <a:solidFill>
                  <a:srgbClr val="FF00FF"/>
                </a:solidFill>
              </a:rPr>
              <a:t> VET_H_</a:t>
            </a:r>
          </a:p>
          <a:p>
            <a:pPr marL="0" indent="0">
              <a:buNone/>
            </a:pPr>
            <a:r>
              <a:rPr lang="en-US" dirty="0">
                <a:solidFill>
                  <a:srgbClr val="FF00FF"/>
                </a:solidFill>
              </a:rPr>
              <a:t>#define VET_H_</a:t>
            </a:r>
          </a:p>
          <a:p>
            <a:pPr marL="0" indent="0">
              <a:buNone/>
            </a:pPr>
            <a:r>
              <a:rPr lang="en-US" dirty="0">
                <a:solidFill>
                  <a:srgbClr val="FF00FF"/>
                </a:solidFill>
              </a:rPr>
              <a:t>#include </a:t>
            </a:r>
            <a:r>
              <a:rPr lang="en-US" dirty="0">
                <a:solidFill>
                  <a:srgbClr val="FF0000"/>
                </a:solidFill>
              </a:rPr>
              <a:t>"</a:t>
            </a:r>
            <a:r>
              <a:rPr lang="en-US" dirty="0" err="1">
                <a:solidFill>
                  <a:srgbClr val="FF0000"/>
                </a:solidFill>
              </a:rPr>
              <a:t>Animal.h</a:t>
            </a:r>
            <a:r>
              <a:rPr lang="en-US" dirty="0">
                <a:solidFill>
                  <a:srgbClr val="FF0000"/>
                </a:solidFill>
              </a:rPr>
              <a:t>"</a:t>
            </a:r>
          </a:p>
          <a:p>
            <a:pPr marL="0" indent="0">
              <a:buNone/>
            </a:pPr>
            <a:endParaRPr lang="en-US" dirty="0"/>
          </a:p>
          <a:p>
            <a:pPr marL="0" indent="0">
              <a:buNone/>
            </a:pPr>
            <a:r>
              <a:rPr lang="en-US" dirty="0">
                <a:solidFill>
                  <a:srgbClr val="00B050"/>
                </a:solidFill>
              </a:rPr>
              <a:t>class</a:t>
            </a:r>
            <a:r>
              <a:rPr lang="en-US" dirty="0"/>
              <a:t> Vet</a:t>
            </a:r>
          </a:p>
          <a:p>
            <a:pPr marL="0" indent="0">
              <a:buNone/>
            </a:pPr>
            <a:r>
              <a:rPr lang="en-US" dirty="0"/>
              <a:t>{</a:t>
            </a:r>
          </a:p>
          <a:p>
            <a:pPr marL="0" indent="0">
              <a:buNone/>
            </a:pPr>
            <a:r>
              <a:rPr lang="en-US" dirty="0">
                <a:solidFill>
                  <a:schemeClr val="accent6">
                    <a:lumMod val="75000"/>
                  </a:schemeClr>
                </a:solidFill>
              </a:rPr>
              <a:t>public</a:t>
            </a:r>
            <a:r>
              <a:rPr lang="en-US" dirty="0"/>
              <a:t>:</a:t>
            </a:r>
          </a:p>
          <a:p>
            <a:pPr marL="0" indent="0">
              <a:buNone/>
            </a:pPr>
            <a:r>
              <a:rPr lang="en-US" dirty="0"/>
              <a:t>    </a:t>
            </a:r>
            <a:r>
              <a:rPr lang="en-US" dirty="0">
                <a:solidFill>
                  <a:srgbClr val="00B050"/>
                </a:solidFill>
              </a:rPr>
              <a:t>void</a:t>
            </a:r>
            <a:r>
              <a:rPr lang="en-US" dirty="0"/>
              <a:t> </a:t>
            </a:r>
            <a:r>
              <a:rPr lang="en-US" dirty="0" err="1"/>
              <a:t>giveShot</a:t>
            </a:r>
            <a:r>
              <a:rPr lang="en-US" dirty="0"/>
              <a:t>(</a:t>
            </a:r>
            <a:r>
              <a:rPr lang="en-US" dirty="0">
                <a:highlight>
                  <a:srgbClr val="FFFF00"/>
                </a:highlight>
              </a:rPr>
              <a:t>Animal*</a:t>
            </a:r>
            <a:r>
              <a:rPr lang="en-US" dirty="0"/>
              <a:t> beast);</a:t>
            </a:r>
          </a:p>
          <a:p>
            <a:pPr marL="0" indent="0">
              <a:buNone/>
            </a:pPr>
            <a:r>
              <a:rPr lang="en-US" dirty="0"/>
              <a:t>};</a:t>
            </a:r>
          </a:p>
          <a:p>
            <a:pPr marL="0" indent="0">
              <a:buNone/>
            </a:pPr>
            <a:r>
              <a:rPr lang="en-US" dirty="0">
                <a:solidFill>
                  <a:srgbClr val="FF00FF"/>
                </a:solidFill>
              </a:rPr>
              <a:t>#endif</a:t>
            </a:r>
          </a:p>
        </p:txBody>
      </p:sp>
      <p:sp>
        <p:nvSpPr>
          <p:cNvPr id="4" name="Rounded Rectangular Callout 3">
            <a:extLst>
              <a:ext uri="{FF2B5EF4-FFF2-40B4-BE49-F238E27FC236}">
                <a16:creationId xmlns:a16="http://schemas.microsoft.com/office/drawing/2014/main" id="{3F17D254-C397-C045-8E31-44AFB86333B1}"/>
              </a:ext>
            </a:extLst>
          </p:cNvPr>
          <p:cNvSpPr/>
          <p:nvPr/>
        </p:nvSpPr>
        <p:spPr>
          <a:xfrm>
            <a:off x="5029200" y="1417638"/>
            <a:ext cx="3886200" cy="4114800"/>
          </a:xfrm>
          <a:prstGeom prst="wedgeRoundRectCallout">
            <a:avLst>
              <a:gd name="adj1" fmla="val -49868"/>
              <a:gd name="adj2" fmla="val 1209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900" dirty="0"/>
              <a:t>Keys: </a:t>
            </a:r>
          </a:p>
          <a:p>
            <a:pPr marL="457200" indent="-457200">
              <a:buFont typeface="Arial" panose="020B0604020202020204" pitchFamily="34" charset="0"/>
              <a:buChar char="•"/>
            </a:pPr>
            <a:r>
              <a:rPr lang="en-US" sz="2900" dirty="0" err="1"/>
              <a:t>giveShot</a:t>
            </a:r>
            <a:r>
              <a:rPr lang="en-US" sz="2900" dirty="0"/>
              <a:t> method applies to Animal, a superclass.</a:t>
            </a:r>
          </a:p>
          <a:p>
            <a:pPr marL="457200" indent="-457200">
              <a:buFont typeface="Arial" panose="020B0604020202020204" pitchFamily="34" charset="0"/>
              <a:buChar char="•"/>
            </a:pPr>
            <a:r>
              <a:rPr lang="en-US" sz="2900" dirty="0"/>
              <a:t>Must be a pointer to super class to avoid information slicing for subclasses.</a:t>
            </a:r>
          </a:p>
        </p:txBody>
      </p:sp>
    </p:spTree>
    <p:extLst>
      <p:ext uri="{BB962C8B-B14F-4D97-AF65-F5344CB8AC3E}">
        <p14:creationId xmlns:p14="http://schemas.microsoft.com/office/powerpoint/2010/main" val="40210108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F0"/>
                </a:solidFill>
              </a:rPr>
              <a:t>Code of </a:t>
            </a:r>
            <a:r>
              <a:rPr lang="en-US" dirty="0" err="1">
                <a:solidFill>
                  <a:srgbClr val="00B0F0"/>
                </a:solidFill>
              </a:rPr>
              <a:t>Vet.cpp</a:t>
            </a:r>
            <a:endParaRPr lang="en-US" dirty="0"/>
          </a:p>
        </p:txBody>
      </p:sp>
      <p:sp>
        <p:nvSpPr>
          <p:cNvPr id="3" name="Content Placeholder 2"/>
          <p:cNvSpPr>
            <a:spLocks noGrp="1"/>
          </p:cNvSpPr>
          <p:nvPr>
            <p:ph idx="1"/>
          </p:nvPr>
        </p:nvSpPr>
        <p:spPr>
          <a:xfrm>
            <a:off x="228600" y="1524000"/>
            <a:ext cx="8610600" cy="4602163"/>
          </a:xfrm>
        </p:spPr>
        <p:txBody>
          <a:bodyPr>
            <a:normAutofit/>
          </a:bodyPr>
          <a:lstStyle/>
          <a:p>
            <a:pPr marL="0" indent="0">
              <a:buNone/>
            </a:pPr>
            <a:r>
              <a:rPr lang="en-US" sz="2900" b="1" dirty="0">
                <a:solidFill>
                  <a:srgbClr val="FF00FF"/>
                </a:solidFill>
                <a:latin typeface="Courier New"/>
              </a:rPr>
              <a:t>#include</a:t>
            </a:r>
            <a:r>
              <a:rPr lang="en-US" sz="2900" b="1" dirty="0">
                <a:solidFill>
                  <a:srgbClr val="7F0055"/>
                </a:solidFill>
                <a:latin typeface="Courier New"/>
              </a:rPr>
              <a:t> </a:t>
            </a:r>
            <a:r>
              <a:rPr lang="en-US" sz="2900" b="1" dirty="0">
                <a:solidFill>
                  <a:srgbClr val="FF0000"/>
                </a:solidFill>
                <a:latin typeface="Courier New"/>
              </a:rPr>
              <a:t>"</a:t>
            </a:r>
            <a:r>
              <a:rPr lang="en-US" sz="2900" b="1" dirty="0" err="1">
                <a:solidFill>
                  <a:srgbClr val="FF0000"/>
                </a:solidFill>
                <a:latin typeface="Courier New"/>
              </a:rPr>
              <a:t>Vet.h</a:t>
            </a:r>
            <a:r>
              <a:rPr lang="en-US" sz="2900" b="1" dirty="0">
                <a:solidFill>
                  <a:srgbClr val="FF0000"/>
                </a:solidFill>
                <a:latin typeface="Courier New"/>
              </a:rPr>
              <a:t>"</a:t>
            </a:r>
          </a:p>
          <a:p>
            <a:pPr marL="0" indent="0">
              <a:buNone/>
            </a:pPr>
            <a:r>
              <a:rPr lang="en-US" sz="2900" b="1" dirty="0">
                <a:solidFill>
                  <a:srgbClr val="FF00FF"/>
                </a:solidFill>
                <a:latin typeface="Courier New"/>
              </a:rPr>
              <a:t>#include</a:t>
            </a:r>
            <a:r>
              <a:rPr lang="en-US" sz="2900" b="1" dirty="0">
                <a:solidFill>
                  <a:srgbClr val="7F0055"/>
                </a:solidFill>
                <a:latin typeface="Courier New"/>
              </a:rPr>
              <a:t> </a:t>
            </a:r>
            <a:r>
              <a:rPr lang="en-US" sz="2900" b="1" dirty="0">
                <a:solidFill>
                  <a:srgbClr val="FF0000"/>
                </a:solidFill>
                <a:latin typeface="Courier New"/>
              </a:rPr>
              <a:t>"</a:t>
            </a:r>
            <a:r>
              <a:rPr lang="en-US" sz="2900" b="1" dirty="0" err="1">
                <a:solidFill>
                  <a:srgbClr val="FF0000"/>
                </a:solidFill>
                <a:latin typeface="Courier New"/>
              </a:rPr>
              <a:t>Animal.h</a:t>
            </a:r>
            <a:r>
              <a:rPr lang="en-US" sz="2900" b="1" dirty="0">
                <a:solidFill>
                  <a:srgbClr val="FF0000"/>
                </a:solidFill>
                <a:latin typeface="Courier New"/>
              </a:rPr>
              <a:t>"</a:t>
            </a:r>
          </a:p>
          <a:p>
            <a:pPr marL="0" indent="0">
              <a:buNone/>
            </a:pPr>
            <a:endParaRPr lang="en-US" sz="2900" b="1" dirty="0">
              <a:solidFill>
                <a:srgbClr val="7F0055"/>
              </a:solidFill>
              <a:latin typeface="Courier New"/>
            </a:endParaRPr>
          </a:p>
          <a:p>
            <a:pPr marL="0" indent="0">
              <a:buNone/>
            </a:pPr>
            <a:r>
              <a:rPr lang="en-US" sz="2900" b="1" dirty="0">
                <a:solidFill>
                  <a:srgbClr val="00B050"/>
                </a:solidFill>
                <a:latin typeface="Courier New"/>
              </a:rPr>
              <a:t>void</a:t>
            </a:r>
            <a:r>
              <a:rPr lang="en-US" sz="2900" b="1" dirty="0">
                <a:solidFill>
                  <a:srgbClr val="7F0055"/>
                </a:solidFill>
                <a:latin typeface="Courier New"/>
              </a:rPr>
              <a:t> </a:t>
            </a:r>
            <a:r>
              <a:rPr lang="en-US" sz="2900" b="1" dirty="0">
                <a:latin typeface="Courier New"/>
              </a:rPr>
              <a:t>Vet::</a:t>
            </a:r>
            <a:r>
              <a:rPr lang="en-US" sz="2900" b="1" dirty="0" err="1">
                <a:latin typeface="Courier New"/>
              </a:rPr>
              <a:t>giveShot</a:t>
            </a:r>
            <a:r>
              <a:rPr lang="en-US" sz="2900" b="1" dirty="0">
                <a:solidFill>
                  <a:srgbClr val="7F0055"/>
                </a:solidFill>
                <a:latin typeface="Courier New"/>
              </a:rPr>
              <a:t>(Animal* beast)</a:t>
            </a:r>
          </a:p>
          <a:p>
            <a:pPr marL="0" indent="0">
              <a:buNone/>
            </a:pPr>
            <a:r>
              <a:rPr lang="en-US" sz="2900" b="1" dirty="0">
                <a:latin typeface="Courier New"/>
              </a:rPr>
              <a:t>{   </a:t>
            </a:r>
            <a:r>
              <a:rPr lang="en-US" sz="2900" b="1" dirty="0">
                <a:solidFill>
                  <a:srgbClr val="3333FF"/>
                </a:solidFill>
                <a:latin typeface="Courier New"/>
              </a:rPr>
              <a:t>//</a:t>
            </a:r>
            <a:r>
              <a:rPr lang="en-US" b="1" dirty="0">
                <a:solidFill>
                  <a:srgbClr val="3333FF"/>
                </a:solidFill>
                <a:latin typeface="Courier New"/>
              </a:rPr>
              <a:t>When vet gives shot to an</a:t>
            </a:r>
          </a:p>
          <a:p>
            <a:pPr marL="0" indent="0">
              <a:buNone/>
            </a:pPr>
            <a:r>
              <a:rPr lang="en-US" b="1" dirty="0">
                <a:solidFill>
                  <a:srgbClr val="3333FF"/>
                </a:solidFill>
                <a:latin typeface="Courier New"/>
              </a:rPr>
              <a:t>    //animal, it makes a sound.</a:t>
            </a:r>
            <a:endParaRPr lang="en-US" sz="2900" b="1" dirty="0">
              <a:latin typeface="Courier New"/>
            </a:endParaRPr>
          </a:p>
          <a:p>
            <a:pPr marL="0" indent="0">
              <a:buNone/>
            </a:pPr>
            <a:r>
              <a:rPr lang="en-US" sz="2900" b="1" dirty="0">
                <a:latin typeface="Courier New"/>
              </a:rPr>
              <a:t>    beast-&gt;</a:t>
            </a:r>
            <a:r>
              <a:rPr lang="en-US" sz="2900" b="1" dirty="0" err="1">
                <a:latin typeface="Courier New"/>
              </a:rPr>
              <a:t>makeSound</a:t>
            </a:r>
            <a:r>
              <a:rPr lang="en-US" sz="2900" b="1" dirty="0">
                <a:latin typeface="Courier New"/>
              </a:rPr>
              <a:t>();</a:t>
            </a:r>
          </a:p>
          <a:p>
            <a:pPr marL="0" indent="0">
              <a:buNone/>
            </a:pPr>
            <a:r>
              <a:rPr lang="en-US" sz="2900" b="1" dirty="0">
                <a:latin typeface="Courier New"/>
              </a:rPr>
              <a:t>}</a:t>
            </a:r>
            <a:endParaRPr lang="en-US" sz="2900" b="1" dirty="0"/>
          </a:p>
        </p:txBody>
      </p:sp>
      <p:sp>
        <p:nvSpPr>
          <p:cNvPr id="5" name="Rounded Rectangle 4"/>
          <p:cNvSpPr/>
          <p:nvPr/>
        </p:nvSpPr>
        <p:spPr>
          <a:xfrm>
            <a:off x="4487249" y="3061692"/>
            <a:ext cx="1608751" cy="583164"/>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5-Point Star 5"/>
          <p:cNvSpPr/>
          <p:nvPr/>
        </p:nvSpPr>
        <p:spPr>
          <a:xfrm>
            <a:off x="5410200" y="2591274"/>
            <a:ext cx="592495" cy="583164"/>
          </a:xfrm>
          <a:prstGeom prst="star5">
            <a:avLst>
              <a:gd name="adj" fmla="val 19098"/>
              <a:gd name="hf" fmla="val 105146"/>
              <a:gd name="vf" fmla="val 110557"/>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ular Callout 6">
            <a:extLst>
              <a:ext uri="{FF2B5EF4-FFF2-40B4-BE49-F238E27FC236}">
                <a16:creationId xmlns:a16="http://schemas.microsoft.com/office/drawing/2014/main" id="{218CC53B-D18B-B648-ADB3-26DF1BC6BB3D}"/>
              </a:ext>
            </a:extLst>
          </p:cNvPr>
          <p:cNvSpPr/>
          <p:nvPr/>
        </p:nvSpPr>
        <p:spPr>
          <a:xfrm>
            <a:off x="4648200" y="1196181"/>
            <a:ext cx="3742351" cy="1341912"/>
          </a:xfrm>
          <a:prstGeom prst="wedgeRoundRectCallout">
            <a:avLst>
              <a:gd name="adj1" fmla="val -31069"/>
              <a:gd name="adj2" fmla="val -4995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900" dirty="0"/>
              <a:t>Key: </a:t>
            </a:r>
            <a:r>
              <a:rPr lang="en-US" sz="2900" dirty="0" err="1"/>
              <a:t>giveShot</a:t>
            </a:r>
            <a:r>
              <a:rPr lang="en-US" sz="2900" dirty="0"/>
              <a:t> method applies to Animal *, a pointer to superclass.</a:t>
            </a:r>
          </a:p>
        </p:txBody>
      </p:sp>
    </p:spTree>
    <p:extLst>
      <p:ext uri="{BB962C8B-B14F-4D97-AF65-F5344CB8AC3E}">
        <p14:creationId xmlns:p14="http://schemas.microsoft.com/office/powerpoint/2010/main" val="2782163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Vet give shots to animals</a:t>
            </a:r>
          </a:p>
        </p:txBody>
      </p:sp>
      <p:sp>
        <p:nvSpPr>
          <p:cNvPr id="3" name="Content Placeholder 2"/>
          <p:cNvSpPr>
            <a:spLocks noGrp="1"/>
          </p:cNvSpPr>
          <p:nvPr>
            <p:ph idx="1"/>
          </p:nvPr>
        </p:nvSpPr>
        <p:spPr>
          <a:xfrm>
            <a:off x="228600" y="1371600"/>
            <a:ext cx="8610600" cy="4754563"/>
          </a:xfrm>
        </p:spPr>
        <p:txBody>
          <a:bodyPr>
            <a:normAutofit fontScale="92500" lnSpcReduction="10000"/>
          </a:bodyPr>
          <a:lstStyle/>
          <a:p>
            <a:pPr marL="0" indent="0">
              <a:buNone/>
            </a:pPr>
            <a:r>
              <a:rPr lang="en-US" b="1" dirty="0">
                <a:solidFill>
                  <a:srgbClr val="00B050"/>
                </a:solidFill>
                <a:latin typeface="Courier New"/>
              </a:rPr>
              <a:t>int</a:t>
            </a:r>
            <a:r>
              <a:rPr lang="en-US" b="1" dirty="0">
                <a:solidFill>
                  <a:srgbClr val="000000"/>
                </a:solidFill>
                <a:latin typeface="Courier New"/>
              </a:rPr>
              <a:t> main() </a:t>
            </a:r>
          </a:p>
          <a:p>
            <a:pPr marL="0" indent="0">
              <a:buNone/>
            </a:pPr>
            <a:r>
              <a:rPr lang="en-US" b="1" dirty="0">
                <a:solidFill>
                  <a:srgbClr val="000000"/>
                </a:solidFill>
                <a:latin typeface="Courier New"/>
              </a:rPr>
              <a:t>{  const </a:t>
            </a:r>
            <a:r>
              <a:rPr lang="en-US" b="1" dirty="0">
                <a:solidFill>
                  <a:srgbClr val="00B050"/>
                </a:solidFill>
                <a:latin typeface="Courier New"/>
              </a:rPr>
              <a:t>int</a:t>
            </a:r>
            <a:r>
              <a:rPr lang="en-US" b="1" dirty="0">
                <a:solidFill>
                  <a:srgbClr val="000000"/>
                </a:solidFill>
                <a:latin typeface="Courier New"/>
              </a:rPr>
              <a:t> SIZE = 2;</a:t>
            </a:r>
          </a:p>
          <a:p>
            <a:pPr marL="0" indent="0">
              <a:buNone/>
            </a:pPr>
            <a:r>
              <a:rPr lang="en-US" b="1" dirty="0">
                <a:solidFill>
                  <a:srgbClr val="000000"/>
                </a:solidFill>
                <a:latin typeface="Courier New"/>
              </a:rPr>
              <a:t>   Animal*</a:t>
            </a:r>
            <a:r>
              <a:rPr lang="en-US" dirty="0">
                <a:solidFill>
                  <a:srgbClr val="000000"/>
                </a:solidFill>
                <a:latin typeface="Courier New"/>
              </a:rPr>
              <a:t> animals[SIZE]</a:t>
            </a:r>
            <a:r>
              <a:rPr lang="en-US" b="1" dirty="0">
                <a:solidFill>
                  <a:srgbClr val="000000"/>
                </a:solidFill>
                <a:latin typeface="Courier New"/>
              </a:rPr>
              <a:t>;</a:t>
            </a:r>
          </a:p>
          <a:p>
            <a:pPr marL="0" indent="0">
              <a:buNone/>
            </a:pPr>
            <a:r>
              <a:rPr lang="en-US" dirty="0">
                <a:solidFill>
                  <a:srgbClr val="000000"/>
                </a:solidFill>
                <a:latin typeface="Courier New"/>
              </a:rPr>
              <a:t>   animals[0] = </a:t>
            </a:r>
            <a:r>
              <a:rPr lang="en-US" b="1" dirty="0">
                <a:solidFill>
                  <a:srgbClr val="7F0055"/>
                </a:solidFill>
                <a:latin typeface="Courier New"/>
              </a:rPr>
              <a:t>new</a:t>
            </a:r>
            <a:r>
              <a:rPr lang="en-US" b="1" dirty="0">
                <a:solidFill>
                  <a:srgbClr val="000000"/>
                </a:solidFill>
                <a:latin typeface="Courier New"/>
              </a:rPr>
              <a:t> Dog();</a:t>
            </a:r>
          </a:p>
          <a:p>
            <a:pPr marL="0" indent="0">
              <a:buNone/>
            </a:pPr>
            <a:r>
              <a:rPr lang="en-US" dirty="0">
                <a:solidFill>
                  <a:srgbClr val="000000"/>
                </a:solidFill>
                <a:latin typeface="Courier New"/>
              </a:rPr>
              <a:t>   animals[1] = </a:t>
            </a:r>
            <a:r>
              <a:rPr lang="en-US" b="1" dirty="0">
                <a:solidFill>
                  <a:srgbClr val="7F0055"/>
                </a:solidFill>
                <a:latin typeface="Courier New"/>
              </a:rPr>
              <a:t>new</a:t>
            </a:r>
            <a:r>
              <a:rPr lang="en-US" b="1" dirty="0">
                <a:solidFill>
                  <a:srgbClr val="000000"/>
                </a:solidFill>
                <a:latin typeface="Courier New"/>
              </a:rPr>
              <a:t> Cat();</a:t>
            </a:r>
          </a:p>
          <a:p>
            <a:pPr marL="0" indent="0">
              <a:buNone/>
            </a:pPr>
            <a:endParaRPr lang="en-US" dirty="0">
              <a:latin typeface="Courier New"/>
            </a:endParaRPr>
          </a:p>
          <a:p>
            <a:pPr marL="0" indent="0">
              <a:buNone/>
            </a:pPr>
            <a:r>
              <a:rPr lang="en-US" b="1" dirty="0">
                <a:solidFill>
                  <a:srgbClr val="000000"/>
                </a:solidFill>
                <a:latin typeface="Courier New"/>
              </a:rPr>
              <a:t>   Vet</a:t>
            </a:r>
            <a:r>
              <a:rPr lang="en-US" dirty="0">
                <a:solidFill>
                  <a:srgbClr val="000000"/>
                </a:solidFill>
                <a:latin typeface="Courier New"/>
              </a:rPr>
              <a:t> v</a:t>
            </a:r>
            <a:r>
              <a:rPr lang="en-US" b="1" dirty="0">
                <a:solidFill>
                  <a:srgbClr val="000000"/>
                </a:solidFill>
                <a:latin typeface="Courier New"/>
              </a:rPr>
              <a:t>;</a:t>
            </a:r>
          </a:p>
          <a:p>
            <a:pPr marL="0" indent="0">
              <a:buNone/>
            </a:pPr>
            <a:r>
              <a:rPr lang="en-US" b="1" dirty="0">
                <a:solidFill>
                  <a:srgbClr val="7F0055"/>
                </a:solidFill>
                <a:latin typeface="Courier New"/>
              </a:rPr>
              <a:t>   for</a:t>
            </a:r>
            <a:r>
              <a:rPr lang="en-US" b="1" dirty="0">
                <a:solidFill>
                  <a:srgbClr val="000000"/>
                </a:solidFill>
                <a:latin typeface="Courier New"/>
              </a:rPr>
              <a:t> (</a:t>
            </a:r>
            <a:r>
              <a:rPr lang="en-US" b="1" dirty="0">
                <a:solidFill>
                  <a:srgbClr val="00B050"/>
                </a:solidFill>
                <a:latin typeface="Courier New"/>
              </a:rPr>
              <a:t>int</a:t>
            </a:r>
            <a:r>
              <a:rPr lang="en-US" b="1" dirty="0">
                <a:solidFill>
                  <a:srgbClr val="000000"/>
                </a:solidFill>
                <a:latin typeface="Courier New"/>
              </a:rPr>
              <a:t> </a:t>
            </a:r>
            <a:r>
              <a:rPr lang="en-US" b="1" dirty="0" err="1">
                <a:solidFill>
                  <a:srgbClr val="000000"/>
                </a:solidFill>
                <a:latin typeface="Courier New"/>
              </a:rPr>
              <a:t>i</a:t>
            </a:r>
            <a:r>
              <a:rPr lang="en-US" b="1" dirty="0">
                <a:solidFill>
                  <a:srgbClr val="000000"/>
                </a:solidFill>
                <a:latin typeface="Courier New"/>
              </a:rPr>
              <a:t> = 0; </a:t>
            </a:r>
            <a:r>
              <a:rPr lang="en-US" b="1" dirty="0" err="1">
                <a:solidFill>
                  <a:srgbClr val="000000"/>
                </a:solidFill>
                <a:latin typeface="Courier New"/>
              </a:rPr>
              <a:t>i</a:t>
            </a:r>
            <a:r>
              <a:rPr lang="en-US" b="1" dirty="0">
                <a:solidFill>
                  <a:srgbClr val="000000"/>
                </a:solidFill>
                <a:latin typeface="Courier New"/>
              </a:rPr>
              <a:t> &lt; SIZE; </a:t>
            </a:r>
            <a:r>
              <a:rPr lang="en-US" b="1" dirty="0" err="1">
                <a:solidFill>
                  <a:srgbClr val="000000"/>
                </a:solidFill>
                <a:latin typeface="Courier New"/>
              </a:rPr>
              <a:t>i</a:t>
            </a:r>
            <a:r>
              <a:rPr lang="en-US" b="1" dirty="0">
                <a:solidFill>
                  <a:srgbClr val="000000"/>
                </a:solidFill>
                <a:latin typeface="Courier New"/>
              </a:rPr>
              <a:t>++)</a:t>
            </a:r>
          </a:p>
          <a:p>
            <a:pPr marL="0" indent="0">
              <a:buNone/>
            </a:pPr>
            <a:r>
              <a:rPr lang="en-US" dirty="0">
                <a:solidFill>
                  <a:srgbClr val="000000"/>
                </a:solidFill>
                <a:latin typeface="Courier New"/>
              </a:rPr>
              <a:t>	    </a:t>
            </a:r>
            <a:r>
              <a:rPr lang="en-US" dirty="0" err="1">
                <a:solidFill>
                  <a:srgbClr val="000000"/>
                </a:solidFill>
                <a:latin typeface="Courier New"/>
              </a:rPr>
              <a:t>v.giveShot</a:t>
            </a:r>
            <a:r>
              <a:rPr lang="en-US" dirty="0">
                <a:solidFill>
                  <a:srgbClr val="000000"/>
                </a:solidFill>
                <a:latin typeface="Courier New"/>
              </a:rPr>
              <a:t>(animals[</a:t>
            </a:r>
            <a:r>
              <a:rPr lang="en-US" dirty="0" err="1">
                <a:solidFill>
                  <a:srgbClr val="000000"/>
                </a:solidFill>
                <a:latin typeface="Courier New"/>
              </a:rPr>
              <a:t>i</a:t>
            </a:r>
            <a:r>
              <a:rPr lang="en-US" dirty="0">
                <a:solidFill>
                  <a:srgbClr val="000000"/>
                </a:solidFill>
                <a:latin typeface="Courier New"/>
              </a:rPr>
              <a:t>]);</a:t>
            </a:r>
          </a:p>
          <a:p>
            <a:pPr marL="0" indent="0">
              <a:buNone/>
            </a:pPr>
            <a:endParaRPr lang="en-US" b="1" dirty="0"/>
          </a:p>
        </p:txBody>
      </p:sp>
      <p:sp>
        <p:nvSpPr>
          <p:cNvPr id="5" name="Rounded Rectangle 4"/>
          <p:cNvSpPr/>
          <p:nvPr/>
        </p:nvSpPr>
        <p:spPr>
          <a:xfrm>
            <a:off x="990600" y="2819400"/>
            <a:ext cx="5257800" cy="5334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ular Callout 5"/>
          <p:cNvSpPr/>
          <p:nvPr/>
        </p:nvSpPr>
        <p:spPr>
          <a:xfrm>
            <a:off x="6400800" y="3238500"/>
            <a:ext cx="2514600" cy="800100"/>
          </a:xfrm>
          <a:prstGeom prst="wedgeRoundRectCallout">
            <a:avLst>
              <a:gd name="adj1" fmla="val -68959"/>
              <a:gd name="adj2" fmla="val -7188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t>A dog can be used as an animal.</a:t>
            </a:r>
          </a:p>
        </p:txBody>
      </p:sp>
    </p:spTree>
    <p:extLst>
      <p:ext uri="{BB962C8B-B14F-4D97-AF65-F5344CB8AC3E}">
        <p14:creationId xmlns:p14="http://schemas.microsoft.com/office/powerpoint/2010/main" val="41656615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0F475-5B02-7A49-8ADA-3933BB33165B}"/>
              </a:ext>
            </a:extLst>
          </p:cNvPr>
          <p:cNvSpPr>
            <a:spLocks noGrp="1"/>
          </p:cNvSpPr>
          <p:nvPr>
            <p:ph type="title"/>
          </p:nvPr>
        </p:nvSpPr>
        <p:spPr/>
        <p:txBody>
          <a:bodyPr/>
          <a:lstStyle/>
          <a:p>
            <a:r>
              <a:rPr lang="en-US" dirty="0"/>
              <a:t>Continue of </a:t>
            </a:r>
            <a:r>
              <a:rPr lang="en-US" dirty="0" err="1"/>
              <a:t>VetAndAnimals</a:t>
            </a:r>
            <a:endParaRPr lang="en-US" dirty="0"/>
          </a:p>
        </p:txBody>
      </p:sp>
      <p:sp>
        <p:nvSpPr>
          <p:cNvPr id="3" name="Content Placeholder 2">
            <a:extLst>
              <a:ext uri="{FF2B5EF4-FFF2-40B4-BE49-F238E27FC236}">
                <a16:creationId xmlns:a16="http://schemas.microsoft.com/office/drawing/2014/main" id="{FED7F1C9-FE7D-9E4C-BF4F-B412906774DE}"/>
              </a:ext>
            </a:extLst>
          </p:cNvPr>
          <p:cNvSpPr>
            <a:spLocks noGrp="1"/>
          </p:cNvSpPr>
          <p:nvPr>
            <p:ph idx="1"/>
          </p:nvPr>
        </p:nvSpPr>
        <p:spPr/>
        <p:txBody>
          <a:bodyPr/>
          <a:lstStyle/>
          <a:p>
            <a:pPr marL="0" indent="0">
              <a:buNone/>
            </a:pPr>
            <a:r>
              <a:rPr lang="en-US" dirty="0"/>
              <a:t>    </a:t>
            </a:r>
            <a:r>
              <a:rPr lang="en-US" dirty="0">
                <a:solidFill>
                  <a:srgbClr val="3333FF"/>
                </a:solidFill>
                <a:highlight>
                  <a:srgbClr val="FFFF00"/>
                </a:highlight>
              </a:rPr>
              <a:t>//Do not forget to release dynamic memory.</a:t>
            </a:r>
          </a:p>
          <a:p>
            <a:pPr marL="0" indent="0">
              <a:buNone/>
            </a:pPr>
            <a:r>
              <a:rPr lang="en-US" dirty="0">
                <a:solidFill>
                  <a:schemeClr val="accent6">
                    <a:lumMod val="75000"/>
                  </a:schemeClr>
                </a:solidFill>
              </a:rPr>
              <a:t>   </a:t>
            </a:r>
            <a:r>
              <a:rPr lang="en-US" b="1" dirty="0">
                <a:solidFill>
                  <a:srgbClr val="7F0055"/>
                </a:solidFill>
                <a:latin typeface="Courier New"/>
              </a:rPr>
              <a:t>for</a:t>
            </a:r>
            <a:r>
              <a:rPr lang="en-US" b="1" dirty="0">
                <a:solidFill>
                  <a:srgbClr val="000000"/>
                </a:solidFill>
                <a:latin typeface="Courier New"/>
              </a:rPr>
              <a:t> (</a:t>
            </a:r>
            <a:r>
              <a:rPr lang="en-US" b="1" dirty="0">
                <a:solidFill>
                  <a:srgbClr val="00B050"/>
                </a:solidFill>
                <a:latin typeface="Courier New"/>
              </a:rPr>
              <a:t>int</a:t>
            </a:r>
            <a:r>
              <a:rPr lang="en-US" b="1" dirty="0">
                <a:solidFill>
                  <a:srgbClr val="000000"/>
                </a:solidFill>
                <a:latin typeface="Courier New"/>
              </a:rPr>
              <a:t> </a:t>
            </a:r>
            <a:r>
              <a:rPr lang="en-US" b="1" dirty="0" err="1">
                <a:solidFill>
                  <a:srgbClr val="000000"/>
                </a:solidFill>
                <a:latin typeface="Courier New"/>
              </a:rPr>
              <a:t>i</a:t>
            </a:r>
            <a:r>
              <a:rPr lang="en-US" b="1" dirty="0">
                <a:solidFill>
                  <a:srgbClr val="000000"/>
                </a:solidFill>
                <a:latin typeface="Courier New"/>
              </a:rPr>
              <a:t> = 0; </a:t>
            </a:r>
            <a:r>
              <a:rPr lang="en-US" b="1" dirty="0" err="1">
                <a:solidFill>
                  <a:srgbClr val="000000"/>
                </a:solidFill>
                <a:latin typeface="Courier New"/>
              </a:rPr>
              <a:t>i</a:t>
            </a:r>
            <a:r>
              <a:rPr lang="en-US" b="1" dirty="0">
                <a:solidFill>
                  <a:srgbClr val="000000"/>
                </a:solidFill>
                <a:latin typeface="Courier New"/>
              </a:rPr>
              <a:t> &lt; SIZE; </a:t>
            </a:r>
            <a:r>
              <a:rPr lang="en-US" b="1" dirty="0" err="1">
                <a:solidFill>
                  <a:srgbClr val="000000"/>
                </a:solidFill>
                <a:latin typeface="Courier New"/>
              </a:rPr>
              <a:t>i</a:t>
            </a:r>
            <a:r>
              <a:rPr lang="en-US" b="1" dirty="0">
                <a:solidFill>
                  <a:srgbClr val="000000"/>
                </a:solidFill>
                <a:latin typeface="Courier New"/>
              </a:rPr>
              <a:t>++)</a:t>
            </a:r>
            <a:endParaRPr lang="en-US" sz="3000" dirty="0">
              <a:solidFill>
                <a:srgbClr val="000000"/>
              </a:solidFill>
              <a:latin typeface="Courier New"/>
            </a:endParaRPr>
          </a:p>
          <a:p>
            <a:pPr marL="0" indent="0">
              <a:buNone/>
            </a:pPr>
            <a:r>
              <a:rPr lang="en-US" dirty="0"/>
              <a:t>    {</a:t>
            </a:r>
          </a:p>
          <a:p>
            <a:pPr marL="0" indent="0">
              <a:buNone/>
            </a:pPr>
            <a:r>
              <a:rPr lang="en-US" dirty="0"/>
              <a:t>          </a:t>
            </a:r>
            <a:r>
              <a:rPr lang="en-US" sz="3000" b="1" dirty="0">
                <a:solidFill>
                  <a:schemeClr val="accent6">
                    <a:lumMod val="75000"/>
                  </a:schemeClr>
                </a:solidFill>
                <a:latin typeface="Courier New"/>
              </a:rPr>
              <a:t>delete</a:t>
            </a:r>
            <a:r>
              <a:rPr lang="en-US" dirty="0"/>
              <a:t> </a:t>
            </a:r>
            <a:r>
              <a:rPr lang="en-US" sz="3000" dirty="0">
                <a:solidFill>
                  <a:srgbClr val="000000"/>
                </a:solidFill>
                <a:latin typeface="Courier New"/>
              </a:rPr>
              <a:t>animals[</a:t>
            </a:r>
            <a:r>
              <a:rPr lang="en-US" sz="3000" dirty="0" err="1">
                <a:solidFill>
                  <a:srgbClr val="000000"/>
                </a:solidFill>
                <a:latin typeface="Courier New"/>
              </a:rPr>
              <a:t>i</a:t>
            </a:r>
            <a:r>
              <a:rPr lang="en-US" sz="3000" dirty="0">
                <a:solidFill>
                  <a:srgbClr val="000000"/>
                </a:solidFill>
                <a:latin typeface="Courier New"/>
              </a:rPr>
              <a:t>];</a:t>
            </a:r>
          </a:p>
          <a:p>
            <a:pPr marL="0" indent="0">
              <a:buNone/>
            </a:pPr>
            <a:r>
              <a:rPr lang="en-US" dirty="0"/>
              <a:t>          </a:t>
            </a:r>
            <a:r>
              <a:rPr lang="en-US" sz="3000" dirty="0">
                <a:solidFill>
                  <a:srgbClr val="000000"/>
                </a:solidFill>
                <a:latin typeface="Courier New"/>
              </a:rPr>
              <a:t>animals[</a:t>
            </a:r>
            <a:r>
              <a:rPr lang="en-US" sz="3000" dirty="0" err="1">
                <a:solidFill>
                  <a:srgbClr val="000000"/>
                </a:solidFill>
                <a:latin typeface="Courier New"/>
              </a:rPr>
              <a:t>i</a:t>
            </a:r>
            <a:r>
              <a:rPr lang="en-US" sz="3000" dirty="0">
                <a:solidFill>
                  <a:srgbClr val="000000"/>
                </a:solidFill>
                <a:latin typeface="Courier New"/>
              </a:rPr>
              <a:t>] = 0;</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27849567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of project </a:t>
            </a:r>
            <a:r>
              <a:rPr lang="en-US" dirty="0" err="1"/>
              <a:t>vetAnimal</a:t>
            </a:r>
            <a:endParaRPr lang="en-US" dirty="0"/>
          </a:p>
        </p:txBody>
      </p:sp>
      <p:sp>
        <p:nvSpPr>
          <p:cNvPr id="3" name="Content Placeholder 2"/>
          <p:cNvSpPr>
            <a:spLocks noGrp="1"/>
          </p:cNvSpPr>
          <p:nvPr>
            <p:ph idx="1"/>
          </p:nvPr>
        </p:nvSpPr>
        <p:spPr/>
        <p:txBody>
          <a:bodyPr/>
          <a:lstStyle/>
          <a:p>
            <a:pPr marL="0" indent="0">
              <a:buNone/>
            </a:pPr>
            <a:r>
              <a:rPr lang="en-US" dirty="0"/>
              <a:t>The project contains the following files:</a:t>
            </a:r>
          </a:p>
          <a:p>
            <a:pPr marL="0" indent="0">
              <a:buNone/>
            </a:pPr>
            <a:r>
              <a:rPr lang="en-US" dirty="0" err="1"/>
              <a:t>Animal.h</a:t>
            </a:r>
            <a:r>
              <a:rPr lang="en-US" dirty="0"/>
              <a:t>	</a:t>
            </a:r>
            <a:r>
              <a:rPr lang="en-US" dirty="0" err="1"/>
              <a:t>Animal.cpp</a:t>
            </a:r>
            <a:endParaRPr lang="en-US" dirty="0"/>
          </a:p>
          <a:p>
            <a:pPr marL="0" indent="0">
              <a:buNone/>
            </a:pPr>
            <a:r>
              <a:rPr lang="en-US" dirty="0" err="1"/>
              <a:t>Cat.h</a:t>
            </a:r>
            <a:r>
              <a:rPr lang="en-US" dirty="0"/>
              <a:t>		</a:t>
            </a:r>
            <a:r>
              <a:rPr lang="en-US" dirty="0" err="1"/>
              <a:t>Cat.cpp</a:t>
            </a:r>
            <a:endParaRPr lang="en-US" dirty="0"/>
          </a:p>
          <a:p>
            <a:pPr marL="0" indent="0">
              <a:buNone/>
            </a:pPr>
            <a:r>
              <a:rPr lang="en-US" dirty="0" err="1"/>
              <a:t>Dog.h</a:t>
            </a:r>
            <a:r>
              <a:rPr lang="en-US" dirty="0"/>
              <a:t>	</a:t>
            </a:r>
            <a:r>
              <a:rPr lang="en-US" dirty="0" err="1"/>
              <a:t>Dog.cpp</a:t>
            </a:r>
            <a:endParaRPr lang="en-US" dirty="0"/>
          </a:p>
          <a:p>
            <a:pPr marL="0" indent="0">
              <a:buNone/>
            </a:pPr>
            <a:r>
              <a:rPr lang="en-US" dirty="0" err="1"/>
              <a:t>Vet.h</a:t>
            </a:r>
            <a:r>
              <a:rPr lang="en-US" dirty="0"/>
              <a:t>		</a:t>
            </a:r>
            <a:r>
              <a:rPr lang="en-US" dirty="0" err="1"/>
              <a:t>Vet.cpp</a:t>
            </a:r>
            <a:endParaRPr lang="en-US" dirty="0"/>
          </a:p>
          <a:p>
            <a:pPr marL="0" indent="0">
              <a:buNone/>
            </a:pPr>
            <a:r>
              <a:rPr lang="en-US" dirty="0" err="1"/>
              <a:t>VetAndAnimals.cpp</a:t>
            </a:r>
            <a:r>
              <a:rPr lang="en-US" dirty="0"/>
              <a:t> (contain main method)</a:t>
            </a:r>
          </a:p>
          <a:p>
            <a:pPr marL="0" indent="0">
              <a:buNone/>
            </a:pPr>
            <a:r>
              <a:rPr lang="en-US" dirty="0" err="1"/>
              <a:t>makefile</a:t>
            </a:r>
            <a:endParaRPr lang="en-US" dirty="0"/>
          </a:p>
          <a:p>
            <a:pPr marL="0" indent="0">
              <a:buNone/>
            </a:pPr>
            <a:endParaRPr lang="en-US"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34371612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Give a shot to Duck</a:t>
            </a:r>
          </a:p>
        </p:txBody>
      </p:sp>
      <p:sp>
        <p:nvSpPr>
          <p:cNvPr id="3" name="Content Placeholder 2"/>
          <p:cNvSpPr>
            <a:spLocks noGrp="1"/>
          </p:cNvSpPr>
          <p:nvPr>
            <p:ph idx="1"/>
          </p:nvPr>
        </p:nvSpPr>
        <p:spPr>
          <a:xfrm>
            <a:off x="457200" y="1219200"/>
            <a:ext cx="8229600" cy="4906963"/>
          </a:xfrm>
        </p:spPr>
        <p:txBody>
          <a:bodyPr/>
          <a:lstStyle/>
          <a:p>
            <a:r>
              <a:rPr lang="en-US" dirty="0"/>
              <a:t>Extend a species (say Duck ) from Animal.</a:t>
            </a:r>
          </a:p>
          <a:p>
            <a:r>
              <a:rPr lang="en-US" dirty="0"/>
              <a:t>Override </a:t>
            </a:r>
            <a:r>
              <a:rPr lang="en-US" dirty="0" err="1"/>
              <a:t>makeSound</a:t>
            </a:r>
            <a:r>
              <a:rPr lang="en-US" dirty="0"/>
              <a:t> method in Class Duck.</a:t>
            </a:r>
          </a:p>
          <a:p>
            <a:r>
              <a:rPr lang="en-US" dirty="0"/>
              <a:t>Now </a:t>
            </a:r>
            <a:r>
              <a:rPr lang="en-US" dirty="0" err="1"/>
              <a:t>giveShot</a:t>
            </a:r>
            <a:r>
              <a:rPr lang="en-US" dirty="0"/>
              <a:t> method applies to a duck.</a:t>
            </a:r>
          </a:p>
          <a:p>
            <a:r>
              <a:rPr lang="en-US" dirty="0"/>
              <a:t>When a duck is given a shot, it </a:t>
            </a:r>
            <a:r>
              <a:rPr lang="en-US" dirty="0">
                <a:solidFill>
                  <a:srgbClr val="FF00FF"/>
                </a:solidFill>
              </a:rPr>
              <a:t>quacks</a:t>
            </a:r>
            <a:r>
              <a:rPr lang="en-US" dirty="0"/>
              <a:t>.</a:t>
            </a:r>
          </a:p>
        </p:txBody>
      </p:sp>
      <p:sp>
        <p:nvSpPr>
          <p:cNvPr id="4" name="AutoShape 2" descr="data:image/jpeg;base64,/9j/4AAQSkZJRgABAQAAAQABAAD/2wCEAAkGBhIREBAUEhISFRIVFBQVFhYUFxIWFxQUFBQXFBYYEhUXHSYfFxomGRkVIC8gIycpLCwuFh4xNTIqNSYrLCsBCQoKDgwOGg8PGiwkHyQpKSwsKikpLCwsLCwsKSwsKSwsLCwsKSkqLSwsLCksLCwsKSwpLCwsLCksLCwsNCwpKf/AABEIAN4A4wMBIgACEQEDEQH/xAAbAAEAAgMBAQAAAAAAAAAAAAAABAUDBgcCAf/EAEMQAAIBAwIDBQUGAwQJBQAAAAECAwAEERIhBRMxBiJBUWEHFDJxgSNCUmKRoTNyklNjgtEVFiQ0Q3OTorFUdMHS4f/EABkBAQADAQEAAAAAAAAAAAAAAAABAgMEBf/EACoRAAICAgIBAgUEAwAAAAAAAAABAhEDIRIxQRNRBCIycbGB0eHwkaHB/9oADAMBAAIRAxEAPwDuNKUoBSlKAUpSgFKxXVssiOj50sCpwWU4OxwykEfMGtF4b22WyuZbS8nWSFS3JuyynSFxqhvCPhlQkDUcasrnBYZA3+q7jPaG3tFU3EqpqOFXdncjroRQWb6CtS4n7WokBMFrPKPAt9kG8BpUgyHPqgHqK0q8vZLiaS4mAEsmNgdQijHwxIfEDxO2pix8RWE80YrWzfHglN70dS4f29sZnCCbQ5OFWZJIS5/JzAAx9BvWw1wZ4wwIIBU9QQCD8wetbx7N+0T6zZyszAIXt2YktoTCvEzHdtOVKk74Yg/Dkxiz83TL5vh+CtdHQaUqhu7uS6lkgt3MccZCzzrjVrIzyYM7B9JBZ/uhgB3jleg5Sbf9oLeFwjyAykZESBpJSPMRIC2PXFRP9PTuMxWM5HgZWghBHmAWLD6qDU2x4VFaxsIIgOrHGS8jY6u7ZZ2P4mJNald+0C6jjWU8PmCAQtKjBlk0PE0kzQg7OY9OCpwds7ZqCS/Xi9796wOPy3EJP0BAH716HayNf94jntt8ZnTCb9MzRlo1+rCqvh/tGt2Cl3Uh3bQ8Qdk5JnFvFJIx+DVIQvzz4AkZ+F+0K0uZkgjExkcE6TGQVCvJGxkB3XDRuDnpt5igNlilVlDKQykZBBBBB6EEdRXuqG64E0BMtlhGzqe3zphn89ukUnk64yfiDDpacM4ilxEkiZw2dmGGVlJVlceDKwII8wakglUpSgFKUoBSlKAUpSgFKUoBSlKAUpSgFKUoBXHvalw+3lv/ALNAs6wrzpR1LFg0K4/EFUknrhkHljr7OB1NcR41cE3l4SGLtdSqFVXdjoAVQqoCThEzsNgKwzyqNI6Ph4py2VnDrW8MgjC+86iMGMaZEBYLqkUnBTJGWztnfNXd/wBm7yAZeDWni1uxl0j80ekP9VDVg4FxgW9xDOpBjJ5UniDFK6gsPVHCN8gwrfu2nEZoLX/Z8CeSWOFGxq0NI2CwHiQAcZ8cVxpJ+DqnOUHro5dJxFNLcsrJIAxEaEMxKgndRuoGMkkAAA5rbfZ92YDyWV3E3ei58d1lmKyTKCiSoC2QWSQkgd34dthW0vDKLQ+6SxTXCppEsoWQTMnxCUxkbtgjrsT0OKqfZODGl+hjaMJcqBGxyY828bBCehKqVU+q1thSTZhlyOaOhVTdjkAsbdvGROa585JSZJCfUuzVbrIDVBYS+5z+7v8AwJ5Ha2fwV2zI9u/kc63Q9CuV20DPZdnKeOMdtEt7tLXRqldI3UF0j5geTlkQ6v4jqAWKgg4xjJNJO03D5mSQXaEwnUArHfWTBuuMuNRK4Gd/UVl472PjvJA0sjlAYWEeEIRoZOYGhYjVEzbKxUjIA6da1rhnsnBizdSn3hWYxtEUZIh73JdrpV4xrJZ8MHDDqBQHjikXBoIXki0yciNpuTFJgSRrMl7px0KrJIkgXw1gdGxUq64jZ2k4mtrRppnHEGLRkDEiGOWdCW2JLgAYzghh5is117KYJGkJnnAeOSMqBAAscsUcTLGBH3B9mpAGw3wN6uODdkFteSI55+VE0zLETGUxMB3PhyEUglQDtqI6YAAncG4q04m1QyRcuVoxr0nmBQp1rpJ23xjqCpHhUbgwC3d+i/Drik9BJJEA4Hl8CsfVyfGpXF+MJboCQzyMcRxJgySt+GNf3JOyjJJAGa88B4a0MbGUgzyuZZSudOtgAFTP3VRUQHxCAnc0ILKlKVIFKUoBSlKAUpSgFKUoBSlKAUpSgFYpZsbDrXuRsCotZZJ1pF4RvYNcw7XwGy4klyNQjkYzApjUCYjBdKgOcuIyJgMb97riunVQ9urFJeH3WvH2cbTIT92SIF1I+ZGk46hiPGufs26OadorSRzO6I8jSrNqMKFlnaIhFuo0jzoVwV19O8FIyGzXSu0fEI1t5omnjimkgkCanCHUyFQeuQurbV4eearOzXAo7CeKIYzJaAau8NckEhaTAYnB0yIceSHyq/4pxOK2hkmmYLGi944ySCcBQOrEkgAeJNUk1y0Sm3H7HPLrtdavDxEwQk26HhmuGIxjnGQ6WWLQepVI0K9fsyPluHs+ZWtXcSJI7zymRlOTrTTCNfjq0xqd/wAVafBxQXrt7q0trdktOFgtF+BIJUVZpWHelJfHMIwC2FB6ncuysIE1xpXQqQ2cDD+/jjkkkyerMFljBJOcg56Vs32ZIs+OdoYLOMPPIF1HSi5GuRzsFjUkZO432A6kgb1S8L4o8z+8cl7i4IKxDBjtbVDgECeQASMfvyIHJxgAKN9qZAcZA26bdPlXo0jLiWcbK6Ph18O/73G0h3aJohyB5LEVIkX+ZmbPXSOle04jergSWaN5mGdSPoJQhq2gbI+VZK6E7VmL0VDcWuPCxlz+aW2A+pDk/tWILxCXqbe2T8uqeTHkCwRFPrhx6VeUqxBW8M4DFAzP3pJmGGmlOuRhnOnV0Vc/dUBfSrKlKAUpSgFKUoBSlKAUpSgFKUoBSlKAUpSgMVx0+oqPUxlyMVEIxXPlW7NYPwfKp7/h0s0gEsie7K6uIkRtUhQhk50jNjSHAbSqjOkZJGRVxQisXfg0Nc46GnkSCFMzx6LjmF+WLfdlQ6tDlmfEi6dJBXVnYjMHtXwqPiUT2MzNBPlJU21I5QZLRZxz4xqZSO6wwCQNidxArBf8PjnQpKiuhIOGHQjoynqrDwIwRRIhmh8F7HHhjDlzma8uFaCJSgSKJdSySScvJJRAoOC25woxqreuGcOWCJY0yQMksxyzux1O8h8WZiST61h4fwKCBi0aHWVCl3eSRtIOQoaRiQucbDyHlU+pApSlCTNb+NZ6rr3jMFsqmWRV1HCjcs7fhjQAs59FBqO3HZm/hWU7D8UhihH9Ltr/AO2uqGomEtsuaVS++3+f90tsf+6fV+nu+P3oOPyp/GsrhR+KPlzj+mNuZ/2VcqXVKh8N4xDcBjDIr6ThgNmRvwyIcMjejAGplAKUpQClKUApSlAKUpQClKUApSqK7vZbmV4LZ+XHGdM84wWViM8q3yCNeCCzEEKGAALHugT+I8cggIEsqqx3VM5dv5I1yzfQVDPaViRy7O9kH4uWkQ+ondG/apnC+CQ2wPKQBm3dyS0kh85JGyzn5k1OoClbtBKMf7BefT3Q4+YE2a+DtTasQsjtA52AuEkgyfJTIArb+RNXdY5oFdSrqrKRgqwBBHkQdjUNWSYGjI/zrzVXNwqSzzJZ6miG72hOVK+JtCf4T+SZ0HphSdVWdtfRTRpJGQyOoZSMjIPn4g+YO4IINYSxpbNFKz7SlKyNBSlKAVXcVvZA0cEGn3iUMQzAlIY1wGlkUY1YJUBcjUx8ACRY1X8F3vL8n4gbeMf8sQ8wD5a5JD9TV4K2Uk6RL4VwGKAlt5JmHfnkw0r+hb7q+SLhR4AVZVTdore9fl+5yQpgTa+Zq3YxMISMA5AkKkjxA+h0Dj3HeI2k10hkkbkC1vmKkFfdPguoVJUE/aBipOGwDk7V09GR1ilc1n9pUtmZI5YHlMYyw1fal5LaS97gAwYUVeVq67Z8MGLc9p73iF3BbQzi1OL1WkhIZZZIViKMhYHKDmYI8w2+wwsUdC4pwCOch+9HOo7k8WFlX01Ywy/kYFT4isHCOKyFpIZwvPi06iuyyxtnRNGDnAJDAqfhZSMkYJkcGs5o+fzpjLrmkePIH2cTY0xggDIGCd+mrGTjNQeNAC9sGX42FxG3/KMXMOflIkXy1etRLq0EXizA17qFXtJCKyWX3LuHsSqVjSYH0NZK2TT6KNUKUpUkClKUApSlAeJnwrEdQCf0FVXZOELYW2nq8SysT96SYc12PzdmP1q4rXuDz+6Se6SnClmNq5zh4yS3Jyf+Im4C9WUKRnDYA1vi/EuK25slnkhVLia2t5JYjkxM7ymUqHTA1DlqrHOnpgnesL+0Saza7jkAuEimu1ild1jZhbWi3RjcquGbJKZAG+Mg10W8s0mjeORFeNwVZWAIYHqCDVdw/snawwrCsQaFSSiSlpghOc6OaW09T08zUEmpT+11UkmXkxlUQlWWbI1BrZDzTo0qubgEkFiojbIztXyHttOOJNbSMq8+OAKFkRooJmFyGEU2jvO/LjKo4373TGDvA4Jb5Y8iHLAqx5ceSrKFIO24Kqox5KPKvA7PWoKkW1vqXRpPKjyOX8GDjbT4eXhQEbs7YXcQf3q4E2VhC4VVwyRKsrAgDZnycHpv54GDg0YSW+RfgW5LKPIzQQzOP+o7t/jqy4xxdLaPWwZmYhI40GXlkbOlIx4k4J8gAScAE1B4LYvFGTKQ00jtLKR01vjuofFVUIgPiEB8azyNVRaHZPpSlc5sKVFv+LQwAc6WOPPQMwBb+VerfQGosHam1ZgvOVWPQSh4S38nNVdX0zU0yLRaVU8SEkEy3USNIukR3EaDLtEpLJJEvVnQs3d6srtjJCg29fKJ07DVmaxvo5o0kidXjcZVlOQRWRolOcqDkYOQNx5H03P61RXHAV1NJBI9vKx1M0WnTI3iZoWBRyfFsBvzV6W5v02K2s/qHlt2+qlZBn6iuhZEzFxaLo2yFteldeNOrA1afLPXHpXiOwjXTpjQac6cKo0566cDbOT086qTxq7x/uW+f7eHTj59c/Svj3F+4wFtYPzapLhvoumMfuatziRxZdzShFZmOAoJPU4AGTsK17hLG5k98YYVo9FsviIHKuZH8mkIQ48FRM75FFtLyEl47g3JI78VxojBI6GB41+y8tLBgcDcHLGkbjy2LkmGeK2YlpIZEY8hie89q8eqN0JJLRBgerICSVNJPktFkqezcqVjtbpJUV42V0cBlZTkMD4g1krnNhWWObHXpWKlSm10Q1ZMBr7UWOTHyqSDXTGXIxlGj7SlKuVFKUoBUe/4fHPG0cqK6N1Vhkbbg+hB3BG4I2qRSgKL/R15B/AnWaPwjutWoDyW4TvH/Grk/ir3Hxq4A+0sZgf7qS3kX9WdD+1XVYZ38KrJ0rJSsq/9YZD0srvPr7so/Vpawm8v5ekcFsPEuxnkx+VE0oD82PyNWdKweVmvBFBftJyzFeRySxghkurZTzEZTlXaFcukin7yBlO+QAStY+A9ropHEEs8LTbiN1ZVFwFxkrGTqjkGe9GR6rkdNjqBxWW1TQ1ybZe8CrT8od5cEFTJ4jbp02o5ctMca6J9V3HuJNBFlApld1ij1bKHc/E/5VUM5HiEx40l7SWajU13bBdt+bF49Mb75/etKvEm4iVMpkSIZcDSiLG2QYxChTXIRgBpHIU5YKuDqGM8kMa5TdIuk5aibqtnb2Ebyu6iZ9nuJRqklkbZQcbkZ6RpgADCgVG7O3CXXMzfC7C9yaIxQqiscEfZ6da9DgMx8c5Iqu4dFcX8gZ54ke15sDhYtT6pCDzUV2KxFodGCQ2NcgGxNSOz3s6j4eyta3Ew2VWEwilDRBi2gEKrJuWI0tgFicGuuMlJJrpmDVOmSorL3K4iijJ91n1qkZOeRMiGTERO4jZFfudFKjGA2Bc1T8Tvmk4hbW5idRFrueYdOiRVjMWIyDnUHlGQQNhnoRVxWWTs0h0KUpWZcUpSgFaJxT2sJFcTRxW0kyQkiSQSJHurBH5asO8Ax05JGT+tb5XFOJdkJpeK3kEAIiaUuZmU6IldY53U795g0i4XbOoeAJq8En2VkdJ4Z7QbCdQy3ATfBEwaIq22VYuNOdx0NTbntFGHEcIa4lKh9EJUhVb4WkkJCID4ZOT4A1D4D2fhs4eVEDpJy7Nu0r4ALSHxO3ToBsAKp+26CK1SOJVjSe4VZeWBHqUxyOwJTHxctVJ6kHFHxWyUm9Fk/a6RW0tDbhgcMvv1trB8tJA39M1ZW3aONnWORJYJHOEWZQokPlFKpaNz6Bs+lcV4JwC7eK5u3iMcELviTuhmXm8v/ZgB3VjAbIOVbpjNS7fmhZkd2RWkZdCtmFk204t31RqM5IULsTtjaok4x7LRhKX0ndK9xSY+Vc87C9q5Q6Wt0/MDd2CYghsgEiKbJOTpHdfO+MHfGd/qFKtoiUX0ybSscD5HyrJXWnas52qFKUqSBSlKAE1DZsmpMx7pqLWGV+DWC8ilKViaCqzi3Z9J2D65IpVGkSRkZ05zpZGBRxnzHyIqzpUNJqmDTU7G3EUpljNm76SuspLbuwODiXla1kOR1wMeAFa7xntjPBK0QhtyVMoL86RlHK0gkjlA41Fl69UbyrofH+Le7QNIFDPlUQEhVMkh0prYkaVzuT1wNsnArlfC+zEs9ywMqO2QWPddIUUljJdsNizOzuIQd2c5OkGuTJ8PhbS47/X+/wDDfHkktt6Lnglsbq5tveJnW4dOZy7QGB44PAzzBjIE7y5GoDLDANdQe5jiCq8irttrcZIG2cscn51rvYbg6KslwoOJdomfeR4QSRLK3i8rEyE7d0xrgBQK+cQs4uIXeHjR7e0fBLKjGS52bSCQSI4wVJA+JiAdlIPdhxejCm/2+yOXJP1JWjLccQju7u2FuRItuzvLMhBQFomjEKuNmYlwxUdAm+CVq6r4iAAAAADoAAAPkB0r7SUrZMVQpSlVLClKUArW+I8Ku0lle15bLJLFMVd9HeSNYZI27jZV0RCGGCrDfI67JVP2yuWj4dfOpcMtvKQY9nHcO6nwI658MZ8KmL2QzFaccikbQTypvGGbEcqn+Unvj8yFlPgaidsIg1swdC0ecsVdUljK4ZJYA+FkZWGSpIyMgas4Oj3XtRkktNPuUc3LUIz3TQFQZJOXbysgLZ2B1gY7xG+DWqcK7K810WOD3h1G+hRpLt8TzO3cRR4A9PI9BZtItCDld6+5sKSyqjxc08qYLK3Kwbe6TUMSxagSuSAGUEMPhbOxMbiLYTX10PHIQfHTICR899vWti/0I1jwu6jmZQzShrdQVIM5CFlt168stlcbHAdjpztrtx35OWPgQq0h8yDqjjHzwrH0wPvbc+RU17HTiknF+/5M0AWG4hmYsI0lieYKMkrC6urqPxLpGcdUz4ha7YjggEEEEAgjcEHcEHxFcWBrd/ZtxUmOS1Y55OGiz/YSE4T/AAOGH8rR0xvVFc8KfJG7RtgipVQqlocgV2Yn4OKa8nqlKVsZilKUBiuOg+dR6kXHQVHrlyfUbQ6FKUqhcUpSgPE8CupV1VlPVWAZT8wdjVFJbLcs1pAgS0RiLl4wERiDk28WnAJPSRh0GV+InTbcUgleJkiflu2F175RCQHaPb4wudOds4PhUuwt4oY0iiUJGihVA6AD9yfU9a0hXkpI+cWvRb200uBiKJ3A8O4pIH7YqFwWxMNvDGd3CguT1aVu/Kx9S5Yn51k7TWhnsruKPBeSGRFBIGWKkAZPrUrOd/PepyPREEfKUpWRoKUpQClKUAoyggggEHYg7gg+BFKUBq7dhIo5C1utqin/AIc1ss6ofOBtaNGDtlclfEAb1rfEu11zbTskbx3EUJIkQQpCrOPjS10kkFRtliwLd3GxNdD4pzeRNyMc/lvytRwOZpOjJ8BqxXHW4MLOWeBWZ+VIAWfcu3JhYsfLJJOPWkptRstigpSpmzcU7JCfReWkjy81VfRM+rMUmGzBI+8RAI7mdJAxscVqg4W0E9wrOWYOA4BzGJCivJyxgbZYKCd8IPPFb77PJQbEIOkM1xEPQLIXUfRXA+laj2i4U0d/dTEnTNMYwDnAK28M64z56pv6KTjabL4pVJJkarXsLNDDxJ3k1K0kCRq+cR6jIRpl8AWxGFY43GnqQDVVe9iYFkubhHVWRrXSVYBgymZdQYHYjp+tY4vqOjOvkOnVIgO1UvCLDk6lV5THthZHMgjwMYjZssB6EnGNsVdW/T6muvHqR50+jJSlK6DIUpSgMVwNqj1Mdcgiodc+Vbs1g9ClKVkaClHYAZJAHmdh+prB7/F/axf1p/nSiLRnpRTkZG48xuP1FKEilKUApSlAKVQdr7ucIkVu5jlcTPrGMqlvEZNsg/FIYUO3wu1VadvCBa3ThTw66VFLgYayuPhZJ/xIWyurqpB8CKsotqyvLZudKruG8aWaa6h0lJLd1VlJB1RuoeKVSPusMj0KkVY1VqiU7FKUoSK577QOAOsxuYyoikVFmYjJidO4jrHnMzMpVBGu5dYx0YmuhVzv2itcvdQRQSMxSNpxDEmWRAGV5pJNyrn+HGEGcsxBB3Exjy0yOTjtF/2U4N7rbKhDB2eSVwxDMHlbOl2GzMF0qSNsqcbYrPx/g4urd4idLbNG/XlyodSPjxAPUeILDxqTwy3ZYYVZVDLGgZUzoVgoBCEknAOQMk/WpGk+RqwORSo8chimTlzDrGTnI/FE3/EQ+DD64O1OH8eFrcJNhhy2eN1YaRLGyqXWN27pde44GQcrjYNmusXnB47hNM0cciZyFkUNg+a5HdPqMGsHCey0FqZDAgj5mnWA0rAlRgHSxIBxttWSxpO7N5ZnKNNErgfEormFZoX1xv0bDDp4EMAQauYh3RUWNOgqbXRj7bOSfsKUpW5mKUpQCo0yYPzqTXl1yKpOPJFoumVt9fJCheRsKMDoSSxOFVFG7MTgBRuSagxWd3c5MjNaRH4Uj0NcEecshBWP+VAT+fwr3aQc+9kdt0tdMca+AmkQPJJ6sEZEHlmT8VeuJds7aCYwM32oMShcqCzzB2jRSxAyVjc+XQdTiqQgkrZMpWZYeyNmp1GBZH/HNqmf+qUsak/6v2v/AKaD/pR/5VSQ+0e0e3tZkErC5m5EaaQJBLq0YkBOEGcbk/eXzq8bjlsAzGeEKr8tiZEwsn4GOdm9OtalCJL2PtCSUiEL/jty0DfrERn5HIqNLDdWu4LXcIG+QouUHmuMJOPy4Vtti52q0l45bqWBmi1DUCutNWVwCMZ6gkDHqKhdnu1cV6WEccyFY4pDzUKbS6wB8wUYEem2RvUNJkptEizvEmjWSNgyMMqw8fA7HcEHIIO4IIO4rNVWYRb32lRiO6SSQgbBbiLTqIHm8bZPrDnqxq0rmlHi6Nou0KV4mmVFLMyqijJZiAoA8Sx2A9aoON9soo4NVs0dxK+RGqOrLkFVLSlTsilkz4ksqjdhUJWTZj7U8QWKeLUCzNb3CRxoAzu7yQE4XI7oVCSxIUeJrWeG8CuliaImBIZIljlhkVpxKVUIJG0sgjkwAMqTnSuSdINOGRn3h5l1XV3PqjiZiAXgjbDTORkQwF8sMDZeUoDMd/faS8uYhbNHJDIry8jNtKhMk7b6BG8T6cbjOsnOCQAcDiySz5JVhpJat+X59/wbRUIr5+34I1ha3PDp7aeRklgij93nlBdXFrkspkiOrUImOQwbOkEYxW8HtjaHOiR5cbZginmX+tFK/vWvQ2CymRJm5629xIiMwAEmkLvLGuEdlJK5xjK5ABqNeXBuJDFrMdushi2YLJcTAZaKLxVV8dO7bgYAyc8XxGaU/RaTku34/n/RaeOCXPpMubj2m2MZfmGdNHxZiY6PLWEJKEnbDAHcedbUrZAO+4zuCDv5g9K59PZK91a8PiRQkckVzcogwiiMh443C7Y6MR4s8fkcdDr0WqOdHyvCQKGZgqh20hmAAZguQoY9TjJx5ZNe6VBIpSlAKUr6q5OKAy26eNZ6+KuBX2uuMeKo527YpSlWIFKUoBSlKAo7WUQX00bHAudM0RPQvHGI5Yx6hVjfHiC34TVjf8PWRJMKgkZSA7KGwwDBCehOCxPUdT0zXzinC47iMpJnqGVlJV43HwvGw3Vgeh/+CarUv7q2OmeNriMdJ4FBfH9/bjfV6x6gfwr0oCiPs0YFHS4USe82ly+Y2MZe2RVblIJBo5jjWxyc7eVQY/Y9iJUF0NSieNWMTtmCeGSHEqmXDSKsh0sukDB7pya3W27UWkhwtxEG8Udgjg+TRvhgfmKnm7TGda489Qx+tQSahB7MIVu0nEshCSRuIznSdEAhfVvgl2SF2ONzEPWtxjiVegA6dAB0GB+wA+lVtx2ptEODPGzeCRnmyH+WOPLH6Cop7SxyZikE9qZFIieZVj16gRmMkkLIOuh8N0OkimgeZZxPfDScpao6ufD3iYLhQfNIgxI/vkqxdjnqnyOx/wD39KqOz7CALaSKEmQEjGdNyuctOhO7MWOXBJZWbfIKsboiuab+Y1itFDxhVae2RwqxjnXDqx7rNbiMJlR1AaTV06oNthWqcR49b3N3KXXlIlrzZF3SaXoYHlZQPhVnKxl9QZ1OMgY3HtBw8lEkij1mMtqiXAM0MiFJo16DVjDLuMsgBO9aBL2TgfFxMiXMIaOCMxmQu7hhHEtxbFRy3UaVYFuoGQOlZZnLh8t/p2Xgly2fOE8StY7idL0qkSRw64tX8aYgmO1UD+JFDHgFPhZ3ZjkEYs37Swwwlo4ozOWkuA6xGW3sFKiIZkiUhnWFFBCbE6twu9YLzjAsZhLJBGNYiRYZFjFzpXKF4tAJihVQueZtttpOx3zhnFknjDI7jcqUlUKyMMZR1wMNgjbO4IIyCDWsX8iSVa/wUa3fZrHAbm3aFBbyrIoUNkMGcl++WkHUMxJJyBuTsKx27yyXMvudnHz0JR7udUWONigwQR9pKwRlwowNwCRWwcf7I294oE0all3SSMtFKh81df8Awcitat+Mnh13ciYiRTyVkK6RI5K/YSxxEjW5XMbom+Y0KjBwPMx/BrFl9Ryv9/F+9/k6ZZnKPGjauznZuOyjYKWklkYyTTSbyTyHqznwHXCjYfqatqrOAcYNykjlVQCQqE1q8iAKpxcaCVSTfOgE4BGTnIFnXou72YLrQpSlQSKUr6BnpQACpMUePnSOLHzr3XRCFbZjKVilKVqUFKUoBSlKAUpSgFKUoCNe8NimAEscbgdNaq+PlqBqsfstaA590tvnyov/AK1eUqko2WTorbW0SIaY0RF8kVUH6KBXqe3WRSjqroeqsAynx3U7Gpjwg+lYmhI9flWEoSRopJmuX/YyKRQEluYQpDIIpMrG4zholkDcsjJGE0jBIIIJFXdtGyoqs5kYAAuQqlyPvFVAAJ9BistfKq232WSQrnvtN4c7PHynEHNAMkiyLCZZIZY3jHNYhBIoBKliCQGAO2D0KhonQZyLsx2RQXAlYSXsmoM/KdZs48Li7lKx4/ukYlj17ua3L/WOGK5bXa3kc8qLlWjVuYiHGoGORkk05werAEDpgVtlQ+KcKiuY+XKuRkMpBKvG46PE43Rx5j/wTRvWg9u2a5xbto8UUkkNnOdAJPNaKKPAO50hnfAGSe6NhVPddi7+8kRpriJI2OtiUilc6s5SF0AMa6cAd/OD1NbZFwBwqAyK7BQGYrp14GMlRkDPXarHhnDkt4UijzoQYUEk4GSQq5Jwo6AdAAANhXNinkm2skeujSSivpZ6sOHxQRJFDGscSDCogAUDqdvMncnqSaz0r6K6Ch8pWRYCfSsyRAVdY2yjmkYUhJ9BWdUA6V6pW8YKJm5NilKVcqKUpQClKUApSlAKUpQClKUApSlAKUpQHwqD1rwYBWSlQ0n2TdGE23rXn3c+YqRSqenEnmyMYG9P1oID6VJpT04k82R/dz5ivQt/Ws1KenEjkzGIR5V7Ar7SrpJdEWKUpUkClKUApSlAKUpQClKUB//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6" name="Group 5"/>
          <p:cNvGrpSpPr/>
          <p:nvPr/>
        </p:nvGrpSpPr>
        <p:grpSpPr>
          <a:xfrm>
            <a:off x="5029200" y="3519671"/>
            <a:ext cx="2971800" cy="2981499"/>
            <a:chOff x="5029200" y="3519671"/>
            <a:chExt cx="2971800" cy="2981499"/>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3594828"/>
              <a:ext cx="2971800" cy="290634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7" name="Oval Callout 6"/>
            <p:cNvSpPr/>
            <p:nvPr/>
          </p:nvSpPr>
          <p:spPr>
            <a:xfrm>
              <a:off x="6324600" y="3519671"/>
              <a:ext cx="1357313" cy="823729"/>
            </a:xfrm>
            <a:prstGeom prst="wedgeEllipseCallout">
              <a:avLst>
                <a:gd name="adj1" fmla="val -59501"/>
                <a:gd name="adj2" fmla="val 514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Make a sound!</a:t>
              </a:r>
            </a:p>
          </p:txBody>
        </p:sp>
      </p:grpSp>
      <p:sp>
        <p:nvSpPr>
          <p:cNvPr id="5" name="Oval 4"/>
          <p:cNvSpPr/>
          <p:nvPr/>
        </p:nvSpPr>
        <p:spPr>
          <a:xfrm>
            <a:off x="4828592" y="4346510"/>
            <a:ext cx="1714500" cy="1237999"/>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2759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p:txBody>
          <a:bodyPr/>
          <a:lstStyle/>
          <a:p>
            <a:r>
              <a:rPr lang="en-US" dirty="0"/>
              <a:t>Code reusability</a:t>
            </a:r>
          </a:p>
          <a:p>
            <a:pPr lvl="1"/>
            <a:r>
              <a:rPr lang="en-US" dirty="0"/>
              <a:t>Add new functionalities to current code with slight or no modification.</a:t>
            </a:r>
          </a:p>
        </p:txBody>
      </p:sp>
    </p:spTree>
    <p:extLst>
      <p:ext uri="{BB962C8B-B14F-4D97-AF65-F5344CB8AC3E}">
        <p14:creationId xmlns:p14="http://schemas.microsoft.com/office/powerpoint/2010/main" val="13191088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t>Polymorphism increases code reusability</a:t>
            </a:r>
          </a:p>
        </p:txBody>
      </p:sp>
      <p:sp>
        <p:nvSpPr>
          <p:cNvPr id="3" name="Content Placeholder 2"/>
          <p:cNvSpPr>
            <a:spLocks noGrp="1"/>
          </p:cNvSpPr>
          <p:nvPr>
            <p:ph idx="1"/>
          </p:nvPr>
        </p:nvSpPr>
        <p:spPr>
          <a:xfrm>
            <a:off x="457200" y="1371600"/>
            <a:ext cx="8229600" cy="4754563"/>
          </a:xfrm>
        </p:spPr>
        <p:txBody>
          <a:bodyPr>
            <a:normAutofit/>
          </a:bodyPr>
          <a:lstStyle/>
          <a:p>
            <a:r>
              <a:rPr lang="en-US" dirty="0"/>
              <a:t>When we extend subclass </a:t>
            </a:r>
            <a:r>
              <a:rPr lang="en-US" dirty="0">
                <a:solidFill>
                  <a:srgbClr val="0000CC"/>
                </a:solidFill>
              </a:rPr>
              <a:t>Duck</a:t>
            </a:r>
            <a:r>
              <a:rPr lang="en-US" dirty="0"/>
              <a:t> from </a:t>
            </a:r>
            <a:r>
              <a:rPr lang="en-US" dirty="0">
                <a:solidFill>
                  <a:srgbClr val="FF0000"/>
                </a:solidFill>
              </a:rPr>
              <a:t>Animal</a:t>
            </a:r>
            <a:r>
              <a:rPr lang="en-US" dirty="0"/>
              <a:t> class, we do not need to modify </a:t>
            </a:r>
            <a:r>
              <a:rPr lang="en-US" dirty="0">
                <a:solidFill>
                  <a:srgbClr val="00B0F0"/>
                </a:solidFill>
              </a:rPr>
              <a:t>Vet</a:t>
            </a:r>
            <a:r>
              <a:rPr lang="en-US" dirty="0"/>
              <a:t> class: </a:t>
            </a:r>
          </a:p>
          <a:p>
            <a:pPr lvl="1"/>
            <a:r>
              <a:rPr lang="en-US">
                <a:solidFill>
                  <a:srgbClr val="00B050"/>
                </a:solidFill>
              </a:rPr>
              <a:t>giveShot</a:t>
            </a:r>
            <a:r>
              <a:rPr lang="en-US" dirty="0"/>
              <a:t> method works for </a:t>
            </a:r>
            <a:r>
              <a:rPr lang="en-US" dirty="0">
                <a:solidFill>
                  <a:srgbClr val="FF0000"/>
                </a:solidFill>
              </a:rPr>
              <a:t>any</a:t>
            </a:r>
            <a:r>
              <a:rPr lang="en-US" dirty="0"/>
              <a:t> animal, </a:t>
            </a:r>
            <a:r>
              <a:rPr lang="en-US" dirty="0">
                <a:solidFill>
                  <a:srgbClr val="FF00FF"/>
                </a:solidFill>
              </a:rPr>
              <a:t>including </a:t>
            </a:r>
            <a:r>
              <a:rPr lang="en-US" dirty="0">
                <a:solidFill>
                  <a:srgbClr val="0000CC"/>
                </a:solidFill>
              </a:rPr>
              <a:t>a duck, </a:t>
            </a:r>
            <a:r>
              <a:rPr lang="en-US" dirty="0">
                <a:solidFill>
                  <a:srgbClr val="FF00FF"/>
                </a:solidFill>
              </a:rPr>
              <a:t>or</a:t>
            </a:r>
            <a:r>
              <a:rPr lang="en-US" dirty="0">
                <a:solidFill>
                  <a:srgbClr val="00B0F0"/>
                </a:solidFill>
              </a:rPr>
              <a:t> </a:t>
            </a:r>
            <a:r>
              <a:rPr lang="en-US" dirty="0">
                <a:solidFill>
                  <a:srgbClr val="FF00FF"/>
                </a:solidFill>
              </a:rPr>
              <a:t>whatever newer species </a:t>
            </a:r>
            <a:r>
              <a:rPr lang="en-US" dirty="0"/>
              <a:t>that the designer of </a:t>
            </a:r>
            <a:r>
              <a:rPr lang="en-US" dirty="0">
                <a:solidFill>
                  <a:srgbClr val="00B0F0"/>
                </a:solidFill>
              </a:rPr>
              <a:t>Vet</a:t>
            </a:r>
            <a:r>
              <a:rPr lang="en-US" dirty="0"/>
              <a:t> class may not foresee when writing the code.</a:t>
            </a:r>
          </a:p>
          <a:p>
            <a:r>
              <a:rPr lang="en-US" dirty="0"/>
              <a:t>With polymorphism, we write code for a superclass that can handle </a:t>
            </a:r>
            <a:r>
              <a:rPr lang="en-US" b="1" dirty="0">
                <a:solidFill>
                  <a:srgbClr val="FF0000"/>
                </a:solidFill>
              </a:rPr>
              <a:t>ALL</a:t>
            </a:r>
            <a:r>
              <a:rPr lang="en-US" dirty="0"/>
              <a:t> future subclasses.</a:t>
            </a:r>
          </a:p>
        </p:txBody>
      </p:sp>
    </p:spTree>
    <p:extLst>
      <p:ext uri="{BB962C8B-B14F-4D97-AF65-F5344CB8AC3E}">
        <p14:creationId xmlns:p14="http://schemas.microsoft.com/office/powerpoint/2010/main" val="443110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and Object</a:t>
            </a:r>
          </a:p>
        </p:txBody>
      </p:sp>
      <p:sp>
        <p:nvSpPr>
          <p:cNvPr id="3" name="Content Placeholder 2"/>
          <p:cNvSpPr>
            <a:spLocks noGrp="1"/>
          </p:cNvSpPr>
          <p:nvPr>
            <p:ph idx="1"/>
          </p:nvPr>
        </p:nvSpPr>
        <p:spPr>
          <a:xfrm>
            <a:off x="457200" y="1371600"/>
            <a:ext cx="8229600" cy="4754563"/>
          </a:xfrm>
        </p:spPr>
        <p:txBody>
          <a:bodyPr/>
          <a:lstStyle/>
          <a:p>
            <a:r>
              <a:rPr lang="en-US" dirty="0"/>
              <a:t>A class is the blueprint from which objects are made.</a:t>
            </a:r>
          </a:p>
          <a:p>
            <a:pPr lvl="1"/>
            <a:r>
              <a:rPr lang="en-US" dirty="0"/>
              <a:t>For example, class as blueprint of  fuel tank of a car, while objects as the implemented fuel tanks.</a:t>
            </a: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657600"/>
            <a:ext cx="4174101" cy="19907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053" name="Picture 5"/>
          <p:cNvPicPr>
            <a:picLocks noChangeAspect="1" noChangeArrowheads="1"/>
          </p:cNvPicPr>
          <p:nvPr/>
        </p:nvPicPr>
        <p:blipFill rotWithShape="1">
          <a:blip r:embed="rId4">
            <a:extLst>
              <a:ext uri="{28A0092B-C50C-407E-A947-70E740481C1C}">
                <a14:useLocalDpi xmlns:a14="http://schemas.microsoft.com/office/drawing/2010/main" val="0"/>
              </a:ext>
            </a:extLst>
          </a:blip>
          <a:srcRect l="2703" t="24742" b="9021"/>
          <a:stretch/>
        </p:blipFill>
        <p:spPr bwMode="auto">
          <a:xfrm>
            <a:off x="4648200" y="3657600"/>
            <a:ext cx="3885316" cy="1981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1029459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sp>
        <p:nvSpPr>
          <p:cNvPr id="3" name="Content Placeholder 2"/>
          <p:cNvSpPr>
            <a:spLocks noGrp="1"/>
          </p:cNvSpPr>
          <p:nvPr>
            <p:ph idx="1"/>
          </p:nvPr>
        </p:nvSpPr>
        <p:spPr/>
        <p:txBody>
          <a:bodyPr/>
          <a:lstStyle/>
          <a:p>
            <a:r>
              <a:rPr lang="en-US" dirty="0"/>
              <a:t>A </a:t>
            </a:r>
            <a:r>
              <a:rPr lang="en-US" dirty="0">
                <a:solidFill>
                  <a:srgbClr val="FF0000"/>
                </a:solidFill>
              </a:rPr>
              <a:t>subclass</a:t>
            </a:r>
            <a:r>
              <a:rPr lang="en-US" dirty="0"/>
              <a:t> inherits all the </a:t>
            </a:r>
            <a:r>
              <a:rPr lang="en-US" i="1" dirty="0"/>
              <a:t>members</a:t>
            </a:r>
            <a:r>
              <a:rPr lang="en-US" dirty="0"/>
              <a:t> (data members and methods) from its </a:t>
            </a:r>
            <a:r>
              <a:rPr lang="en-US" dirty="0">
                <a:solidFill>
                  <a:srgbClr val="00B0F0"/>
                </a:solidFill>
              </a:rPr>
              <a:t>superclass</a:t>
            </a:r>
            <a:r>
              <a:rPr lang="en-US" dirty="0"/>
              <a:t>. </a:t>
            </a:r>
          </a:p>
          <a:p>
            <a:r>
              <a:rPr lang="en-US" dirty="0">
                <a:solidFill>
                  <a:srgbClr val="00B050"/>
                </a:solidFill>
              </a:rPr>
              <a:t>Constructors</a:t>
            </a:r>
            <a:r>
              <a:rPr lang="en-US" dirty="0"/>
              <a:t> are not members, so they are </a:t>
            </a:r>
            <a:r>
              <a:rPr lang="en-US" dirty="0">
                <a:solidFill>
                  <a:srgbClr val="0070C0"/>
                </a:solidFill>
              </a:rPr>
              <a:t>not inherited </a:t>
            </a:r>
            <a:r>
              <a:rPr lang="en-US" dirty="0"/>
              <a:t>by subclasses, but the constructor of the superclass can be </a:t>
            </a:r>
            <a:r>
              <a:rPr lang="en-US" dirty="0">
                <a:solidFill>
                  <a:srgbClr val="0070C0"/>
                </a:solidFill>
              </a:rPr>
              <a:t>invoked</a:t>
            </a:r>
            <a:r>
              <a:rPr lang="en-US" dirty="0"/>
              <a:t> from the </a:t>
            </a:r>
            <a:r>
              <a:rPr lang="en-US" dirty="0">
                <a:solidFill>
                  <a:srgbClr val="FF0000"/>
                </a:solidFill>
              </a:rPr>
              <a:t>subclass.</a:t>
            </a:r>
            <a:endParaRPr lang="en-US" dirty="0"/>
          </a:p>
        </p:txBody>
      </p:sp>
    </p:spTree>
    <p:extLst>
      <p:ext uri="{BB962C8B-B14F-4D97-AF65-F5344CB8AC3E}">
        <p14:creationId xmlns:p14="http://schemas.microsoft.com/office/powerpoint/2010/main" val="726449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II</a:t>
            </a:r>
          </a:p>
        </p:txBody>
      </p:sp>
      <p:sp>
        <p:nvSpPr>
          <p:cNvPr id="3" name="Content Placeholder 2"/>
          <p:cNvSpPr>
            <a:spLocks noGrp="1"/>
          </p:cNvSpPr>
          <p:nvPr>
            <p:ph idx="1"/>
          </p:nvPr>
        </p:nvSpPr>
        <p:spPr>
          <a:xfrm>
            <a:off x="457200" y="1600200"/>
            <a:ext cx="8458200" cy="4525963"/>
          </a:xfrm>
        </p:spPr>
        <p:txBody>
          <a:bodyPr>
            <a:normAutofit lnSpcReduction="10000"/>
          </a:bodyPr>
          <a:lstStyle/>
          <a:p>
            <a:r>
              <a:rPr lang="en-US" dirty="0"/>
              <a:t>An instance method is a method without keyword </a:t>
            </a:r>
            <a:r>
              <a:rPr lang="en-US" b="1" dirty="0">
                <a:solidFill>
                  <a:srgbClr val="7030A0"/>
                </a:solidFill>
              </a:rPr>
              <a:t>static</a:t>
            </a:r>
            <a:r>
              <a:rPr lang="en-US" dirty="0"/>
              <a:t> in the head of its definition.</a:t>
            </a:r>
          </a:p>
          <a:p>
            <a:r>
              <a:rPr lang="en-US" dirty="0"/>
              <a:t>An instance method in a subclass with the same </a:t>
            </a:r>
            <a:r>
              <a:rPr lang="en-US" dirty="0">
                <a:solidFill>
                  <a:srgbClr val="FF0000"/>
                </a:solidFill>
              </a:rPr>
              <a:t>signature</a:t>
            </a:r>
            <a:r>
              <a:rPr lang="en-US" dirty="0"/>
              <a:t> (</a:t>
            </a:r>
            <a:r>
              <a:rPr lang="en-US" dirty="0">
                <a:solidFill>
                  <a:srgbClr val="0066FF"/>
                </a:solidFill>
              </a:rPr>
              <a:t>name, plus the number and the type of its parameters</a:t>
            </a:r>
            <a:r>
              <a:rPr lang="en-US" dirty="0"/>
              <a:t>) and </a:t>
            </a:r>
            <a:r>
              <a:rPr lang="en-US" dirty="0">
                <a:solidFill>
                  <a:srgbClr val="FFC000"/>
                </a:solidFill>
              </a:rPr>
              <a:t>return type </a:t>
            </a:r>
            <a:r>
              <a:rPr lang="en-US" dirty="0"/>
              <a:t>as an instance method in the superclass </a:t>
            </a:r>
            <a:r>
              <a:rPr lang="en-US" i="1" dirty="0"/>
              <a:t>overrides</a:t>
            </a:r>
            <a:r>
              <a:rPr lang="en-US" dirty="0"/>
              <a:t> the superclass's method.</a:t>
            </a:r>
          </a:p>
          <a:p>
            <a:pPr lvl="1"/>
            <a:r>
              <a:rPr lang="en-US" dirty="0"/>
              <a:t>For example, methods display from superclass Question is </a:t>
            </a:r>
            <a:r>
              <a:rPr lang="en-US" dirty="0">
                <a:highlight>
                  <a:srgbClr val="FFFF00"/>
                </a:highlight>
              </a:rPr>
              <a:t>overridden</a:t>
            </a:r>
            <a:r>
              <a:rPr lang="en-US" dirty="0"/>
              <a:t> in subclass </a:t>
            </a:r>
            <a:r>
              <a:rPr lang="en-US" dirty="0" err="1"/>
              <a:t>ChoiceQuestion</a:t>
            </a:r>
            <a:r>
              <a:rPr lang="en-US" dirty="0"/>
              <a:t>.</a:t>
            </a:r>
          </a:p>
        </p:txBody>
      </p:sp>
    </p:spTree>
    <p:extLst>
      <p:ext uri="{BB962C8B-B14F-4D97-AF65-F5344CB8AC3E}">
        <p14:creationId xmlns:p14="http://schemas.microsoft.com/office/powerpoint/2010/main" val="987372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and Polymorphism</a:t>
            </a:r>
          </a:p>
        </p:txBody>
      </p:sp>
      <p:sp>
        <p:nvSpPr>
          <p:cNvPr id="3" name="Content Placeholder 2"/>
          <p:cNvSpPr>
            <a:spLocks noGrp="1"/>
          </p:cNvSpPr>
          <p:nvPr>
            <p:ph idx="1"/>
          </p:nvPr>
        </p:nvSpPr>
        <p:spPr/>
        <p:txBody>
          <a:bodyPr>
            <a:normAutofit fontScale="92500" lnSpcReduction="10000"/>
          </a:bodyPr>
          <a:lstStyle/>
          <a:p>
            <a:r>
              <a:rPr lang="en-US" dirty="0"/>
              <a:t>Inheritance allows us to </a:t>
            </a:r>
            <a:r>
              <a:rPr lang="en-US" dirty="0">
                <a:solidFill>
                  <a:srgbClr val="00B0F0"/>
                </a:solidFill>
              </a:rPr>
              <a:t>treat an object as </a:t>
            </a:r>
            <a:r>
              <a:rPr lang="en-US" dirty="0"/>
              <a:t>an instance of </a:t>
            </a:r>
            <a:r>
              <a:rPr lang="en-US" dirty="0">
                <a:solidFill>
                  <a:srgbClr val="00B0F0"/>
                </a:solidFill>
              </a:rPr>
              <a:t>its own class </a:t>
            </a:r>
            <a:r>
              <a:rPr lang="en-US" dirty="0">
                <a:solidFill>
                  <a:srgbClr val="FF0000"/>
                </a:solidFill>
              </a:rPr>
              <a:t>OR</a:t>
            </a:r>
            <a:r>
              <a:rPr lang="en-US" dirty="0">
                <a:solidFill>
                  <a:srgbClr val="00B0F0"/>
                </a:solidFill>
              </a:rPr>
              <a:t> </a:t>
            </a:r>
            <a:r>
              <a:rPr lang="en-US" dirty="0"/>
              <a:t>an instance of </a:t>
            </a:r>
            <a:r>
              <a:rPr lang="en-US" dirty="0">
                <a:solidFill>
                  <a:srgbClr val="FF00FF"/>
                </a:solidFill>
              </a:rPr>
              <a:t>its base class. </a:t>
            </a:r>
          </a:p>
          <a:p>
            <a:r>
              <a:rPr lang="en-US" dirty="0"/>
              <a:t>For example, let </a:t>
            </a:r>
            <a:r>
              <a:rPr lang="en-US" dirty="0">
                <a:solidFill>
                  <a:srgbClr val="0066FF"/>
                </a:solidFill>
              </a:rPr>
              <a:t>Dog</a:t>
            </a:r>
            <a:r>
              <a:rPr lang="en-US" dirty="0"/>
              <a:t> be a subclass of </a:t>
            </a:r>
            <a:r>
              <a:rPr lang="en-US" dirty="0">
                <a:solidFill>
                  <a:srgbClr val="FF0000"/>
                </a:solidFill>
              </a:rPr>
              <a:t>Animal</a:t>
            </a:r>
            <a:r>
              <a:rPr lang="en-US" dirty="0"/>
              <a:t>, then a dog </a:t>
            </a:r>
            <a:r>
              <a:rPr lang="en-US" dirty="0" err="1">
                <a:solidFill>
                  <a:srgbClr val="00B050"/>
                </a:solidFill>
              </a:rPr>
              <a:t>diesl</a:t>
            </a:r>
            <a:r>
              <a:rPr lang="en-US" dirty="0"/>
              <a:t> can be treated as a </a:t>
            </a:r>
            <a:r>
              <a:rPr lang="en-US" dirty="0">
                <a:solidFill>
                  <a:srgbClr val="0066FF"/>
                </a:solidFill>
              </a:rPr>
              <a:t>Dog</a:t>
            </a:r>
            <a:r>
              <a:rPr lang="en-US" dirty="0"/>
              <a:t> object or an </a:t>
            </a:r>
            <a:r>
              <a:rPr lang="en-US" dirty="0">
                <a:solidFill>
                  <a:srgbClr val="FF0000"/>
                </a:solidFill>
              </a:rPr>
              <a:t>Animal</a:t>
            </a:r>
            <a:r>
              <a:rPr lang="en-US" dirty="0"/>
              <a:t> object.</a:t>
            </a:r>
          </a:p>
          <a:p>
            <a:pPr lvl="1"/>
            <a:r>
              <a:rPr lang="en-US" dirty="0"/>
              <a:t>That is, </a:t>
            </a:r>
            <a:r>
              <a:rPr lang="en-US" dirty="0" err="1">
                <a:solidFill>
                  <a:srgbClr val="00B050"/>
                </a:solidFill>
              </a:rPr>
              <a:t>diesl</a:t>
            </a:r>
            <a:r>
              <a:rPr lang="en-US" dirty="0"/>
              <a:t> </a:t>
            </a:r>
            <a:r>
              <a:rPr lang="en-US" dirty="0">
                <a:solidFill>
                  <a:srgbClr val="FF00FF"/>
                </a:solidFill>
              </a:rPr>
              <a:t>is a</a:t>
            </a:r>
            <a:r>
              <a:rPr lang="en-US" dirty="0"/>
              <a:t> </a:t>
            </a:r>
            <a:r>
              <a:rPr lang="en-US" dirty="0">
                <a:solidFill>
                  <a:srgbClr val="7030A0"/>
                </a:solidFill>
              </a:rPr>
              <a:t>dog</a:t>
            </a:r>
            <a:r>
              <a:rPr lang="en-US" dirty="0"/>
              <a:t> and can do whatever a </a:t>
            </a:r>
            <a:r>
              <a:rPr lang="en-US" dirty="0">
                <a:solidFill>
                  <a:srgbClr val="7030A0"/>
                </a:solidFill>
              </a:rPr>
              <a:t>dog</a:t>
            </a:r>
            <a:r>
              <a:rPr lang="en-US" dirty="0"/>
              <a:t> can do (bark, entertain its master, …).</a:t>
            </a:r>
          </a:p>
          <a:p>
            <a:pPr lvl="1"/>
            <a:r>
              <a:rPr lang="en-US" dirty="0"/>
              <a:t>At the same time, </a:t>
            </a:r>
            <a:r>
              <a:rPr lang="en-US" dirty="0" err="1">
                <a:solidFill>
                  <a:srgbClr val="00B050"/>
                </a:solidFill>
              </a:rPr>
              <a:t>diesl</a:t>
            </a:r>
            <a:r>
              <a:rPr lang="en-US" dirty="0"/>
              <a:t> </a:t>
            </a:r>
            <a:r>
              <a:rPr lang="en-US" dirty="0">
                <a:solidFill>
                  <a:srgbClr val="FF00FF"/>
                </a:solidFill>
              </a:rPr>
              <a:t>is an</a:t>
            </a:r>
            <a:r>
              <a:rPr lang="en-US" dirty="0"/>
              <a:t> </a:t>
            </a:r>
            <a:r>
              <a:rPr lang="en-US" dirty="0">
                <a:solidFill>
                  <a:srgbClr val="0070C0"/>
                </a:solidFill>
              </a:rPr>
              <a:t>animal </a:t>
            </a:r>
            <a:r>
              <a:rPr lang="en-US" dirty="0"/>
              <a:t>and can do whatever an </a:t>
            </a:r>
            <a:r>
              <a:rPr lang="en-US" dirty="0">
                <a:solidFill>
                  <a:srgbClr val="0070C0"/>
                </a:solidFill>
              </a:rPr>
              <a:t>animal </a:t>
            </a:r>
            <a:r>
              <a:rPr lang="en-US" dirty="0"/>
              <a:t>can do (make sound, eat, …).</a:t>
            </a:r>
          </a:p>
        </p:txBody>
      </p:sp>
    </p:spTree>
    <p:extLst>
      <p:ext uri="{BB962C8B-B14F-4D97-AF65-F5344CB8AC3E}">
        <p14:creationId xmlns:p14="http://schemas.microsoft.com/office/powerpoint/2010/main" val="1170005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4D127-F57D-C84B-B10E-269F90B376CB}"/>
              </a:ext>
            </a:extLst>
          </p:cNvPr>
          <p:cNvSpPr>
            <a:spLocks noGrp="1"/>
          </p:cNvSpPr>
          <p:nvPr>
            <p:ph type="title"/>
          </p:nvPr>
        </p:nvSpPr>
        <p:spPr/>
        <p:txBody>
          <a:bodyPr>
            <a:normAutofit fontScale="90000"/>
          </a:bodyPr>
          <a:lstStyle/>
          <a:p>
            <a:r>
              <a:rPr lang="en-US" dirty="0"/>
              <a:t>Side note: difference between over</a:t>
            </a:r>
            <a:r>
              <a:rPr lang="en-US" dirty="0">
                <a:solidFill>
                  <a:srgbClr val="FF0000"/>
                </a:solidFill>
              </a:rPr>
              <a:t>load</a:t>
            </a:r>
            <a:r>
              <a:rPr lang="en-US" dirty="0"/>
              <a:t> and override</a:t>
            </a:r>
          </a:p>
        </p:txBody>
      </p:sp>
      <p:sp>
        <p:nvSpPr>
          <p:cNvPr id="3" name="Content Placeholder 2">
            <a:extLst>
              <a:ext uri="{FF2B5EF4-FFF2-40B4-BE49-F238E27FC236}">
                <a16:creationId xmlns:a16="http://schemas.microsoft.com/office/drawing/2014/main" id="{4D53752E-2883-B042-96B1-A916B4A16663}"/>
              </a:ext>
            </a:extLst>
          </p:cNvPr>
          <p:cNvSpPr>
            <a:spLocks noGrp="1"/>
          </p:cNvSpPr>
          <p:nvPr>
            <p:ph idx="1"/>
          </p:nvPr>
        </p:nvSpPr>
        <p:spPr/>
        <p:txBody>
          <a:bodyPr/>
          <a:lstStyle/>
          <a:p>
            <a:r>
              <a:rPr lang="en-US" dirty="0"/>
              <a:t>method overload means several methods</a:t>
            </a:r>
          </a:p>
          <a:p>
            <a:pPr marL="971550" lvl="1" indent="-514350">
              <a:buFont typeface="+mj-lt"/>
              <a:buAutoNum type="arabicParenR"/>
            </a:pPr>
            <a:r>
              <a:rPr lang="en-US" dirty="0"/>
              <a:t>Share exactly the </a:t>
            </a:r>
            <a:r>
              <a:rPr lang="en-US" dirty="0">
                <a:highlight>
                  <a:srgbClr val="FFFF00"/>
                </a:highlight>
              </a:rPr>
              <a:t>same</a:t>
            </a:r>
            <a:r>
              <a:rPr lang="en-US" dirty="0"/>
              <a:t> name</a:t>
            </a:r>
          </a:p>
          <a:p>
            <a:pPr marL="971550" lvl="1" indent="-514350">
              <a:buFont typeface="+mj-lt"/>
              <a:buAutoNum type="arabicParenR"/>
            </a:pPr>
            <a:r>
              <a:rPr lang="en-US" dirty="0"/>
              <a:t>Have similar functionality</a:t>
            </a:r>
          </a:p>
          <a:p>
            <a:pPr marL="971550" lvl="1" indent="-514350">
              <a:buFont typeface="+mj-lt"/>
              <a:buAutoNum type="arabicParenR"/>
            </a:pPr>
            <a:r>
              <a:rPr lang="en-US" dirty="0"/>
              <a:t> Different parameter list in method header</a:t>
            </a:r>
          </a:p>
          <a:p>
            <a:pPr marL="571500" indent="-514350"/>
            <a:r>
              <a:rPr lang="en-US" dirty="0"/>
              <a:t>Example: home washing machine vs. commercial washing machine</a:t>
            </a:r>
          </a:p>
          <a:p>
            <a:pPr marL="514350" indent="-457200"/>
            <a:endParaRPr lang="en-US" dirty="0"/>
          </a:p>
          <a:p>
            <a:pPr lvl="1"/>
            <a:endParaRPr lang="en-US" dirty="0"/>
          </a:p>
        </p:txBody>
      </p:sp>
      <p:pic>
        <p:nvPicPr>
          <p:cNvPr id="5" name="Picture 4">
            <a:extLst>
              <a:ext uri="{FF2B5EF4-FFF2-40B4-BE49-F238E27FC236}">
                <a16:creationId xmlns:a16="http://schemas.microsoft.com/office/drawing/2014/main" id="{8E621292-6CFE-E54E-9A9C-8DAF736F1ED2}"/>
              </a:ext>
            </a:extLst>
          </p:cNvPr>
          <p:cNvPicPr>
            <a:picLocks noChangeAspect="1"/>
          </p:cNvPicPr>
          <p:nvPr/>
        </p:nvPicPr>
        <p:blipFill rotWithShape="1">
          <a:blip r:embed="rId2"/>
          <a:srcRect b="38172"/>
          <a:stretch/>
        </p:blipFill>
        <p:spPr>
          <a:xfrm>
            <a:off x="4800600" y="4702426"/>
            <a:ext cx="2435352" cy="1447800"/>
          </a:xfrm>
          <a:prstGeom prst="rect">
            <a:avLst/>
          </a:prstGeom>
        </p:spPr>
      </p:pic>
      <p:pic>
        <p:nvPicPr>
          <p:cNvPr id="6" name="Picture 5">
            <a:extLst>
              <a:ext uri="{FF2B5EF4-FFF2-40B4-BE49-F238E27FC236}">
                <a16:creationId xmlns:a16="http://schemas.microsoft.com/office/drawing/2014/main" id="{7727206F-D7DD-8947-9444-5588E3204C12}"/>
              </a:ext>
            </a:extLst>
          </p:cNvPr>
          <p:cNvPicPr>
            <a:picLocks noChangeAspect="1"/>
          </p:cNvPicPr>
          <p:nvPr/>
        </p:nvPicPr>
        <p:blipFill rotWithShape="1">
          <a:blip r:embed="rId3"/>
          <a:srcRect b="18764"/>
          <a:stretch/>
        </p:blipFill>
        <p:spPr>
          <a:xfrm>
            <a:off x="1295400" y="4702426"/>
            <a:ext cx="2349500" cy="1423737"/>
          </a:xfrm>
          <a:prstGeom prst="rect">
            <a:avLst/>
          </a:prstGeom>
        </p:spPr>
      </p:pic>
    </p:spTree>
    <p:extLst>
      <p:ext uri="{BB962C8B-B14F-4D97-AF65-F5344CB8AC3E}">
        <p14:creationId xmlns:p14="http://schemas.microsoft.com/office/powerpoint/2010/main" val="2564486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4D127-F57D-C84B-B10E-269F90B376CB}"/>
              </a:ext>
            </a:extLst>
          </p:cNvPr>
          <p:cNvSpPr>
            <a:spLocks noGrp="1"/>
          </p:cNvSpPr>
          <p:nvPr>
            <p:ph type="title"/>
          </p:nvPr>
        </p:nvSpPr>
        <p:spPr/>
        <p:txBody>
          <a:bodyPr>
            <a:normAutofit/>
          </a:bodyPr>
          <a:lstStyle/>
          <a:p>
            <a:r>
              <a:rPr lang="en-US" dirty="0"/>
              <a:t>Overload example</a:t>
            </a:r>
          </a:p>
        </p:txBody>
      </p:sp>
      <p:sp>
        <p:nvSpPr>
          <p:cNvPr id="3" name="Content Placeholder 2">
            <a:extLst>
              <a:ext uri="{FF2B5EF4-FFF2-40B4-BE49-F238E27FC236}">
                <a16:creationId xmlns:a16="http://schemas.microsoft.com/office/drawing/2014/main" id="{4D53752E-2883-B042-96B1-A916B4A16663}"/>
              </a:ext>
            </a:extLst>
          </p:cNvPr>
          <p:cNvSpPr>
            <a:spLocks noGrp="1"/>
          </p:cNvSpPr>
          <p:nvPr>
            <p:ph idx="1"/>
          </p:nvPr>
        </p:nvSpPr>
        <p:spPr/>
        <p:txBody>
          <a:bodyPr/>
          <a:lstStyle/>
          <a:p>
            <a:pPr marL="57150" indent="0">
              <a:buNone/>
            </a:pPr>
            <a:r>
              <a:rPr lang="en-US" dirty="0"/>
              <a:t>Overload constructors of string class can take string or array of chars.</a:t>
            </a:r>
          </a:p>
          <a:p>
            <a:pPr marL="457200" lvl="1" indent="0">
              <a:buNone/>
            </a:pPr>
            <a:r>
              <a:rPr lang="en-US" dirty="0"/>
              <a:t>string (const string&amp; str);</a:t>
            </a:r>
          </a:p>
          <a:p>
            <a:pPr marL="457200" lvl="1" indent="0">
              <a:buNone/>
            </a:pPr>
            <a:r>
              <a:rPr lang="en-US" dirty="0"/>
              <a:t>string (const char* s);</a:t>
            </a:r>
          </a:p>
          <a:p>
            <a:pPr marL="457200" lvl="1" indent="0">
              <a:buNone/>
            </a:pPr>
            <a:endParaRPr lang="en-US" dirty="0"/>
          </a:p>
          <a:p>
            <a:pPr marL="57150" indent="0">
              <a:buNone/>
            </a:pPr>
            <a:endParaRPr lang="en-US" dirty="0"/>
          </a:p>
          <a:p>
            <a:pPr marL="57150" indent="0">
              <a:buNone/>
            </a:pPr>
            <a:endParaRPr lang="en-US" dirty="0"/>
          </a:p>
          <a:p>
            <a:pPr marL="514350" indent="-457200"/>
            <a:endParaRPr lang="en-US" dirty="0"/>
          </a:p>
          <a:p>
            <a:pPr lvl="1"/>
            <a:endParaRPr lang="en-US" dirty="0"/>
          </a:p>
        </p:txBody>
      </p:sp>
      <p:pic>
        <p:nvPicPr>
          <p:cNvPr id="5" name="Picture 4">
            <a:extLst>
              <a:ext uri="{FF2B5EF4-FFF2-40B4-BE49-F238E27FC236}">
                <a16:creationId xmlns:a16="http://schemas.microsoft.com/office/drawing/2014/main" id="{9841F1CD-3B3B-9847-8420-E749C888D167}"/>
              </a:ext>
            </a:extLst>
          </p:cNvPr>
          <p:cNvPicPr>
            <a:picLocks noChangeAspect="1"/>
          </p:cNvPicPr>
          <p:nvPr/>
        </p:nvPicPr>
        <p:blipFill>
          <a:blip r:embed="rId2"/>
          <a:stretch>
            <a:fillRect/>
          </a:stretch>
        </p:blipFill>
        <p:spPr>
          <a:xfrm>
            <a:off x="761999" y="3899276"/>
            <a:ext cx="8130105" cy="1434724"/>
          </a:xfrm>
          <a:prstGeom prst="rect">
            <a:avLst/>
          </a:prstGeom>
        </p:spPr>
      </p:pic>
    </p:spTree>
    <p:extLst>
      <p:ext uri="{BB962C8B-B14F-4D97-AF65-F5344CB8AC3E}">
        <p14:creationId xmlns:p14="http://schemas.microsoft.com/office/powerpoint/2010/main" val="5400412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22939</TotalTime>
  <Words>1599</Words>
  <Application>Microsoft Macintosh PowerPoint</Application>
  <PresentationFormat>On-screen Show (4:3)</PresentationFormat>
  <Paragraphs>224</Paragraphs>
  <Slides>30</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Courier New</vt:lpstr>
      <vt:lpstr>Office Theme</vt:lpstr>
      <vt:lpstr>Polymorphism</vt:lpstr>
      <vt:lpstr>Outline</vt:lpstr>
      <vt:lpstr>Motivation</vt:lpstr>
      <vt:lpstr>Class and Object</vt:lpstr>
      <vt:lpstr>Inheritance</vt:lpstr>
      <vt:lpstr>Inheritance II</vt:lpstr>
      <vt:lpstr>Inheritance and Polymorphism</vt:lpstr>
      <vt:lpstr>Side note: difference between overload and override</vt:lpstr>
      <vt:lpstr>Overload example</vt:lpstr>
      <vt:lpstr>Override</vt:lpstr>
      <vt:lpstr>Override definition</vt:lpstr>
      <vt:lpstr>Inheritance and Polymorphism</vt:lpstr>
      <vt:lpstr>Subclass vs. Superclass</vt:lpstr>
      <vt:lpstr>Polymorphism</vt:lpstr>
      <vt:lpstr>Vet as “Animal talker”</vt:lpstr>
      <vt:lpstr>Class Animal</vt:lpstr>
      <vt:lpstr>Code of Animal.h</vt:lpstr>
      <vt:lpstr>Code of Animal.cpp</vt:lpstr>
      <vt:lpstr>Extend Subclass from Superclass</vt:lpstr>
      <vt:lpstr>Dog.h</vt:lpstr>
      <vt:lpstr>Code of Class Dog</vt:lpstr>
      <vt:lpstr>Code of Class Cat</vt:lpstr>
      <vt:lpstr>Vet</vt:lpstr>
      <vt:lpstr>Vet.h</vt:lpstr>
      <vt:lpstr>Code of Vet.cpp</vt:lpstr>
      <vt:lpstr>When Vet give shots to animals</vt:lpstr>
      <vt:lpstr>Continue of VetAndAnimals</vt:lpstr>
      <vt:lpstr>Structure of project vetAnimal</vt:lpstr>
      <vt:lpstr>Give a shot to Duck</vt:lpstr>
      <vt:lpstr>Polymorphism increases code reusability</vt:lpstr>
    </vt:vector>
  </TitlesOfParts>
  <Company>Iowa Wesleyan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17: Polymorphism II</dc:title>
  <dc:creator>Windows User</dc:creator>
  <cp:lastModifiedBy>Microsoft Office User</cp:lastModifiedBy>
  <cp:revision>261</cp:revision>
  <dcterms:created xsi:type="dcterms:W3CDTF">2012-02-24T19:14:57Z</dcterms:created>
  <dcterms:modified xsi:type="dcterms:W3CDTF">2021-06-02T13:44:27Z</dcterms:modified>
</cp:coreProperties>
</file>