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47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1"/>
  </p:normalViewPr>
  <p:slideViewPr>
    <p:cSldViewPr snapToGrid="0" snapToObjects="1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031B4-C22C-644A-BAE9-5760B20AF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FC7ED9-629C-8C4E-ADFA-B9407AA62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0AE2E-6BE0-1A4C-A53A-B69D1ACBE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3F65-5736-2849-A631-B0E1FC8E8E93}" type="datetimeFigureOut">
              <a:rPr lang="en-US" smtClean="0"/>
              <a:t>6/5/21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8E3BD-47DB-014B-9E58-A8F420DF0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7E2D1-FA14-D045-8A2A-8D8C981BD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70477-6CE4-D848-B2E1-8597B5723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3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708D4-9036-4048-AF3A-AC5C4D0EE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4678F7-4E7A-D148-93DF-E9971C1FC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485FF-4F6C-A047-AAC1-11CE99ACA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3F65-5736-2849-A631-B0E1FC8E8E93}" type="datetimeFigureOut">
              <a:rPr lang="en-US" smtClean="0"/>
              <a:t>6/5/21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A56A0-7342-B045-A340-386723EA3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75130-7EE7-4944-818E-B41A53232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70477-6CE4-D848-B2E1-8597B5723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35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B62038-7C9D-2547-8987-57DB3CCE37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D304D-F49D-604E-8826-43F1DC2A5C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F4717-7508-E843-8329-AC26EE540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3F65-5736-2849-A631-B0E1FC8E8E93}" type="datetimeFigureOut">
              <a:rPr lang="en-US" smtClean="0"/>
              <a:t>6/5/21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CC273-CD45-F941-B224-27A2AD631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ED220-C36F-E443-B12F-1FCAC61AD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70477-6CE4-D848-B2E1-8597B5723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221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77E9A-3880-C34D-93B7-ED7CE0D4E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F1E48-6F22-F94C-B90A-CF91B79C0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1872D-E676-9142-9D4D-6AB50127F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3F65-5736-2849-A631-B0E1FC8E8E93}" type="datetimeFigureOut">
              <a:rPr lang="en-US" smtClean="0"/>
              <a:t>6/5/21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59098-539E-7940-9E06-E20EEDF13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EF3C6-CFBB-E641-9AC4-D7F8799FB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70477-6CE4-D848-B2E1-8597B5723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647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5BA52-81B3-B045-A2A9-AB1AA89D3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83EC6-40A4-0640-BFEB-756E89691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70138-CF71-904E-A923-E837D41B4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3F65-5736-2849-A631-B0E1FC8E8E93}" type="datetimeFigureOut">
              <a:rPr lang="en-US" smtClean="0"/>
              <a:t>6/5/21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7DF6F-54D9-1F4F-B1F1-A2351731C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07C55-6525-274B-BAE1-C455C9C78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70477-6CE4-D848-B2E1-8597B5723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123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F003D-8233-DD47-9300-6011BFF22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86771-FDE5-394A-876C-D56F1A319D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0A0465-6F88-3B46-ACF9-9F85A8A71F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58C4B5-40CB-CD4F-8A8F-F05A5AC17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3F65-5736-2849-A631-B0E1FC8E8E93}" type="datetimeFigureOut">
              <a:rPr lang="en-US" smtClean="0"/>
              <a:t>6/5/21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501F86-ACA2-FA4B-A6BA-690585658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8E1DD7-5C22-3A41-8333-4056838D8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70477-6CE4-D848-B2E1-8597B5723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971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087AE-ECA4-C54B-AD1C-563CB5AFA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AB939-7F3B-5B43-839F-46C6069CF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448FAA-5178-CF46-98AB-E230FB8BB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08360A-6B75-E14A-A847-77E7AEB12A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AD5F0D-B683-7A47-8B82-73550C4505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C10EC9-3516-5347-B9FB-71D1FCC45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3F65-5736-2849-A631-B0E1FC8E8E93}" type="datetimeFigureOut">
              <a:rPr lang="en-US" smtClean="0"/>
              <a:t>6/5/21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953843-D463-2445-9ECA-A55F1588E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0270F2-95FD-8649-B9A6-D850EF9C8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70477-6CE4-D848-B2E1-8597B5723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14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AC2E6-8639-304C-89D5-234D5B29A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BE1EE8-2284-5249-A60E-C6B3F16C5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3F65-5736-2849-A631-B0E1FC8E8E93}" type="datetimeFigureOut">
              <a:rPr lang="en-US" smtClean="0"/>
              <a:t>6/5/21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31D0F6-D957-B544-AE2C-A15B3E27B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C48EC0-6CC8-B448-A706-C9C151E3B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70477-6CE4-D848-B2E1-8597B5723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90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BBDD68-2A36-F640-9758-911EACAC4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3F65-5736-2849-A631-B0E1FC8E8E93}" type="datetimeFigureOut">
              <a:rPr lang="en-US" smtClean="0"/>
              <a:t>6/5/21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7139BB-02A1-C840-8966-6666D9514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51205C-9E17-9D49-BCDE-7BE0282A4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70477-6CE4-D848-B2E1-8597B5723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00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A31A8-86E5-3C49-A05A-5809DE218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D9F15-1161-CC4D-87AB-102F56B04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B48C5E-19C3-1D40-9847-F40C6E927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50F528-BD57-6D4C-85C3-3345291DA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3F65-5736-2849-A631-B0E1FC8E8E93}" type="datetimeFigureOut">
              <a:rPr lang="en-US" smtClean="0"/>
              <a:t>6/5/21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E7B38F-4766-B44C-AF8C-7606C0011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803EFE-79A3-8646-AAEE-7518258A7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70477-6CE4-D848-B2E1-8597B5723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179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85AF2-F0FC-BD4D-916A-B2FD8AA3F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C12195-046B-F944-809E-858B4C7DBC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5E42B9-71EF-C244-AAA2-390C3B2B3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F5A3F-8546-3545-AB85-4003A865B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3F65-5736-2849-A631-B0E1FC8E8E93}" type="datetimeFigureOut">
              <a:rPr lang="en-US" smtClean="0"/>
              <a:t>6/5/21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1E07DD-EEF9-C44E-96B8-D36DAC226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CDB79-49B4-B24A-A96E-EC355D5A2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70477-6CE4-D848-B2E1-8597B5723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186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FCD40B-A5C2-EB42-81AD-610EF10EB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554AD-F270-8B4D-AF9B-B742370C3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4892F-2C4F-884E-86FE-66EBF1C0A6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F3F65-5736-2849-A631-B0E1FC8E8E93}" type="datetimeFigureOut">
              <a:rPr lang="en-US" smtClean="0"/>
              <a:t>6/5/21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C6CC0-F9A4-CD4B-A496-C1A04DD4B8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132AF-96D8-9D42-B84A-050C5F047D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70477-6CE4-D848-B2E1-8597B5723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91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ogotobogo.com/cplusplus/template_specialization_function_class.ph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10714-ADD8-A945-B4DF-AC3AC94305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Template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7EDB7A-66CD-5A4C-8142-0B2AC5C570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99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35B66-6BD6-084A-9A13-04F71DE85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example: add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02584-EEC5-1444-B439-4DA6122D4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00"/>
                </a:highlight>
              </a:rPr>
              <a:t>template</a:t>
            </a:r>
            <a:r>
              <a:rPr lang="en-US" dirty="0">
                <a:highlight>
                  <a:srgbClr val="FFFF00"/>
                </a:highlight>
              </a:rPr>
              <a:t>&lt;&gt;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string add</a:t>
            </a:r>
            <a:r>
              <a:rPr lang="en-US" dirty="0">
                <a:highlight>
                  <a:srgbClr val="00FF00"/>
                </a:highlight>
              </a:rPr>
              <a:t>&lt;string&gt;</a:t>
            </a:r>
            <a:r>
              <a:rPr lang="en-US" dirty="0"/>
              <a:t>(string a, string b) </a:t>
            </a:r>
          </a:p>
          <a:p>
            <a:pPr marL="0" indent="0">
              <a:buNone/>
            </a:pPr>
            <a:r>
              <a:rPr lang="en-US" dirty="0"/>
              <a:t>{    </a:t>
            </a:r>
            <a:r>
              <a:rPr lang="en-US" dirty="0">
                <a:solidFill>
                  <a:srgbClr val="008000"/>
                </a:solidFill>
              </a:rPr>
              <a:t>int</a:t>
            </a:r>
            <a:r>
              <a:rPr lang="en-US" dirty="0"/>
              <a:t> num = </a:t>
            </a:r>
            <a:r>
              <a:rPr lang="en-US" dirty="0" err="1"/>
              <a:t>stoi</a:t>
            </a:r>
            <a:r>
              <a:rPr lang="en-US" dirty="0"/>
              <a:t>(a); 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</a:rPr>
              <a:t>     int</a:t>
            </a:r>
            <a:r>
              <a:rPr lang="en-US" dirty="0"/>
              <a:t> num2 = </a:t>
            </a:r>
            <a:r>
              <a:rPr lang="en-US" dirty="0" err="1"/>
              <a:t>stoi</a:t>
            </a:r>
            <a:r>
              <a:rPr lang="en-US" dirty="0"/>
              <a:t>(b); 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</a:rPr>
              <a:t>     int</a:t>
            </a:r>
            <a:r>
              <a:rPr lang="en-US" dirty="0"/>
              <a:t> result = num + num2; </a:t>
            </a:r>
          </a:p>
          <a:p>
            <a:pPr marL="0" indent="0">
              <a:buNone/>
            </a:pPr>
            <a:r>
              <a:rPr lang="en-US" dirty="0">
                <a:solidFill>
                  <a:srgbClr val="AF5F00"/>
                </a:solidFill>
              </a:rPr>
              <a:t>     return</a:t>
            </a:r>
            <a:r>
              <a:rPr lang="en-US" dirty="0"/>
              <a:t> </a:t>
            </a:r>
            <a:r>
              <a:rPr lang="en-US" dirty="0" err="1"/>
              <a:t>to_string</a:t>
            </a:r>
            <a:r>
              <a:rPr lang="en-US" dirty="0"/>
              <a:t>(result); </a:t>
            </a:r>
          </a:p>
          <a:p>
            <a:pPr marL="0" indent="0">
              <a:buNone/>
            </a:pPr>
            <a:r>
              <a:rPr lang="en-US" dirty="0"/>
              <a:t>}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176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E2E42-31FA-DD46-BC03-536E11F90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template function like non-template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02C9F-5CE7-D541-BB3D-4D3D9EE38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294"/>
            <a:ext cx="10515600" cy="475012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</a:rPr>
              <a:t>int</a:t>
            </a:r>
            <a:r>
              <a:rPr lang="en-US" dirty="0"/>
              <a:t> main() </a:t>
            </a:r>
          </a:p>
          <a:p>
            <a:pPr marL="0" indent="0">
              <a:buNone/>
            </a:pPr>
            <a:r>
              <a:rPr lang="en-US" dirty="0"/>
              <a:t>{ 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</a:rPr>
              <a:t>     int</a:t>
            </a:r>
            <a:r>
              <a:rPr lang="en-US" dirty="0"/>
              <a:t> a = </a:t>
            </a:r>
            <a:r>
              <a:rPr lang="en-US" dirty="0">
                <a:solidFill>
                  <a:srgbClr val="C00000"/>
                </a:solidFill>
              </a:rPr>
              <a:t>5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</a:rPr>
              <a:t>     int</a:t>
            </a:r>
            <a:r>
              <a:rPr lang="en-US" dirty="0"/>
              <a:t> b = </a:t>
            </a:r>
            <a:r>
              <a:rPr lang="en-US" dirty="0">
                <a:solidFill>
                  <a:srgbClr val="C00000"/>
                </a:solidFill>
              </a:rPr>
              <a:t>6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 &lt;&lt; add(a, b) &lt;&lt; </a:t>
            </a:r>
            <a:r>
              <a:rPr lang="en-US" dirty="0" err="1"/>
              <a:t>endl</a:t>
            </a:r>
            <a:r>
              <a:rPr lang="en-US" dirty="0"/>
              <a:t>; </a:t>
            </a:r>
            <a:r>
              <a:rPr lang="en-US" dirty="0">
                <a:solidFill>
                  <a:srgbClr val="0000C0"/>
                </a:solidFill>
              </a:rPr>
              <a:t>//output 11 </a:t>
            </a:r>
          </a:p>
          <a:p>
            <a:pPr marL="0" indent="0">
              <a:buNone/>
            </a:pPr>
            <a:r>
              <a:rPr lang="en-US" dirty="0">
                <a:solidFill>
                  <a:srgbClr val="0000C0"/>
                </a:solidFill>
              </a:rPr>
              <a:t>     </a:t>
            </a:r>
            <a:r>
              <a:rPr lang="en-US" dirty="0">
                <a:solidFill>
                  <a:srgbClr val="008000"/>
                </a:solidFill>
              </a:rPr>
              <a:t>double</a:t>
            </a:r>
            <a:r>
              <a:rPr lang="en-US" dirty="0"/>
              <a:t> num = </a:t>
            </a:r>
            <a:r>
              <a:rPr lang="en-US" dirty="0">
                <a:solidFill>
                  <a:srgbClr val="C00000"/>
                </a:solidFill>
              </a:rPr>
              <a:t>1.6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</a:rPr>
              <a:t>     double</a:t>
            </a:r>
            <a:r>
              <a:rPr lang="en-US" dirty="0"/>
              <a:t> num2 = </a:t>
            </a:r>
            <a:r>
              <a:rPr lang="en-US" dirty="0">
                <a:solidFill>
                  <a:srgbClr val="C00000"/>
                </a:solidFill>
              </a:rPr>
              <a:t>7.8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 &lt;&lt; add(num, num2) &lt;&lt; </a:t>
            </a:r>
            <a:r>
              <a:rPr lang="en-US" dirty="0" err="1"/>
              <a:t>endl</a:t>
            </a:r>
            <a:r>
              <a:rPr lang="en-US" dirty="0"/>
              <a:t>; </a:t>
            </a:r>
            <a:r>
              <a:rPr lang="en-US" dirty="0">
                <a:solidFill>
                  <a:srgbClr val="0000C0"/>
                </a:solidFill>
              </a:rPr>
              <a:t>//output 9.4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string str = </a:t>
            </a:r>
            <a:r>
              <a:rPr lang="en-US" dirty="0">
                <a:solidFill>
                  <a:srgbClr val="C00000"/>
                </a:solidFill>
              </a:rPr>
              <a:t>"-11"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/>
              <a:t>     string str2 = </a:t>
            </a:r>
            <a:r>
              <a:rPr lang="en-US" dirty="0">
                <a:solidFill>
                  <a:srgbClr val="C00000"/>
                </a:solidFill>
              </a:rPr>
              <a:t>"123"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 &lt;&lt; add(str, str2) &lt;&lt; </a:t>
            </a:r>
            <a:r>
              <a:rPr lang="en-US" dirty="0" err="1"/>
              <a:t>endl</a:t>
            </a:r>
            <a:r>
              <a:rPr lang="en-US" dirty="0"/>
              <a:t>; </a:t>
            </a:r>
            <a:r>
              <a:rPr lang="en-US" dirty="0">
                <a:solidFill>
                  <a:srgbClr val="0000C0"/>
                </a:solidFill>
              </a:rPr>
              <a:t>//output "112"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AF5F00"/>
                </a:solidFill>
              </a:rPr>
              <a:t>    return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0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8001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9378B-58AD-E94A-AB4E-F2C05F3C0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Next: Template class example </a:t>
            </a:r>
            <a:r>
              <a:rPr lang="en-US" dirty="0" err="1"/>
              <a:t>ArrayBag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600DE-7785-624C-BC75-29CA4A2BE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Bag class implemented using an array.</a:t>
            </a:r>
          </a:p>
          <a:p>
            <a:r>
              <a:rPr lang="en-US" dirty="0"/>
              <a:t>To handle different types, we define a template class.</a:t>
            </a:r>
          </a:p>
        </p:txBody>
      </p:sp>
    </p:spTree>
    <p:extLst>
      <p:ext uri="{BB962C8B-B14F-4D97-AF65-F5344CB8AC3E}">
        <p14:creationId xmlns:p14="http://schemas.microsoft.com/office/powerpoint/2010/main" val="3854701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15A68-282E-1F47-9345-20974ED3F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5191E-4251-D04B-96CB-D5094F834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object of a subclass is an object of a super class.</a:t>
            </a:r>
          </a:p>
          <a:p>
            <a:pPr marL="0" indent="0">
              <a:buNone/>
            </a:pPr>
            <a:r>
              <a:rPr lang="en-US" dirty="0"/>
              <a:t>   - For example, any student is a person. But not vise versa.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0AF1B87-7702-5043-B3BB-9D41A932DF91}"/>
              </a:ext>
            </a:extLst>
          </p:cNvPr>
          <p:cNvSpPr/>
          <p:nvPr/>
        </p:nvSpPr>
        <p:spPr>
          <a:xfrm>
            <a:off x="3311401" y="3300413"/>
            <a:ext cx="5275387" cy="2643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/>
              <a:t>Person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3B1339E-39FD-D443-A56D-E99B9ABFC4F3}"/>
              </a:ext>
            </a:extLst>
          </p:cNvPr>
          <p:cNvSpPr/>
          <p:nvPr/>
        </p:nvSpPr>
        <p:spPr>
          <a:xfrm>
            <a:off x="5785705" y="3642397"/>
            <a:ext cx="1915258" cy="161192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srgbClr val="FF0000"/>
                </a:solidFill>
              </a:rPr>
              <a:t>student</a:t>
            </a:r>
          </a:p>
        </p:txBody>
      </p:sp>
    </p:spTree>
    <p:extLst>
      <p:ext uri="{BB962C8B-B14F-4D97-AF65-F5344CB8AC3E}">
        <p14:creationId xmlns:p14="http://schemas.microsoft.com/office/powerpoint/2010/main" val="344996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90E2-4410-CF4E-A0C6-6C54BA906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 subclass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D863F-8680-4349-8A1B-D3F1A89C9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>
                <a:highlight>
                  <a:srgbClr val="00FFFF"/>
                </a:highlight>
              </a:rPr>
              <a:t>Subclass</a:t>
            </a:r>
            <a:r>
              <a:rPr lang="en-US" dirty="0"/>
              <a:t> : </a:t>
            </a:r>
            <a:r>
              <a:rPr lang="en-US" dirty="0">
                <a:solidFill>
                  <a:srgbClr val="FF0000"/>
                </a:solidFill>
              </a:rPr>
              <a:t>public</a:t>
            </a:r>
            <a:r>
              <a:rPr lang="en-US" dirty="0"/>
              <a:t> </a:t>
            </a:r>
            <a:r>
              <a:rPr lang="en-US" dirty="0">
                <a:highlight>
                  <a:srgbClr val="FFFF00"/>
                </a:highlight>
              </a:rPr>
              <a:t>superclass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public:</a:t>
            </a:r>
          </a:p>
          <a:p>
            <a:pPr marL="0" indent="0">
              <a:buNone/>
            </a:pPr>
            <a:r>
              <a:rPr lang="en-US" dirty="0"/>
              <a:t>       constructors of subclass </a:t>
            </a:r>
            <a:r>
              <a:rPr lang="en-US" dirty="0">
                <a:solidFill>
                  <a:srgbClr val="00B050"/>
                </a:solidFill>
              </a:rPr>
              <a:t>//constructors are not inherited</a:t>
            </a:r>
          </a:p>
          <a:p>
            <a:pPr marL="0" indent="0">
              <a:buNone/>
            </a:pPr>
            <a:r>
              <a:rPr lang="en-US" dirty="0"/>
              <a:t>       getters (accessors) for data members </a:t>
            </a:r>
            <a:r>
              <a:rPr lang="en-US" dirty="0">
                <a:solidFill>
                  <a:srgbClr val="3547F4"/>
                </a:solidFill>
              </a:rPr>
              <a:t>unique</a:t>
            </a:r>
            <a:r>
              <a:rPr lang="en-US" dirty="0"/>
              <a:t> to subclass</a:t>
            </a:r>
          </a:p>
          <a:p>
            <a:pPr marL="0" indent="0">
              <a:buNone/>
            </a:pPr>
            <a:r>
              <a:rPr lang="en-US" dirty="0"/>
              <a:t>       setters (modifiers) for data members </a:t>
            </a:r>
            <a:r>
              <a:rPr lang="en-US" dirty="0">
                <a:solidFill>
                  <a:srgbClr val="3547F4"/>
                </a:solidFill>
              </a:rPr>
              <a:t>unique</a:t>
            </a:r>
            <a:r>
              <a:rPr lang="en-US" dirty="0"/>
              <a:t> to subclass</a:t>
            </a:r>
          </a:p>
          <a:p>
            <a:pPr marL="0" indent="0">
              <a:buNone/>
            </a:pPr>
            <a:r>
              <a:rPr lang="en-US" dirty="0"/>
              <a:t>       methods inherited from superclass but behaves differently in subclass</a:t>
            </a:r>
          </a:p>
          <a:p>
            <a:pPr marL="0" indent="0">
              <a:buNone/>
            </a:pPr>
            <a:r>
              <a:rPr lang="en-US" dirty="0"/>
              <a:t>private: </a:t>
            </a:r>
          </a:p>
          <a:p>
            <a:pPr marL="0" indent="0">
              <a:buNone/>
            </a:pPr>
            <a:r>
              <a:rPr lang="en-US" dirty="0"/>
              <a:t>       data members </a:t>
            </a:r>
            <a:r>
              <a:rPr lang="en-US" dirty="0">
                <a:solidFill>
                  <a:srgbClr val="3547F4"/>
                </a:solidFill>
              </a:rPr>
              <a:t>unique</a:t>
            </a:r>
            <a:r>
              <a:rPr lang="en-US" dirty="0"/>
              <a:t> to subclass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7030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BE40C-2796-0245-B7F0-D6DF59CB1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and 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ECB08-1B4A-474C-A51D-656090FBF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63452"/>
          </a:xfrm>
        </p:spPr>
        <p:txBody>
          <a:bodyPr>
            <a:normAutofit/>
          </a:bodyPr>
          <a:lstStyle/>
          <a:p>
            <a:r>
              <a:rPr lang="en-US" dirty="0"/>
              <a:t>Polymorphism enables functions written for a superclass apply to all its subclasses.</a:t>
            </a:r>
          </a:p>
          <a:p>
            <a:r>
              <a:rPr lang="en-US" dirty="0"/>
              <a:t>In superclass, methods to be overridden by subclasses is </a:t>
            </a:r>
            <a:r>
              <a:rPr lang="en-US" b="1" dirty="0"/>
              <a:t>declared</a:t>
            </a:r>
            <a:r>
              <a:rPr lang="en-US" dirty="0"/>
              <a:t> as virtual.</a:t>
            </a:r>
          </a:p>
          <a:p>
            <a:r>
              <a:rPr lang="en-US" dirty="0"/>
              <a:t>In subclass, override the methods inherited from superclass but behave different in subclasses.</a:t>
            </a:r>
          </a:p>
          <a:p>
            <a:pPr lvl="1"/>
            <a:r>
              <a:rPr lang="en-US" dirty="0"/>
              <a:t>Person class is a superclass of Doctor class. Both classes have </a:t>
            </a:r>
            <a:r>
              <a:rPr lang="en-US" dirty="0" err="1"/>
              <a:t>to_string</a:t>
            </a:r>
            <a:r>
              <a:rPr lang="en-US" dirty="0"/>
              <a:t> method, which returns a textual representation of corresponding object.</a:t>
            </a:r>
          </a:p>
          <a:p>
            <a:pPr lvl="1"/>
            <a:r>
              <a:rPr lang="en-US" dirty="0" err="1"/>
              <a:t>to_string</a:t>
            </a:r>
            <a:r>
              <a:rPr lang="en-US" dirty="0"/>
              <a:t> method in Person class returns a string representing name and age, while </a:t>
            </a:r>
            <a:r>
              <a:rPr lang="en-US" dirty="0" err="1"/>
              <a:t>to_string</a:t>
            </a:r>
            <a:r>
              <a:rPr lang="en-US" dirty="0"/>
              <a:t> method in Doctor class returns a string representing name, age, and insurances.</a:t>
            </a:r>
          </a:p>
        </p:txBody>
      </p:sp>
    </p:spTree>
    <p:extLst>
      <p:ext uri="{BB962C8B-B14F-4D97-AF65-F5344CB8AC3E}">
        <p14:creationId xmlns:p14="http://schemas.microsoft.com/office/powerpoint/2010/main" val="3270398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4B128-B7E1-C44F-B555-68876CAEB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7C5E4-3ED1-7647-B250-D877CB483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4338"/>
            <a:ext cx="10515600" cy="4582625"/>
          </a:xfrm>
        </p:spPr>
        <p:txBody>
          <a:bodyPr/>
          <a:lstStyle/>
          <a:p>
            <a:r>
              <a:rPr lang="en-US" dirty="0"/>
              <a:t>Polymorphism: define a function, where input parameter is </a:t>
            </a:r>
            <a:r>
              <a:rPr lang="en-US" b="1" dirty="0">
                <a:solidFill>
                  <a:srgbClr val="3547F4"/>
                </a:solidFill>
              </a:rPr>
              <a:t>a pointer</a:t>
            </a:r>
            <a:r>
              <a:rPr lang="en-US" dirty="0">
                <a:solidFill>
                  <a:srgbClr val="3547F4"/>
                </a:solidFill>
              </a:rPr>
              <a:t> </a:t>
            </a:r>
            <a:r>
              <a:rPr lang="en-US" dirty="0"/>
              <a:t>to supe class. Then the function can take </a:t>
            </a:r>
            <a:r>
              <a:rPr lang="en-US" b="1" dirty="0">
                <a:solidFill>
                  <a:srgbClr val="3547F4"/>
                </a:solidFill>
              </a:rPr>
              <a:t>a pointer</a:t>
            </a:r>
            <a:r>
              <a:rPr lang="en-US" dirty="0"/>
              <a:t> to subclass as well.</a:t>
            </a:r>
          </a:p>
          <a:p>
            <a:pPr lvl="1"/>
            <a:r>
              <a:rPr lang="en-US" dirty="0"/>
              <a:t>Can the input parameter be super class instead of a pointer to super class? </a:t>
            </a:r>
            <a:r>
              <a:rPr lang="en-US" dirty="0">
                <a:solidFill>
                  <a:srgbClr val="FF0000"/>
                </a:solidFill>
              </a:rPr>
              <a:t>NO.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An object of a subclass is an object of superclass, but when an object of subclass is passed to an object of superclass, there can be </a:t>
            </a:r>
            <a:r>
              <a:rPr lang="en-US" dirty="0">
                <a:solidFill>
                  <a:srgbClr val="FF0000"/>
                </a:solidFill>
              </a:rPr>
              <a:t>information slicing</a:t>
            </a:r>
            <a:r>
              <a:rPr lang="en-US" dirty="0"/>
              <a:t> since a superclass object does not have attributes that unique to subclasses.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2E26AA-A5EC-F343-9B6D-445EA4335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639" y="4293175"/>
            <a:ext cx="4737100" cy="194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723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81F1F-3387-0647-A787-5F5A07E5C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0552E-5CB2-BE40-AE7A-75DC25FA0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templates are special functions that can operate with </a:t>
            </a:r>
            <a:r>
              <a:rPr lang="en-US" i="1" dirty="0">
                <a:solidFill>
                  <a:srgbClr val="FF0000"/>
                </a:solidFill>
                <a:highlight>
                  <a:srgbClr val="FFFF00"/>
                </a:highlight>
              </a:rPr>
              <a:t>generic types</a:t>
            </a:r>
            <a:r>
              <a:rPr lang="en-US" dirty="0"/>
              <a:t>. This allows us to create a function template whose functionality can be adapted to more than one type or class without repeating the entire code for each type.</a:t>
            </a:r>
          </a:p>
          <a:p>
            <a:r>
              <a:rPr lang="en-US" dirty="0"/>
              <a:t>Format for declaring function templates with type parameters</a:t>
            </a:r>
            <a:br>
              <a:rPr lang="en-US" dirty="0"/>
            </a:br>
            <a:r>
              <a:rPr lang="en-US" dirty="0">
                <a:solidFill>
                  <a:srgbClr val="3547F4"/>
                </a:solidFill>
              </a:rPr>
              <a:t>template</a:t>
            </a:r>
            <a:r>
              <a:rPr lang="en-US" dirty="0"/>
              <a:t> &lt;</a:t>
            </a:r>
            <a:r>
              <a:rPr lang="en-US" dirty="0">
                <a:solidFill>
                  <a:srgbClr val="3547F4"/>
                </a:solidFill>
              </a:rPr>
              <a:t>class</a:t>
            </a:r>
            <a:r>
              <a:rPr lang="en-US" dirty="0"/>
              <a:t> </a:t>
            </a:r>
            <a:r>
              <a:rPr lang="en-US" dirty="0">
                <a:highlight>
                  <a:srgbClr val="00FF00"/>
                </a:highlight>
              </a:rPr>
              <a:t>identifier</a:t>
            </a:r>
            <a:r>
              <a:rPr lang="en-US" dirty="0"/>
              <a:t>&gt; </a:t>
            </a:r>
            <a:r>
              <a:rPr lang="en-US" dirty="0" err="1"/>
              <a:t>function_declaration</a:t>
            </a:r>
            <a:r>
              <a:rPr lang="en-US" dirty="0"/>
              <a:t>;           </a:t>
            </a:r>
            <a:r>
              <a:rPr lang="en-US" dirty="0">
                <a:solidFill>
                  <a:srgbClr val="00B050"/>
                </a:solidFill>
              </a:rPr>
              <a:t>OR</a:t>
            </a:r>
            <a:br>
              <a:rPr lang="en-US" dirty="0"/>
            </a:br>
            <a:r>
              <a:rPr lang="en-US" dirty="0">
                <a:solidFill>
                  <a:srgbClr val="3547F4"/>
                </a:solidFill>
              </a:rPr>
              <a:t>template</a:t>
            </a:r>
            <a:r>
              <a:rPr lang="en-US" dirty="0"/>
              <a:t> &lt;</a:t>
            </a:r>
            <a:r>
              <a:rPr lang="en-US" dirty="0" err="1">
                <a:solidFill>
                  <a:srgbClr val="3547F4"/>
                </a:solidFill>
              </a:rPr>
              <a:t>typename</a:t>
            </a:r>
            <a:r>
              <a:rPr lang="en-US" dirty="0"/>
              <a:t> </a:t>
            </a:r>
            <a:r>
              <a:rPr lang="en-US" dirty="0">
                <a:highlight>
                  <a:srgbClr val="00FF00"/>
                </a:highlight>
              </a:rPr>
              <a:t>identifier</a:t>
            </a:r>
            <a:r>
              <a:rPr lang="en-US" dirty="0"/>
              <a:t>&gt; </a:t>
            </a:r>
            <a:r>
              <a:rPr lang="en-US" dirty="0" err="1"/>
              <a:t>function_declaration</a:t>
            </a:r>
            <a:r>
              <a:rPr lang="en-US" dirty="0"/>
              <a:t>;</a:t>
            </a:r>
          </a:p>
          <a:p>
            <a:r>
              <a:rPr lang="en-US" dirty="0"/>
              <a:t>In </a:t>
            </a:r>
            <a:r>
              <a:rPr lang="en-US" dirty="0" err="1"/>
              <a:t>function_declaration</a:t>
            </a:r>
            <a:r>
              <a:rPr lang="en-US" dirty="0"/>
              <a:t>, </a:t>
            </a:r>
            <a:r>
              <a:rPr lang="en-US" dirty="0">
                <a:highlight>
                  <a:srgbClr val="00FF00"/>
                </a:highlight>
              </a:rPr>
              <a:t>identifier</a:t>
            </a:r>
            <a:r>
              <a:rPr lang="en-US" dirty="0"/>
              <a:t> is pass as type to the template function.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570961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9BF44-BF29-8A41-A662-3E2570075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function example: add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520A8-6D12-2A4A-992A-50511BA81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C000C0"/>
                </a:solidFill>
              </a:rPr>
              <a:t>#include </a:t>
            </a:r>
            <a:r>
              <a:rPr lang="en-US" dirty="0">
                <a:solidFill>
                  <a:srgbClr val="C00000"/>
                </a:solidFill>
              </a:rPr>
              <a:t>&lt;iostream&gt;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C000C0"/>
                </a:solidFill>
              </a:rPr>
              <a:t>#include </a:t>
            </a:r>
            <a:r>
              <a:rPr lang="en-US" dirty="0">
                <a:solidFill>
                  <a:srgbClr val="C00000"/>
                </a:solidFill>
              </a:rPr>
              <a:t>&lt;string&gt;</a:t>
            </a:r>
            <a:r>
              <a:rPr lang="en-US" dirty="0"/>
              <a:t> </a:t>
            </a:r>
            <a:r>
              <a:rPr lang="en-US" dirty="0">
                <a:solidFill>
                  <a:srgbClr val="0000C0"/>
                </a:solidFill>
              </a:rPr>
              <a:t>//</a:t>
            </a:r>
            <a:r>
              <a:rPr lang="en-US" dirty="0" err="1">
                <a:solidFill>
                  <a:srgbClr val="0000C0"/>
                </a:solidFill>
              </a:rPr>
              <a:t>stoi</a:t>
            </a:r>
            <a:r>
              <a:rPr lang="en-US" dirty="0">
                <a:solidFill>
                  <a:srgbClr val="0000C0"/>
                </a:solidFill>
              </a:rPr>
              <a:t>, which convert a string to an int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AF5F00"/>
                </a:solidFill>
              </a:rPr>
              <a:t>using</a:t>
            </a:r>
            <a:r>
              <a:rPr lang="en-US" dirty="0"/>
              <a:t> </a:t>
            </a:r>
            <a:r>
              <a:rPr lang="en-US" dirty="0">
                <a:solidFill>
                  <a:srgbClr val="008000"/>
                </a:solidFill>
              </a:rPr>
              <a:t>namespace</a:t>
            </a:r>
            <a:r>
              <a:rPr lang="en-US" dirty="0"/>
              <a:t> std; </a:t>
            </a:r>
          </a:p>
          <a:p>
            <a:pPr marL="0" indent="0">
              <a:buNone/>
            </a:pPr>
            <a:r>
              <a:rPr lang="en-US" dirty="0">
                <a:solidFill>
                  <a:srgbClr val="0000C0"/>
                </a:solidFill>
              </a:rPr>
              <a:t>//reference: </a:t>
            </a:r>
            <a:r>
              <a:rPr lang="en-US" dirty="0">
                <a:solidFill>
                  <a:srgbClr val="000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https://www.bogotobogo.com/cplusplus/template_specialization_function_class.php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C0"/>
                </a:solidFill>
              </a:rPr>
              <a:t>//int add(int a, int b); //old time before template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</a:rPr>
              <a:t>template</a:t>
            </a:r>
            <a:r>
              <a:rPr lang="en-US" dirty="0"/>
              <a:t>&lt;</a:t>
            </a:r>
            <a:r>
              <a:rPr lang="en-US" dirty="0" err="1">
                <a:solidFill>
                  <a:srgbClr val="008000"/>
                </a:solidFill>
              </a:rPr>
              <a:t>typename</a:t>
            </a:r>
            <a:r>
              <a:rPr lang="en-US" dirty="0"/>
              <a:t> </a:t>
            </a:r>
            <a:r>
              <a:rPr lang="en-US" dirty="0">
                <a:highlight>
                  <a:srgbClr val="FFFF00"/>
                </a:highlight>
              </a:rPr>
              <a:t>T</a:t>
            </a:r>
            <a:r>
              <a:rPr lang="en-US" dirty="0"/>
              <a:t>&gt;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T</a:t>
            </a:r>
            <a:r>
              <a:rPr lang="en-US" dirty="0"/>
              <a:t> add(</a:t>
            </a:r>
            <a:r>
              <a:rPr lang="en-US" dirty="0">
                <a:highlight>
                  <a:srgbClr val="FFFF00"/>
                </a:highlight>
              </a:rPr>
              <a:t>T</a:t>
            </a:r>
            <a:r>
              <a:rPr lang="en-US" dirty="0"/>
              <a:t> a, </a:t>
            </a:r>
            <a:r>
              <a:rPr lang="en-US" dirty="0">
                <a:highlight>
                  <a:srgbClr val="FFFF00"/>
                </a:highlight>
              </a:rPr>
              <a:t>T</a:t>
            </a:r>
            <a:r>
              <a:rPr lang="en-US" dirty="0"/>
              <a:t> b);</a:t>
            </a:r>
          </a:p>
        </p:txBody>
      </p:sp>
    </p:spTree>
    <p:extLst>
      <p:ext uri="{BB962C8B-B14F-4D97-AF65-F5344CB8AC3E}">
        <p14:creationId xmlns:p14="http://schemas.microsoft.com/office/powerpoint/2010/main" val="2673175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FDD4F-4C8B-794B-99CF-5DC19AC62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template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0ED39-DFCF-5E41-A490-86E41963A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505596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Similar to function definition with two differences. </a:t>
            </a:r>
          </a:p>
          <a:p>
            <a:pPr lvl="1"/>
            <a:r>
              <a:rPr lang="en-US" sz="2500" dirty="0"/>
              <a:t>Before function declaration, add a template declaration with type parameters.</a:t>
            </a:r>
          </a:p>
          <a:p>
            <a:pPr lvl="1"/>
            <a:r>
              <a:rPr lang="en-US" sz="2500" dirty="0"/>
              <a:t>Use type parameter instead of specific type.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B2"/>
                </a:solidFill>
                <a:latin typeface="Courier" pitchFamily="2" charset="0"/>
              </a:rPr>
              <a:t>//template&lt;</a:t>
            </a:r>
            <a:r>
              <a:rPr lang="en-US" dirty="0" err="1">
                <a:solidFill>
                  <a:srgbClr val="0000B2"/>
                </a:solidFill>
                <a:latin typeface="Courier" pitchFamily="2" charset="0"/>
              </a:rPr>
              <a:t>typename</a:t>
            </a:r>
            <a:r>
              <a:rPr lang="en-US" dirty="0">
                <a:solidFill>
                  <a:srgbClr val="0000B2"/>
                </a:solidFill>
                <a:latin typeface="Courier" pitchFamily="2" charset="0"/>
              </a:rPr>
              <a:t> T&gt; or template&lt;class T&gt;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B2"/>
                </a:solidFill>
                <a:latin typeface="Courier" pitchFamily="2" charset="0"/>
              </a:rPr>
              <a:t>//must be used to start a template function,</a:t>
            </a:r>
          </a:p>
          <a:p>
            <a:pPr marL="0" indent="0">
              <a:buNone/>
            </a:pPr>
            <a:r>
              <a:rPr lang="en-US" dirty="0">
                <a:solidFill>
                  <a:srgbClr val="0000B2"/>
                </a:solidFill>
                <a:latin typeface="Courier" pitchFamily="2" charset="0"/>
              </a:rPr>
              <a:t>//or T is undefined.</a:t>
            </a:r>
          </a:p>
          <a:p>
            <a:pPr marL="0" indent="0">
              <a:buNone/>
            </a:pPr>
            <a:r>
              <a:rPr lang="en-US" dirty="0">
                <a:solidFill>
                  <a:srgbClr val="0F7001"/>
                </a:solidFill>
                <a:latin typeface="Courier" pitchFamily="2" charset="0"/>
              </a:rPr>
              <a:t>template</a:t>
            </a:r>
            <a:r>
              <a:rPr lang="en-US" dirty="0">
                <a:solidFill>
                  <a:prstClr val="black"/>
                </a:solidFill>
                <a:latin typeface="Courier" pitchFamily="2" charset="0"/>
              </a:rPr>
              <a:t>&lt;</a:t>
            </a:r>
            <a:r>
              <a:rPr lang="en-US" dirty="0" err="1">
                <a:solidFill>
                  <a:srgbClr val="0F7001"/>
                </a:solidFill>
                <a:latin typeface="Courier" pitchFamily="2" charset="0"/>
              </a:rPr>
              <a:t>typename</a:t>
            </a:r>
            <a:r>
              <a:rPr lang="en-US" dirty="0">
                <a:solidFill>
                  <a:prstClr val="black"/>
                </a:solidFill>
                <a:latin typeface="Courier" pitchFamily="2" charset="0"/>
              </a:rPr>
              <a:t> T&gt;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urier" pitchFamily="2" charset="0"/>
              </a:rPr>
              <a:t>T add(T a, T b)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urier" pitchFamily="2" charset="0"/>
              </a:rPr>
              <a:t>{   </a:t>
            </a:r>
          </a:p>
          <a:p>
            <a:pPr marL="0" indent="0">
              <a:buNone/>
            </a:pPr>
            <a:r>
              <a:rPr lang="en-US" dirty="0">
                <a:solidFill>
                  <a:srgbClr val="9E4C04"/>
                </a:solidFill>
                <a:latin typeface="Courier" pitchFamily="2" charset="0"/>
              </a:rPr>
              <a:t>    return</a:t>
            </a:r>
            <a:r>
              <a:rPr lang="en-US" dirty="0">
                <a:solidFill>
                  <a:prstClr val="black"/>
                </a:solidFill>
                <a:latin typeface="Courier" pitchFamily="2" charset="0"/>
              </a:rPr>
              <a:t> a + b;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urier" pitchFamily="2" charset="0"/>
              </a:rPr>
              <a:t>}</a:t>
            </a: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882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C3079-0383-FF4F-9744-7304473D1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80885-E8E2-1449-8EB4-7161B57A3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135" y="1484416"/>
            <a:ext cx="11542816" cy="4692547"/>
          </a:xfrm>
        </p:spPr>
        <p:txBody>
          <a:bodyPr>
            <a:normAutofit/>
          </a:bodyPr>
          <a:lstStyle/>
          <a:p>
            <a:r>
              <a:rPr lang="en-US" dirty="0"/>
              <a:t>How to add two strings with numerical chars? </a:t>
            </a:r>
          </a:p>
          <a:p>
            <a:pPr lvl="1"/>
            <a:r>
              <a:rPr lang="en-US" sz="2700" dirty="0"/>
              <a:t>Cannot use + directly between two strings. By default, + operator between </a:t>
            </a:r>
            <a:r>
              <a:rPr lang="en-US" sz="2700"/>
              <a:t>two strings is </a:t>
            </a:r>
            <a:r>
              <a:rPr lang="en-US" sz="2700" dirty="0"/>
              <a:t>catenation, not addition.</a:t>
            </a:r>
          </a:p>
          <a:p>
            <a:pPr marL="0" indent="0">
              <a:buNone/>
            </a:pPr>
            <a:r>
              <a:rPr lang="en-US" dirty="0">
                <a:solidFill>
                  <a:srgbClr val="0000C0"/>
                </a:solidFill>
              </a:rPr>
              <a:t>//template specialization: string addition differs from number addition</a:t>
            </a:r>
          </a:p>
          <a:p>
            <a:pPr marL="0" indent="0">
              <a:buNone/>
            </a:pPr>
            <a:r>
              <a:rPr lang="en-US" dirty="0">
                <a:solidFill>
                  <a:srgbClr val="0000C0"/>
                </a:solidFill>
              </a:rPr>
              <a:t>//1. use template&lt;&gt; instead of the boil plate</a:t>
            </a:r>
            <a:r>
              <a:rPr lang="en-US" dirty="0"/>
              <a:t> </a:t>
            </a:r>
            <a:r>
              <a:rPr lang="en-US" dirty="0">
                <a:solidFill>
                  <a:srgbClr val="0000C0"/>
                </a:solidFill>
              </a:rPr>
              <a:t>template&lt;</a:t>
            </a:r>
            <a:r>
              <a:rPr lang="en-US" dirty="0" err="1">
                <a:solidFill>
                  <a:srgbClr val="0000C0"/>
                </a:solidFill>
              </a:rPr>
              <a:t>typename</a:t>
            </a:r>
            <a:r>
              <a:rPr lang="en-US" dirty="0">
                <a:solidFill>
                  <a:srgbClr val="0000C0"/>
                </a:solidFill>
              </a:rPr>
              <a:t> T&gt;.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C0"/>
                </a:solidFill>
              </a:rPr>
              <a:t>//2. Because this is part of a template function,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C0"/>
                </a:solidFill>
              </a:rPr>
              <a:t>//after function name, add &lt;string&gt; or whatever special type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C0"/>
                </a:solidFill>
              </a:rPr>
              <a:t>//otherwise, the header looks like an ordinary non-template function.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C0"/>
                </a:solidFill>
              </a:rPr>
              <a:t>//Write function to mimic adding two strings.</a:t>
            </a:r>
            <a:r>
              <a:rPr lang="en-US" dirty="0"/>
              <a:t> </a:t>
            </a:r>
            <a:r>
              <a:rPr lang="en-US" dirty="0">
                <a:solidFill>
                  <a:srgbClr val="0000C0"/>
                </a:solidFill>
              </a:rPr>
              <a:t>Say, "-11" + ”123" returns ”112".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479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1429</TotalTime>
  <Words>831</Words>
  <Application>Microsoft Macintosh PowerPoint</Application>
  <PresentationFormat>Widescreen</PresentationFormat>
  <Paragraphs>88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</vt:lpstr>
      <vt:lpstr>Office Theme</vt:lpstr>
      <vt:lpstr>Template</vt:lpstr>
      <vt:lpstr>Inheritance</vt:lpstr>
      <vt:lpstr>Design a subclass</vt:lpstr>
      <vt:lpstr>Inheritance and polymorphism</vt:lpstr>
      <vt:lpstr>Polymorphism </vt:lpstr>
      <vt:lpstr>Template</vt:lpstr>
      <vt:lpstr>Template function example: add</vt:lpstr>
      <vt:lpstr>Define template function</vt:lpstr>
      <vt:lpstr>Template specification</vt:lpstr>
      <vt:lpstr>Template example: add II</vt:lpstr>
      <vt:lpstr>Call template function like non-template one</vt:lpstr>
      <vt:lpstr>Next: Template class example ArrayBag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creator>Microsoft Office User</dc:creator>
  <cp:lastModifiedBy>Microsoft Office User</cp:lastModifiedBy>
  <cp:revision>27</cp:revision>
  <dcterms:created xsi:type="dcterms:W3CDTF">2021-06-02T05:03:54Z</dcterms:created>
  <dcterms:modified xsi:type="dcterms:W3CDTF">2021-06-06T15:13:56Z</dcterms:modified>
</cp:coreProperties>
</file>