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5"/>
    <p:restoredTop sz="96327"/>
  </p:normalViewPr>
  <p:slideViewPr>
    <p:cSldViewPr snapToGrid="0" snapToObjects="1">
      <p:cViewPr varScale="1">
        <p:scale>
          <a:sx n="132" d="100"/>
          <a:sy n="132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125FB-17D8-7A44-9CF7-5C08776F6197}" type="datetimeFigureOut">
              <a:rPr lang="en-JP" smtClean="0"/>
              <a:t>2022/09/26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0142D-BE4B-5D48-972E-CBDB66E76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255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64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217646"/>
          </a:xfrm>
        </p:spPr>
        <p:txBody>
          <a:bodyPr/>
          <a:lstStyle>
            <a:lvl1pPr marL="363538" indent="-355600">
              <a:lnSpc>
                <a:spcPts val="3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baseline="0">
                <a:latin typeface="+mj-lt"/>
                <a:ea typeface="Hiragino Sans W6" panose="020B0400000000000000" pitchFamily="34" charset="-128"/>
              </a:defRPr>
            </a:lvl1pPr>
            <a:lvl2pPr marL="719138" indent="-261938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ts val="3000"/>
              </a:lnSpc>
              <a:spcBef>
                <a:spcPts val="1200"/>
              </a:spcBef>
              <a:defRPr/>
            </a:lvl3pPr>
            <a:lvl4pPr>
              <a:lnSpc>
                <a:spcPts val="3000"/>
              </a:lnSpc>
              <a:spcBef>
                <a:spcPts val="1200"/>
              </a:spcBef>
              <a:defRPr/>
            </a:lvl4pPr>
            <a:lvl5pPr>
              <a:lnSpc>
                <a:spcPts val="3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9F80DE-2FC1-1343-BAD6-AE6F4B0A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3280" y="463235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238C99DD-08E1-6146-880E-9311017A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3" y="206528"/>
            <a:ext cx="8128799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885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000" y="464400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124F57A-8BDB-AB42-9AB7-A895D0E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3" y="206528"/>
            <a:ext cx="8128799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68468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000" y="464400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82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90577"/>
            <a:ext cx="8393339" cy="522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3280" y="463235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FB745A-D715-3B41-A2B5-FDF58EB9E59F}"/>
              </a:ext>
            </a:extLst>
          </p:cNvPr>
          <p:cNvSpPr txBox="1">
            <a:spLocks/>
          </p:cNvSpPr>
          <p:nvPr userDrawn="1"/>
        </p:nvSpPr>
        <p:spPr>
          <a:xfrm>
            <a:off x="610720" y="0"/>
            <a:ext cx="7886700" cy="792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5D5754F-B9C8-094E-A77D-9DAF070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3" y="206528"/>
            <a:ext cx="8128799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110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538" indent="-355600" algn="l" defTabSz="914400" rtl="0" eaLnBrk="1" latinLnBrk="0" hangingPunct="1">
        <a:lnSpc>
          <a:spcPts val="3000"/>
        </a:lnSpc>
        <a:spcBef>
          <a:spcPts val="1200"/>
        </a:spcBef>
        <a:buSzPct val="100000"/>
        <a:buFont typeface="Courier New" panose="02070309020205020404" pitchFamily="49" charset="0"/>
        <a:buChar char="o"/>
        <a:tabLst/>
        <a:defRPr sz="2400" b="1" kern="1200" baseline="0">
          <a:solidFill>
            <a:schemeClr val="tx1"/>
          </a:solidFill>
          <a:latin typeface="+mj-lt"/>
          <a:ea typeface="Hiragino Sans W6" panose="020B0400000000000000" pitchFamily="34" charset="-128"/>
          <a:cs typeface="+mn-cs"/>
        </a:defRPr>
      </a:lvl1pPr>
      <a:lvl2pPr marL="719138" indent="-261938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tabLst/>
        <a:defRPr sz="20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ts val="3000"/>
        </a:lnSpc>
        <a:spcBef>
          <a:spcPts val="12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  <p15:guide id="2" pos="2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narizuka.github.io/AIP_202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3689-24A1-6D47-80FE-F154906C9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P" sz="5400"/>
              <a:t>第１回</a:t>
            </a:r>
            <a:r>
              <a:rPr lang="ja-JP" altLang="en-US" sz="5400"/>
              <a:t>：ガイダンス</a:t>
            </a:r>
            <a:endParaRPr lang="en-JP" sz="5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D5D53-C6CC-612F-C11F-473A5D67CDD2}"/>
              </a:ext>
            </a:extLst>
          </p:cNvPr>
          <p:cNvSpPr txBox="1"/>
          <p:nvPr/>
        </p:nvSpPr>
        <p:spPr>
          <a:xfrm>
            <a:off x="2911930" y="832861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 typeface="Courier New" panose="02070309020205020404" pitchFamily="49" charset="0"/>
              <a:buNone/>
            </a:pPr>
            <a:r>
              <a:rPr lang="en-JP" sz="3200" b="1" dirty="0"/>
              <a:t>情報処理の応用B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4C351-547A-2C1C-A90B-ED5FC3E3362A}"/>
              </a:ext>
            </a:extLst>
          </p:cNvPr>
          <p:cNvSpPr txBox="1"/>
          <p:nvPr/>
        </p:nvSpPr>
        <p:spPr>
          <a:xfrm>
            <a:off x="2252623" y="4819970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 typeface="Courier New" panose="02070309020205020404" pitchFamily="49" charset="0"/>
              <a:buNone/>
            </a:pPr>
            <a:r>
              <a:rPr lang="en-JP" sz="2400" b="1" dirty="0"/>
              <a:t>データサイエンス学部</a:t>
            </a:r>
            <a:r>
              <a:rPr lang="ja-JP" altLang="en-US" sz="2400" b="1" dirty="0"/>
              <a:t>　成塚拓真</a:t>
            </a:r>
            <a:endParaRPr lang="en-JP" sz="2400" b="1" dirty="0"/>
          </a:p>
        </p:txBody>
      </p:sp>
    </p:spTree>
    <p:extLst>
      <p:ext uri="{BB962C8B-B14F-4D97-AF65-F5344CB8AC3E}">
        <p14:creationId xmlns:p14="http://schemas.microsoft.com/office/powerpoint/2010/main" val="3898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4A5C-A360-5049-BC58-F8ACF890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500"/>
              </a:lnSpc>
            </a:pPr>
            <a:r>
              <a:rPr lang="en-JP" dirty="0">
                <a:ea typeface="+mj-ea"/>
              </a:rPr>
              <a:t>経歴：鴻巣市出身</a:t>
            </a:r>
          </a:p>
          <a:p>
            <a:pPr marL="641350" lvl="1" indent="-285750">
              <a:lnSpc>
                <a:spcPts val="2500"/>
              </a:lnSpc>
            </a:pPr>
            <a:r>
              <a:rPr kumimoji="1" lang="en-JP">
                <a:ea typeface="+mj-ea"/>
                <a:cs typeface="Cambria"/>
              </a:rPr>
              <a:t>2005~2008：早稲田大学本庄高等学院</a:t>
            </a:r>
          </a:p>
          <a:p>
            <a:pPr marL="641350" lvl="1" indent="-285750">
              <a:lnSpc>
                <a:spcPts val="2500"/>
              </a:lnSpc>
            </a:pPr>
            <a:r>
              <a:rPr kumimoji="1" lang="en-JP">
                <a:ea typeface="+mj-ea"/>
                <a:cs typeface="Cambria"/>
              </a:rPr>
              <a:t>2008~2017：早稲田大学先進理工学部物理学科（学部〜博士）</a:t>
            </a:r>
          </a:p>
          <a:p>
            <a:pPr marL="641350" lvl="1" indent="-285750">
              <a:lnSpc>
                <a:spcPts val="2500"/>
              </a:lnSpc>
            </a:pPr>
            <a:r>
              <a:rPr kumimoji="1" lang="en-JP">
                <a:ea typeface="+mj-ea"/>
                <a:cs typeface="Cambria"/>
              </a:rPr>
              <a:t>2017~2021：中央大学理工学部物理学科（助教）</a:t>
            </a:r>
          </a:p>
          <a:p>
            <a:pPr marL="641350" lvl="1" indent="-285750">
              <a:lnSpc>
                <a:spcPts val="2500"/>
              </a:lnSpc>
            </a:pPr>
            <a:r>
              <a:rPr kumimoji="1" lang="en-JP">
                <a:ea typeface="+mj-ea"/>
                <a:cs typeface="Cambria"/>
              </a:rPr>
              <a:t>2021~現在：立正大学データサイエンス学部講師</a:t>
            </a:r>
            <a:br>
              <a:rPr kumimoji="1" lang="en-JP">
                <a:ea typeface="+mj-ea"/>
                <a:cs typeface="Cambria"/>
              </a:rPr>
            </a:br>
            <a:r>
              <a:rPr kumimoji="1" lang="ja-JP" altLang="en-US">
                <a:ea typeface="+mj-ea"/>
                <a:cs typeface="Cambria"/>
              </a:rPr>
              <a:t>　　　　　　 駅伝部担当</a:t>
            </a:r>
            <a:br>
              <a:rPr kumimoji="1" lang="en-US" altLang="ja-JP">
                <a:ea typeface="+mj-ea"/>
                <a:cs typeface="Cambria"/>
              </a:rPr>
            </a:br>
            <a:endParaRPr kumimoji="1" lang="en-JP" altLang="ja-JP">
              <a:ea typeface="+mj-ea"/>
              <a:cs typeface="Cambria"/>
            </a:endParaRPr>
          </a:p>
          <a:p>
            <a:pPr>
              <a:lnSpc>
                <a:spcPts val="2500"/>
              </a:lnSpc>
            </a:pPr>
            <a:r>
              <a:rPr lang="en-JP" dirty="0">
                <a:latin typeface="+mj-lt"/>
              </a:rPr>
              <a:t>専門分野</a:t>
            </a:r>
          </a:p>
          <a:p>
            <a:pPr lvl="1">
              <a:lnSpc>
                <a:spcPts val="2500"/>
              </a:lnSpc>
            </a:pPr>
            <a:r>
              <a:rPr lang="en-JP" dirty="0">
                <a:latin typeface="+mj-lt"/>
              </a:rPr>
              <a:t>スポーツデータサイエンス，統計物理学，社会物理学</a:t>
            </a:r>
            <a:br>
              <a:rPr lang="en-JP" dirty="0">
                <a:latin typeface="+mj-lt"/>
              </a:rPr>
            </a:br>
            <a:endParaRPr lang="en-JP" dirty="0">
              <a:latin typeface="+mj-lt"/>
            </a:endParaRPr>
          </a:p>
          <a:p>
            <a:pPr>
              <a:lnSpc>
                <a:spcPts val="2500"/>
              </a:lnSpc>
            </a:pPr>
            <a:r>
              <a:rPr lang="en-JP" dirty="0">
                <a:latin typeface="+mj-lt"/>
              </a:rPr>
              <a:t>趣味：陸上競技全般</a:t>
            </a:r>
          </a:p>
          <a:p>
            <a:pPr lvl="1">
              <a:lnSpc>
                <a:spcPts val="2500"/>
              </a:lnSpc>
            </a:pPr>
            <a:r>
              <a:rPr lang="en-JP" dirty="0">
                <a:latin typeface="+mj-lt"/>
              </a:rPr>
              <a:t>長距離，走り高跳び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CC315-D483-5F49-A5C6-B83344E4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72" y="205866"/>
            <a:ext cx="8128056" cy="878541"/>
          </a:xfrm>
        </p:spPr>
        <p:txBody>
          <a:bodyPr/>
          <a:lstStyle/>
          <a:p>
            <a:r>
              <a:rPr lang="en-JP" dirty="0"/>
              <a:t>自己紹介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32D7-AE87-0A4C-8848-A5B9539E7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54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142AD-F4E5-6E39-8202-9524BADA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JP"/>
              <a:t>内容</a:t>
            </a:r>
          </a:p>
          <a:p>
            <a:pPr lvl="1">
              <a:lnSpc>
                <a:spcPts val="2400"/>
              </a:lnSpc>
            </a:pPr>
            <a:r>
              <a:rPr lang="en-JP"/>
              <a:t>統計学の基礎（記述統計学＋確率分布）</a:t>
            </a:r>
          </a:p>
          <a:p>
            <a:pPr lvl="1">
              <a:lnSpc>
                <a:spcPts val="2400"/>
              </a:lnSpc>
            </a:pPr>
            <a:r>
              <a:rPr lang="en-JP"/>
              <a:t>データ解析（Pythonプログラミング）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</a:pPr>
            <a:r>
              <a:rPr lang="en-JP"/>
              <a:t>講義の構成</a:t>
            </a:r>
          </a:p>
          <a:p>
            <a:pPr lvl="1">
              <a:lnSpc>
                <a:spcPts val="2400"/>
              </a:lnSpc>
            </a:pPr>
            <a:r>
              <a:rPr lang="en-JP"/>
              <a:t>講義2回で1テーマ（講義ノートの1セクション）</a:t>
            </a:r>
          </a:p>
          <a:p>
            <a:pPr lvl="1">
              <a:lnSpc>
                <a:spcPts val="2400"/>
              </a:lnSpc>
            </a:pPr>
            <a:r>
              <a:rPr lang="en-JP"/>
              <a:t>前半は板書，後半は各自のPCで実習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</a:pPr>
            <a:r>
              <a:rPr lang="en-JP"/>
              <a:t>関係する講義</a:t>
            </a:r>
          </a:p>
          <a:p>
            <a:pPr lvl="1">
              <a:lnSpc>
                <a:spcPts val="2400"/>
              </a:lnSpc>
            </a:pPr>
            <a:r>
              <a:rPr lang="en-JP"/>
              <a:t>2年次必修「統計学I, II」</a:t>
            </a:r>
          </a:p>
          <a:p>
            <a:pPr lvl="1">
              <a:lnSpc>
                <a:spcPts val="2400"/>
              </a:lnSpc>
            </a:pPr>
            <a:r>
              <a:rPr lang="en-JP"/>
              <a:t>「情報処理の応用A」：細かい内容は異なる</a:t>
            </a:r>
          </a:p>
          <a:p>
            <a:pPr lvl="1">
              <a:lnSpc>
                <a:spcPts val="2400"/>
              </a:lnSpc>
            </a:pPr>
            <a:r>
              <a:rPr lang="en-JP"/>
              <a:t>「情報処理の基礎」：つながりはない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3DAC7-F053-807B-7F48-473B87EB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3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99505-E8DD-131B-4A65-2AF79F5D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講義の概要</a:t>
            </a:r>
          </a:p>
        </p:txBody>
      </p:sp>
    </p:spTree>
    <p:extLst>
      <p:ext uri="{BB962C8B-B14F-4D97-AF65-F5344CB8AC3E}">
        <p14:creationId xmlns:p14="http://schemas.microsoft.com/office/powerpoint/2010/main" val="56054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9E33B-2A01-E28D-A440-55FF6BB0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</a:pPr>
            <a:r>
              <a:rPr kumimoji="1" lang="en-JP"/>
              <a:t>講義情報の共有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kumimoji="1" lang="en-JP">
                <a:latin typeface="+mj-lt"/>
              </a:rPr>
              <a:t>ポータルサイト &gt; オンライン授業 &gt; 予・復・レポ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kumimoji="1" lang="en-JP">
                <a:latin typeface="+mj-lt"/>
              </a:rPr>
              <a:t>レポートの提出も同様</a:t>
            </a:r>
            <a:br>
              <a:rPr kumimoji="1" lang="en-JP">
                <a:latin typeface="+mj-lt"/>
              </a:rPr>
            </a:br>
            <a:endParaRPr lang="en-JP">
              <a:ea typeface="+mj-ea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JP">
                <a:ea typeface="+mj-ea"/>
              </a:rPr>
              <a:t>講義ノート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lang="en-JP">
                <a:latin typeface="+mj-lt"/>
              </a:rPr>
              <a:t>URL：</a:t>
            </a:r>
            <a:r>
              <a:rPr lang="en-US" b="0" i="0" u="sng">
                <a:solidFill>
                  <a:srgbClr val="1125A2"/>
                </a:solidFill>
                <a:effectLst/>
                <a:latin typeface="+mj-lt"/>
                <a:hlinkClick r:id="rId2"/>
              </a:rPr>
              <a:t>https://tnarizuka.github.io/AIP_2022/</a:t>
            </a:r>
            <a:endParaRPr lang="en-US" b="0" i="0" u="sng">
              <a:solidFill>
                <a:srgbClr val="1125A2"/>
              </a:solidFill>
              <a:effectLst/>
              <a:latin typeface="+mj-lt"/>
            </a:endParaRP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lang="en-JP">
                <a:latin typeface="+mj-lt"/>
              </a:rPr>
              <a:t>「オンライン授業」からアクセス可</a:t>
            </a:r>
            <a:br>
              <a:rPr lang="en-JP">
                <a:latin typeface="+mj-lt"/>
              </a:rPr>
            </a:br>
            <a:endParaRPr lang="en-JP">
              <a:latin typeface="+mj-lt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JP">
                <a:ea typeface="+mj-ea"/>
              </a:rPr>
              <a:t>Jupyter Notebook（.ipynbファイル）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lang="en-JP">
                <a:latin typeface="+mj-lt"/>
              </a:rPr>
              <a:t>講義ノートの上部アイコンからダウンロード可</a:t>
            </a:r>
            <a:br>
              <a:rPr lang="en-JP">
                <a:latin typeface="+mj-lt"/>
              </a:rPr>
            </a:br>
            <a:endParaRPr lang="en-JP">
              <a:latin typeface="+mj-lt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JP">
                <a:ea typeface="+mj-ea"/>
              </a:rPr>
              <a:t>テキスト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kumimoji="1" lang="ja-JP" altLang="en-US" sz="2000">
                <a:latin typeface="+mj-lt"/>
                <a:cs typeface="Cambria"/>
              </a:rPr>
              <a:t>総務省政策統括官政策基準部編，「高校からの統計・データサイエンス活用</a:t>
            </a:r>
            <a:r>
              <a:rPr kumimoji="1" lang="en-US" altLang="ja-JP" sz="2000">
                <a:latin typeface="+mj-lt"/>
                <a:cs typeface="Cambria"/>
              </a:rPr>
              <a:t>〜</a:t>
            </a:r>
            <a:r>
              <a:rPr kumimoji="1" lang="ja-JP" altLang="en-US" sz="2000">
                <a:latin typeface="+mj-lt"/>
                <a:cs typeface="Cambria"/>
              </a:rPr>
              <a:t>上級編</a:t>
            </a:r>
            <a:r>
              <a:rPr kumimoji="1" lang="en-US" altLang="ja-JP" sz="2000">
                <a:latin typeface="+mj-lt"/>
                <a:cs typeface="Cambria"/>
              </a:rPr>
              <a:t>〜</a:t>
            </a:r>
            <a:r>
              <a:rPr kumimoji="1" lang="ja-JP" altLang="en-US" sz="2000">
                <a:latin typeface="+mj-lt"/>
                <a:cs typeface="Cambria"/>
              </a:rPr>
              <a:t>」， 日本統計協会，</a:t>
            </a:r>
            <a:r>
              <a:rPr kumimoji="1" lang="en-US" altLang="ja-JP" sz="2000">
                <a:latin typeface="+mj-lt"/>
                <a:cs typeface="Cambria"/>
              </a:rPr>
              <a:t>2017</a:t>
            </a:r>
            <a:endParaRPr kumimoji="1" lang="en-JP" altLang="ja-JP" sz="1400">
              <a:latin typeface="+mj-lt"/>
              <a:cs typeface="Cambria"/>
            </a:endParaRP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kumimoji="1" lang="en-JP">
                <a:latin typeface="+mj-lt"/>
              </a:rPr>
              <a:t>PDFファイルをダウンロード可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C194D-6B5B-77C2-9491-584D1A05D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4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70E45-E7BD-67F6-CAF6-9D1D368B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講義資料</a:t>
            </a:r>
          </a:p>
        </p:txBody>
      </p:sp>
    </p:spTree>
    <p:extLst>
      <p:ext uri="{BB962C8B-B14F-4D97-AF65-F5344CB8AC3E}">
        <p14:creationId xmlns:p14="http://schemas.microsoft.com/office/powerpoint/2010/main" val="36860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259085-1547-BA44-A16E-73FF5C25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レポート（60%）</a:t>
            </a:r>
          </a:p>
          <a:p>
            <a:pPr lvl="1"/>
            <a:r>
              <a:rPr lang="en-JP"/>
              <a:t>回数未定（昨年は1回）</a:t>
            </a:r>
          </a:p>
          <a:p>
            <a:pPr lvl="1"/>
            <a:r>
              <a:rPr lang="en-JP"/>
              <a:t>講義で扱った実例・独自に調べた内容についてまとめる</a:t>
            </a:r>
          </a:p>
          <a:p>
            <a:pPr lvl="1"/>
            <a:r>
              <a:rPr lang="en-JP"/>
              <a:t>希望者には添削サービスあり</a:t>
            </a:r>
            <a:br>
              <a:rPr lang="en-JP"/>
            </a:br>
            <a:endParaRPr lang="en-JP"/>
          </a:p>
          <a:p>
            <a:r>
              <a:rPr lang="en-JP"/>
              <a:t>授業への取り組み姿勢（40%）</a:t>
            </a:r>
          </a:p>
          <a:p>
            <a:pPr lvl="1"/>
            <a:r>
              <a:rPr lang="en-JP"/>
              <a:t>発表会（Aクラスと合同になるかも）</a:t>
            </a:r>
            <a:br>
              <a:rPr lang="en-JP"/>
            </a:br>
            <a:endParaRPr lang="en-JP"/>
          </a:p>
          <a:p>
            <a:r>
              <a:rPr lang="en-JP"/>
              <a:t>試験</a:t>
            </a:r>
          </a:p>
          <a:p>
            <a:pPr lvl="1"/>
            <a:r>
              <a:rPr lang="en-JP"/>
              <a:t>行わない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51BDC-7D44-5893-962D-1088F3193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5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BA1B7D-ED8D-0158-F3D8-A5450A24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評価方法</a:t>
            </a:r>
          </a:p>
        </p:txBody>
      </p:sp>
    </p:spTree>
    <p:extLst>
      <p:ext uri="{BB962C8B-B14F-4D97-AF65-F5344CB8AC3E}">
        <p14:creationId xmlns:p14="http://schemas.microsoft.com/office/powerpoint/2010/main" val="98581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CEAE17-B67F-B902-C9EC-F810540B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36267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Step1: Problem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テーマを決めて課題を明らかにする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研究仮設（リサーチクエスチョン）を設定する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Step2: Plan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研究仮設を明らかにするための分析計画を立てる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データや資料の収集計画を立てる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Step3: Data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実際にデータを収集し，整理する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Step4: Analysis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収集したデータを分析する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Step5: Conclusion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分析結果に基づいて考察・提言をし，課題を明らかにする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研究仮設に対して結論を下す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60810-4DDD-5572-79C7-CB9C1AA4B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6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82A68D-8088-8A39-C8B2-7506641A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PPDACメソッド</a:t>
            </a:r>
          </a:p>
        </p:txBody>
      </p:sp>
    </p:spTree>
    <p:extLst>
      <p:ext uri="{BB962C8B-B14F-4D97-AF65-F5344CB8AC3E}">
        <p14:creationId xmlns:p14="http://schemas.microsoft.com/office/powerpoint/2010/main" val="398461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491DF-3213-767F-1740-2BCD2275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7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DD0FFD-BC0F-B755-9C8C-2AB9768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レポートとの対応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9E662C-772B-884D-AB75-25102C901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59679"/>
              </p:ext>
            </p:extLst>
          </p:nvPr>
        </p:nvGraphicFramePr>
        <p:xfrm>
          <a:off x="1091068" y="2239811"/>
          <a:ext cx="6961864" cy="377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61">
                  <a:extLst>
                    <a:ext uri="{9D8B030D-6E8A-4147-A177-3AD203B41FA5}">
                      <a16:colId xmlns:a16="http://schemas.microsoft.com/office/drawing/2014/main" val="3291401213"/>
                    </a:ext>
                  </a:extLst>
                </a:gridCol>
                <a:gridCol w="4483003">
                  <a:extLst>
                    <a:ext uri="{9D8B030D-6E8A-4147-A177-3AD203B41FA5}">
                      <a16:colId xmlns:a16="http://schemas.microsoft.com/office/drawing/2014/main" val="3931339287"/>
                    </a:ext>
                  </a:extLst>
                </a:gridCol>
              </a:tblGrid>
              <a:tr h="642357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PPDAC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レポート，論文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31067"/>
                  </a:ext>
                </a:extLst>
              </a:tr>
              <a:tr h="642357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Introduction（はじめに）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552116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Plan, 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Method（方法）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52713"/>
                  </a:ext>
                </a:extLst>
              </a:tr>
              <a:tr h="642357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Result（結果）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350054"/>
                  </a:ext>
                </a:extLst>
              </a:tr>
              <a:tr h="1171358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Discussion（議論）, </a:t>
                      </a:r>
                      <a:br>
                        <a:rPr lang="en-JP" sz="2800">
                          <a:solidFill>
                            <a:schemeClr val="tx1"/>
                          </a:solidFill>
                        </a:rPr>
                      </a:br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Conclusion（考察）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87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0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FE968-CE26-0F1F-42D3-616C32DF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800"/>
              </a:lnSpc>
            </a:pPr>
            <a:r>
              <a:rPr lang="en-JP" sz="2000"/>
              <a:t>鉄則：当事者でなくても分かるように書く</a:t>
            </a:r>
          </a:p>
          <a:p>
            <a:pPr>
              <a:lnSpc>
                <a:spcPts val="2800"/>
              </a:lnSpc>
            </a:pPr>
            <a:r>
              <a:rPr lang="en-JP" sz="2000"/>
              <a:t>PPDACメソッドとレポートの章立てを対応させる</a:t>
            </a:r>
          </a:p>
          <a:p>
            <a:pPr>
              <a:lnSpc>
                <a:spcPts val="2800"/>
              </a:lnSpc>
            </a:pPr>
            <a:r>
              <a:rPr lang="en-JP" sz="2000"/>
              <a:t>Word, Latexなどを使ってもよいが，書式は統一する</a:t>
            </a:r>
          </a:p>
          <a:p>
            <a:pPr lvl="1">
              <a:lnSpc>
                <a:spcPts val="2800"/>
              </a:lnSpc>
            </a:pPr>
            <a:r>
              <a:rPr lang="en-JP" sz="1800"/>
              <a:t>フォントを統一，見出しを付ける，数式エディタを使う</a:t>
            </a:r>
          </a:p>
          <a:p>
            <a:pPr lvl="1">
              <a:lnSpc>
                <a:spcPts val="2800"/>
              </a:lnSpc>
            </a:pPr>
            <a:r>
              <a:rPr lang="en-JP" sz="1800"/>
              <a:t>ソフトを使いこなせないなら手書きの方が良い</a:t>
            </a:r>
          </a:p>
          <a:p>
            <a:pPr>
              <a:lnSpc>
                <a:spcPts val="2800"/>
              </a:lnSpc>
            </a:pPr>
            <a:r>
              <a:rPr lang="en-JP" sz="2000"/>
              <a:t>本文はフォーマルな文章で過不足なく記述</a:t>
            </a:r>
          </a:p>
          <a:p>
            <a:pPr lvl="1">
              <a:lnSpc>
                <a:spcPts val="2800"/>
              </a:lnSpc>
            </a:pPr>
            <a:r>
              <a:rPr lang="en-JP" sz="1800"/>
              <a:t>省略記号やメモ書き，パワポのスライドのような記述は不適切</a:t>
            </a:r>
          </a:p>
          <a:p>
            <a:pPr>
              <a:lnSpc>
                <a:spcPts val="2800"/>
              </a:lnSpc>
            </a:pPr>
            <a:r>
              <a:rPr lang="en-JP" sz="2000"/>
              <a:t>冒頭にレポートのタイトル，学籍番号，氏名</a:t>
            </a:r>
          </a:p>
          <a:p>
            <a:pPr>
              <a:lnSpc>
                <a:spcPts val="2800"/>
              </a:lnSpc>
            </a:pPr>
            <a:r>
              <a:rPr lang="en-JP" sz="2000"/>
              <a:t>ファイル形式はPDF，1つのファイルにまとめる</a:t>
            </a:r>
          </a:p>
          <a:p>
            <a:pPr>
              <a:lnSpc>
                <a:spcPts val="2800"/>
              </a:lnSpc>
            </a:pPr>
            <a:r>
              <a:rPr lang="en-JP" sz="2000"/>
              <a:t>ファイル名は”211k00000_name.pdf”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90133-B22D-49B5-DA84-F5457937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8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00C139-0AB7-9E20-22ED-FAF887CD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レポートの書き方</a:t>
            </a:r>
          </a:p>
        </p:txBody>
      </p:sp>
    </p:spTree>
    <p:extLst>
      <p:ext uri="{BB962C8B-B14F-4D97-AF65-F5344CB8AC3E}">
        <p14:creationId xmlns:p14="http://schemas.microsoft.com/office/powerpoint/2010/main" val="186105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Medium"/>
        <a:ea typeface="Hiragino Sans W4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0" indent="0" algn="l">
          <a:buFont typeface="Courier New" panose="02070309020205020404" pitchFamily="49" charset="0"/>
          <a:buNone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C85B5253-CA14-0F4D-BDD1-474FDB300AA1}" vid="{C5EF0880-6A6D-3043-AE78-E886E29775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370</Words>
  <Application>Microsoft Macintosh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Hiragino Sans W6</vt:lpstr>
      <vt:lpstr>Arial</vt:lpstr>
      <vt:lpstr>Avenir Next Bold</vt:lpstr>
      <vt:lpstr>Avenir Next Medium</vt:lpstr>
      <vt:lpstr>Calibri</vt:lpstr>
      <vt:lpstr>Courier New</vt:lpstr>
      <vt:lpstr>Office Theme</vt:lpstr>
      <vt:lpstr>第１回：ガイダンス</vt:lpstr>
      <vt:lpstr>自己紹介</vt:lpstr>
      <vt:lpstr>講義の概要</vt:lpstr>
      <vt:lpstr>講義資料</vt:lpstr>
      <vt:lpstr>評価方法</vt:lpstr>
      <vt:lpstr>PPDACメソッド</vt:lpstr>
      <vt:lpstr>レポートとの対応</vt:lpstr>
      <vt:lpstr>レポートの書き方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　ガイダンス</dc:title>
  <dc:creator>成塚　拓真</dc:creator>
  <cp:lastModifiedBy>成塚　拓真</cp:lastModifiedBy>
  <cp:revision>8</cp:revision>
  <dcterms:created xsi:type="dcterms:W3CDTF">2022-09-26T01:48:21Z</dcterms:created>
  <dcterms:modified xsi:type="dcterms:W3CDTF">2022-09-26T06:52:37Z</dcterms:modified>
</cp:coreProperties>
</file>