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77"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B2879-8186-4CA5-9E8E-98DE9A7325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D29F5D-0818-4991-B41D-EDE0B5EAE547}">
      <dgm:prSet/>
      <dgm:spPr/>
      <dgm:t>
        <a:bodyPr/>
        <a:lstStyle/>
        <a:p>
          <a:r>
            <a:rPr lang="en-US"/>
            <a:t>Suppose we have a scalar-valued function of a vector. We’ll call this g(v).</a:t>
          </a:r>
        </a:p>
      </dgm:t>
    </dgm:pt>
    <dgm:pt modelId="{5F0DEA81-8104-4B2A-8224-E00F942890C0}" type="parTrans" cxnId="{D0E3F0FB-75EB-4400-81FC-1AC185BD3623}">
      <dgm:prSet/>
      <dgm:spPr/>
      <dgm:t>
        <a:bodyPr/>
        <a:lstStyle/>
        <a:p>
          <a:endParaRPr lang="en-US"/>
        </a:p>
      </dgm:t>
    </dgm:pt>
    <dgm:pt modelId="{CAE6F07B-8BE9-49CD-8F9C-B950535081C2}" type="sibTrans" cxnId="{D0E3F0FB-75EB-4400-81FC-1AC185BD3623}">
      <dgm:prSet/>
      <dgm:spPr/>
      <dgm:t>
        <a:bodyPr/>
        <a:lstStyle/>
        <a:p>
          <a:endParaRPr lang="en-US"/>
        </a:p>
      </dgm:t>
    </dgm:pt>
    <dgm:pt modelId="{DFC5F188-E6A6-4733-9CF8-B39FAFC4EC76}">
      <dgm:prSet/>
      <dgm:spPr/>
      <dgm:t>
        <a:bodyPr/>
        <a:lstStyle/>
        <a:p>
          <a:r>
            <a:rPr lang="en-US"/>
            <a:t>In a market-trading scenario, v would be the vector of market changes and g(.) would be a performance measure for our trading system. </a:t>
          </a:r>
        </a:p>
      </dgm:t>
    </dgm:pt>
    <dgm:pt modelId="{0C85D802-B2B8-494C-B3ED-262785F9E1CB}" type="parTrans" cxnId="{4ECAC21F-803C-4F47-827B-EE3C14D74305}">
      <dgm:prSet/>
      <dgm:spPr/>
      <dgm:t>
        <a:bodyPr/>
        <a:lstStyle/>
        <a:p>
          <a:endParaRPr lang="en-US"/>
        </a:p>
      </dgm:t>
    </dgm:pt>
    <dgm:pt modelId="{87A7E235-E98A-4BF1-8198-B49EDB7EB792}" type="sibTrans" cxnId="{4ECAC21F-803C-4F47-827B-EE3C14D74305}">
      <dgm:prSet/>
      <dgm:spPr/>
      <dgm:t>
        <a:bodyPr/>
        <a:lstStyle/>
        <a:p>
          <a:endParaRPr lang="en-US"/>
        </a:p>
      </dgm:t>
    </dgm:pt>
    <dgm:pt modelId="{9DA4946C-3474-486A-BAE1-32088B0B2C69}">
      <dgm:prSet/>
      <dgm:spPr/>
      <dgm:t>
        <a:bodyPr/>
        <a:lstStyle/>
        <a:p>
          <a:r>
            <a:rPr lang="en-US"/>
            <a:t>Then v is the vector of next-day market changes that we encountered, and g(v) is a measure of our performance over the entire test period. This may be our total return, percent return, Sharpe Ratio, or any other reasonable performance figure.</a:t>
          </a:r>
        </a:p>
      </dgm:t>
    </dgm:pt>
    <dgm:pt modelId="{47A83E75-8403-4DCF-9B71-D1E239B49B7A}" type="parTrans" cxnId="{5F0BE0C1-8D70-4E06-868A-55115143BB18}">
      <dgm:prSet/>
      <dgm:spPr/>
      <dgm:t>
        <a:bodyPr/>
        <a:lstStyle/>
        <a:p>
          <a:endParaRPr lang="en-US"/>
        </a:p>
      </dgm:t>
    </dgm:pt>
    <dgm:pt modelId="{3E72B599-3AAF-49A9-9726-BA3809A1F4B1}" type="sibTrans" cxnId="{5F0BE0C1-8D70-4E06-868A-55115143BB18}">
      <dgm:prSet/>
      <dgm:spPr/>
      <dgm:t>
        <a:bodyPr/>
        <a:lstStyle/>
        <a:p>
          <a:endParaRPr lang="en-US"/>
        </a:p>
      </dgm:t>
    </dgm:pt>
    <dgm:pt modelId="{D6BE5613-D248-4B3C-9026-348A878B1BAA}" type="pres">
      <dgm:prSet presAssocID="{C3EB2879-8186-4CA5-9E8E-98DE9A73257A}" presName="root" presStyleCnt="0">
        <dgm:presLayoutVars>
          <dgm:dir/>
          <dgm:resizeHandles val="exact"/>
        </dgm:presLayoutVars>
      </dgm:prSet>
      <dgm:spPr/>
    </dgm:pt>
    <dgm:pt modelId="{2427C38D-22F7-49FA-9C4A-1618BD6AEB3D}" type="pres">
      <dgm:prSet presAssocID="{6ED29F5D-0818-4991-B41D-EDE0B5EAE547}" presName="compNode" presStyleCnt="0"/>
      <dgm:spPr/>
    </dgm:pt>
    <dgm:pt modelId="{A89F603B-1D3B-4EB1-BEF0-B99C58353CD4}" type="pres">
      <dgm:prSet presAssocID="{6ED29F5D-0818-4991-B41D-EDE0B5EAE547}" presName="bgRect" presStyleLbl="bgShp" presStyleIdx="0" presStyleCnt="3"/>
      <dgm:spPr/>
    </dgm:pt>
    <dgm:pt modelId="{A57EFA5A-84CC-4F86-A93C-60DBF26D6792}" type="pres">
      <dgm:prSet presAssocID="{6ED29F5D-0818-4991-B41D-EDE0B5EAE5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868BC97C-02C2-4562-BB31-30ED65F38331}" type="pres">
      <dgm:prSet presAssocID="{6ED29F5D-0818-4991-B41D-EDE0B5EAE547}" presName="spaceRect" presStyleCnt="0"/>
      <dgm:spPr/>
    </dgm:pt>
    <dgm:pt modelId="{AD0E70AE-28F2-4F0C-B2B0-39D7E3CB3482}" type="pres">
      <dgm:prSet presAssocID="{6ED29F5D-0818-4991-B41D-EDE0B5EAE547}" presName="parTx" presStyleLbl="revTx" presStyleIdx="0" presStyleCnt="3">
        <dgm:presLayoutVars>
          <dgm:chMax val="0"/>
          <dgm:chPref val="0"/>
        </dgm:presLayoutVars>
      </dgm:prSet>
      <dgm:spPr/>
    </dgm:pt>
    <dgm:pt modelId="{78F77AC2-B2E1-4433-86C5-F9DB7F1870C0}" type="pres">
      <dgm:prSet presAssocID="{CAE6F07B-8BE9-49CD-8F9C-B950535081C2}" presName="sibTrans" presStyleCnt="0"/>
      <dgm:spPr/>
    </dgm:pt>
    <dgm:pt modelId="{D8041129-ED6A-48D9-9038-1A5005AEFD10}" type="pres">
      <dgm:prSet presAssocID="{DFC5F188-E6A6-4733-9CF8-B39FAFC4EC76}" presName="compNode" presStyleCnt="0"/>
      <dgm:spPr/>
    </dgm:pt>
    <dgm:pt modelId="{7D106B44-7EA6-412D-A7D4-FF209F031941}" type="pres">
      <dgm:prSet presAssocID="{DFC5F188-E6A6-4733-9CF8-B39FAFC4EC76}" presName="bgRect" presStyleLbl="bgShp" presStyleIdx="1" presStyleCnt="3"/>
      <dgm:spPr/>
    </dgm:pt>
    <dgm:pt modelId="{A795996A-4ABD-4405-A4B0-5F465B09EB7F}" type="pres">
      <dgm:prSet presAssocID="{DFC5F188-E6A6-4733-9CF8-B39FAFC4E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A5CBBE49-1C38-44D8-8D89-A657D2CC552A}" type="pres">
      <dgm:prSet presAssocID="{DFC5F188-E6A6-4733-9CF8-B39FAFC4EC76}" presName="spaceRect" presStyleCnt="0"/>
      <dgm:spPr/>
    </dgm:pt>
    <dgm:pt modelId="{C56F0115-A694-438C-B746-D5F6EA6791F3}" type="pres">
      <dgm:prSet presAssocID="{DFC5F188-E6A6-4733-9CF8-B39FAFC4EC76}" presName="parTx" presStyleLbl="revTx" presStyleIdx="1" presStyleCnt="3">
        <dgm:presLayoutVars>
          <dgm:chMax val="0"/>
          <dgm:chPref val="0"/>
        </dgm:presLayoutVars>
      </dgm:prSet>
      <dgm:spPr/>
    </dgm:pt>
    <dgm:pt modelId="{B300686F-AADD-408C-95B3-886E5E96F4BF}" type="pres">
      <dgm:prSet presAssocID="{87A7E235-E98A-4BF1-8198-B49EDB7EB792}" presName="sibTrans" presStyleCnt="0"/>
      <dgm:spPr/>
    </dgm:pt>
    <dgm:pt modelId="{2F115502-07ED-4E74-A89E-182144F1072B}" type="pres">
      <dgm:prSet presAssocID="{9DA4946C-3474-486A-BAE1-32088B0B2C69}" presName="compNode" presStyleCnt="0"/>
      <dgm:spPr/>
    </dgm:pt>
    <dgm:pt modelId="{F0AA8217-6BC0-4424-A187-8051248085C1}" type="pres">
      <dgm:prSet presAssocID="{9DA4946C-3474-486A-BAE1-32088B0B2C69}" presName="bgRect" presStyleLbl="bgShp" presStyleIdx="2" presStyleCnt="3"/>
      <dgm:spPr/>
    </dgm:pt>
    <dgm:pt modelId="{876BEF20-1514-48B8-A3F5-ECC8066040A1}" type="pres">
      <dgm:prSet presAssocID="{9DA4946C-3474-486A-BAE1-32088B0B2C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4C9E8471-82CE-406C-87D2-00054BE6CE21}" type="pres">
      <dgm:prSet presAssocID="{9DA4946C-3474-486A-BAE1-32088B0B2C69}" presName="spaceRect" presStyleCnt="0"/>
      <dgm:spPr/>
    </dgm:pt>
    <dgm:pt modelId="{2226E243-0377-4D4E-BD17-F47F4E4754A6}" type="pres">
      <dgm:prSet presAssocID="{9DA4946C-3474-486A-BAE1-32088B0B2C69}" presName="parTx" presStyleLbl="revTx" presStyleIdx="2" presStyleCnt="3">
        <dgm:presLayoutVars>
          <dgm:chMax val="0"/>
          <dgm:chPref val="0"/>
        </dgm:presLayoutVars>
      </dgm:prSet>
      <dgm:spPr/>
    </dgm:pt>
  </dgm:ptLst>
  <dgm:cxnLst>
    <dgm:cxn modelId="{D000C711-ACFB-44C5-AF94-B2ECD2A92C53}" type="presOf" srcId="{9DA4946C-3474-486A-BAE1-32088B0B2C69}" destId="{2226E243-0377-4D4E-BD17-F47F4E4754A6}" srcOrd="0" destOrd="0" presId="urn:microsoft.com/office/officeart/2018/2/layout/IconVerticalSolidList"/>
    <dgm:cxn modelId="{CCBAA91C-399A-4420-A1C3-98E3513518B8}" type="presOf" srcId="{6ED29F5D-0818-4991-B41D-EDE0B5EAE547}" destId="{AD0E70AE-28F2-4F0C-B2B0-39D7E3CB3482}" srcOrd="0" destOrd="0" presId="urn:microsoft.com/office/officeart/2018/2/layout/IconVerticalSolidList"/>
    <dgm:cxn modelId="{4ECAC21F-803C-4F47-827B-EE3C14D74305}" srcId="{C3EB2879-8186-4CA5-9E8E-98DE9A73257A}" destId="{DFC5F188-E6A6-4733-9CF8-B39FAFC4EC76}" srcOrd="1" destOrd="0" parTransId="{0C85D802-B2B8-494C-B3ED-262785F9E1CB}" sibTransId="{87A7E235-E98A-4BF1-8198-B49EDB7EB792}"/>
    <dgm:cxn modelId="{76FCBD24-91E0-4B4F-B6F7-AC690AACE845}" type="presOf" srcId="{C3EB2879-8186-4CA5-9E8E-98DE9A73257A}" destId="{D6BE5613-D248-4B3C-9026-348A878B1BAA}" srcOrd="0" destOrd="0" presId="urn:microsoft.com/office/officeart/2018/2/layout/IconVerticalSolidList"/>
    <dgm:cxn modelId="{CEC3A532-8BCB-4259-BB98-5191C7181E4F}" type="presOf" srcId="{DFC5F188-E6A6-4733-9CF8-B39FAFC4EC76}" destId="{C56F0115-A694-438C-B746-D5F6EA6791F3}" srcOrd="0" destOrd="0" presId="urn:microsoft.com/office/officeart/2018/2/layout/IconVerticalSolidList"/>
    <dgm:cxn modelId="{5F0BE0C1-8D70-4E06-868A-55115143BB18}" srcId="{C3EB2879-8186-4CA5-9E8E-98DE9A73257A}" destId="{9DA4946C-3474-486A-BAE1-32088B0B2C69}" srcOrd="2" destOrd="0" parTransId="{47A83E75-8403-4DCF-9B71-D1E239B49B7A}" sibTransId="{3E72B599-3AAF-49A9-9726-BA3809A1F4B1}"/>
    <dgm:cxn modelId="{D0E3F0FB-75EB-4400-81FC-1AC185BD3623}" srcId="{C3EB2879-8186-4CA5-9E8E-98DE9A73257A}" destId="{6ED29F5D-0818-4991-B41D-EDE0B5EAE547}" srcOrd="0" destOrd="0" parTransId="{5F0DEA81-8104-4B2A-8224-E00F942890C0}" sibTransId="{CAE6F07B-8BE9-49CD-8F9C-B950535081C2}"/>
    <dgm:cxn modelId="{E647F017-883C-41E0-903E-C16D52A848CB}" type="presParOf" srcId="{D6BE5613-D248-4B3C-9026-348A878B1BAA}" destId="{2427C38D-22F7-49FA-9C4A-1618BD6AEB3D}" srcOrd="0" destOrd="0" presId="urn:microsoft.com/office/officeart/2018/2/layout/IconVerticalSolidList"/>
    <dgm:cxn modelId="{DABC40CC-36AE-42B9-97C4-FE7C396F20ED}" type="presParOf" srcId="{2427C38D-22F7-49FA-9C4A-1618BD6AEB3D}" destId="{A89F603B-1D3B-4EB1-BEF0-B99C58353CD4}" srcOrd="0" destOrd="0" presId="urn:microsoft.com/office/officeart/2018/2/layout/IconVerticalSolidList"/>
    <dgm:cxn modelId="{9A7ED430-7F64-413B-98DC-BF5F474F682F}" type="presParOf" srcId="{2427C38D-22F7-49FA-9C4A-1618BD6AEB3D}" destId="{A57EFA5A-84CC-4F86-A93C-60DBF26D6792}" srcOrd="1" destOrd="0" presId="urn:microsoft.com/office/officeart/2018/2/layout/IconVerticalSolidList"/>
    <dgm:cxn modelId="{C211D565-57C8-48C8-9C4D-8A76A38FFA35}" type="presParOf" srcId="{2427C38D-22F7-49FA-9C4A-1618BD6AEB3D}" destId="{868BC97C-02C2-4562-BB31-30ED65F38331}" srcOrd="2" destOrd="0" presId="urn:microsoft.com/office/officeart/2018/2/layout/IconVerticalSolidList"/>
    <dgm:cxn modelId="{6F5CDE02-3A35-4D39-B96F-8337C8811328}" type="presParOf" srcId="{2427C38D-22F7-49FA-9C4A-1618BD6AEB3D}" destId="{AD0E70AE-28F2-4F0C-B2B0-39D7E3CB3482}" srcOrd="3" destOrd="0" presId="urn:microsoft.com/office/officeart/2018/2/layout/IconVerticalSolidList"/>
    <dgm:cxn modelId="{3975CE09-CAF9-4B76-8CA6-BA96F5D6918C}" type="presParOf" srcId="{D6BE5613-D248-4B3C-9026-348A878B1BAA}" destId="{78F77AC2-B2E1-4433-86C5-F9DB7F1870C0}" srcOrd="1" destOrd="0" presId="urn:microsoft.com/office/officeart/2018/2/layout/IconVerticalSolidList"/>
    <dgm:cxn modelId="{08E44351-5B26-4358-99F7-0906339C21FE}" type="presParOf" srcId="{D6BE5613-D248-4B3C-9026-348A878B1BAA}" destId="{D8041129-ED6A-48D9-9038-1A5005AEFD10}" srcOrd="2" destOrd="0" presId="urn:microsoft.com/office/officeart/2018/2/layout/IconVerticalSolidList"/>
    <dgm:cxn modelId="{E27CD8C4-AE33-4B28-9DCC-C6CD751FC639}" type="presParOf" srcId="{D8041129-ED6A-48D9-9038-1A5005AEFD10}" destId="{7D106B44-7EA6-412D-A7D4-FF209F031941}" srcOrd="0" destOrd="0" presId="urn:microsoft.com/office/officeart/2018/2/layout/IconVerticalSolidList"/>
    <dgm:cxn modelId="{33853179-73EA-4F7C-897F-1F5573E3A3CD}" type="presParOf" srcId="{D8041129-ED6A-48D9-9038-1A5005AEFD10}" destId="{A795996A-4ABD-4405-A4B0-5F465B09EB7F}" srcOrd="1" destOrd="0" presId="urn:microsoft.com/office/officeart/2018/2/layout/IconVerticalSolidList"/>
    <dgm:cxn modelId="{36872A75-DC5A-4D0C-BA82-F540D3028C79}" type="presParOf" srcId="{D8041129-ED6A-48D9-9038-1A5005AEFD10}" destId="{A5CBBE49-1C38-44D8-8D89-A657D2CC552A}" srcOrd="2" destOrd="0" presId="urn:microsoft.com/office/officeart/2018/2/layout/IconVerticalSolidList"/>
    <dgm:cxn modelId="{478832D7-6E26-445C-BC8A-0BB2E815D216}" type="presParOf" srcId="{D8041129-ED6A-48D9-9038-1A5005AEFD10}" destId="{C56F0115-A694-438C-B746-D5F6EA6791F3}" srcOrd="3" destOrd="0" presId="urn:microsoft.com/office/officeart/2018/2/layout/IconVerticalSolidList"/>
    <dgm:cxn modelId="{9F28A6B1-59AD-4051-8DCB-91897E03A74E}" type="presParOf" srcId="{D6BE5613-D248-4B3C-9026-348A878B1BAA}" destId="{B300686F-AADD-408C-95B3-886E5E96F4BF}" srcOrd="3" destOrd="0" presId="urn:microsoft.com/office/officeart/2018/2/layout/IconVerticalSolidList"/>
    <dgm:cxn modelId="{B8315219-DBC9-464A-8F86-019CF7FEE651}" type="presParOf" srcId="{D6BE5613-D248-4B3C-9026-348A878B1BAA}" destId="{2F115502-07ED-4E74-A89E-182144F1072B}" srcOrd="4" destOrd="0" presId="urn:microsoft.com/office/officeart/2018/2/layout/IconVerticalSolidList"/>
    <dgm:cxn modelId="{0601AB7E-940B-4C4A-B31B-17DE05B5F512}" type="presParOf" srcId="{2F115502-07ED-4E74-A89E-182144F1072B}" destId="{F0AA8217-6BC0-4424-A187-8051248085C1}" srcOrd="0" destOrd="0" presId="urn:microsoft.com/office/officeart/2018/2/layout/IconVerticalSolidList"/>
    <dgm:cxn modelId="{300A9900-AA76-4A1F-8E4B-FF38E2117DF7}" type="presParOf" srcId="{2F115502-07ED-4E74-A89E-182144F1072B}" destId="{876BEF20-1514-48B8-A3F5-ECC8066040A1}" srcOrd="1" destOrd="0" presId="urn:microsoft.com/office/officeart/2018/2/layout/IconVerticalSolidList"/>
    <dgm:cxn modelId="{70ACECBB-DE71-4894-9AAE-A499506A08C5}" type="presParOf" srcId="{2F115502-07ED-4E74-A89E-182144F1072B}" destId="{4C9E8471-82CE-406C-87D2-00054BE6CE21}" srcOrd="2" destOrd="0" presId="urn:microsoft.com/office/officeart/2018/2/layout/IconVerticalSolidList"/>
    <dgm:cxn modelId="{64454F31-D7F3-443E-8B8F-27B10A00735F}" type="presParOf" srcId="{2F115502-07ED-4E74-A89E-182144F1072B}" destId="{2226E243-0377-4D4E-BD17-F47F4E4754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247B6-E2CD-4EA9-9C7D-4C90CD7ABB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323F55-A94A-4DAA-8DF0-390637084223}">
      <dgm:prSet/>
      <dgm:spPr/>
      <dgm:t>
        <a:bodyPr/>
        <a:lstStyle/>
        <a:p>
          <a:r>
            <a:rPr lang="en-US"/>
            <a:t>Non-stationarity </a:t>
          </a:r>
        </a:p>
      </dgm:t>
    </dgm:pt>
    <dgm:pt modelId="{F9C29473-7DA3-4A4C-954F-5CE48741F385}" type="parTrans" cxnId="{E76C2D66-8B16-4056-AEFE-4FF9C9FF9DB8}">
      <dgm:prSet/>
      <dgm:spPr/>
      <dgm:t>
        <a:bodyPr/>
        <a:lstStyle/>
        <a:p>
          <a:endParaRPr lang="en-US"/>
        </a:p>
      </dgm:t>
    </dgm:pt>
    <dgm:pt modelId="{10E10844-788A-4345-928A-85D052455D65}" type="sibTrans" cxnId="{E76C2D66-8B16-4056-AEFE-4FF9C9FF9DB8}">
      <dgm:prSet/>
      <dgm:spPr/>
      <dgm:t>
        <a:bodyPr/>
        <a:lstStyle/>
        <a:p>
          <a:endParaRPr lang="en-US"/>
        </a:p>
      </dgm:t>
    </dgm:pt>
    <dgm:pt modelId="{D621EB7F-23E2-4026-B838-EBF909BF407E}">
      <dgm:prSet/>
      <dgm:spPr/>
      <dgm:t>
        <a:bodyPr/>
        <a:lstStyle/>
        <a:p>
          <a:r>
            <a:rPr lang="en-US"/>
            <a:t>Serial Dependence </a:t>
          </a:r>
        </a:p>
      </dgm:t>
    </dgm:pt>
    <dgm:pt modelId="{E5B07673-DAF2-4E69-935C-BC7764D0B3B7}" type="parTrans" cxnId="{1DC0490D-2CD8-4BC0-A79C-BE7693EA4F8B}">
      <dgm:prSet/>
      <dgm:spPr/>
      <dgm:t>
        <a:bodyPr/>
        <a:lstStyle/>
        <a:p>
          <a:endParaRPr lang="en-US"/>
        </a:p>
      </dgm:t>
    </dgm:pt>
    <dgm:pt modelId="{86B33C94-E8BB-4D48-B10E-86203026E986}" type="sibTrans" cxnId="{1DC0490D-2CD8-4BC0-A79C-BE7693EA4F8B}">
      <dgm:prSet/>
      <dgm:spPr/>
      <dgm:t>
        <a:bodyPr/>
        <a:lstStyle/>
        <a:p>
          <a:endParaRPr lang="en-US"/>
        </a:p>
      </dgm:t>
    </dgm:pt>
    <dgm:pt modelId="{BC616603-7C3B-475E-BACA-5CDB1A4114AD}">
      <dgm:prSet/>
      <dgm:spPr/>
      <dgm:t>
        <a:bodyPr/>
        <a:lstStyle/>
        <a:p>
          <a:r>
            <a:rPr lang="en-US"/>
            <a:t>Thin Position Vectors </a:t>
          </a:r>
        </a:p>
      </dgm:t>
    </dgm:pt>
    <dgm:pt modelId="{C5337DB5-C078-421E-AB5D-C705A02DDCAF}" type="parTrans" cxnId="{2D5840CD-444F-464E-8738-079276B3F8E4}">
      <dgm:prSet/>
      <dgm:spPr/>
      <dgm:t>
        <a:bodyPr/>
        <a:lstStyle/>
        <a:p>
          <a:endParaRPr lang="en-US"/>
        </a:p>
      </dgm:t>
    </dgm:pt>
    <dgm:pt modelId="{5D05260A-7A96-4365-AB1B-50EF23A93FA5}" type="sibTrans" cxnId="{2D5840CD-444F-464E-8738-079276B3F8E4}">
      <dgm:prSet/>
      <dgm:spPr/>
      <dgm:t>
        <a:bodyPr/>
        <a:lstStyle/>
        <a:p>
          <a:endParaRPr lang="en-US"/>
        </a:p>
      </dgm:t>
    </dgm:pt>
    <dgm:pt modelId="{FF36EAE1-B5BC-4997-B2EC-183DE2C19922}">
      <dgm:prSet/>
      <dgm:spPr/>
      <dgm:t>
        <a:bodyPr/>
        <a:lstStyle/>
        <a:p>
          <a:r>
            <a:rPr lang="en-US"/>
            <a:t>Avoid Using a Generic Null Distribution </a:t>
          </a:r>
        </a:p>
      </dgm:t>
    </dgm:pt>
    <dgm:pt modelId="{6D16F898-6122-4AA1-B353-DA5D05CBB819}" type="parTrans" cxnId="{6CEE2BF2-A03A-492C-B48C-B1DD747DA8F7}">
      <dgm:prSet/>
      <dgm:spPr/>
      <dgm:t>
        <a:bodyPr/>
        <a:lstStyle/>
        <a:p>
          <a:endParaRPr lang="en-US"/>
        </a:p>
      </dgm:t>
    </dgm:pt>
    <dgm:pt modelId="{B4CD66A4-63FE-4530-90CD-3B3AD0E9EACF}" type="sibTrans" cxnId="{6CEE2BF2-A03A-492C-B48C-B1DD747DA8F7}">
      <dgm:prSet/>
      <dgm:spPr/>
      <dgm:t>
        <a:bodyPr/>
        <a:lstStyle/>
        <a:p>
          <a:endParaRPr lang="en-US"/>
        </a:p>
      </dgm:t>
    </dgm:pt>
    <dgm:pt modelId="{03480828-1F72-BE43-9CF1-0CED70EC7C40}" type="pres">
      <dgm:prSet presAssocID="{F2D247B6-E2CD-4EA9-9C7D-4C90CD7ABBFE}" presName="linear" presStyleCnt="0">
        <dgm:presLayoutVars>
          <dgm:animLvl val="lvl"/>
          <dgm:resizeHandles val="exact"/>
        </dgm:presLayoutVars>
      </dgm:prSet>
      <dgm:spPr/>
    </dgm:pt>
    <dgm:pt modelId="{E9A3A1B8-D75A-9A49-A013-10D5CCDF0E90}" type="pres">
      <dgm:prSet presAssocID="{E6323F55-A94A-4DAA-8DF0-390637084223}" presName="parentText" presStyleLbl="node1" presStyleIdx="0" presStyleCnt="4">
        <dgm:presLayoutVars>
          <dgm:chMax val="0"/>
          <dgm:bulletEnabled val="1"/>
        </dgm:presLayoutVars>
      </dgm:prSet>
      <dgm:spPr/>
    </dgm:pt>
    <dgm:pt modelId="{AABAC326-B617-3B4A-8647-8B2FD217CC7B}" type="pres">
      <dgm:prSet presAssocID="{10E10844-788A-4345-928A-85D052455D65}" presName="spacer" presStyleCnt="0"/>
      <dgm:spPr/>
    </dgm:pt>
    <dgm:pt modelId="{4B95852A-F912-FC4C-A7D6-F7AF0FC059D6}" type="pres">
      <dgm:prSet presAssocID="{D621EB7F-23E2-4026-B838-EBF909BF407E}" presName="parentText" presStyleLbl="node1" presStyleIdx="1" presStyleCnt="4">
        <dgm:presLayoutVars>
          <dgm:chMax val="0"/>
          <dgm:bulletEnabled val="1"/>
        </dgm:presLayoutVars>
      </dgm:prSet>
      <dgm:spPr/>
    </dgm:pt>
    <dgm:pt modelId="{65E237F4-2B60-4C48-876B-D044A4239015}" type="pres">
      <dgm:prSet presAssocID="{86B33C94-E8BB-4D48-B10E-86203026E986}" presName="spacer" presStyleCnt="0"/>
      <dgm:spPr/>
    </dgm:pt>
    <dgm:pt modelId="{9FD8965F-48E3-6D4F-BB1C-C5DBB18A8367}" type="pres">
      <dgm:prSet presAssocID="{BC616603-7C3B-475E-BACA-5CDB1A4114AD}" presName="parentText" presStyleLbl="node1" presStyleIdx="2" presStyleCnt="4">
        <dgm:presLayoutVars>
          <dgm:chMax val="0"/>
          <dgm:bulletEnabled val="1"/>
        </dgm:presLayoutVars>
      </dgm:prSet>
      <dgm:spPr/>
    </dgm:pt>
    <dgm:pt modelId="{F30A3C00-2C9E-4B4B-9267-F7336BDA0BC3}" type="pres">
      <dgm:prSet presAssocID="{5D05260A-7A96-4365-AB1B-50EF23A93FA5}" presName="spacer" presStyleCnt="0"/>
      <dgm:spPr/>
    </dgm:pt>
    <dgm:pt modelId="{C20A83F8-CF6B-A340-A492-4D52AAE86A9B}" type="pres">
      <dgm:prSet presAssocID="{FF36EAE1-B5BC-4997-B2EC-183DE2C19922}" presName="parentText" presStyleLbl="node1" presStyleIdx="3" presStyleCnt="4">
        <dgm:presLayoutVars>
          <dgm:chMax val="0"/>
          <dgm:bulletEnabled val="1"/>
        </dgm:presLayoutVars>
      </dgm:prSet>
      <dgm:spPr/>
    </dgm:pt>
  </dgm:ptLst>
  <dgm:cxnLst>
    <dgm:cxn modelId="{1DC0490D-2CD8-4BC0-A79C-BE7693EA4F8B}" srcId="{F2D247B6-E2CD-4EA9-9C7D-4C90CD7ABBFE}" destId="{D621EB7F-23E2-4026-B838-EBF909BF407E}" srcOrd="1" destOrd="0" parTransId="{E5B07673-DAF2-4E69-935C-BC7764D0B3B7}" sibTransId="{86B33C94-E8BB-4D48-B10E-86203026E986}"/>
    <dgm:cxn modelId="{8AA2DC1A-A391-F146-8CDA-38338A3ABA79}" type="presOf" srcId="{D621EB7F-23E2-4026-B838-EBF909BF407E}" destId="{4B95852A-F912-FC4C-A7D6-F7AF0FC059D6}" srcOrd="0" destOrd="0" presId="urn:microsoft.com/office/officeart/2005/8/layout/vList2"/>
    <dgm:cxn modelId="{8F31513C-914D-814C-B9F2-A2D0D8AC6FE6}" type="presOf" srcId="{FF36EAE1-B5BC-4997-B2EC-183DE2C19922}" destId="{C20A83F8-CF6B-A340-A492-4D52AAE86A9B}" srcOrd="0" destOrd="0" presId="urn:microsoft.com/office/officeart/2005/8/layout/vList2"/>
    <dgm:cxn modelId="{E76C2D66-8B16-4056-AEFE-4FF9C9FF9DB8}" srcId="{F2D247B6-E2CD-4EA9-9C7D-4C90CD7ABBFE}" destId="{E6323F55-A94A-4DAA-8DF0-390637084223}" srcOrd="0" destOrd="0" parTransId="{F9C29473-7DA3-4A4C-954F-5CE48741F385}" sibTransId="{10E10844-788A-4345-928A-85D052455D65}"/>
    <dgm:cxn modelId="{2D5840CD-444F-464E-8738-079276B3F8E4}" srcId="{F2D247B6-E2CD-4EA9-9C7D-4C90CD7ABBFE}" destId="{BC616603-7C3B-475E-BACA-5CDB1A4114AD}" srcOrd="2" destOrd="0" parTransId="{C5337DB5-C078-421E-AB5D-C705A02DDCAF}" sibTransId="{5D05260A-7A96-4365-AB1B-50EF23A93FA5}"/>
    <dgm:cxn modelId="{03313ACE-D14E-8E40-8F58-AED4FFA45C2F}" type="presOf" srcId="{F2D247B6-E2CD-4EA9-9C7D-4C90CD7ABBFE}" destId="{03480828-1F72-BE43-9CF1-0CED70EC7C40}" srcOrd="0" destOrd="0" presId="urn:microsoft.com/office/officeart/2005/8/layout/vList2"/>
    <dgm:cxn modelId="{5235A8E5-52E6-8F49-B92E-D5A2E0F546C1}" type="presOf" srcId="{BC616603-7C3B-475E-BACA-5CDB1A4114AD}" destId="{9FD8965F-48E3-6D4F-BB1C-C5DBB18A8367}" srcOrd="0" destOrd="0" presId="urn:microsoft.com/office/officeart/2005/8/layout/vList2"/>
    <dgm:cxn modelId="{6CEE2BF2-A03A-492C-B48C-B1DD747DA8F7}" srcId="{F2D247B6-E2CD-4EA9-9C7D-4C90CD7ABBFE}" destId="{FF36EAE1-B5BC-4997-B2EC-183DE2C19922}" srcOrd="3" destOrd="0" parTransId="{6D16F898-6122-4AA1-B353-DA5D05CBB819}" sibTransId="{B4CD66A4-63FE-4530-90CD-3B3AD0E9EACF}"/>
    <dgm:cxn modelId="{EB2854F3-BFA1-B141-ACE3-C0D0F75CB56E}" type="presOf" srcId="{E6323F55-A94A-4DAA-8DF0-390637084223}" destId="{E9A3A1B8-D75A-9A49-A013-10D5CCDF0E90}" srcOrd="0" destOrd="0" presId="urn:microsoft.com/office/officeart/2005/8/layout/vList2"/>
    <dgm:cxn modelId="{1B2CEFEE-E71D-F24A-A38B-4DF1D8043483}" type="presParOf" srcId="{03480828-1F72-BE43-9CF1-0CED70EC7C40}" destId="{E9A3A1B8-D75A-9A49-A013-10D5CCDF0E90}" srcOrd="0" destOrd="0" presId="urn:microsoft.com/office/officeart/2005/8/layout/vList2"/>
    <dgm:cxn modelId="{F8BCE645-0B4C-0340-8E71-B66E9BB4B8E0}" type="presParOf" srcId="{03480828-1F72-BE43-9CF1-0CED70EC7C40}" destId="{AABAC326-B617-3B4A-8647-8B2FD217CC7B}" srcOrd="1" destOrd="0" presId="urn:microsoft.com/office/officeart/2005/8/layout/vList2"/>
    <dgm:cxn modelId="{862D931B-BB92-3848-A74C-AA516F94FB22}" type="presParOf" srcId="{03480828-1F72-BE43-9CF1-0CED70EC7C40}" destId="{4B95852A-F912-FC4C-A7D6-F7AF0FC059D6}" srcOrd="2" destOrd="0" presId="urn:microsoft.com/office/officeart/2005/8/layout/vList2"/>
    <dgm:cxn modelId="{60491443-DD6A-2F4D-8F24-5A4735702C9C}" type="presParOf" srcId="{03480828-1F72-BE43-9CF1-0CED70EC7C40}" destId="{65E237F4-2B60-4C48-876B-D044A4239015}" srcOrd="3" destOrd="0" presId="urn:microsoft.com/office/officeart/2005/8/layout/vList2"/>
    <dgm:cxn modelId="{363D9696-D402-E04C-80F0-69D59DFC2820}" type="presParOf" srcId="{03480828-1F72-BE43-9CF1-0CED70EC7C40}" destId="{9FD8965F-48E3-6D4F-BB1C-C5DBB18A8367}" srcOrd="4" destOrd="0" presId="urn:microsoft.com/office/officeart/2005/8/layout/vList2"/>
    <dgm:cxn modelId="{06378167-D59C-A949-ADF3-F186B775EB92}" type="presParOf" srcId="{03480828-1F72-BE43-9CF1-0CED70EC7C40}" destId="{F30A3C00-2C9E-4B4B-9267-F7336BDA0BC3}" srcOrd="5" destOrd="0" presId="urn:microsoft.com/office/officeart/2005/8/layout/vList2"/>
    <dgm:cxn modelId="{6D327F4B-4224-BA4C-A421-8A55AA8F7D08}" type="presParOf" srcId="{03480828-1F72-BE43-9CF1-0CED70EC7C40}" destId="{C20A83F8-CF6B-A340-A492-4D52AAE86A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F603B-1D3B-4EB1-BEF0-B99C58353CD4}">
      <dsp:nvSpPr>
        <dsp:cNvPr id="0" name=""/>
        <dsp:cNvSpPr/>
      </dsp:nvSpPr>
      <dsp:spPr>
        <a:xfrm>
          <a:off x="0" y="679"/>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EFA5A-84CC-4F86-A93C-60DBF26D6792}">
      <dsp:nvSpPr>
        <dsp:cNvPr id="0" name=""/>
        <dsp:cNvSpPr/>
      </dsp:nvSpPr>
      <dsp:spPr>
        <a:xfrm>
          <a:off x="481061" y="358494"/>
          <a:ext cx="874657" cy="87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E70AE-28F2-4F0C-B2B0-39D7E3CB3482}">
      <dsp:nvSpPr>
        <dsp:cNvPr id="0" name=""/>
        <dsp:cNvSpPr/>
      </dsp:nvSpPr>
      <dsp:spPr>
        <a:xfrm>
          <a:off x="1836781" y="679"/>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711200">
            <a:lnSpc>
              <a:spcPct val="90000"/>
            </a:lnSpc>
            <a:spcBef>
              <a:spcPct val="0"/>
            </a:spcBef>
            <a:spcAft>
              <a:spcPct val="35000"/>
            </a:spcAft>
            <a:buNone/>
          </a:pPr>
          <a:r>
            <a:rPr lang="en-US" sz="1600" kern="1200"/>
            <a:t>Suppose we have a scalar-valued function of a vector. We’ll call this g(v).</a:t>
          </a:r>
        </a:p>
      </dsp:txBody>
      <dsp:txXfrm>
        <a:off x="1836781" y="679"/>
        <a:ext cx="5223313" cy="1590286"/>
      </dsp:txXfrm>
    </dsp:sp>
    <dsp:sp modelId="{7D106B44-7EA6-412D-A7D4-FF209F031941}">
      <dsp:nvSpPr>
        <dsp:cNvPr id="0" name=""/>
        <dsp:cNvSpPr/>
      </dsp:nvSpPr>
      <dsp:spPr>
        <a:xfrm>
          <a:off x="0" y="1988538"/>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5996A-4ABD-4405-A4B0-5F465B09EB7F}">
      <dsp:nvSpPr>
        <dsp:cNvPr id="0" name=""/>
        <dsp:cNvSpPr/>
      </dsp:nvSpPr>
      <dsp:spPr>
        <a:xfrm>
          <a:off x="481061" y="2346352"/>
          <a:ext cx="874657" cy="87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F0115-A694-438C-B746-D5F6EA6791F3}">
      <dsp:nvSpPr>
        <dsp:cNvPr id="0" name=""/>
        <dsp:cNvSpPr/>
      </dsp:nvSpPr>
      <dsp:spPr>
        <a:xfrm>
          <a:off x="1836781" y="1988538"/>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711200">
            <a:lnSpc>
              <a:spcPct val="90000"/>
            </a:lnSpc>
            <a:spcBef>
              <a:spcPct val="0"/>
            </a:spcBef>
            <a:spcAft>
              <a:spcPct val="35000"/>
            </a:spcAft>
            <a:buNone/>
          </a:pPr>
          <a:r>
            <a:rPr lang="en-US" sz="1600" kern="1200"/>
            <a:t>In a market-trading scenario, v would be the vector of market changes and g(.) would be a performance measure for our trading system. </a:t>
          </a:r>
        </a:p>
      </dsp:txBody>
      <dsp:txXfrm>
        <a:off x="1836781" y="1988538"/>
        <a:ext cx="5223313" cy="1590286"/>
      </dsp:txXfrm>
    </dsp:sp>
    <dsp:sp modelId="{F0AA8217-6BC0-4424-A187-8051248085C1}">
      <dsp:nvSpPr>
        <dsp:cNvPr id="0" name=""/>
        <dsp:cNvSpPr/>
      </dsp:nvSpPr>
      <dsp:spPr>
        <a:xfrm>
          <a:off x="0" y="3976396"/>
          <a:ext cx="7060095" cy="159028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6BEF20-1514-48B8-A3F5-ECC8066040A1}">
      <dsp:nvSpPr>
        <dsp:cNvPr id="0" name=""/>
        <dsp:cNvSpPr/>
      </dsp:nvSpPr>
      <dsp:spPr>
        <a:xfrm>
          <a:off x="481061" y="4334211"/>
          <a:ext cx="874657" cy="87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6E243-0377-4D4E-BD17-F47F4E4754A6}">
      <dsp:nvSpPr>
        <dsp:cNvPr id="0" name=""/>
        <dsp:cNvSpPr/>
      </dsp:nvSpPr>
      <dsp:spPr>
        <a:xfrm>
          <a:off x="1836781" y="3976396"/>
          <a:ext cx="5223313" cy="15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305" tIns="168305" rIns="168305" bIns="168305" numCol="1" spcCol="1270" anchor="ctr" anchorCtr="0">
          <a:noAutofit/>
        </a:bodyPr>
        <a:lstStyle/>
        <a:p>
          <a:pPr marL="0" lvl="0" indent="0" algn="l" defTabSz="711200">
            <a:lnSpc>
              <a:spcPct val="90000"/>
            </a:lnSpc>
            <a:spcBef>
              <a:spcPct val="0"/>
            </a:spcBef>
            <a:spcAft>
              <a:spcPct val="35000"/>
            </a:spcAft>
            <a:buNone/>
          </a:pPr>
          <a:r>
            <a:rPr lang="en-US" sz="1600" kern="1200"/>
            <a:t>Then v is the vector of next-day market changes that we encountered, and g(v) is a measure of our performance over the entire test period. This may be our total return, percent return, Sharpe Ratio, or any other reasonable performance figure.</a:t>
          </a:r>
        </a:p>
      </dsp:txBody>
      <dsp:txXfrm>
        <a:off x="1836781" y="3976396"/>
        <a:ext cx="5223313" cy="1590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3A1B8-D75A-9A49-A013-10D5CCDF0E90}">
      <dsp:nvSpPr>
        <dsp:cNvPr id="0" name=""/>
        <dsp:cNvSpPr/>
      </dsp:nvSpPr>
      <dsp:spPr>
        <a:xfrm>
          <a:off x="0" y="12132"/>
          <a:ext cx="105156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Non-stationarity </a:t>
          </a:r>
        </a:p>
      </dsp:txBody>
      <dsp:txXfrm>
        <a:off x="44492" y="56624"/>
        <a:ext cx="10426616" cy="822446"/>
      </dsp:txXfrm>
    </dsp:sp>
    <dsp:sp modelId="{4B95852A-F912-FC4C-A7D6-F7AF0FC059D6}">
      <dsp:nvSpPr>
        <dsp:cNvPr id="0" name=""/>
        <dsp:cNvSpPr/>
      </dsp:nvSpPr>
      <dsp:spPr>
        <a:xfrm>
          <a:off x="0" y="1033003"/>
          <a:ext cx="105156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Serial Dependence </a:t>
          </a:r>
        </a:p>
      </dsp:txBody>
      <dsp:txXfrm>
        <a:off x="44492" y="1077495"/>
        <a:ext cx="10426616" cy="822446"/>
      </dsp:txXfrm>
    </dsp:sp>
    <dsp:sp modelId="{9FD8965F-48E3-6D4F-BB1C-C5DBB18A8367}">
      <dsp:nvSpPr>
        <dsp:cNvPr id="0" name=""/>
        <dsp:cNvSpPr/>
      </dsp:nvSpPr>
      <dsp:spPr>
        <a:xfrm>
          <a:off x="0" y="2053873"/>
          <a:ext cx="105156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Thin Position Vectors </a:t>
          </a:r>
        </a:p>
      </dsp:txBody>
      <dsp:txXfrm>
        <a:off x="44492" y="2098365"/>
        <a:ext cx="10426616" cy="822446"/>
      </dsp:txXfrm>
    </dsp:sp>
    <dsp:sp modelId="{C20A83F8-CF6B-A340-A492-4D52AAE86A9B}">
      <dsp:nvSpPr>
        <dsp:cNvPr id="0" name=""/>
        <dsp:cNvSpPr/>
      </dsp:nvSpPr>
      <dsp:spPr>
        <a:xfrm>
          <a:off x="0" y="3074743"/>
          <a:ext cx="10515600"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Avoid Using a Generic Null Distribution </a:t>
          </a:r>
        </a:p>
      </dsp:txBody>
      <dsp:txXfrm>
        <a:off x="44492" y="3119235"/>
        <a:ext cx="10426616" cy="8224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2916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1124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402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067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32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8431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7271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6288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998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904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11/17/20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3538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11/17/20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9400035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9D22E55-82C4-42D8-8CB5-7075D31780D8}"/>
              </a:ext>
            </a:extLst>
          </p:cNvPr>
          <p:cNvPicPr>
            <a:picLocks noChangeAspect="1"/>
          </p:cNvPicPr>
          <p:nvPr/>
        </p:nvPicPr>
        <p:blipFill rotWithShape="1">
          <a:blip r:embed="rId2">
            <a:alphaModFix amt="20000"/>
          </a:blip>
          <a:srcRect t="16432" r="-1" b="8549"/>
          <a:stretch/>
        </p:blipFill>
        <p:spPr>
          <a:xfrm>
            <a:off x="-2" y="10"/>
            <a:ext cx="12188952" cy="6857990"/>
          </a:xfrm>
          <a:prstGeom prst="rect">
            <a:avLst/>
          </a:prstGeom>
        </p:spPr>
      </p:pic>
      <p:sp>
        <p:nvSpPr>
          <p:cNvPr id="2" name="Title 1">
            <a:extLst>
              <a:ext uri="{FF2B5EF4-FFF2-40B4-BE49-F238E27FC236}">
                <a16:creationId xmlns:a16="http://schemas.microsoft.com/office/drawing/2014/main" id="{978CE32B-BB76-BF4D-BB10-93B9C6E52A01}"/>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Monte Carlo Evaluation of Trading Systems</a:t>
            </a:r>
          </a:p>
        </p:txBody>
      </p:sp>
      <p:sp>
        <p:nvSpPr>
          <p:cNvPr id="3" name="Subtitle 2">
            <a:extLst>
              <a:ext uri="{FF2B5EF4-FFF2-40B4-BE49-F238E27FC236}">
                <a16:creationId xmlns:a16="http://schemas.microsoft.com/office/drawing/2014/main" id="{8F1FDCCF-B54B-264E-A7CC-E8620A6945D4}"/>
              </a:ext>
            </a:extLst>
          </p:cNvPr>
          <p:cNvSpPr>
            <a:spLocks noGrp="1"/>
          </p:cNvSpPr>
          <p:nvPr>
            <p:ph type="subTitle" idx="1"/>
          </p:nvPr>
        </p:nvSpPr>
        <p:spPr>
          <a:xfrm>
            <a:off x="1524000" y="3602038"/>
            <a:ext cx="9144000" cy="1655762"/>
          </a:xfrm>
        </p:spPr>
        <p:txBody>
          <a:bodyPr>
            <a:normAutofit/>
          </a:bodyPr>
          <a:lstStyle/>
          <a:p>
            <a:endParaRPr lang="en-US" sz="2200" dirty="0">
              <a:solidFill>
                <a:srgbClr val="FFFFFF"/>
              </a:solidFill>
            </a:endParaRPr>
          </a:p>
        </p:txBody>
      </p:sp>
    </p:spTree>
    <p:extLst>
      <p:ext uri="{BB962C8B-B14F-4D97-AF65-F5344CB8AC3E}">
        <p14:creationId xmlns:p14="http://schemas.microsoft.com/office/powerpoint/2010/main" val="151760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ame 5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BF7E0-3663-3843-AEE4-E8A31E9EA9BB}"/>
              </a:ext>
            </a:extLst>
          </p:cNvPr>
          <p:cNvSpPr>
            <a:spLocks noGrp="1"/>
          </p:cNvSpPr>
          <p:nvPr>
            <p:ph type="title"/>
          </p:nvPr>
        </p:nvSpPr>
        <p:spPr>
          <a:xfrm>
            <a:off x="838200" y="857251"/>
            <a:ext cx="10515600" cy="2076450"/>
          </a:xfrm>
        </p:spPr>
        <p:txBody>
          <a:bodyPr anchor="b">
            <a:normAutofit/>
          </a:bodyPr>
          <a:lstStyle/>
          <a:p>
            <a:r>
              <a:rPr lang="en-US" sz="4400" dirty="0" err="1">
                <a:solidFill>
                  <a:srgbClr val="FFFFFF"/>
                </a:solidFill>
              </a:rPr>
              <a:t>Contd</a:t>
            </a:r>
            <a:r>
              <a:rPr lang="en-US" sz="4400" dirty="0">
                <a:solidFill>
                  <a:srgbClr val="FFFFFF"/>
                </a:solidFill>
              </a:rPr>
              <a:t>…</a:t>
            </a:r>
          </a:p>
        </p:txBody>
      </p:sp>
      <p:sp>
        <p:nvSpPr>
          <p:cNvPr id="3" name="Content Placeholder 2">
            <a:extLst>
              <a:ext uri="{FF2B5EF4-FFF2-40B4-BE49-F238E27FC236}">
                <a16:creationId xmlns:a16="http://schemas.microsoft.com/office/drawing/2014/main" id="{43C4AA9F-8440-4F41-8005-49599745CF3A}"/>
              </a:ext>
            </a:extLst>
          </p:cNvPr>
          <p:cNvSpPr>
            <a:spLocks noGrp="1"/>
          </p:cNvSpPr>
          <p:nvPr>
            <p:ph idx="1"/>
          </p:nvPr>
        </p:nvSpPr>
        <p:spPr>
          <a:xfrm>
            <a:off x="838199" y="3190875"/>
            <a:ext cx="8467725" cy="2986087"/>
          </a:xfrm>
        </p:spPr>
        <p:txBody>
          <a:bodyPr>
            <a:normAutofit/>
          </a:bodyPr>
          <a:lstStyle/>
          <a:p>
            <a:r>
              <a:rPr lang="en-US" sz="1800" dirty="0">
                <a:solidFill>
                  <a:srgbClr val="FFFFFF"/>
                </a:solidFill>
              </a:rPr>
              <a:t>The Monte-Carlo simulation presented here does not test the impact of the definition of a trading opportunity.</a:t>
            </a:r>
          </a:p>
          <a:p>
            <a:r>
              <a:rPr lang="en-US" sz="1800" dirty="0">
                <a:solidFill>
                  <a:srgbClr val="FFFFFF"/>
                </a:solidFill>
              </a:rPr>
              <a:t> It tests the quality of the model that chooses to be long, short, or neutral when the trading opportunity arises. </a:t>
            </a:r>
          </a:p>
          <a:p>
            <a:endParaRPr lang="en-US" sz="1800" dirty="0">
              <a:solidFill>
                <a:srgbClr val="FFFFFF"/>
              </a:solidFill>
            </a:endParaRPr>
          </a:p>
        </p:txBody>
      </p:sp>
    </p:spTree>
    <p:extLst>
      <p:ext uri="{BB962C8B-B14F-4D97-AF65-F5344CB8AC3E}">
        <p14:creationId xmlns:p14="http://schemas.microsoft.com/office/powerpoint/2010/main" val="389154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ame 12">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25"/>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6DC79-8E9D-1848-8FEB-8C456C422DD6}"/>
              </a:ext>
            </a:extLst>
          </p:cNvPr>
          <p:cNvSpPr>
            <a:spLocks noGrp="1"/>
          </p:cNvSpPr>
          <p:nvPr>
            <p:ph type="title"/>
          </p:nvPr>
        </p:nvSpPr>
        <p:spPr>
          <a:xfrm>
            <a:off x="838200" y="790575"/>
            <a:ext cx="6019800" cy="2124077"/>
          </a:xfrm>
        </p:spPr>
        <p:txBody>
          <a:bodyPr vert="horz" lIns="91440" tIns="45720" rIns="91440" bIns="45720" rtlCol="0" anchor="t">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Trading Example</a:t>
            </a:r>
          </a:p>
        </p:txBody>
      </p:sp>
      <p:sp>
        <p:nvSpPr>
          <p:cNvPr id="15" name="Rectangle 14">
            <a:extLst>
              <a:ext uri="{FF2B5EF4-FFF2-40B4-BE49-F238E27FC236}">
                <a16:creationId xmlns:a16="http://schemas.microsoft.com/office/drawing/2014/main" id="{55CEFCF2-2ACF-4E0E-90A3-828513341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575" y="3162272"/>
            <a:ext cx="11207125" cy="3203604"/>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8D0D389-03CC-B545-9E17-1F63A7FBCF34}"/>
              </a:ext>
            </a:extLst>
          </p:cNvPr>
          <p:cNvPicPr>
            <a:picLocks noGrp="1" noChangeAspect="1"/>
          </p:cNvPicPr>
          <p:nvPr>
            <p:ph idx="1"/>
          </p:nvPr>
        </p:nvPicPr>
        <p:blipFill rotWithShape="1">
          <a:blip r:embed="rId2">
            <a:alphaModFix amt="60000"/>
          </a:blip>
          <a:srcRect r="1" b="15677"/>
          <a:stretch/>
        </p:blipFill>
        <p:spPr>
          <a:xfrm>
            <a:off x="495300" y="3162301"/>
            <a:ext cx="11207125" cy="3213100"/>
          </a:xfrm>
          <a:prstGeom prst="rect">
            <a:avLst/>
          </a:prstGeom>
        </p:spPr>
      </p:pic>
    </p:spTree>
    <p:extLst>
      <p:ext uri="{BB962C8B-B14F-4D97-AF65-F5344CB8AC3E}">
        <p14:creationId xmlns:p14="http://schemas.microsoft.com/office/powerpoint/2010/main" val="182956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a:extLst>
              <a:ext uri="{FF2B5EF4-FFF2-40B4-BE49-F238E27FC236}">
                <a16:creationId xmlns:a16="http://schemas.microsoft.com/office/drawing/2014/main" id="{5B750B2F-36FA-46F8-BC4E-2A1655267DF4}"/>
              </a:ext>
            </a:extLst>
          </p:cNvPr>
          <p:cNvPicPr>
            <a:picLocks noChangeAspect="1"/>
          </p:cNvPicPr>
          <p:nvPr/>
        </p:nvPicPr>
        <p:blipFill rotWithShape="1">
          <a:blip r:embed="rId2"/>
          <a:srcRect t="5252" b="8209"/>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87928-E7A7-2942-9D8C-5D533EFBEB89}"/>
              </a:ext>
            </a:extLst>
          </p:cNvPr>
          <p:cNvSpPr>
            <a:spLocks noGrp="1"/>
          </p:cNvSpPr>
          <p:nvPr>
            <p:ph type="title"/>
          </p:nvPr>
        </p:nvSpPr>
        <p:spPr>
          <a:xfrm>
            <a:off x="537410" y="728905"/>
            <a:ext cx="4567990" cy="3184274"/>
          </a:xfrm>
        </p:spPr>
        <p:txBody>
          <a:bodyPr vert="horz" lIns="91440" tIns="45720" rIns="91440" bIns="45720" rtlCol="0" anchor="b">
            <a:normAutofit/>
          </a:bodyPr>
          <a:lstStyle/>
          <a:p>
            <a:r>
              <a:rPr lang="en-US" sz="4600" b="1" dirty="0">
                <a:solidFill>
                  <a:srgbClr val="FFFFFF"/>
                </a:solidFill>
              </a:rPr>
              <a:t>What We Test Versus What We Want To Test </a:t>
            </a:r>
            <a:br>
              <a:rPr lang="en-US" sz="4600" dirty="0">
                <a:solidFill>
                  <a:srgbClr val="FFFFFF"/>
                </a:solidFill>
              </a:rPr>
            </a:br>
            <a:endParaRPr lang="en-US" sz="4600" dirty="0">
              <a:solidFill>
                <a:srgbClr val="FFFFFF"/>
              </a:solidFill>
            </a:endParaRPr>
          </a:p>
        </p:txBody>
      </p:sp>
    </p:spTree>
    <p:extLst>
      <p:ext uri="{BB962C8B-B14F-4D97-AF65-F5344CB8AC3E}">
        <p14:creationId xmlns:p14="http://schemas.microsoft.com/office/powerpoint/2010/main" val="14836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ame 6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B3689-26C4-5543-B7D6-9D29FBB2FD0F}"/>
              </a:ext>
            </a:extLst>
          </p:cNvPr>
          <p:cNvSpPr>
            <a:spLocks noGrp="1"/>
          </p:cNvSpPr>
          <p:nvPr>
            <p:ph type="title"/>
          </p:nvPr>
        </p:nvSpPr>
        <p:spPr>
          <a:xfrm>
            <a:off x="838201" y="857251"/>
            <a:ext cx="5428375" cy="2076450"/>
          </a:xfrm>
        </p:spPr>
        <p:txBody>
          <a:bodyPr anchor="b">
            <a:normAutofit/>
          </a:bodyPr>
          <a:lstStyle/>
          <a:p>
            <a:r>
              <a:rPr lang="en-US" sz="3400">
                <a:solidFill>
                  <a:srgbClr val="FFFFFF"/>
                </a:solidFill>
              </a:rPr>
              <a:t>Method for Comparing Bootstrap and Monte Carlo Permutation Simulation</a:t>
            </a:r>
          </a:p>
        </p:txBody>
      </p:sp>
      <p:sp>
        <p:nvSpPr>
          <p:cNvPr id="3" name="Content Placeholder 2">
            <a:extLst>
              <a:ext uri="{FF2B5EF4-FFF2-40B4-BE49-F238E27FC236}">
                <a16:creationId xmlns:a16="http://schemas.microsoft.com/office/drawing/2014/main" id="{56A4596A-4010-B240-A4A9-43A7B29BAFAB}"/>
              </a:ext>
            </a:extLst>
          </p:cNvPr>
          <p:cNvSpPr>
            <a:spLocks noGrp="1"/>
          </p:cNvSpPr>
          <p:nvPr>
            <p:ph idx="1"/>
          </p:nvPr>
        </p:nvSpPr>
        <p:spPr>
          <a:xfrm>
            <a:off x="838200" y="3190875"/>
            <a:ext cx="5428375" cy="2986087"/>
          </a:xfrm>
        </p:spPr>
        <p:txBody>
          <a:bodyPr>
            <a:normAutofit/>
          </a:bodyPr>
          <a:lstStyle/>
          <a:p>
            <a:r>
              <a:rPr lang="en-US" sz="2000" dirty="0">
                <a:solidFill>
                  <a:srgbClr val="FFFFFF"/>
                </a:solidFill>
              </a:rPr>
              <a:t>The expected value of a single raw return drawn from the population is, by definition, the mean of these returns. </a:t>
            </a:r>
            <a:br>
              <a:rPr lang="en-US" sz="2000" dirty="0">
                <a:solidFill>
                  <a:srgbClr val="FFFFFF"/>
                </a:solidFill>
              </a:rPr>
            </a:br>
            <a:endParaRPr lang="en-US" sz="2000" dirty="0">
              <a:solidFill>
                <a:srgbClr val="FFFFFF"/>
              </a:solidFill>
            </a:endParaRPr>
          </a:p>
          <a:p>
            <a:r>
              <a:rPr lang="en-US" sz="2000" dirty="0">
                <a:solidFill>
                  <a:srgbClr val="FFFFFF"/>
                </a:solidFill>
              </a:rPr>
              <a:t>Raw market returns are Ri for </a:t>
            </a:r>
            <a:r>
              <a:rPr lang="en-US" sz="2000" dirty="0" err="1">
                <a:solidFill>
                  <a:srgbClr val="FFFFFF"/>
                </a:solidFill>
              </a:rPr>
              <a:t>i</a:t>
            </a:r>
            <a:r>
              <a:rPr lang="en-US" sz="2000" dirty="0">
                <a:solidFill>
                  <a:srgbClr val="FFFFFF"/>
                </a:solidFill>
              </a:rPr>
              <a:t>=1, ..., n. </a:t>
            </a:r>
          </a:p>
          <a:p>
            <a:pPr marL="228600" indent="0">
              <a:buNone/>
            </a:pPr>
            <a:endParaRPr lang="en-US" sz="2000" dirty="0">
              <a:solidFill>
                <a:srgbClr val="FFFFFF"/>
              </a:solidFill>
            </a:endParaRPr>
          </a:p>
        </p:txBody>
      </p:sp>
      <p:pic>
        <p:nvPicPr>
          <p:cNvPr id="4" name="Picture 3">
            <a:extLst>
              <a:ext uri="{FF2B5EF4-FFF2-40B4-BE49-F238E27FC236}">
                <a16:creationId xmlns:a16="http://schemas.microsoft.com/office/drawing/2014/main" id="{707D31CA-DFFD-C843-AE73-599C6D4397CA}"/>
              </a:ext>
            </a:extLst>
          </p:cNvPr>
          <p:cNvPicPr>
            <a:picLocks noChangeAspect="1"/>
          </p:cNvPicPr>
          <p:nvPr/>
        </p:nvPicPr>
        <p:blipFill>
          <a:blip r:embed="rId2">
            <a:alphaModFix amt="80000"/>
          </a:blip>
          <a:stretch>
            <a:fillRect/>
          </a:stretch>
        </p:blipFill>
        <p:spPr>
          <a:xfrm>
            <a:off x="6695514" y="2097357"/>
            <a:ext cx="4628521" cy="2629840"/>
          </a:xfrm>
          <a:prstGeom prst="rect">
            <a:avLst/>
          </a:prstGeom>
        </p:spPr>
      </p:pic>
    </p:spTree>
    <p:extLst>
      <p:ext uri="{BB962C8B-B14F-4D97-AF65-F5344CB8AC3E}">
        <p14:creationId xmlns:p14="http://schemas.microsoft.com/office/powerpoint/2010/main" val="143485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2E35-6D79-EF49-860A-B1341F882BFD}"/>
              </a:ext>
            </a:extLst>
          </p:cNvPr>
          <p:cNvSpPr>
            <a:spLocks noGrp="1"/>
          </p:cNvSpPr>
          <p:nvPr>
            <p:ph type="title"/>
          </p:nvPr>
        </p:nvSpPr>
        <p:spPr>
          <a:xfrm>
            <a:off x="669131" y="648014"/>
            <a:ext cx="10515600" cy="953773"/>
          </a:xfrm>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20A4B0D3-FDDB-6A45-8041-3B0CCEEAB439}"/>
              </a:ext>
            </a:extLst>
          </p:cNvPr>
          <p:cNvSpPr>
            <a:spLocks noGrp="1"/>
          </p:cNvSpPr>
          <p:nvPr>
            <p:ph idx="1"/>
          </p:nvPr>
        </p:nvSpPr>
        <p:spPr>
          <a:xfrm>
            <a:off x="838200" y="1785938"/>
            <a:ext cx="10515600" cy="4391025"/>
          </a:xfrm>
        </p:spPr>
        <p:txBody>
          <a:bodyPr/>
          <a:lstStyle/>
          <a:p>
            <a:r>
              <a:rPr lang="en-US" dirty="0"/>
              <a:t>Let Pi signify the position of a trading system at opportunity </a:t>
            </a:r>
            <a:r>
              <a:rPr lang="en-US" dirty="0" err="1"/>
              <a:t>i</a:t>
            </a:r>
            <a:r>
              <a:rPr lang="en-US" dirty="0"/>
              <a:t>. This will be long, short, or neutral. The expected return of a trading system in which raw returns are randomly paired with positions is shown in Equation</a:t>
            </a:r>
          </a:p>
          <a:p>
            <a:endParaRPr lang="en-US" dirty="0"/>
          </a:p>
        </p:txBody>
      </p:sp>
      <p:pic>
        <p:nvPicPr>
          <p:cNvPr id="4" name="Picture 3">
            <a:extLst>
              <a:ext uri="{FF2B5EF4-FFF2-40B4-BE49-F238E27FC236}">
                <a16:creationId xmlns:a16="http://schemas.microsoft.com/office/drawing/2014/main" id="{ECED7D8A-1A7A-194D-98BF-AFEF079E5406}"/>
              </a:ext>
            </a:extLst>
          </p:cNvPr>
          <p:cNvPicPr>
            <a:picLocks noChangeAspect="1"/>
          </p:cNvPicPr>
          <p:nvPr/>
        </p:nvPicPr>
        <p:blipFill>
          <a:blip r:embed="rId2"/>
          <a:stretch>
            <a:fillRect/>
          </a:stretch>
        </p:blipFill>
        <p:spPr>
          <a:xfrm>
            <a:off x="2366962" y="4592147"/>
            <a:ext cx="7119938" cy="1213026"/>
          </a:xfrm>
          <a:prstGeom prst="rect">
            <a:avLst/>
          </a:prstGeom>
        </p:spPr>
      </p:pic>
    </p:spTree>
    <p:extLst>
      <p:ext uri="{BB962C8B-B14F-4D97-AF65-F5344CB8AC3E}">
        <p14:creationId xmlns:p14="http://schemas.microsoft.com/office/powerpoint/2010/main" val="147007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877F-A9B5-C94B-9E15-339E80B496F4}"/>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3F8E0E97-A5D5-AF4A-BE2A-CBF199E88E07}"/>
              </a:ext>
            </a:extLst>
          </p:cNvPr>
          <p:cNvSpPr>
            <a:spLocks noGrp="1"/>
          </p:cNvSpPr>
          <p:nvPr>
            <p:ph idx="1"/>
          </p:nvPr>
        </p:nvSpPr>
        <p:spPr/>
        <p:txBody>
          <a:bodyPr/>
          <a:lstStyle/>
          <a:p>
            <a:r>
              <a:rPr lang="en-US" dirty="0"/>
              <a:t>The total return of the candidate system is the sum of the raw returns at those times when the candidate system is long, minus the sum of the raw returns when the system is short.</a:t>
            </a:r>
          </a:p>
          <a:p>
            <a:endParaRPr lang="en-US" dirty="0"/>
          </a:p>
          <a:p>
            <a:endParaRPr lang="en-US" dirty="0"/>
          </a:p>
        </p:txBody>
      </p:sp>
      <p:pic>
        <p:nvPicPr>
          <p:cNvPr id="4" name="Picture 3">
            <a:extLst>
              <a:ext uri="{FF2B5EF4-FFF2-40B4-BE49-F238E27FC236}">
                <a16:creationId xmlns:a16="http://schemas.microsoft.com/office/drawing/2014/main" id="{65D37F59-9DEA-D74D-9866-FD63ABABD06F}"/>
              </a:ext>
            </a:extLst>
          </p:cNvPr>
          <p:cNvPicPr>
            <a:picLocks noChangeAspect="1"/>
          </p:cNvPicPr>
          <p:nvPr/>
        </p:nvPicPr>
        <p:blipFill>
          <a:blip r:embed="rId2"/>
          <a:stretch>
            <a:fillRect/>
          </a:stretch>
        </p:blipFill>
        <p:spPr>
          <a:xfrm>
            <a:off x="2471738" y="4177810"/>
            <a:ext cx="6362700" cy="952500"/>
          </a:xfrm>
          <a:prstGeom prst="rect">
            <a:avLst/>
          </a:prstGeom>
        </p:spPr>
      </p:pic>
    </p:spTree>
    <p:extLst>
      <p:ext uri="{BB962C8B-B14F-4D97-AF65-F5344CB8AC3E}">
        <p14:creationId xmlns:p14="http://schemas.microsoft.com/office/powerpoint/2010/main" val="1563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42F4-DA3B-A146-A94A-EA2177E52D86}"/>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2F04C262-BFE4-EA46-B664-660FC5FC98A4}"/>
              </a:ext>
            </a:extLst>
          </p:cNvPr>
          <p:cNvSpPr>
            <a:spLocks noGrp="1"/>
          </p:cNvSpPr>
          <p:nvPr>
            <p:ph idx="1"/>
          </p:nvPr>
        </p:nvSpPr>
        <p:spPr/>
        <p:txBody>
          <a:bodyPr/>
          <a:lstStyle/>
          <a:p>
            <a:r>
              <a:rPr lang="en-US" dirty="0"/>
              <a:t>The total return of the candidate system is corrected for long/short prejudice by subtracting the expectation of a similarly prejudiced random system.</a:t>
            </a:r>
          </a:p>
          <a:p>
            <a:endParaRPr lang="en-US" dirty="0"/>
          </a:p>
        </p:txBody>
      </p:sp>
      <p:pic>
        <p:nvPicPr>
          <p:cNvPr id="4" name="Picture 3">
            <a:extLst>
              <a:ext uri="{FF2B5EF4-FFF2-40B4-BE49-F238E27FC236}">
                <a16:creationId xmlns:a16="http://schemas.microsoft.com/office/drawing/2014/main" id="{63D42E40-636B-794E-A087-9DDECC2DCBB5}"/>
              </a:ext>
            </a:extLst>
          </p:cNvPr>
          <p:cNvPicPr>
            <a:picLocks noChangeAspect="1"/>
          </p:cNvPicPr>
          <p:nvPr/>
        </p:nvPicPr>
        <p:blipFill>
          <a:blip r:embed="rId2"/>
          <a:stretch>
            <a:fillRect/>
          </a:stretch>
        </p:blipFill>
        <p:spPr>
          <a:xfrm>
            <a:off x="2124075" y="4897437"/>
            <a:ext cx="7543800" cy="863600"/>
          </a:xfrm>
          <a:prstGeom prst="rect">
            <a:avLst/>
          </a:prstGeom>
        </p:spPr>
      </p:pic>
    </p:spTree>
    <p:extLst>
      <p:ext uri="{BB962C8B-B14F-4D97-AF65-F5344CB8AC3E}">
        <p14:creationId xmlns:p14="http://schemas.microsoft.com/office/powerpoint/2010/main" val="42624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13E3-8B14-2B4B-AA39-3EA4CA43EF3F}"/>
              </a:ext>
            </a:extLst>
          </p:cNvPr>
          <p:cNvSpPr>
            <a:spLocks noGrp="1"/>
          </p:cNvSpPr>
          <p:nvPr>
            <p:ph type="title"/>
          </p:nvPr>
        </p:nvSpPr>
        <p:spPr/>
        <p:txBody>
          <a:bodyPr/>
          <a:lstStyle/>
          <a:p>
            <a:r>
              <a:rPr lang="en-US"/>
              <a:t>Assumptions</a:t>
            </a:r>
            <a:endParaRPr lang="en-US" dirty="0"/>
          </a:p>
        </p:txBody>
      </p:sp>
      <p:graphicFrame>
        <p:nvGraphicFramePr>
          <p:cNvPr id="23" name="Content Placeholder 2">
            <a:extLst>
              <a:ext uri="{FF2B5EF4-FFF2-40B4-BE49-F238E27FC236}">
                <a16:creationId xmlns:a16="http://schemas.microsoft.com/office/drawing/2014/main" id="{5CFF56E0-6399-4BE6-8249-87DC30660B74}"/>
              </a:ext>
            </a:extLst>
          </p:cNvPr>
          <p:cNvGraphicFramePr>
            <a:graphicFrameLocks noGrp="1"/>
          </p:cNvGraphicFramePr>
          <p:nvPr>
            <p:ph idx="1"/>
          </p:nvPr>
        </p:nvGraphicFramePr>
        <p:xfrm>
          <a:off x="838200" y="2178657"/>
          <a:ext cx="10515600" cy="399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205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ame 3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F50A30-59D4-984D-850D-A7929424B061}"/>
              </a:ext>
            </a:extLst>
          </p:cNvPr>
          <p:cNvSpPr>
            <a:spLocks noGrp="1"/>
          </p:cNvSpPr>
          <p:nvPr>
            <p:ph type="title"/>
          </p:nvPr>
        </p:nvSpPr>
        <p:spPr>
          <a:xfrm>
            <a:off x="952500" y="1040735"/>
            <a:ext cx="10287000" cy="2559975"/>
          </a:xfrm>
        </p:spPr>
        <p:txBody>
          <a:bodyPr vert="horz" lIns="91440" tIns="45720" rIns="91440" bIns="45720" rtlCol="0" anchor="b">
            <a:normAutofit/>
          </a:bodyPr>
          <a:lstStyle/>
          <a:p>
            <a:pPr algn="ctr"/>
            <a:r>
              <a:rPr lang="en-US" sz="5400">
                <a:solidFill>
                  <a:srgbClr val="FFFFFF"/>
                </a:solidFill>
              </a:rPr>
              <a:t>When Are We Unable To Use a Monte-Carlo Test? </a:t>
            </a:r>
          </a:p>
        </p:txBody>
      </p:sp>
    </p:spTree>
    <p:extLst>
      <p:ext uri="{BB962C8B-B14F-4D97-AF65-F5344CB8AC3E}">
        <p14:creationId xmlns:p14="http://schemas.microsoft.com/office/powerpoint/2010/main" val="102394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6EB07-8DBF-F144-B227-009A632E1DBC}"/>
              </a:ext>
            </a:extLst>
          </p:cNvPr>
          <p:cNvSpPr>
            <a:spLocks noGrp="1"/>
          </p:cNvSpPr>
          <p:nvPr>
            <p:ph type="title"/>
          </p:nvPr>
        </p:nvSpPr>
        <p:spPr>
          <a:xfrm>
            <a:off x="838200" y="857250"/>
            <a:ext cx="5257800" cy="5143499"/>
          </a:xfrm>
        </p:spPr>
        <p:txBody>
          <a:bodyPr anchor="ctr">
            <a:normAutofit/>
          </a:bodyPr>
          <a:lstStyle/>
          <a:p>
            <a:r>
              <a:rPr lang="en-US" sz="4400">
                <a:solidFill>
                  <a:srgbClr val="FFFFFF"/>
                </a:solidFill>
              </a:rPr>
              <a:t>Code for Monte-Carlo Randomization </a:t>
            </a:r>
          </a:p>
        </p:txBody>
      </p:sp>
      <p:sp>
        <p:nvSpPr>
          <p:cNvPr id="3" name="Content Placeholder 2">
            <a:extLst>
              <a:ext uri="{FF2B5EF4-FFF2-40B4-BE49-F238E27FC236}">
                <a16:creationId xmlns:a16="http://schemas.microsoft.com/office/drawing/2014/main" id="{C5ADB1F1-8C75-2345-9FED-757056C0BB2F}"/>
              </a:ext>
            </a:extLst>
          </p:cNvPr>
          <p:cNvSpPr>
            <a:spLocks noGrp="1"/>
          </p:cNvSpPr>
          <p:nvPr>
            <p:ph idx="1"/>
          </p:nvPr>
        </p:nvSpPr>
        <p:spPr>
          <a:xfrm>
            <a:off x="6334124" y="857251"/>
            <a:ext cx="5019675" cy="5143500"/>
          </a:xfrm>
        </p:spPr>
        <p:txBody>
          <a:bodyPr anchor="ctr">
            <a:normAutofit/>
          </a:bodyPr>
          <a:lstStyle/>
          <a:p>
            <a:r>
              <a:rPr lang="en-US" sz="1800" dirty="0">
                <a:solidFill>
                  <a:srgbClr val="FFFFFF"/>
                </a:solidFill>
              </a:rPr>
              <a:t>At the center of an efficient Monte-Carlo randomization test is an algorithm that can quickly shuffle an array in such a way that every possible permutation is equally likely. The following algorithm fits the bill. Let the array be X1, X2, ..., </a:t>
            </a:r>
            <a:r>
              <a:rPr lang="en-US" sz="1800" dirty="0" err="1">
                <a:solidFill>
                  <a:srgbClr val="FFFFFF"/>
                </a:solidFill>
              </a:rPr>
              <a:t>Xn</a:t>
            </a:r>
            <a:r>
              <a:rPr lang="en-US" sz="1800" dirty="0">
                <a:solidFill>
                  <a:srgbClr val="FFFFFF"/>
                </a:solidFill>
              </a:rPr>
              <a:t>. Then: </a:t>
            </a:r>
          </a:p>
          <a:p>
            <a:r>
              <a:rPr lang="en-US" sz="1800" dirty="0">
                <a:solidFill>
                  <a:srgbClr val="FFFFFF"/>
                </a:solidFill>
              </a:rPr>
              <a:t> Set </a:t>
            </a:r>
            <a:r>
              <a:rPr lang="en-US" sz="1800" dirty="0" err="1">
                <a:solidFill>
                  <a:srgbClr val="FFFFFF"/>
                </a:solidFill>
              </a:rPr>
              <a:t>i</a:t>
            </a:r>
            <a:r>
              <a:rPr lang="en-US" sz="1800" dirty="0">
                <a:solidFill>
                  <a:srgbClr val="FFFFFF"/>
                </a:solidFill>
              </a:rPr>
              <a:t>=n. </a:t>
            </a:r>
          </a:p>
          <a:p>
            <a:r>
              <a:rPr lang="en-US" sz="1800" dirty="0">
                <a:solidFill>
                  <a:srgbClr val="FFFFFF"/>
                </a:solidFill>
              </a:rPr>
              <a:t> Randomly choose j from 1, ..., </a:t>
            </a:r>
            <a:r>
              <a:rPr lang="en-US" sz="1800" dirty="0" err="1">
                <a:solidFill>
                  <a:srgbClr val="FFFFFF"/>
                </a:solidFill>
              </a:rPr>
              <a:t>i</a:t>
            </a:r>
            <a:r>
              <a:rPr lang="en-US" sz="1800" dirty="0">
                <a:solidFill>
                  <a:srgbClr val="FFFFFF"/>
                </a:solidFill>
              </a:rPr>
              <a:t> with all choices being equally likely. </a:t>
            </a:r>
          </a:p>
          <a:p>
            <a:r>
              <a:rPr lang="en-US" sz="1800" dirty="0">
                <a:solidFill>
                  <a:srgbClr val="FFFFFF"/>
                </a:solidFill>
              </a:rPr>
              <a:t> Exchange Xi with </a:t>
            </a:r>
            <a:r>
              <a:rPr lang="en-US" sz="1800" dirty="0" err="1">
                <a:solidFill>
                  <a:srgbClr val="FFFFFF"/>
                </a:solidFill>
              </a:rPr>
              <a:t>Xj</a:t>
            </a:r>
            <a:r>
              <a:rPr lang="en-US" sz="1800" dirty="0">
                <a:solidFill>
                  <a:srgbClr val="FFFFFF"/>
                </a:solidFill>
              </a:rPr>
              <a:t>. </a:t>
            </a:r>
          </a:p>
          <a:p>
            <a:r>
              <a:rPr lang="en-US" sz="1800" dirty="0">
                <a:solidFill>
                  <a:srgbClr val="FFFFFF"/>
                </a:solidFill>
              </a:rPr>
              <a:t> Set </a:t>
            </a:r>
            <a:r>
              <a:rPr lang="en-US" sz="1800" dirty="0" err="1">
                <a:solidFill>
                  <a:srgbClr val="FFFFFF"/>
                </a:solidFill>
              </a:rPr>
              <a:t>i</a:t>
            </a:r>
            <a:r>
              <a:rPr lang="en-US" sz="1800" dirty="0">
                <a:solidFill>
                  <a:srgbClr val="FFFFFF"/>
                </a:solidFill>
              </a:rPr>
              <a:t>=</a:t>
            </a:r>
            <a:r>
              <a:rPr lang="en-US" sz="1800" dirty="0" err="1">
                <a:solidFill>
                  <a:srgbClr val="FFFFFF"/>
                </a:solidFill>
              </a:rPr>
              <a:t>i</a:t>
            </a:r>
            <a:r>
              <a:rPr lang="en-US" sz="1800" dirty="0">
                <a:solidFill>
                  <a:srgbClr val="FFFFFF"/>
                </a:solidFill>
              </a:rPr>
              <a:t>–1. </a:t>
            </a:r>
          </a:p>
          <a:p>
            <a:r>
              <a:rPr lang="en-US" sz="1800" dirty="0">
                <a:solidFill>
                  <a:srgbClr val="FFFFFF"/>
                </a:solidFill>
              </a:rPr>
              <a:t> If </a:t>
            </a:r>
            <a:r>
              <a:rPr lang="en-US" sz="1800" dirty="0" err="1">
                <a:solidFill>
                  <a:srgbClr val="FFFFFF"/>
                </a:solidFill>
              </a:rPr>
              <a:t>i</a:t>
            </a:r>
            <a:r>
              <a:rPr lang="en-US" sz="1800" dirty="0">
                <a:solidFill>
                  <a:srgbClr val="FFFFFF"/>
                </a:solidFill>
              </a:rPr>
              <a:t>&gt;1gotoStep2. </a:t>
            </a:r>
          </a:p>
          <a:p>
            <a:endParaRPr lang="en-US" sz="1800" dirty="0">
              <a:solidFill>
                <a:srgbClr val="FFFFFF"/>
              </a:solidFill>
            </a:endParaRPr>
          </a:p>
        </p:txBody>
      </p:sp>
    </p:spTree>
    <p:extLst>
      <p:ext uri="{BB962C8B-B14F-4D97-AF65-F5344CB8AC3E}">
        <p14:creationId xmlns:p14="http://schemas.microsoft.com/office/powerpoint/2010/main" val="127368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ame 2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24">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Content Placeholder 4" descr="Timeline&#10;&#10;Description automatically generated">
            <a:extLst>
              <a:ext uri="{FF2B5EF4-FFF2-40B4-BE49-F238E27FC236}">
                <a16:creationId xmlns:a16="http://schemas.microsoft.com/office/drawing/2014/main" id="{F9BF4222-4D10-1542-9D31-7AE9BA112B66}"/>
              </a:ext>
            </a:extLst>
          </p:cNvPr>
          <p:cNvPicPr>
            <a:picLocks noGrp="1" noChangeAspect="1"/>
          </p:cNvPicPr>
          <p:nvPr>
            <p:ph idx="1"/>
          </p:nvPr>
        </p:nvPicPr>
        <p:blipFill rotWithShape="1">
          <a:blip r:embed="rId2"/>
          <a:srcRect l="1778" r="1" b="1"/>
          <a:stretch/>
        </p:blipFill>
        <p:spPr>
          <a:xfrm>
            <a:off x="20" y="10"/>
            <a:ext cx="12191980" cy="6857989"/>
          </a:xfrm>
          <a:prstGeom prst="rect">
            <a:avLst/>
          </a:prstGeom>
        </p:spPr>
      </p:pic>
      <p:sp>
        <p:nvSpPr>
          <p:cNvPr id="39" name="Rectangle 26">
            <a:extLst>
              <a:ext uri="{FF2B5EF4-FFF2-40B4-BE49-F238E27FC236}">
                <a16:creationId xmlns:a16="http://schemas.microsoft.com/office/drawing/2014/main" id="{58C2EB32-D639-4B58-8F4E-29773F41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90950"/>
            <a:ext cx="12192000" cy="3071853"/>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8">
            <a:extLst>
              <a:ext uri="{FF2B5EF4-FFF2-40B4-BE49-F238E27FC236}">
                <a16:creationId xmlns:a16="http://schemas.microsoft.com/office/drawing/2014/main" id="{CE417D82-BE76-40E7-A00B-F446EF4C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4899" y="4000725"/>
            <a:ext cx="2751165" cy="2768563"/>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30">
            <a:extLst>
              <a:ext uri="{FF2B5EF4-FFF2-40B4-BE49-F238E27FC236}">
                <a16:creationId xmlns:a16="http://schemas.microsoft.com/office/drawing/2014/main" id="{C513AE74-48AC-4CEE-B42D-34990FA50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689575" y="3996264"/>
            <a:ext cx="2857502" cy="2875573"/>
          </a:xfrm>
          <a:prstGeom prst="ellipse">
            <a:avLst/>
          </a:prstGeom>
          <a:gradFill>
            <a:gsLst>
              <a:gs pos="0">
                <a:schemeClr val="accent1">
                  <a:alpha val="40000"/>
                </a:schemeClr>
              </a:gs>
              <a:gs pos="100000">
                <a:schemeClr val="accent1">
                  <a:lumMod val="20000"/>
                  <a:lumOff val="80000"/>
                  <a:alpha val="69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3CDF58-4C84-C64C-93ED-B0F505A21DFD}"/>
              </a:ext>
            </a:extLst>
          </p:cNvPr>
          <p:cNvSpPr>
            <a:spLocks noGrp="1"/>
          </p:cNvSpPr>
          <p:nvPr>
            <p:ph type="title"/>
          </p:nvPr>
        </p:nvSpPr>
        <p:spPr>
          <a:xfrm>
            <a:off x="838199" y="3888357"/>
            <a:ext cx="6826067" cy="2374287"/>
          </a:xfrm>
        </p:spPr>
        <p:txBody>
          <a:bodyPr vert="horz" lIns="91440" tIns="45720" rIns="91440" bIns="45720" rtlCol="0" anchor="ctr">
            <a:normAutofit/>
          </a:bodyPr>
          <a:lstStyle/>
          <a:p>
            <a:r>
              <a:rPr lang="en-US" sz="4400" dirty="0">
                <a:solidFill>
                  <a:srgbClr val="FFFFFF"/>
                </a:solidFill>
              </a:rPr>
              <a:t>What is Automated Trading System?</a:t>
            </a:r>
          </a:p>
        </p:txBody>
      </p:sp>
    </p:spTree>
    <p:extLst>
      <p:ext uri="{BB962C8B-B14F-4D97-AF65-F5344CB8AC3E}">
        <p14:creationId xmlns:p14="http://schemas.microsoft.com/office/powerpoint/2010/main" val="3487327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a:extLst>
              <a:ext uri="{FF2B5EF4-FFF2-40B4-BE49-F238E27FC236}">
                <a16:creationId xmlns:a16="http://schemas.microsoft.com/office/drawing/2014/main" id="{4A2E88EB-8238-4D45-B791-7626F181E71D}"/>
              </a:ext>
            </a:extLst>
          </p:cNvPr>
          <p:cNvPicPr>
            <a:picLocks noChangeAspect="1"/>
          </p:cNvPicPr>
          <p:nvPr/>
        </p:nvPicPr>
        <p:blipFill rotWithShape="1">
          <a:blip r:embed="rId2"/>
          <a:srcRect t="15730"/>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6F80A-CB7D-1643-8D38-A4EF52A3A673}"/>
              </a:ext>
            </a:extLst>
          </p:cNvPr>
          <p:cNvSpPr>
            <a:spLocks noGrp="1"/>
          </p:cNvSpPr>
          <p:nvPr>
            <p:ph type="title"/>
          </p:nvPr>
        </p:nvSpPr>
        <p:spPr>
          <a:xfrm>
            <a:off x="537410" y="728905"/>
            <a:ext cx="4567990" cy="3184274"/>
          </a:xfrm>
        </p:spPr>
        <p:txBody>
          <a:bodyPr vert="horz" lIns="91440" tIns="45720" rIns="91440" bIns="45720" rtlCol="0" anchor="b">
            <a:normAutofit/>
          </a:bodyPr>
          <a:lstStyle/>
          <a:p>
            <a:r>
              <a:rPr lang="en-US" sz="5400">
                <a:solidFill>
                  <a:srgbClr val="FFFFFF"/>
                </a:solidFill>
              </a:rPr>
              <a:t>Tests With Simulated Returns</a:t>
            </a:r>
          </a:p>
        </p:txBody>
      </p:sp>
    </p:spTree>
    <p:extLst>
      <p:ext uri="{BB962C8B-B14F-4D97-AF65-F5344CB8AC3E}">
        <p14:creationId xmlns:p14="http://schemas.microsoft.com/office/powerpoint/2010/main" val="2602654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5426-889D-3547-B91A-2D1F64B296D7}"/>
              </a:ext>
            </a:extLst>
          </p:cNvPr>
          <p:cNvSpPr>
            <a:spLocks noGrp="1"/>
          </p:cNvSpPr>
          <p:nvPr>
            <p:ph type="title"/>
          </p:nvPr>
        </p:nvSpPr>
        <p:spPr/>
        <p:txBody>
          <a:bodyPr>
            <a:normAutofit fontScale="90000"/>
          </a:bodyPr>
          <a:lstStyle/>
          <a:p>
            <a:r>
              <a:rPr lang="en-US" dirty="0"/>
              <a:t>Raw returns with Independent Normal Distribution.</a:t>
            </a:r>
          </a:p>
        </p:txBody>
      </p:sp>
      <p:pic>
        <p:nvPicPr>
          <p:cNvPr id="4" name="Content Placeholder 3">
            <a:extLst>
              <a:ext uri="{FF2B5EF4-FFF2-40B4-BE49-F238E27FC236}">
                <a16:creationId xmlns:a16="http://schemas.microsoft.com/office/drawing/2014/main" id="{D804D0B8-0246-CE4D-A4CD-B299732AFCF8}"/>
              </a:ext>
            </a:extLst>
          </p:cNvPr>
          <p:cNvPicPr>
            <a:picLocks noGrp="1" noChangeAspect="1"/>
          </p:cNvPicPr>
          <p:nvPr>
            <p:ph idx="1"/>
          </p:nvPr>
        </p:nvPicPr>
        <p:blipFill>
          <a:blip r:embed="rId2"/>
          <a:stretch>
            <a:fillRect/>
          </a:stretch>
        </p:blipFill>
        <p:spPr>
          <a:xfrm>
            <a:off x="1955800" y="2507456"/>
            <a:ext cx="8280400" cy="3340100"/>
          </a:xfrm>
          <a:prstGeom prst="rect">
            <a:avLst/>
          </a:prstGeom>
        </p:spPr>
      </p:pic>
    </p:spTree>
    <p:extLst>
      <p:ext uri="{BB962C8B-B14F-4D97-AF65-F5344CB8AC3E}">
        <p14:creationId xmlns:p14="http://schemas.microsoft.com/office/powerpoint/2010/main" val="378467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ame 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6DDF8C-909C-4E45-A587-1E168A1433C9}"/>
              </a:ext>
            </a:extLst>
          </p:cNvPr>
          <p:cNvSpPr>
            <a:spLocks noGrp="1"/>
          </p:cNvSpPr>
          <p:nvPr>
            <p:ph type="title"/>
          </p:nvPr>
        </p:nvSpPr>
        <p:spPr>
          <a:xfrm>
            <a:off x="838201" y="1122363"/>
            <a:ext cx="5665546" cy="2387600"/>
          </a:xfrm>
        </p:spPr>
        <p:txBody>
          <a:bodyPr vert="horz" lIns="91440" tIns="45720" rIns="91440" bIns="45720" rtlCol="0" anchor="b">
            <a:normAutofit/>
          </a:bodyPr>
          <a:lstStyle/>
          <a:p>
            <a:r>
              <a:rPr lang="en-US" sz="5400" dirty="0">
                <a:solidFill>
                  <a:srgbClr val="FFFFFF"/>
                </a:solidFill>
              </a:rPr>
              <a:t>Thank you</a:t>
            </a:r>
          </a:p>
        </p:txBody>
      </p:sp>
      <p:pic>
        <p:nvPicPr>
          <p:cNvPr id="7" name="Graphic 6" descr="Smiling Face with No Fill">
            <a:extLst>
              <a:ext uri="{FF2B5EF4-FFF2-40B4-BE49-F238E27FC236}">
                <a16:creationId xmlns:a16="http://schemas.microsoft.com/office/drawing/2014/main" id="{F5AA85EC-2973-4493-ABC8-70B69FF7C1BB}"/>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4261" y="965583"/>
            <a:ext cx="4937326" cy="4937326"/>
          </a:xfrm>
          <a:prstGeom prst="rect">
            <a:avLst/>
          </a:prstGeom>
        </p:spPr>
      </p:pic>
    </p:spTree>
    <p:extLst>
      <p:ext uri="{BB962C8B-B14F-4D97-AF65-F5344CB8AC3E}">
        <p14:creationId xmlns:p14="http://schemas.microsoft.com/office/powerpoint/2010/main" val="89655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1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1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1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DF32DC-4DC0-CE4C-ADBE-75760C3A79F9}"/>
              </a:ext>
            </a:extLst>
          </p:cNvPr>
          <p:cNvSpPr>
            <a:spLocks noGrp="1"/>
          </p:cNvSpPr>
          <p:nvPr>
            <p:ph type="title"/>
          </p:nvPr>
        </p:nvSpPr>
        <p:spPr>
          <a:xfrm>
            <a:off x="838200" y="857251"/>
            <a:ext cx="10515600" cy="2076450"/>
          </a:xfrm>
        </p:spPr>
        <p:txBody>
          <a:bodyPr anchor="b">
            <a:normAutofit/>
          </a:bodyPr>
          <a:lstStyle/>
          <a:p>
            <a:r>
              <a:rPr lang="en-US" sz="4400" dirty="0">
                <a:solidFill>
                  <a:schemeClr val="bg1"/>
                </a:solidFill>
              </a:rPr>
              <a:t>How to test the Performance?</a:t>
            </a:r>
          </a:p>
        </p:txBody>
      </p:sp>
      <p:sp>
        <p:nvSpPr>
          <p:cNvPr id="3" name="Content Placeholder 2">
            <a:extLst>
              <a:ext uri="{FF2B5EF4-FFF2-40B4-BE49-F238E27FC236}">
                <a16:creationId xmlns:a16="http://schemas.microsoft.com/office/drawing/2014/main" id="{F6796A66-6F23-AF4D-89D0-505D60F8152B}"/>
              </a:ext>
            </a:extLst>
          </p:cNvPr>
          <p:cNvSpPr>
            <a:spLocks noGrp="1"/>
          </p:cNvSpPr>
          <p:nvPr>
            <p:ph idx="1"/>
          </p:nvPr>
        </p:nvSpPr>
        <p:spPr>
          <a:xfrm>
            <a:off x="838199" y="3190875"/>
            <a:ext cx="8467725" cy="2986087"/>
          </a:xfrm>
        </p:spPr>
        <p:txBody>
          <a:bodyPr>
            <a:normAutofit/>
          </a:bodyPr>
          <a:lstStyle/>
          <a:p>
            <a:r>
              <a:rPr lang="en-US" sz="1800" dirty="0">
                <a:solidFill>
                  <a:schemeClr val="bg1"/>
                </a:solidFill>
              </a:rPr>
              <a:t>T-Test</a:t>
            </a:r>
          </a:p>
          <a:p>
            <a:r>
              <a:rPr lang="en-US" sz="1800" dirty="0">
                <a:solidFill>
                  <a:schemeClr val="bg1"/>
                </a:solidFill>
              </a:rPr>
              <a:t>Boot Strap Test</a:t>
            </a:r>
          </a:p>
          <a:p>
            <a:r>
              <a:rPr lang="en-US" sz="1800" dirty="0">
                <a:solidFill>
                  <a:schemeClr val="bg1"/>
                </a:solidFill>
              </a:rPr>
              <a:t>Monte Carlo Permutation Test</a:t>
            </a:r>
          </a:p>
        </p:txBody>
      </p:sp>
    </p:spTree>
    <p:extLst>
      <p:ext uri="{BB962C8B-B14F-4D97-AF65-F5344CB8AC3E}">
        <p14:creationId xmlns:p14="http://schemas.microsoft.com/office/powerpoint/2010/main" val="129447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63E42F-86C0-EB45-A6EB-4301BB2F9C94}"/>
              </a:ext>
            </a:extLst>
          </p:cNvPr>
          <p:cNvSpPr>
            <a:spLocks noGrp="1"/>
          </p:cNvSpPr>
          <p:nvPr>
            <p:ph type="title"/>
          </p:nvPr>
        </p:nvSpPr>
        <p:spPr>
          <a:xfrm>
            <a:off x="838201" y="857251"/>
            <a:ext cx="5796580" cy="2076450"/>
          </a:xfrm>
        </p:spPr>
        <p:txBody>
          <a:bodyPr anchor="b">
            <a:normAutofit/>
          </a:bodyPr>
          <a:lstStyle/>
          <a:p>
            <a:r>
              <a:rPr lang="en-US" sz="4400">
                <a:solidFill>
                  <a:srgbClr val="FFFFFF"/>
                </a:solidFill>
              </a:rPr>
              <a:t>Weakness of Bootstrap Test</a:t>
            </a:r>
            <a:br>
              <a:rPr lang="en-US" sz="4400">
                <a:solidFill>
                  <a:srgbClr val="FFFFFF"/>
                </a:solidFill>
              </a:rPr>
            </a:br>
            <a:endParaRPr lang="en-US" sz="4400">
              <a:solidFill>
                <a:srgbClr val="FFFFFF"/>
              </a:solidFill>
            </a:endParaRPr>
          </a:p>
        </p:txBody>
      </p:sp>
      <p:sp>
        <p:nvSpPr>
          <p:cNvPr id="3" name="Content Placeholder 2">
            <a:extLst>
              <a:ext uri="{FF2B5EF4-FFF2-40B4-BE49-F238E27FC236}">
                <a16:creationId xmlns:a16="http://schemas.microsoft.com/office/drawing/2014/main" id="{3CD9187E-BA38-9448-B2CC-A171691F4CA9}"/>
              </a:ext>
            </a:extLst>
          </p:cNvPr>
          <p:cNvSpPr>
            <a:spLocks noGrp="1"/>
          </p:cNvSpPr>
          <p:nvPr>
            <p:ph idx="1"/>
          </p:nvPr>
        </p:nvSpPr>
        <p:spPr>
          <a:xfrm>
            <a:off x="838200" y="3190875"/>
            <a:ext cx="5796580" cy="2986087"/>
          </a:xfrm>
        </p:spPr>
        <p:txBody>
          <a:bodyPr>
            <a:normAutofit/>
          </a:bodyPr>
          <a:lstStyle/>
          <a:p>
            <a:r>
              <a:rPr lang="en-US" sz="1800" dirty="0">
                <a:solidFill>
                  <a:srgbClr val="FFFFFF"/>
                </a:solidFill>
              </a:rPr>
              <a:t>Assumption that the empirical distribution of the obtained sample is representative of the population distribution.</a:t>
            </a:r>
          </a:p>
          <a:p>
            <a:endParaRPr lang="en-US" sz="1800" dirty="0">
              <a:solidFill>
                <a:srgbClr val="FFFFFF"/>
              </a:solidFill>
            </a:endParaRPr>
          </a:p>
        </p:txBody>
      </p:sp>
      <p:pic>
        <p:nvPicPr>
          <p:cNvPr id="7" name="Graphic 6" descr="Boot">
            <a:extLst>
              <a:ext uri="{FF2B5EF4-FFF2-40B4-BE49-F238E27FC236}">
                <a16:creationId xmlns:a16="http://schemas.microsoft.com/office/drawing/2014/main" id="{21C78C0B-3130-400A-88C9-82242F501EE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4982" y="1480304"/>
            <a:ext cx="3917659" cy="3917659"/>
          </a:xfrm>
          <a:prstGeom prst="rect">
            <a:avLst/>
          </a:prstGeom>
        </p:spPr>
      </p:pic>
    </p:spTree>
    <p:extLst>
      <p:ext uri="{BB962C8B-B14F-4D97-AF65-F5344CB8AC3E}">
        <p14:creationId xmlns:p14="http://schemas.microsoft.com/office/powerpoint/2010/main" val="135431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3DF7F-1C48-BD4C-9B32-49D3C4B38C76}"/>
              </a:ext>
            </a:extLst>
          </p:cNvPr>
          <p:cNvSpPr>
            <a:spLocks noGrp="1"/>
          </p:cNvSpPr>
          <p:nvPr>
            <p:ph type="title"/>
          </p:nvPr>
        </p:nvSpPr>
        <p:spPr>
          <a:xfrm>
            <a:off x="838200" y="857251"/>
            <a:ext cx="10515600" cy="2076450"/>
          </a:xfrm>
        </p:spPr>
        <p:txBody>
          <a:bodyPr anchor="b">
            <a:normAutofit/>
          </a:bodyPr>
          <a:lstStyle/>
          <a:p>
            <a:r>
              <a:rPr lang="en-US" sz="4400">
                <a:solidFill>
                  <a:srgbClr val="FFFFFF"/>
                </a:solidFill>
              </a:rPr>
              <a:t>Monte-Carlo permutation simulation</a:t>
            </a:r>
            <a:br>
              <a:rPr lang="en-US" sz="4400">
                <a:solidFill>
                  <a:srgbClr val="FFFFFF"/>
                </a:solidFill>
              </a:rPr>
            </a:br>
            <a:endParaRPr lang="en-US" sz="4400">
              <a:solidFill>
                <a:srgbClr val="FFFFFF"/>
              </a:solidFill>
            </a:endParaRPr>
          </a:p>
        </p:txBody>
      </p:sp>
      <p:sp>
        <p:nvSpPr>
          <p:cNvPr id="3" name="Content Placeholder 2">
            <a:extLst>
              <a:ext uri="{FF2B5EF4-FFF2-40B4-BE49-F238E27FC236}">
                <a16:creationId xmlns:a16="http://schemas.microsoft.com/office/drawing/2014/main" id="{3E9347BD-5668-7C40-92E6-FA9E66E48C69}"/>
              </a:ext>
            </a:extLst>
          </p:cNvPr>
          <p:cNvSpPr>
            <a:spLocks noGrp="1"/>
          </p:cNvSpPr>
          <p:nvPr>
            <p:ph idx="1"/>
          </p:nvPr>
        </p:nvSpPr>
        <p:spPr>
          <a:xfrm>
            <a:off x="838199" y="3190875"/>
            <a:ext cx="8467725" cy="2986087"/>
          </a:xfrm>
        </p:spPr>
        <p:txBody>
          <a:bodyPr>
            <a:normAutofit/>
          </a:bodyPr>
          <a:lstStyle/>
          <a:p>
            <a:r>
              <a:rPr lang="en-US" sz="1800" dirty="0">
                <a:solidFill>
                  <a:srgbClr val="FFFFFF"/>
                </a:solidFill>
              </a:rPr>
              <a:t>Reveals the permutation-null-hypothesis distribution of nearly any reasonable test statistic</a:t>
            </a:r>
          </a:p>
          <a:p>
            <a:r>
              <a:rPr lang="en-US" sz="1800" dirty="0">
                <a:solidFill>
                  <a:srgbClr val="FFFFFF"/>
                </a:solidFill>
              </a:rPr>
              <a:t>It can do so to whatever accuracy is desired</a:t>
            </a:r>
          </a:p>
          <a:p>
            <a:r>
              <a:rPr lang="en-US" sz="1800" dirty="0">
                <a:solidFill>
                  <a:srgbClr val="FFFFFF"/>
                </a:solidFill>
              </a:rPr>
              <a:t>Limited only by available computational resources. </a:t>
            </a:r>
          </a:p>
          <a:p>
            <a:r>
              <a:rPr lang="en-US" sz="1800" dirty="0">
                <a:solidFill>
                  <a:srgbClr val="FFFFFF"/>
                </a:solidFill>
              </a:rPr>
              <a:t>The test’s dependence on the distribution of the obtained sample is greatly reduced compared to the bootstrap</a:t>
            </a:r>
          </a:p>
          <a:p>
            <a:endParaRPr lang="en-US" sz="1800" dirty="0">
              <a:solidFill>
                <a:srgbClr val="FFFFFF"/>
              </a:solidFill>
            </a:endParaRPr>
          </a:p>
        </p:txBody>
      </p:sp>
    </p:spTree>
    <p:extLst>
      <p:ext uri="{BB962C8B-B14F-4D97-AF65-F5344CB8AC3E}">
        <p14:creationId xmlns:p14="http://schemas.microsoft.com/office/powerpoint/2010/main" val="127386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3EC61-1C38-A142-BC31-2FC38A759165}"/>
              </a:ext>
            </a:extLst>
          </p:cNvPr>
          <p:cNvSpPr>
            <a:spLocks noGrp="1"/>
          </p:cNvSpPr>
          <p:nvPr>
            <p:ph type="title"/>
          </p:nvPr>
        </p:nvSpPr>
        <p:spPr>
          <a:xfrm>
            <a:off x="838201" y="609600"/>
            <a:ext cx="3200400" cy="5567363"/>
          </a:xfrm>
        </p:spPr>
        <p:txBody>
          <a:bodyPr anchor="ctr">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The Permutation Principle </a:t>
            </a:r>
            <a:br>
              <a:rPr lang="en-US" sz="4400">
                <a:gradFill flip="none" rotWithShape="1">
                  <a:gsLst>
                    <a:gs pos="0">
                      <a:schemeClr val="accent5">
                        <a:alpha val="70000"/>
                      </a:schemeClr>
                    </a:gs>
                    <a:gs pos="100000">
                      <a:schemeClr val="accent1">
                        <a:alpha val="70000"/>
                      </a:schemeClr>
                    </a:gs>
                  </a:gsLst>
                  <a:lin ang="0" scaled="1"/>
                  <a:tileRect/>
                </a:gradFill>
              </a:rPr>
            </a:br>
            <a:endParaRPr lang="en-US" sz="4400">
              <a:gradFill flip="none" rotWithShape="1">
                <a:gsLst>
                  <a:gs pos="0">
                    <a:schemeClr val="accent5">
                      <a:alpha val="70000"/>
                    </a:schemeClr>
                  </a:gs>
                  <a:gs pos="100000">
                    <a:schemeClr val="accent1">
                      <a:alpha val="70000"/>
                    </a:schemeClr>
                  </a:gs>
                </a:gsLst>
                <a:lin ang="0" scaled="1"/>
                <a:tileRect/>
              </a:gradFill>
            </a:endParaRPr>
          </a:p>
        </p:txBody>
      </p:sp>
      <p:graphicFrame>
        <p:nvGraphicFramePr>
          <p:cNvPr id="5" name="Content Placeholder 2">
            <a:extLst>
              <a:ext uri="{FF2B5EF4-FFF2-40B4-BE49-F238E27FC236}">
                <a16:creationId xmlns:a16="http://schemas.microsoft.com/office/drawing/2014/main" id="{A966A5DB-E510-48D6-9B7E-DF0847DE3BEF}"/>
              </a:ext>
            </a:extLst>
          </p:cNvPr>
          <p:cNvGraphicFramePr>
            <a:graphicFrameLocks noGrp="1"/>
          </p:cNvGraphicFramePr>
          <p:nvPr>
            <p:ph idx="1"/>
            <p:extLst>
              <p:ext uri="{D42A27DB-BD31-4B8C-83A1-F6EECF244321}">
                <p14:modId xmlns:p14="http://schemas.microsoft.com/office/powerpoint/2010/main" val="3077487679"/>
              </p:ext>
            </p:extLst>
          </p:nvPr>
        </p:nvGraphicFramePr>
        <p:xfrm>
          <a:off x="4293704" y="609600"/>
          <a:ext cx="7060095"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59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4CC3-7547-C94E-B63E-B6B7461B6FD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E974585-BD74-974C-9769-C0EB04ED78B2}"/>
              </a:ext>
            </a:extLst>
          </p:cNvPr>
          <p:cNvPicPr>
            <a:picLocks noGrp="1" noChangeAspect="1"/>
          </p:cNvPicPr>
          <p:nvPr>
            <p:ph idx="1"/>
          </p:nvPr>
        </p:nvPicPr>
        <p:blipFill>
          <a:blip r:embed="rId2"/>
          <a:stretch>
            <a:fillRect/>
          </a:stretch>
        </p:blipFill>
        <p:spPr>
          <a:xfrm>
            <a:off x="471488" y="514591"/>
            <a:ext cx="11315699" cy="7369253"/>
          </a:xfrm>
          <a:prstGeom prst="rect">
            <a:avLst/>
          </a:prstGeom>
        </p:spPr>
      </p:pic>
    </p:spTree>
    <p:extLst>
      <p:ext uri="{BB962C8B-B14F-4D97-AF65-F5344CB8AC3E}">
        <p14:creationId xmlns:p14="http://schemas.microsoft.com/office/powerpoint/2010/main" val="111384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a:extLst>
              <a:ext uri="{FF2B5EF4-FFF2-40B4-BE49-F238E27FC236}">
                <a16:creationId xmlns:a16="http://schemas.microsoft.com/office/drawing/2014/main" id="{70DDA410-8550-4F8D-8DDE-74A616FF2B42}"/>
              </a:ext>
            </a:extLst>
          </p:cNvPr>
          <p:cNvPicPr>
            <a:picLocks noChangeAspect="1"/>
          </p:cNvPicPr>
          <p:nvPr/>
        </p:nvPicPr>
        <p:blipFill rotWithShape="1">
          <a:blip r:embed="rId2"/>
          <a:srcRect t="9313" b="6418"/>
          <a:stretch/>
        </p:blipFill>
        <p:spPr>
          <a:xfrm>
            <a:off x="20" y="10"/>
            <a:ext cx="12191980" cy="6857989"/>
          </a:xfrm>
          <a:prstGeom prst="rect">
            <a:avLst/>
          </a:prstGeom>
        </p:spPr>
      </p:pic>
      <p:sp>
        <p:nvSpPr>
          <p:cNvPr id="13" name="Rectangle 12">
            <a:extLst>
              <a:ext uri="{FF2B5EF4-FFF2-40B4-BE49-F238E27FC236}">
                <a16:creationId xmlns:a16="http://schemas.microsoft.com/office/drawing/2014/main" id="{F1195305-FB27-4331-8243-C4D3338DC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21D85-79CB-884E-B66A-AA03D920C2D0}"/>
              </a:ext>
            </a:extLst>
          </p:cNvPr>
          <p:cNvSpPr>
            <a:spLocks noGrp="1"/>
          </p:cNvSpPr>
          <p:nvPr>
            <p:ph type="title"/>
          </p:nvPr>
        </p:nvSpPr>
        <p:spPr>
          <a:xfrm>
            <a:off x="537410" y="728905"/>
            <a:ext cx="4567990" cy="3184274"/>
          </a:xfrm>
        </p:spPr>
        <p:txBody>
          <a:bodyPr vert="horz" lIns="91440" tIns="45720" rIns="91440" bIns="45720" rtlCol="0" anchor="b">
            <a:normAutofit/>
          </a:bodyPr>
          <a:lstStyle/>
          <a:p>
            <a:r>
              <a:rPr lang="en-US" sz="5400">
                <a:solidFill>
                  <a:srgbClr val="FFFFFF"/>
                </a:solidFill>
              </a:rPr>
              <a:t>The Trading Scenario</a:t>
            </a:r>
            <a:br>
              <a:rPr lang="en-US" sz="5400">
                <a:solidFill>
                  <a:srgbClr val="FFFFFF"/>
                </a:solidFill>
              </a:rPr>
            </a:br>
            <a:endParaRPr lang="en-US" sz="5400">
              <a:solidFill>
                <a:srgbClr val="FFFFFF"/>
              </a:solidFill>
            </a:endParaRPr>
          </a:p>
        </p:txBody>
      </p:sp>
    </p:spTree>
    <p:extLst>
      <p:ext uri="{BB962C8B-B14F-4D97-AF65-F5344CB8AC3E}">
        <p14:creationId xmlns:p14="http://schemas.microsoft.com/office/powerpoint/2010/main" val="139430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C07BF-86AD-0B4B-BB03-F9744A6A84C0}"/>
              </a:ext>
            </a:extLst>
          </p:cNvPr>
          <p:cNvSpPr>
            <a:spLocks noGrp="1"/>
          </p:cNvSpPr>
          <p:nvPr>
            <p:ph type="title"/>
          </p:nvPr>
        </p:nvSpPr>
        <p:spPr>
          <a:xfrm>
            <a:off x="660770" y="0"/>
            <a:ext cx="5914937"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What is a trading opportunity?</a:t>
            </a:r>
          </a:p>
        </p:txBody>
      </p:sp>
      <p:sp>
        <p:nvSpPr>
          <p:cNvPr id="3" name="Content Placeholder 2">
            <a:extLst>
              <a:ext uri="{FF2B5EF4-FFF2-40B4-BE49-F238E27FC236}">
                <a16:creationId xmlns:a16="http://schemas.microsoft.com/office/drawing/2014/main" id="{CEAAAE13-3C52-404D-9853-C56A20F8FA07}"/>
              </a:ext>
            </a:extLst>
          </p:cNvPr>
          <p:cNvSpPr>
            <a:spLocks noGrp="1"/>
          </p:cNvSpPr>
          <p:nvPr>
            <p:ph idx="1"/>
          </p:nvPr>
        </p:nvSpPr>
        <p:spPr>
          <a:xfrm>
            <a:off x="179538" y="2707400"/>
            <a:ext cx="6967496" cy="3935138"/>
          </a:xfrm>
        </p:spPr>
        <p:txBody>
          <a:bodyPr>
            <a:normAutofit lnSpcReduction="10000"/>
          </a:bodyPr>
          <a:lstStyle/>
          <a:p>
            <a:pPr>
              <a:lnSpc>
                <a:spcPct val="100000"/>
              </a:lnSpc>
            </a:pPr>
            <a:r>
              <a:rPr lang="en-US" sz="1700" dirty="0">
                <a:solidFill>
                  <a:schemeClr val="tx2">
                    <a:alpha val="60000"/>
                  </a:schemeClr>
                </a:solidFill>
              </a:rPr>
              <a:t>At the end of each day you perform some calculations and decide what position you will take the next day. If you choose to enter the market, you open the position when the market opens the next morning. </a:t>
            </a:r>
            <a:br>
              <a:rPr lang="en-US" sz="1700" dirty="0">
                <a:solidFill>
                  <a:schemeClr val="tx2">
                    <a:alpha val="60000"/>
                  </a:schemeClr>
                </a:solidFill>
              </a:rPr>
            </a:br>
            <a:endParaRPr lang="en-US" sz="1700" dirty="0">
              <a:solidFill>
                <a:schemeClr val="tx2">
                  <a:alpha val="60000"/>
                </a:schemeClr>
              </a:solidFill>
            </a:endParaRPr>
          </a:p>
          <a:p>
            <a:pPr>
              <a:lnSpc>
                <a:spcPct val="100000"/>
              </a:lnSpc>
            </a:pPr>
            <a:r>
              <a:rPr lang="en-US" sz="1700" dirty="0">
                <a:solidFill>
                  <a:schemeClr val="tx2">
                    <a:alpha val="60000"/>
                  </a:schemeClr>
                </a:solidFill>
              </a:rPr>
              <a:t>Every time a defined event occurs, such as the market retreating two percent from its ten-day high, you perform your entry calculations and act accordingly. </a:t>
            </a:r>
            <a:br>
              <a:rPr lang="en-US" sz="1700" dirty="0">
                <a:solidFill>
                  <a:schemeClr val="tx2">
                    <a:alpha val="60000"/>
                  </a:schemeClr>
                </a:solidFill>
              </a:rPr>
            </a:br>
            <a:endParaRPr lang="en-US" sz="1700" dirty="0">
              <a:solidFill>
                <a:schemeClr val="tx2">
                  <a:alpha val="60000"/>
                </a:schemeClr>
              </a:solidFill>
            </a:endParaRPr>
          </a:p>
          <a:p>
            <a:pPr>
              <a:lnSpc>
                <a:spcPct val="100000"/>
              </a:lnSpc>
            </a:pPr>
            <a:r>
              <a:rPr lang="en-US" sz="1700" dirty="0">
                <a:solidFill>
                  <a:schemeClr val="tx2">
                    <a:alpha val="60000"/>
                  </a:schemeClr>
                </a:solidFill>
              </a:rPr>
              <a:t>You might choose to close the position after a predefined time period (such as one day) elapses. </a:t>
            </a:r>
            <a:br>
              <a:rPr lang="en-US" sz="1700" dirty="0">
                <a:solidFill>
                  <a:schemeClr val="tx2">
                    <a:alpha val="60000"/>
                  </a:schemeClr>
                </a:solidFill>
              </a:rPr>
            </a:br>
            <a:endParaRPr lang="en-US" sz="1700" dirty="0">
              <a:solidFill>
                <a:schemeClr val="tx2">
                  <a:alpha val="60000"/>
                </a:schemeClr>
              </a:solidFill>
            </a:endParaRPr>
          </a:p>
          <a:p>
            <a:pPr>
              <a:lnSpc>
                <a:spcPct val="100000"/>
              </a:lnSpc>
            </a:pPr>
            <a:r>
              <a:rPr lang="en-US" sz="1700" dirty="0">
                <a:solidFill>
                  <a:schemeClr val="tx2">
                    <a:alpha val="60000"/>
                  </a:schemeClr>
                </a:solidFill>
              </a:rPr>
              <a:t>You might choose to close the position after a predefined market move (such as two points up or down) occurs.</a:t>
            </a:r>
          </a:p>
          <a:p>
            <a:pPr>
              <a:lnSpc>
                <a:spcPct val="100000"/>
              </a:lnSpc>
            </a:pPr>
            <a:endParaRPr lang="en-US" sz="1100" dirty="0">
              <a:solidFill>
                <a:schemeClr val="tx2">
                  <a:alpha val="60000"/>
                </a:schemeClr>
              </a:solidFill>
            </a:endParaRPr>
          </a:p>
        </p:txBody>
      </p:sp>
      <p:pic>
        <p:nvPicPr>
          <p:cNvPr id="5" name="Picture 4">
            <a:extLst>
              <a:ext uri="{FF2B5EF4-FFF2-40B4-BE49-F238E27FC236}">
                <a16:creationId xmlns:a16="http://schemas.microsoft.com/office/drawing/2014/main" id="{DFE72DF5-24C8-44E4-9AD6-911AD96FE81E}"/>
              </a:ext>
            </a:extLst>
          </p:cNvPr>
          <p:cNvPicPr>
            <a:picLocks noChangeAspect="1"/>
          </p:cNvPicPr>
          <p:nvPr/>
        </p:nvPicPr>
        <p:blipFill rotWithShape="1">
          <a:blip r:embed="rId2"/>
          <a:srcRect l="32759" r="19037" b="-2"/>
          <a:stretch/>
        </p:blipFill>
        <p:spPr>
          <a:xfrm>
            <a:off x="7236476" y="1"/>
            <a:ext cx="4952475" cy="6858000"/>
          </a:xfrm>
          <a:prstGeom prst="rect">
            <a:avLst/>
          </a:prstGeom>
        </p:spPr>
      </p:pic>
    </p:spTree>
    <p:extLst>
      <p:ext uri="{BB962C8B-B14F-4D97-AF65-F5344CB8AC3E}">
        <p14:creationId xmlns:p14="http://schemas.microsoft.com/office/powerpoint/2010/main" val="3519251807"/>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41243F"/>
      </a:dk2>
      <a:lt2>
        <a:srgbClr val="E2E4E8"/>
      </a:lt2>
      <a:accent1>
        <a:srgbClr val="B2A072"/>
      </a:accent1>
      <a:accent2>
        <a:srgbClr val="C58C73"/>
      </a:accent2>
      <a:accent3>
        <a:srgbClr val="D08D95"/>
      </a:accent3>
      <a:accent4>
        <a:srgbClr val="C5739F"/>
      </a:accent4>
      <a:accent5>
        <a:srgbClr val="CF8ACC"/>
      </a:accent5>
      <a:accent6>
        <a:srgbClr val="A773C5"/>
      </a:accent6>
      <a:hlink>
        <a:srgbClr val="697D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99</TotalTime>
  <Words>661</Words>
  <Application>Microsoft Macintosh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Sabon Next LT</vt:lpstr>
      <vt:lpstr>Wingdings</vt:lpstr>
      <vt:lpstr>LuminousVTI</vt:lpstr>
      <vt:lpstr>Monte Carlo Evaluation of Trading Systems</vt:lpstr>
      <vt:lpstr>What is Automated Trading System?</vt:lpstr>
      <vt:lpstr>How to test the Performance?</vt:lpstr>
      <vt:lpstr>Weakness of Bootstrap Test </vt:lpstr>
      <vt:lpstr>Monte-Carlo permutation simulation </vt:lpstr>
      <vt:lpstr>The Permutation Principle  </vt:lpstr>
      <vt:lpstr>PowerPoint Presentation</vt:lpstr>
      <vt:lpstr>The Trading Scenario </vt:lpstr>
      <vt:lpstr>What is a trading opportunity?</vt:lpstr>
      <vt:lpstr>Contd…</vt:lpstr>
      <vt:lpstr>Trading Example</vt:lpstr>
      <vt:lpstr>What We Test Versus What We Want To Test  </vt:lpstr>
      <vt:lpstr>Method for Comparing Bootstrap and Monte Carlo Permutation Simulation</vt:lpstr>
      <vt:lpstr>Contd…</vt:lpstr>
      <vt:lpstr>Contd…</vt:lpstr>
      <vt:lpstr>Contd…</vt:lpstr>
      <vt:lpstr>Assumptions</vt:lpstr>
      <vt:lpstr>When Are We Unable To Use a Monte-Carlo Test? </vt:lpstr>
      <vt:lpstr>Code for Monte-Carlo Randomization </vt:lpstr>
      <vt:lpstr>Tests With Simulated Returns</vt:lpstr>
      <vt:lpstr>Raw returns with Independent Normal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Evaluation of Trading Systems</dc:title>
  <dc:creator>Thejeswar Reddy Narravala</dc:creator>
  <cp:lastModifiedBy>Thejeswar Reddy Narravala</cp:lastModifiedBy>
  <cp:revision>5</cp:revision>
  <dcterms:created xsi:type="dcterms:W3CDTF">2020-11-17T16:38:59Z</dcterms:created>
  <dcterms:modified xsi:type="dcterms:W3CDTF">2020-11-17T18:18:48Z</dcterms:modified>
</cp:coreProperties>
</file>